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8" r:id="rId3"/>
    <p:sldId id="269" r:id="rId4"/>
    <p:sldId id="270" r:id="rId5"/>
    <p:sldId id="271" r:id="rId6"/>
    <p:sldId id="272" r:id="rId7"/>
    <p:sldId id="274" r:id="rId8"/>
    <p:sldId id="273" r:id="rId9"/>
    <p:sldId id="275" r:id="rId10"/>
    <p:sldId id="276" r:id="rId11"/>
  </p:sldIdLst>
  <p:sldSz cx="12192000" cy="6858000"/>
  <p:notesSz cx="96012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1C5DBA-39A8-4A91-8BFC-3F311B6F1C8C}">
          <p14:sldIdLst>
            <p14:sldId id="256"/>
            <p14:sldId id="268"/>
            <p14:sldId id="269"/>
            <p14:sldId id="270"/>
            <p14:sldId id="271"/>
            <p14:sldId id="272"/>
            <p14:sldId id="274"/>
            <p14:sldId id="273"/>
            <p14:sldId id="275"/>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on Heredia" initials="jH" lastIdx="4" clrIdx="0">
    <p:extLst>
      <p:ext uri="{19B8F6BF-5375-455C-9EA6-DF929625EA0E}">
        <p15:presenceInfo xmlns:p15="http://schemas.microsoft.com/office/powerpoint/2012/main" userId="828ef332f1ffd1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1" autoAdjust="0"/>
    <p:restoredTop sz="93229" autoAdjust="0"/>
  </p:normalViewPr>
  <p:slideViewPr>
    <p:cSldViewPr snapToGrid="0">
      <p:cViewPr varScale="1">
        <p:scale>
          <a:sx n="71" d="100"/>
          <a:sy n="71" d="100"/>
        </p:scale>
        <p:origin x="99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755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775" y="0"/>
            <a:ext cx="4160838" cy="755650"/>
          </a:xfrm>
          <a:prstGeom prst="rect">
            <a:avLst/>
          </a:prstGeom>
        </p:spPr>
        <p:txBody>
          <a:bodyPr vert="horz" lIns="91440" tIns="45720" rIns="91440" bIns="45720" rtlCol="0"/>
          <a:lstStyle>
            <a:lvl1pPr algn="r">
              <a:defRPr sz="1200"/>
            </a:lvl1pPr>
          </a:lstStyle>
          <a:p>
            <a:fld id="{151E649B-4347-43EC-A0B2-1C267059A3E1}" type="datetimeFigureOut">
              <a:rPr lang="en-US" smtClean="0"/>
              <a:t>5/10/2023</a:t>
            </a:fld>
            <a:endParaRPr lang="en-US"/>
          </a:p>
        </p:txBody>
      </p:sp>
      <p:sp>
        <p:nvSpPr>
          <p:cNvPr id="4" name="Slide Image Placeholder 3"/>
          <p:cNvSpPr>
            <a:spLocks noGrp="1" noRot="1" noChangeAspect="1"/>
          </p:cNvSpPr>
          <p:nvPr>
            <p:ph type="sldImg" idx="2"/>
          </p:nvPr>
        </p:nvSpPr>
        <p:spPr>
          <a:xfrm>
            <a:off x="274638" y="1885950"/>
            <a:ext cx="9051925" cy="50927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438" y="7261225"/>
            <a:ext cx="7680325" cy="5940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4331950"/>
            <a:ext cx="4160838" cy="7556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775" y="14331950"/>
            <a:ext cx="4160838" cy="755650"/>
          </a:xfrm>
          <a:prstGeom prst="rect">
            <a:avLst/>
          </a:prstGeom>
        </p:spPr>
        <p:txBody>
          <a:bodyPr vert="horz" lIns="91440" tIns="45720" rIns="91440" bIns="45720" rtlCol="0" anchor="b"/>
          <a:lstStyle>
            <a:lvl1pPr algn="r">
              <a:defRPr sz="1200"/>
            </a:lvl1pPr>
          </a:lstStyle>
          <a:p>
            <a:fld id="{8DBFC375-484F-4295-A2D8-21AC1CCD15FA}" type="slidenum">
              <a:rPr lang="en-US" smtClean="0"/>
              <a:t>‹#›</a:t>
            </a:fld>
            <a:endParaRPr lang="en-US"/>
          </a:p>
        </p:txBody>
      </p:sp>
    </p:spTree>
    <p:extLst>
      <p:ext uri="{BB962C8B-B14F-4D97-AF65-F5344CB8AC3E}">
        <p14:creationId xmlns:p14="http://schemas.microsoft.com/office/powerpoint/2010/main" val="310290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66A9-EA91-43E0-6E08-2E6588357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23E8BE-28A4-C204-EE47-854DF1A63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0204B-65B0-C44C-C6CD-6B32D0875844}"/>
              </a:ext>
            </a:extLst>
          </p:cNvPr>
          <p:cNvSpPr>
            <a:spLocks noGrp="1"/>
          </p:cNvSpPr>
          <p:nvPr>
            <p:ph type="dt" sz="half" idx="10"/>
          </p:nvPr>
        </p:nvSpPr>
        <p:spPr/>
        <p:txBody>
          <a:bodyPr/>
          <a:lstStyle/>
          <a:p>
            <a:fld id="{4A1DC852-D0CA-447F-8979-6CA783C2364B}" type="datetimeFigureOut">
              <a:rPr lang="en-US" smtClean="0"/>
              <a:t>5/10/2023</a:t>
            </a:fld>
            <a:endParaRPr lang="en-US"/>
          </a:p>
        </p:txBody>
      </p:sp>
      <p:sp>
        <p:nvSpPr>
          <p:cNvPr id="5" name="Footer Placeholder 4">
            <a:extLst>
              <a:ext uri="{FF2B5EF4-FFF2-40B4-BE49-F238E27FC236}">
                <a16:creationId xmlns:a16="http://schemas.microsoft.com/office/drawing/2014/main" id="{9575DFFA-B8EC-B9F9-EF48-8033CB55D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B41C4-1407-87F6-C9C3-8DFE52D82B22}"/>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77978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E728-B2D7-2E47-D001-246497EF6D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CEE9D1-7373-945A-79B4-B2EF72CA4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5C994-CAC5-05B0-6036-DACB8BA4E733}"/>
              </a:ext>
            </a:extLst>
          </p:cNvPr>
          <p:cNvSpPr>
            <a:spLocks noGrp="1"/>
          </p:cNvSpPr>
          <p:nvPr>
            <p:ph type="dt" sz="half" idx="10"/>
          </p:nvPr>
        </p:nvSpPr>
        <p:spPr/>
        <p:txBody>
          <a:bodyPr/>
          <a:lstStyle/>
          <a:p>
            <a:fld id="{4A1DC852-D0CA-447F-8979-6CA783C2364B}" type="datetimeFigureOut">
              <a:rPr lang="en-US" smtClean="0"/>
              <a:t>5/10/2023</a:t>
            </a:fld>
            <a:endParaRPr lang="en-US"/>
          </a:p>
        </p:txBody>
      </p:sp>
      <p:sp>
        <p:nvSpPr>
          <p:cNvPr id="5" name="Footer Placeholder 4">
            <a:extLst>
              <a:ext uri="{FF2B5EF4-FFF2-40B4-BE49-F238E27FC236}">
                <a16:creationId xmlns:a16="http://schemas.microsoft.com/office/drawing/2014/main" id="{EEF06FF9-953A-A223-E03C-2A6F71EF5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4A201-4C8C-2DC6-904A-74CD3B99B230}"/>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69218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A43C1-804A-3775-0823-446160243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01077F-F4E9-6EC1-8C4B-D744DBC15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DBBDF-4EA8-B19E-FF67-AD8BB3192954}"/>
              </a:ext>
            </a:extLst>
          </p:cNvPr>
          <p:cNvSpPr>
            <a:spLocks noGrp="1"/>
          </p:cNvSpPr>
          <p:nvPr>
            <p:ph type="dt" sz="half" idx="10"/>
          </p:nvPr>
        </p:nvSpPr>
        <p:spPr/>
        <p:txBody>
          <a:bodyPr/>
          <a:lstStyle/>
          <a:p>
            <a:fld id="{4A1DC852-D0CA-447F-8979-6CA783C2364B}" type="datetimeFigureOut">
              <a:rPr lang="en-US" smtClean="0"/>
              <a:t>5/10/2023</a:t>
            </a:fld>
            <a:endParaRPr lang="en-US"/>
          </a:p>
        </p:txBody>
      </p:sp>
      <p:sp>
        <p:nvSpPr>
          <p:cNvPr id="5" name="Footer Placeholder 4">
            <a:extLst>
              <a:ext uri="{FF2B5EF4-FFF2-40B4-BE49-F238E27FC236}">
                <a16:creationId xmlns:a16="http://schemas.microsoft.com/office/drawing/2014/main" id="{3BDBA684-4A25-E0C8-0A30-33E2BD211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AAD7B-E810-1E59-509F-A7B60AB5E157}"/>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58571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50D6-5279-9F78-CD75-A91A29702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4C117-6C6E-9E0C-708F-4C4FDBFF7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A660D-EEB6-4768-2D18-06CB1740AA8C}"/>
              </a:ext>
            </a:extLst>
          </p:cNvPr>
          <p:cNvSpPr>
            <a:spLocks noGrp="1"/>
          </p:cNvSpPr>
          <p:nvPr>
            <p:ph type="dt" sz="half" idx="10"/>
          </p:nvPr>
        </p:nvSpPr>
        <p:spPr/>
        <p:txBody>
          <a:bodyPr/>
          <a:lstStyle/>
          <a:p>
            <a:fld id="{4A1DC852-D0CA-447F-8979-6CA783C2364B}" type="datetimeFigureOut">
              <a:rPr lang="en-US" smtClean="0"/>
              <a:t>5/10/2023</a:t>
            </a:fld>
            <a:endParaRPr lang="en-US"/>
          </a:p>
        </p:txBody>
      </p:sp>
      <p:sp>
        <p:nvSpPr>
          <p:cNvPr id="5" name="Footer Placeholder 4">
            <a:extLst>
              <a:ext uri="{FF2B5EF4-FFF2-40B4-BE49-F238E27FC236}">
                <a16:creationId xmlns:a16="http://schemas.microsoft.com/office/drawing/2014/main" id="{F08AB626-CB87-D696-F684-E0F0A3D2F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DADEB-1D03-FB94-6694-B5423DDBD98C}"/>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30056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3D46-8190-FB33-37B1-696654AC8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619989-32CA-1E8B-EA5E-D75C07F20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D46B03-2DA9-20AB-363F-095CABA3DDBA}"/>
              </a:ext>
            </a:extLst>
          </p:cNvPr>
          <p:cNvSpPr>
            <a:spLocks noGrp="1"/>
          </p:cNvSpPr>
          <p:nvPr>
            <p:ph type="dt" sz="half" idx="10"/>
          </p:nvPr>
        </p:nvSpPr>
        <p:spPr/>
        <p:txBody>
          <a:bodyPr/>
          <a:lstStyle/>
          <a:p>
            <a:fld id="{4A1DC852-D0CA-447F-8979-6CA783C2364B}" type="datetimeFigureOut">
              <a:rPr lang="en-US" smtClean="0"/>
              <a:t>5/10/2023</a:t>
            </a:fld>
            <a:endParaRPr lang="en-US"/>
          </a:p>
        </p:txBody>
      </p:sp>
      <p:sp>
        <p:nvSpPr>
          <p:cNvPr id="5" name="Footer Placeholder 4">
            <a:extLst>
              <a:ext uri="{FF2B5EF4-FFF2-40B4-BE49-F238E27FC236}">
                <a16:creationId xmlns:a16="http://schemas.microsoft.com/office/drawing/2014/main" id="{9B24C1F5-B78F-0195-18D9-AEA3CF11D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3F6E5-1101-EE84-E850-0FBFB62DBF4D}"/>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253396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6050-CB3E-87E6-2330-F37B5DDBA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57F28-183B-25AB-D037-8B09E134E6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50DB1D-D5BA-5E00-BE0F-2B245213F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E67275-7344-0AA9-23A0-2D58FD925C8C}"/>
              </a:ext>
            </a:extLst>
          </p:cNvPr>
          <p:cNvSpPr>
            <a:spLocks noGrp="1"/>
          </p:cNvSpPr>
          <p:nvPr>
            <p:ph type="dt" sz="half" idx="10"/>
          </p:nvPr>
        </p:nvSpPr>
        <p:spPr/>
        <p:txBody>
          <a:bodyPr/>
          <a:lstStyle/>
          <a:p>
            <a:fld id="{4A1DC852-D0CA-447F-8979-6CA783C2364B}" type="datetimeFigureOut">
              <a:rPr lang="en-US" smtClean="0"/>
              <a:t>5/10/2023</a:t>
            </a:fld>
            <a:endParaRPr lang="en-US"/>
          </a:p>
        </p:txBody>
      </p:sp>
      <p:sp>
        <p:nvSpPr>
          <p:cNvPr id="6" name="Footer Placeholder 5">
            <a:extLst>
              <a:ext uri="{FF2B5EF4-FFF2-40B4-BE49-F238E27FC236}">
                <a16:creationId xmlns:a16="http://schemas.microsoft.com/office/drawing/2014/main" id="{29398384-0C5F-1C31-8C2B-F7CC30938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29FEE-7025-C00F-1C43-4068B64EA52B}"/>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358491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3C3-757F-4B3A-35AB-885ECF3B6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4893D2-FF85-A736-8764-35C273034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670C1-D957-6782-29EA-5A86139DF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9A9AAC-FD3A-883C-2F1F-070CCDEDF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445EE-AC83-7478-44D1-7266B708D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049F63-AE2A-59BD-2797-6173292E2134}"/>
              </a:ext>
            </a:extLst>
          </p:cNvPr>
          <p:cNvSpPr>
            <a:spLocks noGrp="1"/>
          </p:cNvSpPr>
          <p:nvPr>
            <p:ph type="dt" sz="half" idx="10"/>
          </p:nvPr>
        </p:nvSpPr>
        <p:spPr/>
        <p:txBody>
          <a:bodyPr/>
          <a:lstStyle/>
          <a:p>
            <a:fld id="{4A1DC852-D0CA-447F-8979-6CA783C2364B}" type="datetimeFigureOut">
              <a:rPr lang="en-US" smtClean="0"/>
              <a:t>5/10/2023</a:t>
            </a:fld>
            <a:endParaRPr lang="en-US"/>
          </a:p>
        </p:txBody>
      </p:sp>
      <p:sp>
        <p:nvSpPr>
          <p:cNvPr id="8" name="Footer Placeholder 7">
            <a:extLst>
              <a:ext uri="{FF2B5EF4-FFF2-40B4-BE49-F238E27FC236}">
                <a16:creationId xmlns:a16="http://schemas.microsoft.com/office/drawing/2014/main" id="{54144437-EF8F-9F7A-DA58-01CCCF07D3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5ED165-EE1C-50CA-AC27-7464CFCB224A}"/>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311281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25EF-A7A0-C37B-B773-AA2D14857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50C43-2135-6065-A1D3-4E6CEFB574DB}"/>
              </a:ext>
            </a:extLst>
          </p:cNvPr>
          <p:cNvSpPr>
            <a:spLocks noGrp="1"/>
          </p:cNvSpPr>
          <p:nvPr>
            <p:ph type="dt" sz="half" idx="10"/>
          </p:nvPr>
        </p:nvSpPr>
        <p:spPr/>
        <p:txBody>
          <a:bodyPr/>
          <a:lstStyle/>
          <a:p>
            <a:fld id="{4A1DC852-D0CA-447F-8979-6CA783C2364B}" type="datetimeFigureOut">
              <a:rPr lang="en-US" smtClean="0"/>
              <a:t>5/10/2023</a:t>
            </a:fld>
            <a:endParaRPr lang="en-US"/>
          </a:p>
        </p:txBody>
      </p:sp>
      <p:sp>
        <p:nvSpPr>
          <p:cNvPr id="4" name="Footer Placeholder 3">
            <a:extLst>
              <a:ext uri="{FF2B5EF4-FFF2-40B4-BE49-F238E27FC236}">
                <a16:creationId xmlns:a16="http://schemas.microsoft.com/office/drawing/2014/main" id="{258E0F58-9E0E-4436-D01D-F0A1B87FA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FE1CEB-053F-7EB4-98FE-84D4A0394720}"/>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12365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F7FC8-305E-E0EF-2621-F87DC4C51A1A}"/>
              </a:ext>
            </a:extLst>
          </p:cNvPr>
          <p:cNvSpPr>
            <a:spLocks noGrp="1"/>
          </p:cNvSpPr>
          <p:nvPr>
            <p:ph type="dt" sz="half" idx="10"/>
          </p:nvPr>
        </p:nvSpPr>
        <p:spPr/>
        <p:txBody>
          <a:bodyPr/>
          <a:lstStyle/>
          <a:p>
            <a:fld id="{4A1DC852-D0CA-447F-8979-6CA783C2364B}" type="datetimeFigureOut">
              <a:rPr lang="en-US" smtClean="0"/>
              <a:t>5/10/2023</a:t>
            </a:fld>
            <a:endParaRPr lang="en-US"/>
          </a:p>
        </p:txBody>
      </p:sp>
      <p:sp>
        <p:nvSpPr>
          <p:cNvPr id="3" name="Footer Placeholder 2">
            <a:extLst>
              <a:ext uri="{FF2B5EF4-FFF2-40B4-BE49-F238E27FC236}">
                <a16:creationId xmlns:a16="http://schemas.microsoft.com/office/drawing/2014/main" id="{DE25EFE3-1C0C-D3EA-D09B-A57F20512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51FA70-7B32-6A5F-2172-65ABAE2AE752}"/>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68425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D90B-1E43-C75F-281D-1D565881B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F426A-165E-B134-7B76-3D1F9E2F9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B11CAD-3613-EC7D-8294-12F9CEF5F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C7899-FE33-15C7-E11C-054E03509952}"/>
              </a:ext>
            </a:extLst>
          </p:cNvPr>
          <p:cNvSpPr>
            <a:spLocks noGrp="1"/>
          </p:cNvSpPr>
          <p:nvPr>
            <p:ph type="dt" sz="half" idx="10"/>
          </p:nvPr>
        </p:nvSpPr>
        <p:spPr/>
        <p:txBody>
          <a:bodyPr/>
          <a:lstStyle/>
          <a:p>
            <a:fld id="{4A1DC852-D0CA-447F-8979-6CA783C2364B}" type="datetimeFigureOut">
              <a:rPr lang="en-US" smtClean="0"/>
              <a:t>5/10/2023</a:t>
            </a:fld>
            <a:endParaRPr lang="en-US"/>
          </a:p>
        </p:txBody>
      </p:sp>
      <p:sp>
        <p:nvSpPr>
          <p:cNvPr id="6" name="Footer Placeholder 5">
            <a:extLst>
              <a:ext uri="{FF2B5EF4-FFF2-40B4-BE49-F238E27FC236}">
                <a16:creationId xmlns:a16="http://schemas.microsoft.com/office/drawing/2014/main" id="{EA1785B7-9063-DBF6-FB3A-393C2BA3D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47C550-CB9C-58C6-3DE0-5128AEAE35CC}"/>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183544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3D4F-3B61-C227-D4A7-A0724110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1E0780-077A-DA87-70C0-39DDEED10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493AE4-D088-FB3F-EBB6-FAED0C5F9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33DC5-939D-DFDB-7EBA-3B1B93A865E3}"/>
              </a:ext>
            </a:extLst>
          </p:cNvPr>
          <p:cNvSpPr>
            <a:spLocks noGrp="1"/>
          </p:cNvSpPr>
          <p:nvPr>
            <p:ph type="dt" sz="half" idx="10"/>
          </p:nvPr>
        </p:nvSpPr>
        <p:spPr/>
        <p:txBody>
          <a:bodyPr/>
          <a:lstStyle/>
          <a:p>
            <a:fld id="{4A1DC852-D0CA-447F-8979-6CA783C2364B}" type="datetimeFigureOut">
              <a:rPr lang="en-US" smtClean="0"/>
              <a:t>5/10/2023</a:t>
            </a:fld>
            <a:endParaRPr lang="en-US"/>
          </a:p>
        </p:txBody>
      </p:sp>
      <p:sp>
        <p:nvSpPr>
          <p:cNvPr id="6" name="Footer Placeholder 5">
            <a:extLst>
              <a:ext uri="{FF2B5EF4-FFF2-40B4-BE49-F238E27FC236}">
                <a16:creationId xmlns:a16="http://schemas.microsoft.com/office/drawing/2014/main" id="{CF2C2E05-19E7-902C-146F-1B4FB8D3A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BDDBE-225E-067C-788A-976D6E051B59}"/>
              </a:ext>
            </a:extLst>
          </p:cNvPr>
          <p:cNvSpPr>
            <a:spLocks noGrp="1"/>
          </p:cNvSpPr>
          <p:nvPr>
            <p:ph type="sldNum" sz="quarter" idx="12"/>
          </p:nvPr>
        </p:nvSpPr>
        <p:spPr/>
        <p:txBody>
          <a:bodyPr/>
          <a:lstStyle/>
          <a:p>
            <a:fld id="{0FBAE1A9-EEE2-4A4C-BF25-462704E0872F}" type="slidenum">
              <a:rPr lang="en-US" smtClean="0"/>
              <a:t>‹#›</a:t>
            </a:fld>
            <a:endParaRPr lang="en-US"/>
          </a:p>
        </p:txBody>
      </p:sp>
    </p:spTree>
    <p:extLst>
      <p:ext uri="{BB962C8B-B14F-4D97-AF65-F5344CB8AC3E}">
        <p14:creationId xmlns:p14="http://schemas.microsoft.com/office/powerpoint/2010/main" val="288967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4E12-8DC2-BB6E-FA3F-224F8E38B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2DCCBC-6C97-BB32-5617-502CE16A0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6AEE2-58B4-21D8-82FC-047D74461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DC852-D0CA-447F-8979-6CA783C2364B}" type="datetimeFigureOut">
              <a:rPr lang="en-US" smtClean="0"/>
              <a:t>5/10/2023</a:t>
            </a:fld>
            <a:endParaRPr lang="en-US"/>
          </a:p>
        </p:txBody>
      </p:sp>
      <p:sp>
        <p:nvSpPr>
          <p:cNvPr id="5" name="Footer Placeholder 4">
            <a:extLst>
              <a:ext uri="{FF2B5EF4-FFF2-40B4-BE49-F238E27FC236}">
                <a16:creationId xmlns:a16="http://schemas.microsoft.com/office/drawing/2014/main" id="{C933D53F-CE53-7345-773B-005E82F82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B14601-BAEE-6EE7-BB8B-E0F54A92D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AE1A9-EEE2-4A4C-BF25-462704E0872F}" type="slidenum">
              <a:rPr lang="en-US" smtClean="0"/>
              <a:t>‹#›</a:t>
            </a:fld>
            <a:endParaRPr lang="en-US"/>
          </a:p>
        </p:txBody>
      </p:sp>
    </p:spTree>
    <p:extLst>
      <p:ext uri="{BB962C8B-B14F-4D97-AF65-F5344CB8AC3E}">
        <p14:creationId xmlns:p14="http://schemas.microsoft.com/office/powerpoint/2010/main" val="14594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5A20-2BD3-E134-063D-AF11B3BB69B5}"/>
              </a:ext>
            </a:extLst>
          </p:cNvPr>
          <p:cNvSpPr>
            <a:spLocks noGrp="1"/>
          </p:cNvSpPr>
          <p:nvPr>
            <p:ph type="ctrTitle"/>
          </p:nvPr>
        </p:nvSpPr>
        <p:spPr/>
        <p:txBody>
          <a:bodyPr/>
          <a:lstStyle/>
          <a:p>
            <a:r>
              <a:rPr lang="en-US" b="1" dirty="0">
                <a:latin typeface="+mn-lt"/>
              </a:rPr>
              <a:t>How to fill out Time Cards</a:t>
            </a:r>
          </a:p>
        </p:txBody>
      </p:sp>
      <p:sp>
        <p:nvSpPr>
          <p:cNvPr id="3" name="Subtitle 2">
            <a:extLst>
              <a:ext uri="{FF2B5EF4-FFF2-40B4-BE49-F238E27FC236}">
                <a16:creationId xmlns:a16="http://schemas.microsoft.com/office/drawing/2014/main" id="{DB166958-6467-9D36-1A4E-75D41FA413F3}"/>
              </a:ext>
            </a:extLst>
          </p:cNvPr>
          <p:cNvSpPr>
            <a:spLocks noGrp="1"/>
          </p:cNvSpPr>
          <p:nvPr>
            <p:ph type="subTitle" idx="1"/>
          </p:nvPr>
        </p:nvSpPr>
        <p:spPr/>
        <p:txBody>
          <a:bodyPr>
            <a:normAutofit/>
          </a:bodyPr>
          <a:lstStyle/>
          <a:p>
            <a:endParaRPr lang="en-US" dirty="0"/>
          </a:p>
          <a:p>
            <a:r>
              <a:rPr lang="en-US" dirty="0"/>
              <a:t>Track your progress</a:t>
            </a:r>
          </a:p>
        </p:txBody>
      </p:sp>
      <p:sp>
        <p:nvSpPr>
          <p:cNvPr id="4" name="Title 1">
            <a:extLst>
              <a:ext uri="{FF2B5EF4-FFF2-40B4-BE49-F238E27FC236}">
                <a16:creationId xmlns:a16="http://schemas.microsoft.com/office/drawing/2014/main" id="{ECC63F2E-B323-4685-DC9F-883083B3D38F}"/>
              </a:ext>
            </a:extLst>
          </p:cNvPr>
          <p:cNvSpPr txBox="1">
            <a:spLocks/>
          </p:cNvSpPr>
          <p:nvPr/>
        </p:nvSpPr>
        <p:spPr>
          <a:xfrm>
            <a:off x="1524000" y="238125"/>
            <a:ext cx="9033383" cy="11668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808000"/>
                </a:solidFill>
                <a:latin typeface="Stencil Std" panose="04020904080802020404" pitchFamily="82" charset="0"/>
              </a:rPr>
              <a:t>ORB University</a:t>
            </a:r>
          </a:p>
        </p:txBody>
      </p:sp>
      <p:sp>
        <p:nvSpPr>
          <p:cNvPr id="6" name="TextBox 5">
            <a:extLst>
              <a:ext uri="{FF2B5EF4-FFF2-40B4-BE49-F238E27FC236}">
                <a16:creationId xmlns:a16="http://schemas.microsoft.com/office/drawing/2014/main" id="{664DA060-F4D7-8963-4CD1-95EF315DB5B4}"/>
              </a:ext>
            </a:extLst>
          </p:cNvPr>
          <p:cNvSpPr txBox="1"/>
          <p:nvPr/>
        </p:nvSpPr>
        <p:spPr>
          <a:xfrm>
            <a:off x="4683854" y="4855129"/>
            <a:ext cx="3152046" cy="646331"/>
          </a:xfrm>
          <a:prstGeom prst="rect">
            <a:avLst/>
          </a:prstGeom>
          <a:noFill/>
        </p:spPr>
        <p:txBody>
          <a:bodyPr wrap="square" rtlCol="0">
            <a:spAutoFit/>
          </a:bodyPr>
          <a:lstStyle/>
          <a:p>
            <a:pPr algn="ctr"/>
            <a:r>
              <a:rPr lang="en-US" sz="1200" dirty="0"/>
              <a:t>ORB UNIVERSITY – MAY 09, 2023 </a:t>
            </a:r>
          </a:p>
          <a:p>
            <a:pPr algn="ctr"/>
            <a:r>
              <a:rPr lang="en-US" sz="1200" dirty="0"/>
              <a:t>PRESENTED BY Andres Fernandez, Erika George, Laura Davidson</a:t>
            </a:r>
          </a:p>
        </p:txBody>
      </p:sp>
    </p:spTree>
    <p:extLst>
      <p:ext uri="{BB962C8B-B14F-4D97-AF65-F5344CB8AC3E}">
        <p14:creationId xmlns:p14="http://schemas.microsoft.com/office/powerpoint/2010/main" val="270718341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B2CD-562D-81FD-0789-256EAB65C544}"/>
              </a:ext>
            </a:extLst>
          </p:cNvPr>
          <p:cNvSpPr>
            <a:spLocks noGrp="1"/>
          </p:cNvSpPr>
          <p:nvPr>
            <p:ph type="title"/>
          </p:nvPr>
        </p:nvSpPr>
        <p:spPr/>
        <p:txBody>
          <a:bodyPr vert="horz" lIns="91440" tIns="45720" rIns="91440" bIns="45720" rtlCol="0" anchor="ctr">
            <a:normAutofit/>
          </a:bodyPr>
          <a:lstStyle/>
          <a:p>
            <a:r>
              <a:rPr lang="en-US" b="1" dirty="0">
                <a:latin typeface="+mn-lt"/>
              </a:rPr>
              <a:t>FINISHING YOUR TIME CARD</a:t>
            </a:r>
          </a:p>
        </p:txBody>
      </p:sp>
      <p:sp>
        <p:nvSpPr>
          <p:cNvPr id="4" name="TextBox 3">
            <a:extLst>
              <a:ext uri="{FF2B5EF4-FFF2-40B4-BE49-F238E27FC236}">
                <a16:creationId xmlns:a16="http://schemas.microsoft.com/office/drawing/2014/main" id="{B17FE49A-7322-6C6A-1E9A-0FBD34E9BE00}"/>
              </a:ext>
            </a:extLst>
          </p:cNvPr>
          <p:cNvSpPr txBox="1"/>
          <p:nvPr/>
        </p:nvSpPr>
        <p:spPr>
          <a:xfrm>
            <a:off x="1257300" y="1767840"/>
            <a:ext cx="2880360" cy="1754326"/>
          </a:xfrm>
          <a:prstGeom prst="rect">
            <a:avLst/>
          </a:prstGeom>
          <a:noFill/>
        </p:spPr>
        <p:txBody>
          <a:bodyPr wrap="square" rtlCol="0">
            <a:spAutoFit/>
          </a:bodyPr>
          <a:lstStyle/>
          <a:p>
            <a:r>
              <a:rPr lang="en-US" sz="1800" dirty="0">
                <a:effectLst/>
                <a:latin typeface="Calibri" panose="020F0502020204030204" pitchFamily="34" charset="0"/>
                <a:ea typeface="Times New Roman" panose="02020603050405020304" pitchFamily="18" charset="0"/>
              </a:rPr>
              <a:t>When you are done with your timecard for the week, click on the “SUBMIT TIME” button, located on the upper right-hand corner of the screen.</a:t>
            </a:r>
            <a:endParaRPr lang="en-US" dirty="0"/>
          </a:p>
        </p:txBody>
      </p:sp>
      <p:pic>
        <p:nvPicPr>
          <p:cNvPr id="5" name="Picture 4" descr="A screenshot of a calendar&#10;&#10;Description automatically generated with low confidence">
            <a:extLst>
              <a:ext uri="{FF2B5EF4-FFF2-40B4-BE49-F238E27FC236}">
                <a16:creationId xmlns:a16="http://schemas.microsoft.com/office/drawing/2014/main" id="{703ACA52-D9EA-C443-010F-793802E4A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267" y="1754326"/>
            <a:ext cx="4734298" cy="3650387"/>
          </a:xfrm>
          <a:prstGeom prst="rect">
            <a:avLst/>
          </a:prstGeom>
        </p:spPr>
      </p:pic>
      <p:sp>
        <p:nvSpPr>
          <p:cNvPr id="6" name="Oval 5">
            <a:extLst>
              <a:ext uri="{FF2B5EF4-FFF2-40B4-BE49-F238E27FC236}">
                <a16:creationId xmlns:a16="http://schemas.microsoft.com/office/drawing/2014/main" id="{94AF0A2D-3635-F471-4CBA-5A4F8DB03155}"/>
              </a:ext>
            </a:extLst>
          </p:cNvPr>
          <p:cNvSpPr/>
          <p:nvPr/>
        </p:nvSpPr>
        <p:spPr>
          <a:xfrm>
            <a:off x="8054342" y="2720340"/>
            <a:ext cx="2415538" cy="86868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32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CORE – TIME CARDS</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442415" y="1607261"/>
            <a:ext cx="6060744" cy="3936289"/>
          </a:xfrm>
        </p:spPr>
        <p:txBody>
          <a:bodyPr>
            <a:noAutofit/>
          </a:bodyPr>
          <a:lstStyle/>
          <a:p>
            <a:pPr marR="0" indent="0" algn="just">
              <a:spcBef>
                <a:spcPts val="0"/>
              </a:spcBef>
              <a:spcAft>
                <a:spcPts val="0"/>
              </a:spcAft>
              <a:buNone/>
            </a:pPr>
            <a:r>
              <a:rPr lang="en-US" sz="1800" dirty="0">
                <a:effectLst/>
                <a:latin typeface="Calibri" panose="020F0502020204030204" pitchFamily="34" charset="0"/>
                <a:ea typeface="Times New Roman" panose="02020603050405020304" pitchFamily="18" charset="0"/>
              </a:rPr>
              <a:t>ORB uses CORE to track the amount of time spent on a project. Keeping track of time is just as important as any other aspect of the project. </a:t>
            </a:r>
          </a:p>
          <a:p>
            <a:pPr marR="0" indent="0" algn="just">
              <a:spcBef>
                <a:spcPts val="0"/>
              </a:spcBef>
              <a:spcAft>
                <a:spcPts val="0"/>
              </a:spcAft>
              <a:buNone/>
            </a:pPr>
            <a:endParaRPr lang="en-US" sz="1800" dirty="0">
              <a:effectLst/>
              <a:latin typeface="Calibri" panose="020F0502020204030204" pitchFamily="34" charset="0"/>
              <a:ea typeface="Times New Roman" panose="02020603050405020304" pitchFamily="18" charset="0"/>
            </a:endParaRPr>
          </a:p>
          <a:p>
            <a:pPr marR="0" indent="0" algn="just">
              <a:spcBef>
                <a:spcPts val="0"/>
              </a:spcBef>
              <a:spcAft>
                <a:spcPts val="0"/>
              </a:spcAft>
              <a:buNone/>
            </a:pPr>
            <a:r>
              <a:rPr lang="en-US" sz="1800" dirty="0">
                <a:latin typeface="Calibri" panose="020F0502020204030204" pitchFamily="34" charset="0"/>
                <a:ea typeface="Times New Roman" panose="02020603050405020304" pitchFamily="18" charset="0"/>
              </a:rPr>
              <a:t>CORE allows ORB to allocate the time that future projects will require and not have people overworked while truthfully and accurately provide invoices to clients</a:t>
            </a:r>
          </a:p>
          <a:p>
            <a:pPr marR="0" indent="0" algn="just">
              <a:spcBef>
                <a:spcPts val="0"/>
              </a:spcBef>
              <a:spcAft>
                <a:spcPts val="0"/>
              </a:spcAft>
              <a:buNone/>
            </a:pPr>
            <a:endParaRPr lang="en-US" sz="1800" dirty="0">
              <a:latin typeface="Calibri" panose="020F0502020204030204" pitchFamily="34" charset="0"/>
              <a:ea typeface="Times New Roman" panose="02020603050405020304" pitchFamily="18" charset="0"/>
            </a:endParaRPr>
          </a:p>
          <a:p>
            <a:pPr marR="0" indent="0" algn="just">
              <a:spcBef>
                <a:spcPts val="0"/>
              </a:spcBef>
              <a:spcAft>
                <a:spcPts val="0"/>
              </a:spcAft>
              <a:buNone/>
            </a:pPr>
            <a:r>
              <a:rPr lang="en-US" sz="1800" dirty="0">
                <a:latin typeface="Calibri" panose="020F0502020204030204" pitchFamily="34" charset="0"/>
                <a:ea typeface="Times New Roman" panose="02020603050405020304" pitchFamily="18" charset="0"/>
              </a:rPr>
              <a:t>Be sure to add the web link to CORE in your favorites tab.</a:t>
            </a:r>
          </a:p>
          <a:p>
            <a:pPr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p>
        </p:txBody>
      </p:sp>
    </p:spTree>
    <p:extLst>
      <p:ext uri="{BB962C8B-B14F-4D97-AF65-F5344CB8AC3E}">
        <p14:creationId xmlns:p14="http://schemas.microsoft.com/office/powerpoint/2010/main" val="123121490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A2AB-7DE6-6C4D-F4EE-9274DD213290}"/>
              </a:ext>
            </a:extLst>
          </p:cNvPr>
          <p:cNvSpPr>
            <a:spLocks noGrp="1"/>
          </p:cNvSpPr>
          <p:nvPr>
            <p:ph type="title"/>
          </p:nvPr>
        </p:nvSpPr>
        <p:spPr/>
        <p:txBody>
          <a:bodyPr/>
          <a:lstStyle/>
          <a:p>
            <a:r>
              <a:rPr lang="en-US" b="1" dirty="0">
                <a:latin typeface="+mn-lt"/>
              </a:rPr>
              <a:t>TIME CARD FIELDS</a:t>
            </a:r>
          </a:p>
        </p:txBody>
      </p:sp>
      <p:pic>
        <p:nvPicPr>
          <p:cNvPr id="5" name="Picture 4">
            <a:extLst>
              <a:ext uri="{FF2B5EF4-FFF2-40B4-BE49-F238E27FC236}">
                <a16:creationId xmlns:a16="http://schemas.microsoft.com/office/drawing/2014/main" id="{38BEA2F5-17DB-92A2-9EBD-8DCEB28248B4}"/>
              </a:ext>
            </a:extLst>
          </p:cNvPr>
          <p:cNvPicPr>
            <a:picLocks noChangeAspect="1"/>
          </p:cNvPicPr>
          <p:nvPr/>
        </p:nvPicPr>
        <p:blipFill>
          <a:blip r:embed="rId2"/>
          <a:stretch>
            <a:fillRect/>
          </a:stretch>
        </p:blipFill>
        <p:spPr>
          <a:xfrm>
            <a:off x="590550" y="1573847"/>
            <a:ext cx="11264900" cy="1126490"/>
          </a:xfrm>
          <a:prstGeom prst="rect">
            <a:avLst/>
          </a:prstGeom>
        </p:spPr>
      </p:pic>
      <p:pic>
        <p:nvPicPr>
          <p:cNvPr id="14" name="Picture 13">
            <a:extLst>
              <a:ext uri="{FF2B5EF4-FFF2-40B4-BE49-F238E27FC236}">
                <a16:creationId xmlns:a16="http://schemas.microsoft.com/office/drawing/2014/main" id="{A52F4DE2-526E-0096-6007-C24FE2392D13}"/>
              </a:ext>
            </a:extLst>
          </p:cNvPr>
          <p:cNvPicPr>
            <a:picLocks noChangeAspect="1"/>
          </p:cNvPicPr>
          <p:nvPr/>
        </p:nvPicPr>
        <p:blipFill>
          <a:blip r:embed="rId3"/>
          <a:stretch>
            <a:fillRect/>
          </a:stretch>
        </p:blipFill>
        <p:spPr>
          <a:xfrm>
            <a:off x="590550" y="2899410"/>
            <a:ext cx="9265358" cy="2803990"/>
          </a:xfrm>
          <a:prstGeom prst="rect">
            <a:avLst/>
          </a:prstGeom>
        </p:spPr>
      </p:pic>
      <p:sp>
        <p:nvSpPr>
          <p:cNvPr id="12" name="TextBox 11">
            <a:extLst>
              <a:ext uri="{FF2B5EF4-FFF2-40B4-BE49-F238E27FC236}">
                <a16:creationId xmlns:a16="http://schemas.microsoft.com/office/drawing/2014/main" id="{60E2F2D2-F79F-F806-87ED-F065EFD63A2F}"/>
              </a:ext>
            </a:extLst>
          </p:cNvPr>
          <p:cNvSpPr txBox="1"/>
          <p:nvPr/>
        </p:nvSpPr>
        <p:spPr>
          <a:xfrm>
            <a:off x="838200" y="2025650"/>
            <a:ext cx="800100" cy="307777"/>
          </a:xfrm>
          <a:prstGeom prst="rect">
            <a:avLst/>
          </a:prstGeom>
          <a:solidFill>
            <a:schemeClr val="bg1"/>
          </a:solidFill>
        </p:spPr>
        <p:txBody>
          <a:bodyPr wrap="square" rtlCol="0">
            <a:spAutoFit/>
          </a:bodyPr>
          <a:lstStyle/>
          <a:p>
            <a:r>
              <a:rPr lang="en-US" sz="1400" b="1" dirty="0">
                <a:solidFill>
                  <a:schemeClr val="accent1"/>
                </a:solidFill>
              </a:rPr>
              <a:t>16-213</a:t>
            </a:r>
          </a:p>
        </p:txBody>
      </p:sp>
      <p:sp>
        <p:nvSpPr>
          <p:cNvPr id="16" name="TextBox 15">
            <a:extLst>
              <a:ext uri="{FF2B5EF4-FFF2-40B4-BE49-F238E27FC236}">
                <a16:creationId xmlns:a16="http://schemas.microsoft.com/office/drawing/2014/main" id="{4A09C098-0607-E493-C84B-CD04F284152D}"/>
              </a:ext>
            </a:extLst>
          </p:cNvPr>
          <p:cNvSpPr txBox="1"/>
          <p:nvPr/>
        </p:nvSpPr>
        <p:spPr>
          <a:xfrm>
            <a:off x="7955280" y="3569653"/>
            <a:ext cx="3398520" cy="1754326"/>
          </a:xfrm>
          <a:prstGeom prst="rect">
            <a:avLst/>
          </a:prstGeom>
          <a:solidFill>
            <a:schemeClr val="bg1"/>
          </a:solidFill>
          <a:ln w="28575">
            <a:solidFill>
              <a:schemeClr val="tx1"/>
            </a:solidFill>
          </a:ln>
        </p:spPr>
        <p:txBody>
          <a:bodyPr wrap="square" rtlCol="0">
            <a:spAutoFit/>
          </a:bodyPr>
          <a:lstStyle/>
          <a:p>
            <a:r>
              <a:rPr lang="en-US" dirty="0"/>
              <a:t>Choose the correct phase of the project. </a:t>
            </a:r>
          </a:p>
          <a:p>
            <a:r>
              <a:rPr lang="en-US" dirty="0"/>
              <a:t>Confirm with your Project Manager to make sure your time for a specific task is allocated in the correct location.</a:t>
            </a:r>
          </a:p>
        </p:txBody>
      </p:sp>
    </p:spTree>
    <p:extLst>
      <p:ext uri="{BB962C8B-B14F-4D97-AF65-F5344CB8AC3E}">
        <p14:creationId xmlns:p14="http://schemas.microsoft.com/office/powerpoint/2010/main" val="255223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A2AB-7DE6-6C4D-F4EE-9274DD213290}"/>
              </a:ext>
            </a:extLst>
          </p:cNvPr>
          <p:cNvSpPr>
            <a:spLocks noGrp="1"/>
          </p:cNvSpPr>
          <p:nvPr>
            <p:ph type="title"/>
          </p:nvPr>
        </p:nvSpPr>
        <p:spPr/>
        <p:txBody>
          <a:bodyPr/>
          <a:lstStyle/>
          <a:p>
            <a:r>
              <a:rPr lang="en-US" b="1" dirty="0">
                <a:latin typeface="+mn-lt"/>
              </a:rPr>
              <a:t>TIME CARD FIELDS</a:t>
            </a:r>
          </a:p>
        </p:txBody>
      </p:sp>
      <p:pic>
        <p:nvPicPr>
          <p:cNvPr id="5" name="Picture 4">
            <a:extLst>
              <a:ext uri="{FF2B5EF4-FFF2-40B4-BE49-F238E27FC236}">
                <a16:creationId xmlns:a16="http://schemas.microsoft.com/office/drawing/2014/main" id="{38BEA2F5-17DB-92A2-9EBD-8DCEB28248B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0550" y="1582405"/>
            <a:ext cx="11264900" cy="1109374"/>
          </a:xfrm>
          <a:prstGeom prst="rect">
            <a:avLst/>
          </a:prstGeom>
        </p:spPr>
      </p:pic>
      <p:pic>
        <p:nvPicPr>
          <p:cNvPr id="4" name="Picture 3">
            <a:extLst>
              <a:ext uri="{FF2B5EF4-FFF2-40B4-BE49-F238E27FC236}">
                <a16:creationId xmlns:a16="http://schemas.microsoft.com/office/drawing/2014/main" id="{A4C80E68-FC09-D8A2-429F-9E36436EA5F7}"/>
              </a:ext>
            </a:extLst>
          </p:cNvPr>
          <p:cNvPicPr>
            <a:picLocks noChangeAspect="1"/>
          </p:cNvPicPr>
          <p:nvPr/>
        </p:nvPicPr>
        <p:blipFill>
          <a:blip r:embed="rId3"/>
          <a:stretch>
            <a:fillRect/>
          </a:stretch>
        </p:blipFill>
        <p:spPr>
          <a:xfrm>
            <a:off x="3239770" y="2408662"/>
            <a:ext cx="4544059" cy="3000794"/>
          </a:xfrm>
          <a:prstGeom prst="rect">
            <a:avLst/>
          </a:prstGeom>
        </p:spPr>
      </p:pic>
      <p:sp>
        <p:nvSpPr>
          <p:cNvPr id="6" name="Arrow: Left 5">
            <a:extLst>
              <a:ext uri="{FF2B5EF4-FFF2-40B4-BE49-F238E27FC236}">
                <a16:creationId xmlns:a16="http://schemas.microsoft.com/office/drawing/2014/main" id="{2EC681F9-8161-37F4-75BA-E9B637A2BECB}"/>
              </a:ext>
            </a:extLst>
          </p:cNvPr>
          <p:cNvSpPr/>
          <p:nvPr/>
        </p:nvSpPr>
        <p:spPr>
          <a:xfrm>
            <a:off x="3978275" y="4818538"/>
            <a:ext cx="8213725" cy="1408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413BBEB-8C84-3AEC-2076-3D25FE5402CE}"/>
              </a:ext>
            </a:extLst>
          </p:cNvPr>
          <p:cNvSpPr txBox="1"/>
          <p:nvPr/>
        </p:nvSpPr>
        <p:spPr>
          <a:xfrm>
            <a:off x="8229600" y="2877995"/>
            <a:ext cx="3398520" cy="1200329"/>
          </a:xfrm>
          <a:prstGeom prst="rect">
            <a:avLst/>
          </a:prstGeom>
          <a:solidFill>
            <a:schemeClr val="bg1"/>
          </a:solidFill>
          <a:ln w="28575">
            <a:solidFill>
              <a:schemeClr val="tx1"/>
            </a:solidFill>
          </a:ln>
        </p:spPr>
        <p:txBody>
          <a:bodyPr wrap="square" rtlCol="0">
            <a:spAutoFit/>
          </a:bodyPr>
          <a:lstStyle/>
          <a:p>
            <a:r>
              <a:rPr lang="en-US" dirty="0"/>
              <a:t>Choose the correct activity. </a:t>
            </a:r>
          </a:p>
          <a:p>
            <a:endParaRPr lang="en-US" dirty="0"/>
          </a:p>
          <a:p>
            <a:r>
              <a:rPr lang="en-US" dirty="0"/>
              <a:t>We do more than drafting (modeling) or have meetings</a:t>
            </a:r>
          </a:p>
        </p:txBody>
      </p:sp>
    </p:spTree>
    <p:extLst>
      <p:ext uri="{BB962C8B-B14F-4D97-AF65-F5344CB8AC3E}">
        <p14:creationId xmlns:p14="http://schemas.microsoft.com/office/powerpoint/2010/main" val="192437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500" fill="hold"/>
                                        <p:tgtEl>
                                          <p:spTgt spid="6"/>
                                        </p:tgtEl>
                                        <p:attrNameLst>
                                          <p:attrName>ppt_x</p:attrName>
                                        </p:attrNameLst>
                                      </p:cBhvr>
                                      <p:tavLst>
                                        <p:tav tm="0">
                                          <p:val>
                                            <p:strVal val="1+#ppt_w/2"/>
                                          </p:val>
                                        </p:tav>
                                        <p:tav tm="100000">
                                          <p:val>
                                            <p:strVal val="#ppt_x"/>
                                          </p:val>
                                        </p:tav>
                                      </p:tavLst>
                                    </p:anim>
                                    <p:anim calcmode="lin" valueType="num">
                                      <p:cBhvr additive="base">
                                        <p:cTn id="15" dur="1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A2AB-7DE6-6C4D-F4EE-9274DD213290}"/>
              </a:ext>
            </a:extLst>
          </p:cNvPr>
          <p:cNvSpPr>
            <a:spLocks noGrp="1"/>
          </p:cNvSpPr>
          <p:nvPr>
            <p:ph type="title"/>
          </p:nvPr>
        </p:nvSpPr>
        <p:spPr/>
        <p:txBody>
          <a:bodyPr/>
          <a:lstStyle/>
          <a:p>
            <a:r>
              <a:rPr lang="en-US" b="1" dirty="0">
                <a:latin typeface="+mn-lt"/>
              </a:rPr>
              <a:t>TIME CARD FIELDS</a:t>
            </a:r>
          </a:p>
        </p:txBody>
      </p:sp>
      <p:pic>
        <p:nvPicPr>
          <p:cNvPr id="5" name="Picture 4">
            <a:extLst>
              <a:ext uri="{FF2B5EF4-FFF2-40B4-BE49-F238E27FC236}">
                <a16:creationId xmlns:a16="http://schemas.microsoft.com/office/drawing/2014/main" id="{38BEA2F5-17DB-92A2-9EBD-8DCEB28248B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0550" y="1584511"/>
            <a:ext cx="11264900" cy="1105162"/>
          </a:xfrm>
          <a:prstGeom prst="rect">
            <a:avLst/>
          </a:prstGeom>
        </p:spPr>
      </p:pic>
      <p:pic>
        <p:nvPicPr>
          <p:cNvPr id="7" name="Picture 6">
            <a:extLst>
              <a:ext uri="{FF2B5EF4-FFF2-40B4-BE49-F238E27FC236}">
                <a16:creationId xmlns:a16="http://schemas.microsoft.com/office/drawing/2014/main" id="{BC88A55D-4F64-BBA2-369D-D56669E70C47}"/>
              </a:ext>
            </a:extLst>
          </p:cNvPr>
          <p:cNvPicPr>
            <a:picLocks noChangeAspect="1"/>
          </p:cNvPicPr>
          <p:nvPr/>
        </p:nvPicPr>
        <p:blipFill>
          <a:blip r:embed="rId3"/>
          <a:stretch>
            <a:fillRect/>
          </a:stretch>
        </p:blipFill>
        <p:spPr>
          <a:xfrm>
            <a:off x="3192780" y="2366009"/>
            <a:ext cx="5943600" cy="1543050"/>
          </a:xfrm>
          <a:prstGeom prst="rect">
            <a:avLst/>
          </a:prstGeom>
        </p:spPr>
      </p:pic>
      <p:sp>
        <p:nvSpPr>
          <p:cNvPr id="8" name="TextBox 7">
            <a:extLst>
              <a:ext uri="{FF2B5EF4-FFF2-40B4-BE49-F238E27FC236}">
                <a16:creationId xmlns:a16="http://schemas.microsoft.com/office/drawing/2014/main" id="{8064B596-5A83-1367-D21D-C884484EA2F9}"/>
              </a:ext>
            </a:extLst>
          </p:cNvPr>
          <p:cNvSpPr txBox="1"/>
          <p:nvPr/>
        </p:nvSpPr>
        <p:spPr>
          <a:xfrm>
            <a:off x="7480300" y="2788124"/>
            <a:ext cx="3608070" cy="2862322"/>
          </a:xfrm>
          <a:prstGeom prst="rect">
            <a:avLst/>
          </a:prstGeom>
          <a:solidFill>
            <a:schemeClr val="bg1"/>
          </a:solidFill>
          <a:ln w="28575">
            <a:solidFill>
              <a:schemeClr val="tx1"/>
            </a:solidFill>
          </a:ln>
        </p:spPr>
        <p:txBody>
          <a:bodyPr wrap="square" rtlCol="0">
            <a:spAutoFit/>
          </a:bodyPr>
          <a:lstStyle/>
          <a:p>
            <a:r>
              <a:rPr lang="en-US" dirty="0"/>
              <a:t>Provide a brief but accurate description of the work you are doing. If your entry relates to a field report, please indicate which # it applies to. (i.e., field report #9)</a:t>
            </a:r>
          </a:p>
          <a:p>
            <a:endParaRPr lang="en-US" dirty="0"/>
          </a:p>
          <a:p>
            <a:r>
              <a:rPr lang="en-US" dirty="0"/>
              <a:t>Note: Please avoid the use of special characters &amp; quotations; this skews the report layout ran by Accounting for calculating client invoicing.</a:t>
            </a:r>
          </a:p>
        </p:txBody>
      </p:sp>
    </p:spTree>
    <p:extLst>
      <p:ext uri="{BB962C8B-B14F-4D97-AF65-F5344CB8AC3E}">
        <p14:creationId xmlns:p14="http://schemas.microsoft.com/office/powerpoint/2010/main" val="221390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A2AB-7DE6-6C4D-F4EE-9274DD213290}"/>
              </a:ext>
            </a:extLst>
          </p:cNvPr>
          <p:cNvSpPr>
            <a:spLocks noGrp="1"/>
          </p:cNvSpPr>
          <p:nvPr>
            <p:ph type="title"/>
          </p:nvPr>
        </p:nvSpPr>
        <p:spPr/>
        <p:txBody>
          <a:bodyPr/>
          <a:lstStyle/>
          <a:p>
            <a:r>
              <a:rPr lang="en-US" b="1" dirty="0">
                <a:latin typeface="+mn-lt"/>
              </a:rPr>
              <a:t>TIME CARD FIELDS</a:t>
            </a:r>
          </a:p>
        </p:txBody>
      </p:sp>
      <p:sp>
        <p:nvSpPr>
          <p:cNvPr id="8" name="TextBox 7">
            <a:extLst>
              <a:ext uri="{FF2B5EF4-FFF2-40B4-BE49-F238E27FC236}">
                <a16:creationId xmlns:a16="http://schemas.microsoft.com/office/drawing/2014/main" id="{8064B596-5A83-1367-D21D-C884484EA2F9}"/>
              </a:ext>
            </a:extLst>
          </p:cNvPr>
          <p:cNvSpPr txBox="1"/>
          <p:nvPr/>
        </p:nvSpPr>
        <p:spPr>
          <a:xfrm>
            <a:off x="2153920" y="3651335"/>
            <a:ext cx="6860540" cy="1754326"/>
          </a:xfrm>
          <a:prstGeom prst="rect">
            <a:avLst/>
          </a:prstGeom>
          <a:solidFill>
            <a:schemeClr val="bg1"/>
          </a:solidFill>
          <a:ln w="28575">
            <a:solidFill>
              <a:schemeClr val="tx1"/>
            </a:solidFill>
          </a:ln>
        </p:spPr>
        <p:txBody>
          <a:bodyPr wrap="square" rtlCol="0">
            <a:spAutoFit/>
          </a:bodyPr>
          <a:lstStyle/>
          <a:p>
            <a:r>
              <a:rPr lang="en-US" dirty="0"/>
              <a:t>Clients are provided with a detailed report of time and activities spent on the project. If the description field if vague or does not accurately reflect the progress for that time, the client will rightfully question it.</a:t>
            </a:r>
          </a:p>
          <a:p>
            <a:endParaRPr lang="en-US" dirty="0"/>
          </a:p>
          <a:p>
            <a:r>
              <a:rPr lang="en-US" dirty="0"/>
              <a:t>Accurate descriptions give the client a sense of security and they see we are not wasting their money needlessly</a:t>
            </a:r>
          </a:p>
        </p:txBody>
      </p:sp>
      <p:grpSp>
        <p:nvGrpSpPr>
          <p:cNvPr id="4" name="Group 3">
            <a:extLst>
              <a:ext uri="{FF2B5EF4-FFF2-40B4-BE49-F238E27FC236}">
                <a16:creationId xmlns:a16="http://schemas.microsoft.com/office/drawing/2014/main" id="{4244DC79-8D81-3D89-E7C0-5426281617A0}"/>
              </a:ext>
            </a:extLst>
          </p:cNvPr>
          <p:cNvGrpSpPr/>
          <p:nvPr/>
        </p:nvGrpSpPr>
        <p:grpSpPr>
          <a:xfrm>
            <a:off x="590550" y="1690123"/>
            <a:ext cx="11264900" cy="1508044"/>
            <a:chOff x="590550" y="1690123"/>
            <a:chExt cx="11264900" cy="1508044"/>
          </a:xfrm>
        </p:grpSpPr>
        <p:pic>
          <p:nvPicPr>
            <p:cNvPr id="5" name="Picture 4">
              <a:extLst>
                <a:ext uri="{FF2B5EF4-FFF2-40B4-BE49-F238E27FC236}">
                  <a16:creationId xmlns:a16="http://schemas.microsoft.com/office/drawing/2014/main" id="{38BEA2F5-17DB-92A2-9EBD-8DCEB28248B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0550" y="1690123"/>
              <a:ext cx="11264900" cy="893937"/>
            </a:xfrm>
            <a:prstGeom prst="rect">
              <a:avLst/>
            </a:prstGeom>
          </p:spPr>
        </p:pic>
        <p:sp>
          <p:nvSpPr>
            <p:cNvPr id="3" name="TextBox 2">
              <a:extLst>
                <a:ext uri="{FF2B5EF4-FFF2-40B4-BE49-F238E27FC236}">
                  <a16:creationId xmlns:a16="http://schemas.microsoft.com/office/drawing/2014/main" id="{504532A1-14A4-1357-B407-2A7F65C323AF}"/>
                </a:ext>
              </a:extLst>
            </p:cNvPr>
            <p:cNvSpPr txBox="1"/>
            <p:nvPr/>
          </p:nvSpPr>
          <p:spPr>
            <a:xfrm>
              <a:off x="2153920" y="2828835"/>
              <a:ext cx="6860540" cy="369332"/>
            </a:xfrm>
            <a:prstGeom prst="rect">
              <a:avLst/>
            </a:prstGeom>
            <a:solidFill>
              <a:schemeClr val="bg1"/>
            </a:solidFill>
            <a:ln w="28575">
              <a:solidFill>
                <a:schemeClr val="tx1"/>
              </a:solidFill>
            </a:ln>
          </p:spPr>
          <p:txBody>
            <a:bodyPr wrap="square" rtlCol="0">
              <a:spAutoFit/>
            </a:bodyPr>
            <a:lstStyle/>
            <a:p>
              <a:r>
                <a:rPr lang="en-US" dirty="0"/>
                <a:t>These fields are visible to clients. Be mindful of what you write in them</a:t>
              </a:r>
            </a:p>
          </p:txBody>
        </p:sp>
        <p:cxnSp>
          <p:nvCxnSpPr>
            <p:cNvPr id="6" name="Straight Arrow Connector 5">
              <a:extLst>
                <a:ext uri="{FF2B5EF4-FFF2-40B4-BE49-F238E27FC236}">
                  <a16:creationId xmlns:a16="http://schemas.microsoft.com/office/drawing/2014/main" id="{1B25FAAF-FFD4-9E87-ED46-DF84B77E4ED0}"/>
                </a:ext>
              </a:extLst>
            </p:cNvPr>
            <p:cNvCxnSpPr/>
            <p:nvPr/>
          </p:nvCxnSpPr>
          <p:spPr>
            <a:xfrm flipH="1" flipV="1">
              <a:off x="1638300" y="1882140"/>
              <a:ext cx="515620" cy="9466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9CF40D87-1BB0-C07C-B937-5ED9BA2955CD}"/>
                </a:ext>
              </a:extLst>
            </p:cNvPr>
            <p:cNvCxnSpPr/>
            <p:nvPr/>
          </p:nvCxnSpPr>
          <p:spPr>
            <a:xfrm flipH="1" flipV="1">
              <a:off x="2880360" y="2179320"/>
              <a:ext cx="99060" cy="6261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AB74691F-E797-A1CC-E85F-A474A9D67469}"/>
                </a:ext>
              </a:extLst>
            </p:cNvPr>
            <p:cNvCxnSpPr/>
            <p:nvPr/>
          </p:nvCxnSpPr>
          <p:spPr>
            <a:xfrm flipV="1">
              <a:off x="3985260" y="2141220"/>
              <a:ext cx="0" cy="6876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C93CBE3C-86EE-2709-F796-57017B7E2B13}"/>
                </a:ext>
              </a:extLst>
            </p:cNvPr>
            <p:cNvCxnSpPr/>
            <p:nvPr/>
          </p:nvCxnSpPr>
          <p:spPr>
            <a:xfrm flipV="1">
              <a:off x="7559040" y="2103120"/>
              <a:ext cx="419100" cy="7257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1321276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7DCA00B2-AEDB-0CA8-A816-A90A7E055CDF}"/>
              </a:ext>
            </a:extLst>
          </p:cNvPr>
          <p:cNvPicPr>
            <a:picLocks noChangeAspect="1"/>
          </p:cNvPicPr>
          <p:nvPr/>
        </p:nvPicPr>
        <p:blipFill>
          <a:blip r:embed="rId2"/>
          <a:stretch>
            <a:fillRect/>
          </a:stretch>
        </p:blipFill>
        <p:spPr>
          <a:xfrm>
            <a:off x="1158240" y="1522412"/>
            <a:ext cx="9144000" cy="2091055"/>
          </a:xfrm>
          <a:prstGeom prst="rect">
            <a:avLst/>
          </a:prstGeom>
        </p:spPr>
      </p:pic>
      <p:sp>
        <p:nvSpPr>
          <p:cNvPr id="6" name="TextBox 5">
            <a:extLst>
              <a:ext uri="{FF2B5EF4-FFF2-40B4-BE49-F238E27FC236}">
                <a16:creationId xmlns:a16="http://schemas.microsoft.com/office/drawing/2014/main" id="{A8A8502B-9BDB-E550-1DC0-9482072A9060}"/>
              </a:ext>
            </a:extLst>
          </p:cNvPr>
          <p:cNvSpPr txBox="1"/>
          <p:nvPr/>
        </p:nvSpPr>
        <p:spPr>
          <a:xfrm>
            <a:off x="3108960" y="3901440"/>
            <a:ext cx="8046720" cy="2308324"/>
          </a:xfrm>
          <a:prstGeom prst="rect">
            <a:avLst/>
          </a:prstGeom>
          <a:noFill/>
        </p:spPr>
        <p:txBody>
          <a:bodyPr wrap="square" rtlCol="0">
            <a:spAutoFit/>
          </a:bodyPr>
          <a:lstStyle/>
          <a:p>
            <a:r>
              <a:rPr lang="en-US" dirty="0"/>
              <a:t>If you are working on only one project, it is best if you give descriptions of different tasks. </a:t>
            </a:r>
          </a:p>
          <a:p>
            <a:endParaRPr lang="en-US" dirty="0"/>
          </a:p>
          <a:p>
            <a:r>
              <a:rPr lang="en-US" dirty="0"/>
              <a:t>This shows work related to city comments, but you can break it down further by giving specifics: Life Safety Plans / Site Plan Dimensions / Enlarged Slab plans, etc.</a:t>
            </a:r>
          </a:p>
          <a:p>
            <a:endParaRPr lang="en-US" dirty="0"/>
          </a:p>
          <a:p>
            <a:r>
              <a:rPr lang="en-US" dirty="0"/>
              <a:t>This also give ORB a sense of where we are spending the most amount of time and if additional resources need to be allocated.  </a:t>
            </a:r>
          </a:p>
        </p:txBody>
      </p:sp>
      <p:sp>
        <p:nvSpPr>
          <p:cNvPr id="2" name="Title 1">
            <a:extLst>
              <a:ext uri="{FF2B5EF4-FFF2-40B4-BE49-F238E27FC236}">
                <a16:creationId xmlns:a16="http://schemas.microsoft.com/office/drawing/2014/main" id="{81CC0D29-A319-B7E0-34FF-22EE70B67574}"/>
              </a:ext>
            </a:extLst>
          </p:cNvPr>
          <p:cNvSpPr>
            <a:spLocks noGrp="1"/>
          </p:cNvSpPr>
          <p:nvPr>
            <p:ph type="title"/>
          </p:nvPr>
        </p:nvSpPr>
        <p:spPr>
          <a:xfrm>
            <a:off x="838200" y="365125"/>
            <a:ext cx="10515600" cy="1325563"/>
          </a:xfrm>
        </p:spPr>
        <p:txBody>
          <a:bodyPr/>
          <a:lstStyle/>
          <a:p>
            <a:r>
              <a:rPr lang="en-US" b="1" dirty="0">
                <a:latin typeface="+mn-lt"/>
              </a:rPr>
              <a:t>TIME CARD FIELDS</a:t>
            </a:r>
          </a:p>
        </p:txBody>
      </p:sp>
    </p:spTree>
    <p:extLst>
      <p:ext uri="{BB962C8B-B14F-4D97-AF65-F5344CB8AC3E}">
        <p14:creationId xmlns:p14="http://schemas.microsoft.com/office/powerpoint/2010/main" val="55383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25C536-09E6-F149-F11A-2E44DF891D5C}"/>
              </a:ext>
            </a:extLst>
          </p:cNvPr>
          <p:cNvSpPr txBox="1"/>
          <p:nvPr/>
        </p:nvSpPr>
        <p:spPr>
          <a:xfrm>
            <a:off x="9601200" y="1633479"/>
            <a:ext cx="2308860" cy="2862322"/>
          </a:xfrm>
          <a:prstGeom prst="rect">
            <a:avLst/>
          </a:prstGeom>
          <a:noFill/>
          <a:ln w="28575">
            <a:solidFill>
              <a:schemeClr val="tx1"/>
            </a:solidFill>
          </a:ln>
        </p:spPr>
        <p:txBody>
          <a:bodyPr wrap="square" rtlCol="0">
            <a:spAutoFit/>
          </a:bodyPr>
          <a:lstStyle/>
          <a:p>
            <a:r>
              <a:rPr lang="en-US" dirty="0"/>
              <a:t>There can be also too much information. While it is good to keep track of what you are doing, this much detail can overwhelm, or it ends up being un-usable due to the fragmented nature of the tasks. </a:t>
            </a:r>
          </a:p>
        </p:txBody>
      </p:sp>
      <p:grpSp>
        <p:nvGrpSpPr>
          <p:cNvPr id="7" name="Group 6">
            <a:extLst>
              <a:ext uri="{FF2B5EF4-FFF2-40B4-BE49-F238E27FC236}">
                <a16:creationId xmlns:a16="http://schemas.microsoft.com/office/drawing/2014/main" id="{AD483105-8FFC-5FF5-1D40-8BDEF4687E09}"/>
              </a:ext>
            </a:extLst>
          </p:cNvPr>
          <p:cNvGrpSpPr/>
          <p:nvPr/>
        </p:nvGrpSpPr>
        <p:grpSpPr>
          <a:xfrm>
            <a:off x="327660" y="1348422"/>
            <a:ext cx="9144000" cy="5334635"/>
            <a:chOff x="342900" y="373062"/>
            <a:chExt cx="9144000" cy="5334635"/>
          </a:xfrm>
        </p:grpSpPr>
        <p:pic>
          <p:nvPicPr>
            <p:cNvPr id="4" name="Picture 3" descr="A screenshot of a computer&#10;&#10;Description automatically generated with medium confidence">
              <a:extLst>
                <a:ext uri="{FF2B5EF4-FFF2-40B4-BE49-F238E27FC236}">
                  <a16:creationId xmlns:a16="http://schemas.microsoft.com/office/drawing/2014/main" id="{434D41F3-88F3-6F6B-748A-AAA028120FF6}"/>
                </a:ext>
              </a:extLst>
            </p:cNvPr>
            <p:cNvPicPr>
              <a:picLocks noChangeAspect="1"/>
            </p:cNvPicPr>
            <p:nvPr/>
          </p:nvPicPr>
          <p:blipFill>
            <a:blip r:embed="rId2"/>
            <a:stretch>
              <a:fillRect/>
            </a:stretch>
          </p:blipFill>
          <p:spPr>
            <a:xfrm>
              <a:off x="342900" y="373062"/>
              <a:ext cx="9144000" cy="5334635"/>
            </a:xfrm>
            <a:prstGeom prst="rect">
              <a:avLst/>
            </a:prstGeom>
          </p:spPr>
        </p:pic>
        <p:sp>
          <p:nvSpPr>
            <p:cNvPr id="2" name="Rectangle 1">
              <a:extLst>
                <a:ext uri="{FF2B5EF4-FFF2-40B4-BE49-F238E27FC236}">
                  <a16:creationId xmlns:a16="http://schemas.microsoft.com/office/drawing/2014/main" id="{122F317A-4CFA-EC9C-CF4F-33FDA2CC8049}"/>
                </a:ext>
              </a:extLst>
            </p:cNvPr>
            <p:cNvSpPr/>
            <p:nvPr/>
          </p:nvSpPr>
          <p:spPr>
            <a:xfrm>
              <a:off x="3975100" y="1517650"/>
              <a:ext cx="80645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3097252-23E1-4880-358C-ADB90793A7B7}"/>
                </a:ext>
              </a:extLst>
            </p:cNvPr>
            <p:cNvSpPr/>
            <p:nvPr/>
          </p:nvSpPr>
          <p:spPr>
            <a:xfrm>
              <a:off x="3975100" y="4254500"/>
              <a:ext cx="80645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D2C8E4-4E04-A9A3-C811-7567FA596902}"/>
                </a:ext>
              </a:extLst>
            </p:cNvPr>
            <p:cNvSpPr/>
            <p:nvPr/>
          </p:nvSpPr>
          <p:spPr>
            <a:xfrm>
              <a:off x="3975100" y="5264150"/>
              <a:ext cx="80645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a:extLst>
              <a:ext uri="{FF2B5EF4-FFF2-40B4-BE49-F238E27FC236}">
                <a16:creationId xmlns:a16="http://schemas.microsoft.com/office/drawing/2014/main" id="{8066728A-DF0D-544C-2741-F7E7BC76B6B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latin typeface="+mn-lt"/>
              </a:rPr>
              <a:t>TIME CARD FIELDS</a:t>
            </a:r>
          </a:p>
        </p:txBody>
      </p:sp>
    </p:spTree>
    <p:extLst>
      <p:ext uri="{BB962C8B-B14F-4D97-AF65-F5344CB8AC3E}">
        <p14:creationId xmlns:p14="http://schemas.microsoft.com/office/powerpoint/2010/main" val="160715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BC91-E0AC-61A1-6A3F-60A3038C5F3E}"/>
              </a:ext>
            </a:extLst>
          </p:cNvPr>
          <p:cNvSpPr>
            <a:spLocks noGrp="1"/>
          </p:cNvSpPr>
          <p:nvPr>
            <p:ph type="title"/>
          </p:nvPr>
        </p:nvSpPr>
        <p:spPr/>
        <p:txBody>
          <a:bodyPr vert="horz" lIns="91440" tIns="45720" rIns="91440" bIns="45720" rtlCol="0" anchor="ctr">
            <a:normAutofit/>
          </a:bodyPr>
          <a:lstStyle/>
          <a:p>
            <a:r>
              <a:rPr lang="en-US" b="1" dirty="0">
                <a:latin typeface="+mn-lt"/>
              </a:rPr>
              <a:t>TIME ALLOCATION</a:t>
            </a:r>
          </a:p>
        </p:txBody>
      </p:sp>
      <p:pic>
        <p:nvPicPr>
          <p:cNvPr id="2052" name="Picture 1" descr="A screenshot of a computer&#10;&#10;Description automatically generated with medium confidence">
            <a:extLst>
              <a:ext uri="{FF2B5EF4-FFF2-40B4-BE49-F238E27FC236}">
                <a16:creationId xmlns:a16="http://schemas.microsoft.com/office/drawing/2014/main" id="{1BAEE441-4BD4-5057-C592-98BFC901E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4741" y="2229152"/>
            <a:ext cx="2843732" cy="40008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8F27E5C-CAA4-5D25-6001-1C15B1AC30D0}"/>
              </a:ext>
            </a:extLst>
          </p:cNvPr>
          <p:cNvSpPr>
            <a:spLocks noChangeArrowheads="1"/>
          </p:cNvSpPr>
          <p:nvPr/>
        </p:nvSpPr>
        <p:spPr bwMode="auto">
          <a:xfrm>
            <a:off x="579120" y="1841455"/>
            <a:ext cx="3771900" cy="138499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Times New Roman" panose="02020603050405020304" pitchFamily="18" charset="0"/>
                <a:cs typeface="Calibri" panose="020F0502020204030204" pitchFamily="34" charset="0"/>
              </a:rPr>
              <a:t>Time blocks can only be in 0.5 hour increments, i.e. 0.5 </a:t>
            </a:r>
            <a:r>
              <a:rPr kumimoji="0" lang="en-US" altLang="en-US" sz="1400" b="0" i="0" u="none" strike="noStrike" cap="none" normalizeH="0" baseline="0" dirty="0" err="1">
                <a:ln>
                  <a:noFill/>
                </a:ln>
                <a:solidFill>
                  <a:schemeClr val="tx1"/>
                </a:solidFill>
                <a:effectLst/>
                <a:ea typeface="Times New Roman" panose="02020603050405020304" pitchFamily="18" charset="0"/>
                <a:cs typeface="Calibri" panose="020F0502020204030204" pitchFamily="34" charset="0"/>
              </a:rPr>
              <a:t>hrs</a:t>
            </a:r>
            <a:r>
              <a:rPr kumimoji="0" lang="en-US" altLang="en-US" sz="1400" b="0" i="0" u="none" strike="noStrike" cap="none" normalizeH="0" baseline="0" dirty="0">
                <a:ln>
                  <a:noFill/>
                </a:ln>
                <a:solidFill>
                  <a:schemeClr val="tx1"/>
                </a:solidFill>
                <a:effectLst/>
                <a:ea typeface="Times New Roman" panose="02020603050405020304" pitchFamily="18" charset="0"/>
                <a:cs typeface="Calibri" panose="020F0502020204030204" pitchFamily="34" charset="0"/>
              </a:rPr>
              <a:t>, 1 </a:t>
            </a:r>
            <a:r>
              <a:rPr kumimoji="0" lang="en-US" altLang="en-US" sz="1400" b="0" i="0" u="none" strike="noStrike" cap="none" normalizeH="0" baseline="0" dirty="0" err="1">
                <a:ln>
                  <a:noFill/>
                </a:ln>
                <a:solidFill>
                  <a:schemeClr val="tx1"/>
                </a:solidFill>
                <a:effectLst/>
                <a:ea typeface="Times New Roman" panose="02020603050405020304" pitchFamily="18" charset="0"/>
                <a:cs typeface="Calibri" panose="020F0502020204030204" pitchFamily="34" charset="0"/>
              </a:rPr>
              <a:t>hr</a:t>
            </a:r>
            <a:r>
              <a:rPr kumimoji="0" lang="en-US" altLang="en-US" sz="1400" b="0" i="0" u="none" strike="noStrike" cap="none" normalizeH="0" baseline="0" dirty="0">
                <a:ln>
                  <a:noFill/>
                </a:ln>
                <a:solidFill>
                  <a:schemeClr val="tx1"/>
                </a:solidFill>
                <a:effectLst/>
                <a:ea typeface="Times New Roman" panose="02020603050405020304" pitchFamily="18" charset="0"/>
                <a:cs typeface="Calibri" panose="020F0502020204030204" pitchFamily="34" charset="0"/>
              </a:rPr>
              <a:t>, 1.5 </a:t>
            </a:r>
            <a:r>
              <a:rPr kumimoji="0" lang="en-US" altLang="en-US" sz="1400" b="0" i="0" u="none" strike="noStrike" cap="none" normalizeH="0" baseline="0" dirty="0" err="1">
                <a:ln>
                  <a:noFill/>
                </a:ln>
                <a:solidFill>
                  <a:schemeClr val="tx1"/>
                </a:solidFill>
                <a:effectLst/>
                <a:ea typeface="Times New Roman" panose="02020603050405020304" pitchFamily="18" charset="0"/>
                <a:cs typeface="Calibri" panose="020F0502020204030204" pitchFamily="34" charset="0"/>
              </a:rPr>
              <a:t>hrs</a:t>
            </a:r>
            <a:r>
              <a:rPr kumimoji="0" lang="en-US" altLang="en-US" sz="1400" b="0" i="0" u="none" strike="noStrike" cap="none" normalizeH="0" baseline="0" dirty="0">
                <a:ln>
                  <a:noFill/>
                </a:ln>
                <a:solidFill>
                  <a:schemeClr val="tx1"/>
                </a:solidFill>
                <a:effectLst/>
                <a:ea typeface="Times New Roman" panose="02020603050405020304" pitchFamily="18" charset="0"/>
                <a:cs typeface="Calibri" panose="020F0502020204030204" pitchFamily="34" charset="0"/>
              </a:rPr>
              <a:t>, etc.</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cs typeface="Calibri" panose="020F0502020204030204" pitchFamily="34" charset="0"/>
            </a:endParaRPr>
          </a:p>
          <a:p>
            <a:pPr eaLnBrk="0" fontAlgn="base" hangingPunct="0">
              <a:spcBef>
                <a:spcPct val="0"/>
              </a:spcBef>
              <a:spcAft>
                <a:spcPct val="0"/>
              </a:spcAft>
            </a:pPr>
            <a:r>
              <a:rPr kumimoji="0" lang="en-US" altLang="en-US" sz="1400" b="0" i="0" u="none" strike="noStrike" cap="none" normalizeH="0" baseline="0" dirty="0">
                <a:ln>
                  <a:noFill/>
                </a:ln>
                <a:solidFill>
                  <a:schemeClr val="tx1"/>
                </a:solidFill>
                <a:effectLst/>
                <a:ea typeface="Times New Roman" panose="02020603050405020304" pitchFamily="18" charset="0"/>
                <a:cs typeface="Calibri" panose="020F0502020204030204" pitchFamily="34" charset="0"/>
              </a:rPr>
              <a:t>Once you are done with your time entry, press the </a:t>
            </a:r>
            <a:r>
              <a:rPr kumimoji="0" lang="en-US" altLang="en-US" sz="1400" b="1" i="0" u="none" strike="noStrike" cap="none" normalizeH="0" baseline="0" dirty="0">
                <a:ln>
                  <a:noFill/>
                </a:ln>
                <a:solidFill>
                  <a:schemeClr val="tx1"/>
                </a:solidFill>
                <a:effectLst/>
                <a:ea typeface="Times New Roman" panose="02020603050405020304" pitchFamily="18" charset="0"/>
                <a:cs typeface="Calibri" panose="020F0502020204030204" pitchFamily="34" charset="0"/>
              </a:rPr>
              <a:t>DONE</a:t>
            </a:r>
            <a:r>
              <a:rPr kumimoji="0" lang="en-US" altLang="en-US" sz="1400" b="0" i="0" u="none" strike="noStrike" cap="none" normalizeH="0" baseline="0" dirty="0">
                <a:ln>
                  <a:noFill/>
                </a:ln>
                <a:solidFill>
                  <a:schemeClr val="tx1"/>
                </a:solidFill>
                <a:effectLst/>
                <a:ea typeface="Times New Roman" panose="02020603050405020304" pitchFamily="18" charset="0"/>
                <a:cs typeface="Calibri" panose="020F0502020204030204" pitchFamily="34" charset="0"/>
              </a:rPr>
              <a:t> button at the end of the row to ensure your time is registered. </a:t>
            </a:r>
            <a:endParaRPr kumimoji="0" lang="en-US" altLang="en-US" sz="1400" b="0" i="0" u="none" strike="noStrike" cap="none" normalizeH="0" baseline="0" dirty="0">
              <a:ln>
                <a:noFill/>
              </a:ln>
              <a:solidFill>
                <a:schemeClr val="tx1"/>
              </a:solidFill>
              <a:effectLst/>
            </a:endParaRPr>
          </a:p>
        </p:txBody>
      </p:sp>
      <p:sp>
        <p:nvSpPr>
          <p:cNvPr id="11" name="Oval 10">
            <a:extLst>
              <a:ext uri="{FF2B5EF4-FFF2-40B4-BE49-F238E27FC236}">
                <a16:creationId xmlns:a16="http://schemas.microsoft.com/office/drawing/2014/main" id="{A0CC51DE-EDF9-874A-7831-E9312D13CA8F}"/>
              </a:ext>
            </a:extLst>
          </p:cNvPr>
          <p:cNvSpPr/>
          <p:nvPr/>
        </p:nvSpPr>
        <p:spPr>
          <a:xfrm>
            <a:off x="5139159" y="3291839"/>
            <a:ext cx="1589301" cy="80760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BDDCDF1-18B5-F57D-6F94-F40C6B0D5123}"/>
              </a:ext>
            </a:extLst>
          </p:cNvPr>
          <p:cNvGrpSpPr/>
          <p:nvPr/>
        </p:nvGrpSpPr>
        <p:grpSpPr>
          <a:xfrm>
            <a:off x="6811214" y="1041236"/>
            <a:ext cx="4542586" cy="5188751"/>
            <a:chOff x="6811214" y="1041236"/>
            <a:chExt cx="4542586" cy="5188751"/>
          </a:xfrm>
        </p:grpSpPr>
        <p:pic>
          <p:nvPicPr>
            <p:cNvPr id="10" name="Picture 9" descr="A screenshot of a computer&#10;&#10;Description automatically generated with medium confidence">
              <a:extLst>
                <a:ext uri="{FF2B5EF4-FFF2-40B4-BE49-F238E27FC236}">
                  <a16:creationId xmlns:a16="http://schemas.microsoft.com/office/drawing/2014/main" id="{F4D4BF7A-1930-8A9C-3095-D1958929B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0920" y="1968899"/>
              <a:ext cx="2722880" cy="4261088"/>
            </a:xfrm>
            <a:prstGeom prst="rect">
              <a:avLst/>
            </a:prstGeom>
          </p:spPr>
        </p:pic>
        <p:sp>
          <p:nvSpPr>
            <p:cNvPr id="8" name="Rectangle 7">
              <a:extLst>
                <a:ext uri="{FF2B5EF4-FFF2-40B4-BE49-F238E27FC236}">
                  <a16:creationId xmlns:a16="http://schemas.microsoft.com/office/drawing/2014/main" id="{61FAD9C1-2C54-394B-4B1F-90DCB7790875}"/>
                </a:ext>
              </a:extLst>
            </p:cNvPr>
            <p:cNvSpPr>
              <a:spLocks noChangeArrowheads="1"/>
            </p:cNvSpPr>
            <p:nvPr/>
          </p:nvSpPr>
          <p:spPr bwMode="auto">
            <a:xfrm>
              <a:off x="6811214" y="1041236"/>
              <a:ext cx="2722880" cy="160043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400" dirty="0">
                  <a:cs typeface="Calibri" panose="020F0502020204030204" pitchFamily="34" charset="0"/>
                </a:rPr>
                <a:t>If you make a mistake, you can click on the pull down tab and choose “Remove Row”. This will eliminate the entire row so be careful if you don’t want your time from a different day to be eliminated. </a:t>
              </a:r>
            </a:p>
          </p:txBody>
        </p:sp>
        <p:sp>
          <p:nvSpPr>
            <p:cNvPr id="12" name="Oval 11">
              <a:extLst>
                <a:ext uri="{FF2B5EF4-FFF2-40B4-BE49-F238E27FC236}">
                  <a16:creationId xmlns:a16="http://schemas.microsoft.com/office/drawing/2014/main" id="{32AF32A0-B696-345A-0329-FA23EFB9DB63}"/>
                </a:ext>
              </a:extLst>
            </p:cNvPr>
            <p:cNvSpPr/>
            <p:nvPr/>
          </p:nvSpPr>
          <p:spPr>
            <a:xfrm>
              <a:off x="9534094" y="3916680"/>
              <a:ext cx="1819706" cy="86868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350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3641</TotalTime>
  <Words>554</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Stencil Std</vt:lpstr>
      <vt:lpstr>Times New Roman</vt:lpstr>
      <vt:lpstr>Office Theme</vt:lpstr>
      <vt:lpstr>How to fill out Time Cards</vt:lpstr>
      <vt:lpstr>CORE – TIME CARDS</vt:lpstr>
      <vt:lpstr>TIME CARD FIELDS</vt:lpstr>
      <vt:lpstr>TIME CARD FIELDS</vt:lpstr>
      <vt:lpstr>TIME CARD FIELDS</vt:lpstr>
      <vt:lpstr>TIME CARD FIELDS</vt:lpstr>
      <vt:lpstr>TIME CARD FIELDS</vt:lpstr>
      <vt:lpstr>TIME CARD FIELDS</vt:lpstr>
      <vt:lpstr>TIME ALLOCATION</vt:lpstr>
      <vt:lpstr>FINISHING YOUR TIME CARD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jhon Heredia</dc:creator>
  <cp:lastModifiedBy>Andres Fernandez</cp:lastModifiedBy>
  <cp:revision>89</cp:revision>
  <cp:lastPrinted>2022-11-20T04:28:42Z</cp:lastPrinted>
  <dcterms:created xsi:type="dcterms:W3CDTF">2022-11-15T03:56:20Z</dcterms:created>
  <dcterms:modified xsi:type="dcterms:W3CDTF">2023-05-11T00:08:22Z</dcterms:modified>
</cp:coreProperties>
</file>