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33" r:id="rId4"/>
    <p:sldId id="328" r:id="rId5"/>
    <p:sldId id="314" r:id="rId6"/>
    <p:sldId id="325" r:id="rId7"/>
    <p:sldId id="316" r:id="rId8"/>
    <p:sldId id="321" r:id="rId9"/>
    <p:sldId id="330" r:id="rId10"/>
    <p:sldId id="317" r:id="rId11"/>
    <p:sldId id="332" r:id="rId12"/>
    <p:sldId id="319" r:id="rId13"/>
    <p:sldId id="322" r:id="rId14"/>
    <p:sldId id="318" r:id="rId15"/>
    <p:sldId id="323" r:id="rId16"/>
    <p:sldId id="326" r:id="rId17"/>
    <p:sldId id="331" r:id="rId18"/>
    <p:sldId id="315" r:id="rId19"/>
    <p:sldId id="324" r:id="rId20"/>
    <p:sldId id="327" r:id="rId21"/>
    <p:sldId id="334" r:id="rId22"/>
    <p:sldId id="310" r:id="rId23"/>
    <p:sldId id="311" r:id="rId24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70E7DD-5489-4B84-8F2D-FBFCBCD3966B}">
          <p14:sldIdLst>
            <p14:sldId id="256"/>
            <p14:sldId id="301"/>
            <p14:sldId id="333"/>
          </p14:sldIdLst>
        </p14:section>
        <p14:section name="TRADITIONAL" id="{7ADA2D52-44AF-4C5D-BF7A-FC1D2EBCFABC}">
          <p14:sldIdLst>
            <p14:sldId id="328"/>
            <p14:sldId id="314"/>
            <p14:sldId id="325"/>
            <p14:sldId id="316"/>
            <p14:sldId id="321"/>
          </p14:sldIdLst>
        </p14:section>
        <p14:section name="Construction Manager" id="{0E629B79-0203-47AE-B03A-1591A173AC7C}">
          <p14:sldIdLst>
            <p14:sldId id="330"/>
            <p14:sldId id="317"/>
            <p14:sldId id="332"/>
            <p14:sldId id="319"/>
            <p14:sldId id="322"/>
            <p14:sldId id="318"/>
            <p14:sldId id="323"/>
            <p14:sldId id="326"/>
          </p14:sldIdLst>
        </p14:section>
        <p14:section name="Design-Build" id="{5C62A8EE-43A7-43F5-A0C7-42CFC84D9D83}">
          <p14:sldIdLst>
            <p14:sldId id="331"/>
            <p14:sldId id="315"/>
            <p14:sldId id="324"/>
            <p14:sldId id="327"/>
            <p14:sldId id="334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 Heredia" initials="jH" lastIdx="4" clrIdx="0">
    <p:extLst>
      <p:ext uri="{19B8F6BF-5375-455C-9EA6-DF929625EA0E}">
        <p15:presenceInfo xmlns:p15="http://schemas.microsoft.com/office/powerpoint/2012/main" userId="828ef332f1ffd1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FFFFF"/>
    <a:srgbClr val="E2F0D9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66A9-EA91-43E0-6E08-2E658835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E8BE-28A4-C204-EE47-854DF1A6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204B-65B0-C44C-C6CD-6B32D087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DFFA-B8EC-B9F9-EF48-8033CB5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41C4-1407-87F6-C9C3-8DFE52D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28-B2D7-2E47-D001-246497EF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EE9D1-7373-945A-79B4-B2EF72CA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C994-CAC5-05B0-6036-DACB8BA4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6FF9-953A-A223-E03C-2A6F71EF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A201-4C8C-2DC6-904A-74CD3B99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8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A43C1-804A-3775-0823-446160243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1077F-F4E9-6EC1-8C4B-D744DBC1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DBBDF-4EA8-B19E-FF67-AD8BB31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A684-4A25-E0C8-0A30-33E2BD21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AD7B-E810-1E59-509F-A7B60AB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50D6-5279-9F78-CD75-A91A2970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117-6C6E-9E0C-708F-4C4FDBFF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660D-EEB6-4768-2D18-06CB1740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B626-CB87-D696-F684-E0F0A3D2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ADEB-1D03-FB94-6694-B5423DD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D46-8190-FB33-37B1-696654AC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9989-32CA-1E8B-EA5E-D75C07F2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6B03-2DA9-20AB-363F-095CABA3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C1F5-B78F-0195-18D9-AEA3CF11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F6E5-1101-EE84-E850-0FBFB62D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6050-CB3E-87E6-2330-F37B5DD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7F28-183B-25AB-D037-8B09E134E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0DB1D-D5BA-5E00-BE0F-2B245213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7275-7344-0AA9-23A0-2D58FD92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8384-0C5F-1C31-8C2B-F7CC3093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9FEE-7025-C00F-1C43-4068B64E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F3C3-757F-4B3A-35AB-885ECF3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93D2-FF85-A736-8764-35C27303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670C1-D957-6782-29EA-5A86139D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A9AAC-FD3A-883C-2F1F-070CCDED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445EE-AC83-7478-44D1-7266B708D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49F63-AE2A-59BD-2797-6173292E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44437-EF8F-9F7A-DA58-01CCCF0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ED165-EE1C-50CA-AC27-7464CFC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25EF-A7A0-C37B-B773-AA2D1485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50C43-2135-6065-A1D3-4E6CEFB5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0F58-9E0E-4436-D01D-F0A1B87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1CEB-053F-7EB4-98FE-84D4A039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F7FC8-305E-E0EF-2621-F87DC4C5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5EFE3-1C0C-D3EA-D09B-A57F2051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1FA70-7B32-6A5F-2172-65ABAE2A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D90B-1E43-C75F-281D-1D565881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426A-165E-B134-7B76-3D1F9E2F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1CAD-3613-EC7D-8294-12F9CEF5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C7899-FE33-15C7-E11C-054E0350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85B7-9063-DBF6-FB3A-393C2BA3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7C550-CB9C-58C6-3DE0-5128AEA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3D4F-3B61-C227-D4A7-A0724110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0780-077A-DA87-70C0-39DDEED10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3AE4-D088-FB3F-EBB6-FAED0C5F9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3DC5-939D-DFDB-7EBA-3B1B93A8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E05-19E7-902C-146F-1B4FB8D3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BDDBE-225E-067C-788A-976D6E05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-444500" ty="-571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4E12-8DC2-BB6E-FA3F-224F8E38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CCBC-6C97-BB32-5617-502CE16A0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AEE2-58B4-21D8-82FC-047D74461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C852-D0CA-447F-8979-6CA783C2364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D53F-CE53-7345-773B-005E82F8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4601-BAEE-6EE7-BB8B-E0F54A92D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AE1A9-EEE2-4A4C-BF25-462704E0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444500" ty="-571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A20-2BD3-E134-063D-AF11B3B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7018"/>
            <a:ext cx="9144000" cy="194864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Practice Management/Project Management</a:t>
            </a:r>
            <a:br>
              <a:rPr lang="en-US" sz="3600" dirty="0"/>
            </a:br>
            <a:br>
              <a:rPr lang="en-US" sz="4000" dirty="0"/>
            </a:br>
            <a:r>
              <a:rPr lang="en-US" b="1" dirty="0"/>
              <a:t>Project Delivery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C63F2E-B323-4685-DC9F-883083B3D38F}"/>
              </a:ext>
            </a:extLst>
          </p:cNvPr>
          <p:cNvSpPr txBox="1">
            <a:spLocks/>
          </p:cNvSpPr>
          <p:nvPr/>
        </p:nvSpPr>
        <p:spPr>
          <a:xfrm>
            <a:off x="1524000" y="402027"/>
            <a:ext cx="9033383" cy="1166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808000"/>
                </a:solidFill>
                <a:latin typeface="Stencil Std" panose="04020904080802020404" pitchFamily="82" charset="0"/>
              </a:rPr>
              <a:t>ORB University - Mini</a:t>
            </a:r>
          </a:p>
        </p:txBody>
      </p:sp>
    </p:spTree>
    <p:extLst>
      <p:ext uri="{BB962C8B-B14F-4D97-AF65-F5344CB8AC3E}">
        <p14:creationId xmlns:p14="http://schemas.microsoft.com/office/powerpoint/2010/main" val="270718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Construction Manager – As Advisor (</a:t>
            </a:r>
            <a:r>
              <a:rPr lang="en-US" b="1" dirty="0" err="1"/>
              <a:t>CMa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The CM as adviser acts </a:t>
            </a:r>
            <a:r>
              <a:rPr lang="en-US" b="1" dirty="0"/>
              <a:t>only as a constructability and cost management consultant</a:t>
            </a:r>
            <a:r>
              <a:rPr lang="en-US" dirty="0"/>
              <a:t> to the owner </a:t>
            </a:r>
            <a:r>
              <a:rPr lang="en-US" b="1" dirty="0"/>
              <a:t>during the design and construction</a:t>
            </a:r>
            <a:r>
              <a:rPr lang="en-US" dirty="0"/>
              <a:t> process, but will </a:t>
            </a:r>
            <a:r>
              <a:rPr lang="en-US" b="1" dirty="0"/>
              <a:t>not build the building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2CC0CB-FFE5-2C0B-046A-5F385C12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E45C-4DEE-F49E-AE5F-0A7C0B9D1598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CONSTRUCION MANAGER</a:t>
            </a:r>
          </a:p>
        </p:txBody>
      </p:sp>
    </p:spTree>
    <p:extLst>
      <p:ext uri="{BB962C8B-B14F-4D97-AF65-F5344CB8AC3E}">
        <p14:creationId xmlns:p14="http://schemas.microsoft.com/office/powerpoint/2010/main" val="188502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Construction Manager – As Advisor (</a:t>
            </a:r>
            <a:r>
              <a:rPr lang="en-US" b="1" dirty="0" err="1"/>
              <a:t>CMa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2CC0CB-FFE5-2C0B-046A-5F385C12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6E45C-4DEE-F49E-AE5F-0A7C0B9D1598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CONSTRUCION MANAGER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B16545-66E8-5F68-4D92-8A21E6B70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58916"/>
              </p:ext>
            </p:extLst>
          </p:nvPr>
        </p:nvGraphicFramePr>
        <p:xfrm>
          <a:off x="2032000" y="2656043"/>
          <a:ext cx="812800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777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06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COST DECISIONS EARLY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RISK FOR THE ADVISOR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OWNER TAKES ON MORE COST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4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Construction Manager – As Agent (CM-A)</a:t>
            </a:r>
          </a:p>
          <a:p>
            <a:pPr lvl="1"/>
            <a:r>
              <a:rPr lang="en-US" dirty="0"/>
              <a:t>The CM as agent provides early consulting and may </a:t>
            </a:r>
            <a:r>
              <a:rPr lang="en-US" b="1" dirty="0"/>
              <a:t>act on behalf of the owner </a:t>
            </a:r>
            <a:r>
              <a:rPr lang="en-US" dirty="0"/>
              <a:t>in assembling and coordinating the construction trades </a:t>
            </a:r>
            <a:r>
              <a:rPr lang="en-US" b="1" dirty="0"/>
              <a:t>prior to and during construction. </a:t>
            </a:r>
            <a:r>
              <a:rPr lang="en-US" dirty="0"/>
              <a:t>CM-agents typically provide their services for a </a:t>
            </a:r>
            <a:r>
              <a:rPr lang="en-US" b="1" dirty="0"/>
              <a:t>fixed fee </a:t>
            </a:r>
            <a:r>
              <a:rPr lang="en-US" dirty="0"/>
              <a:t>and </a:t>
            </a:r>
            <a:r>
              <a:rPr lang="en-US" b="1" dirty="0"/>
              <a:t>assume no risk </a:t>
            </a:r>
            <a:r>
              <a:rPr lang="en-US" dirty="0"/>
              <a:t>for the actual construction costs themselves but pass on both savings and overruns directly to the owner.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A8E8A3-A88C-B503-4D76-157D71C4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B9772-A6AA-43FF-4D0F-CACDEDF8DB22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CONSTRUCION MANAGER</a:t>
            </a:r>
          </a:p>
        </p:txBody>
      </p:sp>
    </p:spTree>
    <p:extLst>
      <p:ext uri="{BB962C8B-B14F-4D97-AF65-F5344CB8AC3E}">
        <p14:creationId xmlns:p14="http://schemas.microsoft.com/office/powerpoint/2010/main" val="244859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Construction Manager – As Agent (CM-A)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941C0F-FB45-B7AD-851B-05310387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28807"/>
              </p:ext>
            </p:extLst>
          </p:nvPr>
        </p:nvGraphicFramePr>
        <p:xfrm>
          <a:off x="2032000" y="2656043"/>
          <a:ext cx="8128000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777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06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COST DECISIONS EARLY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LESS RISK FOR THE AGENT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CONSTRUCTION MANAGER COORDINATES FOR THE OWNER UNTIL CONSTRUCTION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OWNER TAKES ON MORE COST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2794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D0541DE-E9E6-1040-3CAF-77366C32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EF506C-EF97-C332-907F-AC02D369484C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CONSTRUCTION MANAGER</a:t>
            </a:r>
          </a:p>
        </p:txBody>
      </p:sp>
    </p:spTree>
    <p:extLst>
      <p:ext uri="{BB962C8B-B14F-4D97-AF65-F5344CB8AC3E}">
        <p14:creationId xmlns:p14="http://schemas.microsoft.com/office/powerpoint/2010/main" val="267140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374" y="1040954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Construction Manager – At Risk or </a:t>
            </a:r>
          </a:p>
          <a:p>
            <a:pPr marL="0" indent="0">
              <a:buNone/>
            </a:pPr>
            <a:r>
              <a:rPr lang="en-US" b="1" dirty="0"/>
              <a:t>   Construction Manager as Constructor (CM-C)</a:t>
            </a:r>
          </a:p>
          <a:p>
            <a:pPr lvl="1"/>
            <a:r>
              <a:rPr lang="en-US" dirty="0"/>
              <a:t>The constructability and cost adviser role of the contractor during the project’s design phase.</a:t>
            </a:r>
          </a:p>
          <a:p>
            <a:pPr lvl="1"/>
            <a:r>
              <a:rPr lang="en-US" dirty="0"/>
              <a:t>CM methods of delivery frequently include the use of a “guaranteed maximum price,” or “GMP,” which is a commitment by the CM-C to build the project for a specified price based on early design documents (typically those available at the end of design development).</a:t>
            </a:r>
          </a:p>
          <a:p>
            <a:pPr lvl="1"/>
            <a:r>
              <a:rPr lang="en-US" dirty="0"/>
              <a:t>This places the CM-C at risk for the construction cost of the project. </a:t>
            </a:r>
          </a:p>
          <a:p>
            <a:pPr lvl="1"/>
            <a:r>
              <a:rPr lang="en-US" dirty="0"/>
              <a:t>Can use a fast-track method: multiple bid packages to speed up construction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8FAE-D40D-2C00-2206-5765C1B1C005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CONSTRUCTION MANAGER</a:t>
            </a:r>
          </a:p>
        </p:txBody>
      </p:sp>
    </p:spTree>
    <p:extLst>
      <p:ext uri="{BB962C8B-B14F-4D97-AF65-F5344CB8AC3E}">
        <p14:creationId xmlns:p14="http://schemas.microsoft.com/office/powerpoint/2010/main" val="38795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Construction Manager – At Risk or </a:t>
            </a:r>
          </a:p>
          <a:p>
            <a:pPr marL="0" indent="0">
              <a:buNone/>
            </a:pPr>
            <a:r>
              <a:rPr lang="en-US" b="1" dirty="0"/>
              <a:t>   Construction Manager as Constructor (CM-C)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64C486-E58E-13B3-8870-9B32F9AC3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71056"/>
              </p:ext>
            </p:extLst>
          </p:nvPr>
        </p:nvGraphicFramePr>
        <p:xfrm>
          <a:off x="2032000" y="3101019"/>
          <a:ext cx="8128000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777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06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DECISIONS EARLY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RISK FOR THE OWNER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GREAT FOR LARGE, COMPLEX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STRONGER GRASP OF PROJECT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CONTRACTOR INCENTIVE TO REDUCE COSTS FOR HIGHER 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2794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086CE37-8B5A-74B4-0CBE-AC10D1325208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CONSTRUCTION MANAGER</a:t>
            </a:r>
          </a:p>
        </p:txBody>
      </p:sp>
    </p:spTree>
    <p:extLst>
      <p:ext uri="{BB962C8B-B14F-4D97-AF65-F5344CB8AC3E}">
        <p14:creationId xmlns:p14="http://schemas.microsoft.com/office/powerpoint/2010/main" val="113100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33A-8FA9-F556-8550-188849A3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351-5246-B954-8F18-6859C35D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4EDE-8DC9-81BA-FC73-390FBC93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0" y="235448"/>
            <a:ext cx="10894020" cy="6387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3A1F4-259B-31B7-50A5-AFBE077449BA}"/>
              </a:ext>
            </a:extLst>
          </p:cNvPr>
          <p:cNvSpPr/>
          <p:nvPr/>
        </p:nvSpPr>
        <p:spPr>
          <a:xfrm>
            <a:off x="3031701" y="1820365"/>
            <a:ext cx="8511309" cy="184701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BD3657-645E-59C3-25D3-38398EFE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DESIGN-BUILD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38865-D37D-C60D-5D1D-19DDB98F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08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7"/>
            <a:ext cx="5786775" cy="5233066"/>
          </a:xfrm>
        </p:spPr>
        <p:txBody>
          <a:bodyPr/>
          <a:lstStyle/>
          <a:p>
            <a:r>
              <a:rPr lang="en-US" b="1" dirty="0"/>
              <a:t>Design-Build (DB)</a:t>
            </a:r>
          </a:p>
          <a:p>
            <a:pPr lvl="1"/>
            <a:r>
              <a:rPr lang="en-US" dirty="0"/>
              <a:t>This delivery method provides the owner a single-point responsibility for both design and construction.</a:t>
            </a:r>
          </a:p>
          <a:p>
            <a:pPr lvl="1"/>
            <a:r>
              <a:rPr lang="en-US" dirty="0"/>
              <a:t>Typically, that entity is a contractor with the architect as a subconsultant for design services. This contract typically includes a fixed price for both design services and construction cost.</a:t>
            </a:r>
          </a:p>
          <a:p>
            <a:pPr lvl="1"/>
            <a:r>
              <a:rPr lang="en-US" dirty="0"/>
              <a:t>Can be Bridged-Design Build: Designer Architect and Production Architect later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6F64-5FBE-D38D-D588-8F2A3AA2D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8" r="23907"/>
          <a:stretch/>
        </p:blipFill>
        <p:spPr>
          <a:xfrm>
            <a:off x="7014333" y="374697"/>
            <a:ext cx="4823706" cy="60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5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Design-Build (DB)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8A4497-82B9-44EF-1785-DA98A0028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50386"/>
              </p:ext>
            </p:extLst>
          </p:nvPr>
        </p:nvGraphicFramePr>
        <p:xfrm>
          <a:off x="2032000" y="2656043"/>
          <a:ext cx="8128000" cy="238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777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06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Owner cares about quality – Bridged Design-Build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Cost-efficient with early estimates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coordination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Fixed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Great for standard constructions like spec industrial and residential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 can take a backseat to Cost with Standard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2794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AE9E4D3-6D8C-13A1-4AFF-72E04668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Design-Bid-Build</a:t>
            </a:r>
          </a:p>
          <a:p>
            <a:r>
              <a:rPr lang="en-US" b="1" dirty="0"/>
              <a:t>Design-Build</a:t>
            </a:r>
          </a:p>
          <a:p>
            <a:r>
              <a:rPr lang="en-US" dirty="0"/>
              <a:t>Design-Negotiate Build</a:t>
            </a:r>
          </a:p>
          <a:p>
            <a:r>
              <a:rPr lang="en-US" dirty="0"/>
              <a:t>Cost-Plus Fixed Fee</a:t>
            </a:r>
          </a:p>
          <a:p>
            <a:r>
              <a:rPr lang="en-US" dirty="0"/>
              <a:t>Construction Manager – As Advisor</a:t>
            </a:r>
          </a:p>
          <a:p>
            <a:r>
              <a:rPr lang="en-US" dirty="0"/>
              <a:t>Construction Manager – At Risk</a:t>
            </a:r>
          </a:p>
          <a:p>
            <a:r>
              <a:rPr lang="en-US" dirty="0"/>
              <a:t>Construction Manager – As Agent</a:t>
            </a:r>
          </a:p>
          <a:p>
            <a:r>
              <a:rPr lang="en-US" dirty="0"/>
              <a:t>Integrated Project Delivery - IPD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B0A65C-69C7-F629-3395-79FD7099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Delivery Methods</a:t>
            </a:r>
          </a:p>
        </p:txBody>
      </p:sp>
    </p:spTree>
    <p:extLst>
      <p:ext uri="{BB962C8B-B14F-4D97-AF65-F5344CB8AC3E}">
        <p14:creationId xmlns:p14="http://schemas.microsoft.com/office/powerpoint/2010/main" val="358759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33A-8FA9-F556-8550-188849A3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351-5246-B954-8F18-6859C35D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4EDE-8DC9-81BA-FC73-390FBC93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0" y="235448"/>
            <a:ext cx="10894020" cy="6387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3A1F4-259B-31B7-50A5-AFBE077449BA}"/>
              </a:ext>
            </a:extLst>
          </p:cNvPr>
          <p:cNvSpPr/>
          <p:nvPr/>
        </p:nvSpPr>
        <p:spPr>
          <a:xfrm>
            <a:off x="3031701" y="3554913"/>
            <a:ext cx="8511309" cy="7975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9826-0D72-941E-B3B1-4B2430B1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6D63-2A47-C2F2-28DB-A00845B0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Methods – Common 2-3 categories: </a:t>
            </a:r>
          </a:p>
          <a:p>
            <a:pPr lvl="1"/>
            <a:r>
              <a:rPr lang="en-US" dirty="0"/>
              <a:t>Traditional</a:t>
            </a:r>
          </a:p>
          <a:p>
            <a:pPr lvl="1"/>
            <a:r>
              <a:rPr lang="en-US" dirty="0"/>
              <a:t>Construction Management</a:t>
            </a:r>
          </a:p>
          <a:p>
            <a:pPr lvl="1"/>
            <a:r>
              <a:rPr lang="en-US" dirty="0"/>
              <a:t>Design-Build</a:t>
            </a:r>
          </a:p>
          <a:p>
            <a:r>
              <a:rPr lang="en-US" dirty="0"/>
              <a:t>When a contractor is brought onboard: </a:t>
            </a:r>
          </a:p>
          <a:p>
            <a:pPr lvl="1"/>
            <a:r>
              <a:rPr lang="en-US" dirty="0"/>
              <a:t>Bid process – Design-Bid-Build, Design-Negotiate Build</a:t>
            </a:r>
          </a:p>
          <a:p>
            <a:pPr lvl="1"/>
            <a:r>
              <a:rPr lang="en-US" dirty="0"/>
              <a:t>Early – Construction Managers, Design-Build</a:t>
            </a:r>
          </a:p>
          <a:p>
            <a:r>
              <a:rPr lang="en-US" dirty="0"/>
              <a:t>Mitigating risks for Client, Architect, Contractor</a:t>
            </a:r>
          </a:p>
        </p:txBody>
      </p:sp>
    </p:spTree>
    <p:extLst>
      <p:ext uri="{BB962C8B-B14F-4D97-AF65-F5344CB8AC3E}">
        <p14:creationId xmlns:p14="http://schemas.microsoft.com/office/powerpoint/2010/main" val="122421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97D1B2F-CCC6-EC56-6972-58049C539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E9C1-69E9-26EF-EB7C-3941833F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6CB4-ADB2-451D-75C2-F6A7358BA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370671"/>
            <a:ext cx="5747434" cy="3722069"/>
          </a:xfrm>
        </p:spPr>
        <p:txBody>
          <a:bodyPr anchor="ctr"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 A construction manager is hired to advise a large company during the initial design phase of a complex facility. The construction manager coordinates construction trades for the project. The construction manager's services are provided for a fixed fee, and there is no risk for final construction cost. Savings or overruns are passed to the owner.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construction delivery method is most applicable?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 Construction Manager as Agent (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CMa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B. Construction Manager as Constructor (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CMc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 Construction Manager at Risk (CMAR)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D. Construction Manager as Advisor (CM-Advisor)</a:t>
            </a:r>
            <a:endParaRPr lang="en-US" sz="18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37899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97D1B2F-CCC6-EC56-6972-58049C539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DE9C1-69E9-26EF-EB7C-3941833F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6CB4-ADB2-451D-75C2-F6A7358BA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370671"/>
            <a:ext cx="5747434" cy="3722069"/>
          </a:xfrm>
        </p:spPr>
        <p:txBody>
          <a:bodyPr anchor="ctr"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 A construction manager is hired to advise a large company during the initial design phase of a complex facility. The construction manager coordinates construction trades for the project. The construction manager's services are provided for a fixed fee, and there is no risk for final construction cost. Savings or overruns are passed to the owner.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construction delivery method is most applicable?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 Construction Manager as Agent (CM-A)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B. Construction Manager as Constructor (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CMc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 Construction Manager at Risk (CMAR)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D. Construction Manager as Advisor (</a:t>
            </a:r>
            <a:r>
              <a:rPr 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CMa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US" sz="18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467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F40F-9E0E-10DE-9DFE-4543C76B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Delivery?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3D05-6934-7EDE-B515-597FB110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Manner in which the owner contracts for design and construction services.</a:t>
            </a:r>
          </a:p>
          <a:p>
            <a:r>
              <a:rPr lang="en-US" dirty="0"/>
              <a:t>Why? – Advise clients on potential delivery methods or understand their preferred method.</a:t>
            </a:r>
          </a:p>
          <a:p>
            <a:r>
              <a:rPr lang="en-US" dirty="0"/>
              <a:t>Effects:</a:t>
            </a:r>
          </a:p>
          <a:p>
            <a:pPr lvl="1"/>
            <a:r>
              <a:rPr lang="en-US" dirty="0"/>
              <a:t>Contract Roles </a:t>
            </a:r>
          </a:p>
          <a:p>
            <a:pPr lvl="1"/>
            <a:r>
              <a:rPr lang="en-US" dirty="0"/>
              <a:t>Schedule – Different Phases of Design and Construction</a:t>
            </a:r>
          </a:p>
          <a:p>
            <a:pPr lvl="1"/>
            <a:r>
              <a:rPr lang="en-US" dirty="0"/>
              <a:t>Risk</a:t>
            </a:r>
          </a:p>
          <a:p>
            <a:pPr lvl="1"/>
            <a:r>
              <a:rPr lang="en-US" dirty="0"/>
              <a:t>Fees</a:t>
            </a:r>
          </a:p>
          <a:p>
            <a:pPr lvl="1"/>
            <a:r>
              <a:rPr lang="en-US" dirty="0"/>
              <a:t>Final Project Outcome</a:t>
            </a:r>
          </a:p>
        </p:txBody>
      </p:sp>
    </p:spTree>
    <p:extLst>
      <p:ext uri="{BB962C8B-B14F-4D97-AF65-F5344CB8AC3E}">
        <p14:creationId xmlns:p14="http://schemas.microsoft.com/office/powerpoint/2010/main" val="30156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BD3657-645E-59C3-25D3-38398EFE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38865-D37D-C60D-5D1D-19DDB98F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12" y="846332"/>
            <a:ext cx="5078853" cy="4351338"/>
          </a:xfrm>
        </p:spPr>
        <p:txBody>
          <a:bodyPr/>
          <a:lstStyle/>
          <a:p>
            <a:r>
              <a:rPr lang="en-US" b="1" dirty="0"/>
              <a:t>Design-Bid-Build (DBB)</a:t>
            </a:r>
          </a:p>
          <a:p>
            <a:pPr lvl="1"/>
            <a:r>
              <a:rPr lang="en-US" dirty="0"/>
              <a:t>A traditional project delivery method. This delivery method involves the design team creating a set of bid documents on which multiple contractors will enter bids, with one winning bidder ultimately being chosen to construct the work. The Owner holds a contract with the Architect and separate contract with the Contractor.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19D79-6F1F-9999-17FB-1FF59F692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8" r="17172"/>
          <a:stretch/>
        </p:blipFill>
        <p:spPr>
          <a:xfrm>
            <a:off x="6096000" y="693821"/>
            <a:ext cx="5751872" cy="46563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FBEF1-2BD6-04D5-CDBD-19B3B2BC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963" y="5961645"/>
            <a:ext cx="4065037" cy="756396"/>
          </a:xfrm>
          <a:solidFill>
            <a:srgbClr val="54823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TRADITIONAL</a:t>
            </a:r>
          </a:p>
        </p:txBody>
      </p:sp>
    </p:spTree>
    <p:extLst>
      <p:ext uri="{BB962C8B-B14F-4D97-AF65-F5344CB8AC3E}">
        <p14:creationId xmlns:p14="http://schemas.microsoft.com/office/powerpoint/2010/main" val="20029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Design-Bid-Build (DBB)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0A4FFC-5C4C-4A58-F919-EAC2F1E8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8459"/>
              </p:ext>
            </p:extLst>
          </p:nvPr>
        </p:nvGraphicFramePr>
        <p:xfrm>
          <a:off x="2032000" y="2656043"/>
          <a:ext cx="8128000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777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069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Predictable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Lowest Bids Win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early collaboration with construction – drawings will typically need to be highly detailed and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2794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CCC37D43-CE0C-50DB-71B4-5F2EDA5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DC81F8-80B7-18E4-E70F-05D0B1317918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54823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TRADITIONAL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1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052A-5CDA-0E94-45F0-6E8E8D98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C77-F6EF-BD85-F333-065849E4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Design-Negotiate Build (DNB)</a:t>
            </a:r>
          </a:p>
          <a:p>
            <a:pPr lvl="1"/>
            <a:r>
              <a:rPr lang="en-US" dirty="0"/>
              <a:t>A variant of the design-bid-build project delivery method, where instead of competitively bidding the project, the owner negotiates with a few preselected contractors and determines which is most well suited to construct the project.</a:t>
            </a:r>
          </a:p>
          <a:p>
            <a:pPr lvl="1"/>
            <a:r>
              <a:rPr lang="en-US" dirty="0"/>
              <a:t>Only available in privately-funded projects.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8BCA1D-8EE3-A54E-FBED-1D85DF06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69EA5-A064-599B-A1AD-6562F395D444}"/>
              </a:ext>
            </a:extLst>
          </p:cNvPr>
          <p:cNvSpPr txBox="1">
            <a:spLocks/>
          </p:cNvSpPr>
          <p:nvPr/>
        </p:nvSpPr>
        <p:spPr>
          <a:xfrm>
            <a:off x="8126963" y="5961645"/>
            <a:ext cx="4065037" cy="756396"/>
          </a:xfrm>
          <a:prstGeom prst="rect">
            <a:avLst/>
          </a:prstGeom>
          <a:solidFill>
            <a:srgbClr val="54823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</a:rPr>
              <a:t>TRADITIONAL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3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F33A-8FA9-F556-8550-188849A3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351-5246-B954-8F18-6859C35D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4EDE-8DC9-81BA-FC73-390FBC93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0" y="235448"/>
            <a:ext cx="10894020" cy="6387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3A1F4-259B-31B7-50A5-AFBE077449BA}"/>
              </a:ext>
            </a:extLst>
          </p:cNvPr>
          <p:cNvSpPr/>
          <p:nvPr/>
        </p:nvSpPr>
        <p:spPr>
          <a:xfrm>
            <a:off x="3031700" y="772595"/>
            <a:ext cx="8511309" cy="81660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BD3657-645E-59C3-25D3-38398EFE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CONSTRUCTION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38865-D37D-C60D-5D1D-19DDB98F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3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3783</TotalTime>
  <Words>912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Stencil Std</vt:lpstr>
      <vt:lpstr>Verdana</vt:lpstr>
      <vt:lpstr>Office Theme</vt:lpstr>
      <vt:lpstr>Practice Management/Project Management  Project Delivery Types</vt:lpstr>
      <vt:lpstr>Project Delivery Methods</vt:lpstr>
      <vt:lpstr>What is Project Delivery?</vt:lpstr>
      <vt:lpstr>TRADITIONAL</vt:lpstr>
      <vt:lpstr>TRADITIONAL</vt:lpstr>
      <vt:lpstr>PowerPoint Presentation</vt:lpstr>
      <vt:lpstr>PowerPoint Presentation</vt:lpstr>
      <vt:lpstr>PowerPoint Presentation</vt:lpstr>
      <vt:lpstr>CONSTRUCTION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DESIGN-BUILD</vt:lpstr>
      <vt:lpstr>PowerPoint Presentation</vt:lpstr>
      <vt:lpstr>PowerPoint Presentation</vt:lpstr>
      <vt:lpstr>PowerPoint Presentation</vt:lpstr>
      <vt:lpstr>Recap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jhon Heredia</dc:creator>
  <cp:lastModifiedBy>Rikkie Pedregon</cp:lastModifiedBy>
  <cp:revision>100</cp:revision>
  <cp:lastPrinted>2022-11-20T04:28:42Z</cp:lastPrinted>
  <dcterms:created xsi:type="dcterms:W3CDTF">2022-11-15T03:56:20Z</dcterms:created>
  <dcterms:modified xsi:type="dcterms:W3CDTF">2024-04-17T22:53:51Z</dcterms:modified>
</cp:coreProperties>
</file>