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8" d="100"/>
          <a:sy n="18" d="100"/>
        </p:scale>
        <p:origin x="3108" y="132"/>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Quy" userId="71d2426b4b578a2c" providerId="LiveId" clId="{1FF37DE3-8C75-4F08-85B5-480E31F921B2}"/>
    <pc:docChg chg="modSld">
      <pc:chgData name="Hoang Quy" userId="71d2426b4b578a2c" providerId="LiveId" clId="{1FF37DE3-8C75-4F08-85B5-480E31F921B2}" dt="2025-03-12T20:26:51.075" v="1" actId="20577"/>
      <pc:docMkLst>
        <pc:docMk/>
      </pc:docMkLst>
      <pc:sldChg chg="modSp mod">
        <pc:chgData name="Hoang Quy" userId="71d2426b4b578a2c" providerId="LiveId" clId="{1FF37DE3-8C75-4F08-85B5-480E31F921B2}" dt="2025-03-12T20:26:51.075" v="1" actId="20577"/>
        <pc:sldMkLst>
          <pc:docMk/>
          <pc:sldMk cId="1335869808" sldId="256"/>
        </pc:sldMkLst>
        <pc:spChg chg="mod">
          <ac:chgData name="Hoang Quy" userId="71d2426b4b578a2c" providerId="LiveId" clId="{1FF37DE3-8C75-4F08-85B5-480E31F921B2}" dt="2025-03-12T20:26:51.075" v="1" actId="20577"/>
          <ac:spMkLst>
            <pc:docMk/>
            <pc:sldMk cId="1335869808" sldId="256"/>
            <ac:spMk id="33" creationId="{89A54BBB-E9F9-72B7-28C9-56974FAD58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3/16/2025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E4F7B-BDBB-AF4A-B4AD-63280788DEC9}"/>
              </a:ext>
            </a:extLst>
          </p:cNvPr>
          <p:cNvSpPr txBox="1">
            <a:spLocks/>
          </p:cNvSpPr>
          <p:nvPr/>
        </p:nvSpPr>
        <p:spPr>
          <a:xfrm>
            <a:off x="1476733" y="6073476"/>
            <a:ext cx="25923875" cy="1968504"/>
          </a:xfrm>
          <a:prstGeom prst="rect">
            <a:avLst/>
          </a:prstGeom>
        </p:spPr>
        <p:txBody>
          <a:bodyPr vert="horz" lIns="91440" tIns="45720" rIns="91440" bIns="45720" rtlCol="0" anchor="b">
            <a:no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altLang="en-US" sz="6000">
                <a:latin typeface="+mn-lt"/>
                <a:ea typeface="Tahoma" panose="020B0604030504040204" pitchFamily="34" charset="0"/>
                <a:cs typeface="Times New Roman" panose="02020603050405020304" pitchFamily="18" charset="0"/>
              </a:rPr>
              <a:t>ỨNG DỤNG NHẬN DIỆN CỬ CHỈ TAY HỖ TRỢ GIAO TIẾP CHO NGƯỜI KHUYẾT TẬT.</a:t>
            </a:r>
            <a:endParaRPr lang="en-US" sz="6000">
              <a:latin typeface="+mn-lt"/>
            </a:endParaRPr>
          </a:p>
        </p:txBody>
      </p:sp>
      <p:sp>
        <p:nvSpPr>
          <p:cNvPr id="6" name="Rectangle 5">
            <a:extLst>
              <a:ext uri="{FF2B5EF4-FFF2-40B4-BE49-F238E27FC236}">
                <a16:creationId xmlns:a16="http://schemas.microsoft.com/office/drawing/2014/main" id="{FDB71301-74E9-3D33-787D-882C46CB1337}"/>
              </a:ext>
            </a:extLst>
          </p:cNvPr>
          <p:cNvSpPr/>
          <p:nvPr/>
        </p:nvSpPr>
        <p:spPr>
          <a:xfrm>
            <a:off x="4691085" y="8837809"/>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3599" b="1">
                <a:latin typeface="Calibri" panose="020F0502020204030204" pitchFamily="34" charset="0"/>
                <a:ea typeface="Calibri" panose="020F0502020204030204" pitchFamily="34" charset="0"/>
                <a:cs typeface="Calibri" panose="020F0502020204030204" pitchFamily="34" charset="0"/>
              </a:rPr>
              <a:t>Duong</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Truong</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Dang </a:t>
            </a:r>
            <a:r>
              <a:rPr lang="en-US" sz="3599" b="1">
                <a:latin typeface="Calibri" panose="020F0502020204030204" pitchFamily="34" charset="0"/>
                <a:ea typeface="Calibri" panose="020F0502020204030204" pitchFamily="34" charset="0"/>
                <a:cs typeface="Calibri" panose="020F0502020204030204" pitchFamily="34" charset="0"/>
              </a:rPr>
              <a:t>¹², </a:t>
            </a:r>
            <a:r>
              <a:rPr lang="vi-VN" sz="3599" b="1">
                <a:latin typeface="Calibri" panose="020F0502020204030204" pitchFamily="34" charset="0"/>
                <a:ea typeface="Calibri" panose="020F0502020204030204" pitchFamily="34" charset="0"/>
                <a:cs typeface="Calibri" panose="020F0502020204030204" pitchFamily="34" charset="0"/>
              </a:rPr>
              <a:t>Quy</a:t>
            </a:r>
            <a:r>
              <a:rPr lang="en-US" sz="3599" b="1">
                <a:latin typeface="Calibri" panose="020F0502020204030204" pitchFamily="34" charset="0"/>
                <a:ea typeface="Calibri" panose="020F0502020204030204" pitchFamily="34" charset="0"/>
                <a:cs typeface="Calibri" panose="020F0502020204030204" pitchFamily="34" charset="0"/>
              </a:rPr>
              <a:t>-</a:t>
            </a:r>
            <a:r>
              <a:rPr lang="vi-VN" sz="3599" b="1">
                <a:latin typeface="Calibri" panose="020F0502020204030204" pitchFamily="34" charset="0"/>
                <a:ea typeface="Calibri" panose="020F0502020204030204" pitchFamily="34" charset="0"/>
                <a:cs typeface="Calibri" panose="020F0502020204030204" pitchFamily="34" charset="0"/>
              </a:rPr>
              <a:t>Hoang</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Do</a:t>
            </a:r>
            <a:r>
              <a:rPr lang="en-US" sz="3599" b="1" i="1">
                <a:latin typeface="Calibri" panose="020F0502020204030204" pitchFamily="34" charset="0"/>
                <a:ea typeface="Calibri" panose="020F0502020204030204" pitchFamily="34" charset="0"/>
                <a:cs typeface="Calibri" panose="020F0502020204030204" pitchFamily="34" charset="0"/>
              </a:rPr>
              <a:t>¹</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Hoan</a:t>
            </a:r>
            <a:r>
              <a:rPr lang="en-US" sz="3599" b="1">
                <a:latin typeface="Calibri" panose="020F0502020204030204" pitchFamily="34" charset="0"/>
                <a:ea typeface="Calibri" panose="020F0502020204030204" pitchFamily="34" charset="0"/>
                <a:cs typeface="Calibri" panose="020F0502020204030204" pitchFamily="34" charset="0"/>
              </a:rPr>
              <a:t>-</a:t>
            </a:r>
            <a:r>
              <a:rPr lang="vi-VN" sz="3599" b="1">
                <a:latin typeface="Calibri" panose="020F0502020204030204" pitchFamily="34" charset="0"/>
                <a:ea typeface="Calibri" panose="020F0502020204030204" pitchFamily="34" charset="0"/>
                <a:cs typeface="Calibri" panose="020F0502020204030204" pitchFamily="34" charset="0"/>
              </a:rPr>
              <a:t>Duc</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Nguyen</a:t>
            </a:r>
            <a:r>
              <a:rPr lang="en-US" sz="3599" b="1">
                <a:latin typeface="Calibri" panose="020F0502020204030204" pitchFamily="34" charset="0"/>
                <a:ea typeface="Calibri" panose="020F0502020204030204" pitchFamily="34" charset="0"/>
                <a:cs typeface="Calibri" panose="020F0502020204030204" pitchFamily="34" charset="0"/>
              </a:rPr>
              <a:t> , </a:t>
            </a:r>
            <a:r>
              <a:rPr lang="vi-VN" sz="3599" b="1">
                <a:latin typeface="Calibri" panose="020F0502020204030204" pitchFamily="34" charset="0"/>
                <a:ea typeface="Calibri" panose="020F0502020204030204" pitchFamily="34" charset="0"/>
                <a:cs typeface="Calibri" panose="020F0502020204030204" pitchFamily="34" charset="0"/>
              </a:rPr>
              <a:t>Duc</a:t>
            </a:r>
            <a:r>
              <a:rPr lang="en-US" sz="3599" b="1">
                <a:latin typeface="Calibri" panose="020F0502020204030204" pitchFamily="34" charset="0"/>
                <a:ea typeface="Calibri" panose="020F0502020204030204" pitchFamily="34" charset="0"/>
                <a:cs typeface="Calibri" panose="020F0502020204030204" pitchFamily="34" charset="0"/>
              </a:rPr>
              <a:t>-</a:t>
            </a:r>
            <a:r>
              <a:rPr lang="vi-VN" sz="3599" b="1">
                <a:latin typeface="Calibri" panose="020F0502020204030204" pitchFamily="34" charset="0"/>
                <a:ea typeface="Calibri" panose="020F0502020204030204" pitchFamily="34" charset="0"/>
                <a:cs typeface="Calibri" panose="020F0502020204030204" pitchFamily="34" charset="0"/>
              </a:rPr>
              <a:t>Tuan</a:t>
            </a:r>
            <a:r>
              <a:rPr lang="en-US" sz="3599" b="1">
                <a:latin typeface="Calibri" panose="020F0502020204030204" pitchFamily="34" charset="0"/>
                <a:ea typeface="Calibri" panose="020F0502020204030204" pitchFamily="34" charset="0"/>
                <a:cs typeface="Calibri" panose="020F0502020204030204" pitchFamily="34" charset="0"/>
              </a:rPr>
              <a:t> </a:t>
            </a:r>
            <a:r>
              <a:rPr lang="vi-VN" sz="3599" b="1">
                <a:latin typeface="Calibri" panose="020F0502020204030204" pitchFamily="34" charset="0"/>
                <a:ea typeface="Calibri" panose="020F0502020204030204" pitchFamily="34" charset="0"/>
                <a:cs typeface="Calibri" panose="020F0502020204030204" pitchFamily="34" charset="0"/>
              </a:rPr>
              <a:t>Bui</a:t>
            </a:r>
            <a:r>
              <a:rPr lang="en-US" sz="3599" b="1">
                <a:latin typeface="Calibri" panose="020F0502020204030204" pitchFamily="34" charset="0"/>
                <a:ea typeface="Calibri" panose="020F0502020204030204" pitchFamily="34" charset="0"/>
                <a:cs typeface="Calibri" panose="020F0502020204030204" pitchFamily="34" charset="0"/>
              </a:rPr>
              <a:t> </a:t>
            </a:r>
            <a:r>
              <a:rPr lang="en-US" sz="3599" b="1" i="1">
                <a:latin typeface="Calibri" panose="020F0502020204030204" pitchFamily="34" charset="0"/>
                <a:ea typeface="Calibri" panose="020F0502020204030204" pitchFamily="34" charset="0"/>
                <a:cs typeface="Calibri" panose="020F0502020204030204" pitchFamily="34" charset="0"/>
              </a:rPr>
              <a:t>¹</a:t>
            </a:r>
            <a:r>
              <a:rPr lang="vi-VN" sz="3599" b="1" i="1">
                <a:latin typeface="Calibri" panose="020F0502020204030204" pitchFamily="34" charset="0"/>
                <a:ea typeface="Calibri" panose="020F0502020204030204" pitchFamily="34" charset="0"/>
                <a:cs typeface="Calibri" panose="020F0502020204030204" pitchFamily="34" charset="0"/>
              </a:rPr>
              <a:t>.</a:t>
            </a:r>
          </a:p>
          <a:p>
            <a:pPr algn="ctr"/>
            <a:r>
              <a:rPr lang="vi-VN" sz="3599" b="1" i="1">
                <a:latin typeface="Calibri" panose="020F0502020204030204" pitchFamily="34" charset="0"/>
                <a:ea typeface="Calibri" panose="020F0502020204030204" pitchFamily="34" charset="0"/>
                <a:cs typeface="Calibri" panose="020F0502020204030204" pitchFamily="34" charset="0"/>
              </a:rPr>
              <a:t>Giảng viên hướng dẫn: </a:t>
            </a:r>
            <a:r>
              <a:rPr lang="en-US"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ThS </a:t>
            </a:r>
            <a:r>
              <a:rPr lang="vi-VN"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a:t>
            </a:r>
            <a:r>
              <a:rPr lang="en-US"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Lê Trung </a:t>
            </a:r>
            <a:r>
              <a:rPr lang="vi-VN"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Hiếu, ThS.</a:t>
            </a:r>
            <a:r>
              <a:rPr lang="en-US"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rPr>
              <a:t>Nguyễn Văn Nhân</a:t>
            </a:r>
          </a:p>
          <a:p>
            <a:pPr algn="ctr"/>
            <a:endParaRPr lang="en-US" sz="3600" b="1" i="0">
              <a:solidFill>
                <a:srgbClr val="0A0A0A"/>
              </a:solidFill>
              <a:effectLst/>
              <a:latin typeface="Calibri" panose="020F0502020204030204" pitchFamily="34" charset="0"/>
              <a:ea typeface="Calibri" panose="020F0502020204030204" pitchFamily="34" charset="0"/>
              <a:cs typeface="Calibri" panose="020F0502020204030204" pitchFamily="34" charset="0"/>
            </a:endParaRPr>
          </a:p>
          <a:p>
            <a:pPr algn="ctr"/>
            <a:endParaRPr lang="en-US" sz="3599" b="1">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C5866BCA-6519-4A04-49D6-16F03CF06786}"/>
              </a:ext>
            </a:extLst>
          </p:cNvPr>
          <p:cNvSpPr/>
          <p:nvPr/>
        </p:nvSpPr>
        <p:spPr>
          <a:xfrm>
            <a:off x="4811720" y="8776763"/>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199" b="1" i="1"/>
              <a:t>¹</a:t>
            </a:r>
            <a:r>
              <a:rPr lang="en-US" sz="3199" i="1"/>
              <a:t> School of Electrical and Electronic Engineer, </a:t>
            </a:r>
            <a:r>
              <a:rPr lang="vi-VN" sz="3199" i="1"/>
              <a:t>Dainam</a:t>
            </a:r>
            <a:r>
              <a:rPr lang="en-US" sz="3199" i="1"/>
              <a:t> University, Hanoi, Vietnam</a:t>
            </a:r>
          </a:p>
          <a:p>
            <a:pPr algn="ctr"/>
            <a:r>
              <a:rPr lang="en-US" sz="3199" b="1" i="1"/>
              <a:t>²</a:t>
            </a:r>
            <a:r>
              <a:rPr lang="en-US" sz="3199" i="1"/>
              <a:t> </a:t>
            </a:r>
            <a:r>
              <a:rPr lang="en-US" sz="3199" i="1" err="1"/>
              <a:t>Dainam</a:t>
            </a:r>
            <a:r>
              <a:rPr lang="en-US" sz="3199" i="1"/>
              <a:t> University, Hanoi, Vietnam</a:t>
            </a:r>
          </a:p>
        </p:txBody>
      </p:sp>
      <p:pic>
        <p:nvPicPr>
          <p:cNvPr id="9" name="Picture 8" descr="A screenshot of a computer&#10;&#10;Description automatically generated with low confidence">
            <a:extLst>
              <a:ext uri="{FF2B5EF4-FFF2-40B4-BE49-F238E27FC236}">
                <a16:creationId xmlns:a16="http://schemas.microsoft.com/office/drawing/2014/main" id="{3A69EF76-D908-B910-1A35-93A2972DC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81" y="12752530"/>
            <a:ext cx="18254357" cy="7447300"/>
          </a:xfrm>
          <a:prstGeom prst="rect">
            <a:avLst/>
          </a:prstGeom>
          <a:ln w="53975" cap="sq">
            <a:solidFill>
              <a:schemeClr val="accent1">
                <a:lumMod val="75000"/>
              </a:schemeClr>
            </a:solidFill>
            <a:miter lim="800000"/>
          </a:ln>
          <a:effectLst/>
        </p:spPr>
      </p:pic>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defTabSz="914400">
              <a:lnSpc>
                <a:spcPct val="120000"/>
              </a:lnSpc>
            </a:pPr>
            <a:r>
              <a:rPr lang="vi-VN" sz="3200" b="1">
                <a:latin typeface="Calibri" panose="020F0502020204030204" pitchFamily="34" charset="0"/>
                <a:ea typeface="Calibri" panose="020F0502020204030204" pitchFamily="34" charset="0"/>
                <a:cs typeface="Calibri" panose="020F0502020204030204" pitchFamily="34" charset="0"/>
              </a:rPr>
              <a:t>Mục tiêu:</a:t>
            </a:r>
            <a:r>
              <a:rPr lang="vi-VN" sz="3200">
                <a:latin typeface="Calibri" panose="020F0502020204030204" pitchFamily="34" charset="0"/>
                <a:ea typeface="Calibri" panose="020F0502020204030204" pitchFamily="34" charset="0"/>
                <a:cs typeface="Calibri" panose="020F0502020204030204" pitchFamily="34" charset="0"/>
              </a:rPr>
              <a:t> Phát triển một hệ thống nhận diện cử chỉ ngôn ngữ ký hiệu bằng cách sử dụng dữ liệu video được xử lý với Mediapipe và LSTM, hướng đến hỗ trợ giao tiếp cho người khiếm thính, giáo dục và tương tác người-máy.</a:t>
            </a:r>
          </a:p>
          <a:p>
            <a:pPr defTabSz="914400">
              <a:lnSpc>
                <a:spcPct val="120000"/>
              </a:lnSpc>
            </a:pPr>
            <a:r>
              <a:rPr lang="vi-VN" sz="3200" b="1">
                <a:latin typeface="Calibri" panose="020F0502020204030204" pitchFamily="34" charset="0"/>
                <a:ea typeface="Calibri" panose="020F0502020204030204" pitchFamily="34" charset="0"/>
                <a:cs typeface="Calibri" panose="020F0502020204030204" pitchFamily="34" charset="0"/>
              </a:rPr>
              <a:t>Phương pháp đề xuất:</a:t>
            </a:r>
            <a:r>
              <a:rPr lang="vi-VN" sz="3200">
                <a:latin typeface="Calibri" panose="020F0502020204030204" pitchFamily="34" charset="0"/>
                <a:ea typeface="Calibri" panose="020F0502020204030204" pitchFamily="34" charset="0"/>
                <a:cs typeface="Calibri" panose="020F0502020204030204" pitchFamily="34" charset="0"/>
              </a:rPr>
              <a:t> Giới thiệu </a:t>
            </a:r>
            <a:r>
              <a:rPr lang="vi-VN" sz="3200" b="1">
                <a:latin typeface="Calibri" panose="020F0502020204030204" pitchFamily="34" charset="0"/>
                <a:ea typeface="Calibri" panose="020F0502020204030204" pitchFamily="34" charset="0"/>
                <a:cs typeface="Calibri" panose="020F0502020204030204" pitchFamily="34" charset="0"/>
              </a:rPr>
              <a:t>SignLSTM</a:t>
            </a:r>
            <a:r>
              <a:rPr lang="vi-VN" sz="3200">
                <a:latin typeface="Calibri" panose="020F0502020204030204" pitchFamily="34" charset="0"/>
                <a:ea typeface="Calibri" panose="020F0502020204030204" pitchFamily="34" charset="0"/>
                <a:cs typeface="Calibri" panose="020F0502020204030204" pitchFamily="34" charset="0"/>
              </a:rPr>
              <a:t>, một khung mô hình dựa trên LSTM để nắm bắt sự phụ thuộc theo thời gian trong chuỗi điểm đặc trưng từ chuyển động tay và cơ thể.</a:t>
            </a:r>
          </a:p>
          <a:p>
            <a:pPr defTabSz="914400">
              <a:lnSpc>
                <a:spcPct val="120000"/>
              </a:lnSpc>
            </a:pPr>
            <a:r>
              <a:rPr lang="vi-VN" sz="3200" b="1">
                <a:latin typeface="Calibri" panose="020F0502020204030204" pitchFamily="34" charset="0"/>
                <a:ea typeface="Calibri" panose="020F0502020204030204" pitchFamily="34" charset="0"/>
                <a:cs typeface="Calibri" panose="020F0502020204030204" pitchFamily="34" charset="0"/>
              </a:rPr>
              <a:t>Tính năng chính:</a:t>
            </a:r>
            <a:r>
              <a:rPr lang="vi-VN" sz="3200">
                <a:latin typeface="Calibri" panose="020F0502020204030204" pitchFamily="34" charset="0"/>
                <a:ea typeface="Calibri" panose="020F0502020204030204" pitchFamily="34" charset="0"/>
                <a:cs typeface="Calibri" panose="020F0502020204030204" pitchFamily="34" charset="0"/>
              </a:rPr>
              <a:t> Xử lý thời gian thực, phản hồi âm thanh và độ chính xác cao trên tập dữ liệu tùy chỉnh.</a:t>
            </a: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4800" b="1"/>
              <a:t>Giới thiệu</a:t>
            </a:r>
            <a:endParaRPr lang="en-US" sz="4800" b="1">
              <a:solidFill>
                <a:schemeClr val="bg1"/>
              </a:solidFill>
            </a:endParaRPr>
          </a:p>
        </p:txBody>
      </p:sp>
      <p:sp>
        <p:nvSpPr>
          <p:cNvPr id="1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510761" y="21701043"/>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nSpc>
                <a:spcPct val="120000"/>
              </a:lnSpc>
            </a:pPr>
            <a:r>
              <a:rPr lang="vi-VN" sz="3200" dirty="0">
                <a:latin typeface="Calibri" panose="020F0502020204030204" pitchFamily="34" charset="0"/>
                <a:ea typeface="Calibri" panose="020F0502020204030204" pitchFamily="34" charset="0"/>
                <a:cs typeface="Calibri" panose="020F0502020204030204" pitchFamily="34" charset="0"/>
              </a:rPr>
              <a:t>Hệ thống </a:t>
            </a:r>
            <a:r>
              <a:rPr lang="vi-VN" sz="3200" b="1" dirty="0">
                <a:latin typeface="Calibri" panose="020F0502020204030204" pitchFamily="34" charset="0"/>
                <a:ea typeface="Calibri" panose="020F0502020204030204" pitchFamily="34" charset="0"/>
                <a:cs typeface="Calibri" panose="020F0502020204030204" pitchFamily="34" charset="0"/>
              </a:rPr>
              <a:t>SignLSTM</a:t>
            </a:r>
            <a:r>
              <a:rPr lang="vi-VN" sz="3200" dirty="0">
                <a:latin typeface="Calibri" panose="020F0502020204030204" pitchFamily="34" charset="0"/>
                <a:ea typeface="Calibri" panose="020F0502020204030204" pitchFamily="34" charset="0"/>
                <a:cs typeface="Calibri" panose="020F0502020204030204" pitchFamily="34" charset="0"/>
              </a:rPr>
              <a:t> gồm ba giai đoạn chính:</a:t>
            </a:r>
          </a:p>
          <a:p>
            <a:pPr>
              <a:lnSpc>
                <a:spcPct val="120000"/>
              </a:lnSpc>
              <a:buFont typeface="+mj-lt"/>
              <a:buAutoNum type="arabicPeriod"/>
            </a:pPr>
            <a:r>
              <a:rPr lang="vi-VN" sz="3200" b="1" dirty="0">
                <a:latin typeface="Calibri" panose="020F0502020204030204" pitchFamily="34" charset="0"/>
                <a:ea typeface="Calibri" panose="020F0502020204030204" pitchFamily="34" charset="0"/>
                <a:cs typeface="Calibri" panose="020F0502020204030204" pitchFamily="34" charset="0"/>
              </a:rPr>
              <a:t>Tiền xử lý dữ liệu</a:t>
            </a:r>
            <a:r>
              <a:rPr lang="vi-VN" sz="3200" dirty="0">
                <a:latin typeface="Calibri" panose="020F0502020204030204" pitchFamily="34" charset="0"/>
                <a:ea typeface="Calibri" panose="020F0502020204030204" pitchFamily="34" charset="0"/>
                <a:cs typeface="Calibri" panose="020F0502020204030204" pitchFamily="34" charset="0"/>
              </a:rPr>
              <a:t>: Sử dụng </a:t>
            </a:r>
            <a:r>
              <a:rPr lang="vi-VN" sz="3200" b="1" dirty="0">
                <a:latin typeface="Calibri" panose="020F0502020204030204" pitchFamily="34" charset="0"/>
                <a:ea typeface="Calibri" panose="020F0502020204030204" pitchFamily="34" charset="0"/>
                <a:cs typeface="Calibri" panose="020F0502020204030204" pitchFamily="34" charset="0"/>
              </a:rPr>
              <a:t>Mediapipe</a:t>
            </a:r>
            <a:r>
              <a:rPr lang="vi-VN" sz="3200" dirty="0">
                <a:latin typeface="Calibri" panose="020F0502020204030204" pitchFamily="34" charset="0"/>
                <a:ea typeface="Calibri" panose="020F0502020204030204" pitchFamily="34" charset="0"/>
                <a:cs typeface="Calibri" panose="020F0502020204030204" pitchFamily="34" charset="0"/>
              </a:rPr>
              <a:t> để trích xuất điểm đặc trưng từ tay, cơ thể và khuôn mặt, chuẩn hóa dữ liệu để đảm bảo nhất quán.</a:t>
            </a:r>
          </a:p>
          <a:p>
            <a:pPr>
              <a:lnSpc>
                <a:spcPct val="120000"/>
              </a:lnSpc>
              <a:buFont typeface="+mj-lt"/>
              <a:buAutoNum type="arabicPeriod"/>
            </a:pPr>
            <a:r>
              <a:rPr lang="vi-VN" sz="3200" b="1" dirty="0">
                <a:latin typeface="Calibri" panose="020F0502020204030204" pitchFamily="34" charset="0"/>
                <a:ea typeface="Calibri" panose="020F0502020204030204" pitchFamily="34" charset="0"/>
                <a:cs typeface="Calibri" panose="020F0502020204030204" pitchFamily="34" charset="0"/>
              </a:rPr>
              <a:t>Mô hình hóa chuỗi</a:t>
            </a:r>
            <a:r>
              <a:rPr lang="vi-VN" sz="3200" dirty="0">
                <a:latin typeface="Calibri" panose="020F0502020204030204" pitchFamily="34" charset="0"/>
                <a:ea typeface="Calibri" panose="020F0502020204030204" pitchFamily="34" charset="0"/>
                <a:cs typeface="Calibri" panose="020F0502020204030204" pitchFamily="34" charset="0"/>
              </a:rPr>
              <a:t>: Áp dụng </a:t>
            </a:r>
            <a:r>
              <a:rPr lang="vi-VN" sz="3200" b="1" dirty="0">
                <a:latin typeface="Calibri" panose="020F0502020204030204" pitchFamily="34" charset="0"/>
                <a:ea typeface="Calibri" panose="020F0502020204030204" pitchFamily="34" charset="0"/>
                <a:cs typeface="Calibri" panose="020F0502020204030204" pitchFamily="34" charset="0"/>
              </a:rPr>
              <a:t>LSTM</a:t>
            </a:r>
            <a:r>
              <a:rPr lang="vi-VN" sz="3200" dirty="0">
                <a:latin typeface="Calibri" panose="020F0502020204030204" pitchFamily="34" charset="0"/>
                <a:ea typeface="Calibri" panose="020F0502020204030204" pitchFamily="34" charset="0"/>
                <a:cs typeface="Calibri" panose="020F0502020204030204" pitchFamily="34" charset="0"/>
              </a:rPr>
              <a:t> để học sự phụ thuộc theo thời gian trong chuỗi cử chỉ, kết hợp các kỹ thuật tăng cường dữ liệu.</a:t>
            </a:r>
          </a:p>
          <a:p>
            <a:pPr>
              <a:lnSpc>
                <a:spcPct val="120000"/>
              </a:lnSpc>
              <a:buFont typeface="+mj-lt"/>
              <a:buAutoNum type="arabicPeriod"/>
            </a:pPr>
            <a:r>
              <a:rPr lang="vi-VN" sz="3200" b="1" dirty="0">
                <a:latin typeface="Calibri" panose="020F0502020204030204" pitchFamily="34" charset="0"/>
                <a:ea typeface="Calibri" panose="020F0502020204030204" pitchFamily="34" charset="0"/>
                <a:cs typeface="Calibri" panose="020F0502020204030204" pitchFamily="34" charset="0"/>
              </a:rPr>
              <a:t>Phân loại &amp; phản hồi</a:t>
            </a:r>
            <a:r>
              <a:rPr lang="vi-VN" sz="3200" dirty="0">
                <a:latin typeface="Calibri" panose="020F0502020204030204" pitchFamily="34" charset="0"/>
                <a:ea typeface="Calibri" panose="020F0502020204030204" pitchFamily="34" charset="0"/>
                <a:cs typeface="Calibri" panose="020F0502020204030204" pitchFamily="34" charset="0"/>
              </a:rPr>
              <a:t>: Dự đoán nhãn cử chỉ và chuyển đổi thành </a:t>
            </a:r>
            <a:r>
              <a:rPr lang="vi-VN" sz="3200" b="1" dirty="0">
                <a:latin typeface="Calibri" panose="020F0502020204030204" pitchFamily="34" charset="0"/>
                <a:ea typeface="Calibri" panose="020F0502020204030204" pitchFamily="34" charset="0"/>
                <a:cs typeface="Calibri" panose="020F0502020204030204" pitchFamily="34" charset="0"/>
              </a:rPr>
              <a:t>văn bản và âm thanh</a:t>
            </a:r>
            <a:r>
              <a:rPr lang="vi-VN" sz="3200" dirty="0">
                <a:latin typeface="Calibri" panose="020F0502020204030204" pitchFamily="34" charset="0"/>
                <a:ea typeface="Calibri" panose="020F0502020204030204" pitchFamily="34" charset="0"/>
                <a:cs typeface="Calibri" panose="020F0502020204030204" pitchFamily="34" charset="0"/>
              </a:rPr>
              <a:t>, hỗ trợ giao tiếp thời gian thực. </a:t>
            </a:r>
            <a:endParaRPr lang="en-US" sz="3200" dirty="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19" name="Rectangle 18">
            <a:extLst>
              <a:ext uri="{FF2B5EF4-FFF2-40B4-BE49-F238E27FC236}">
                <a16:creationId xmlns:a16="http://schemas.microsoft.com/office/drawing/2014/main" id="{1640A9FB-E213-CCEB-F04F-83DD2303D1D8}"/>
              </a:ext>
            </a:extLst>
          </p:cNvPr>
          <p:cNvSpPr/>
          <p:nvPr/>
        </p:nvSpPr>
        <p:spPr>
          <a:xfrm>
            <a:off x="19618595" y="2061528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quả</a:t>
            </a:r>
            <a:endParaRPr lang="en-US" sz="5399" b="1" dirty="0">
              <a:solidFill>
                <a:schemeClr val="bg1"/>
              </a:solidFill>
            </a:endParaRPr>
          </a:p>
        </p:txBody>
      </p:sp>
      <p:sp>
        <p:nvSpPr>
          <p:cNvPr id="20" name="Text Box 191">
            <a:extLst>
              <a:ext uri="{FF2B5EF4-FFF2-40B4-BE49-F238E27FC236}">
                <a16:creationId xmlns:a16="http://schemas.microsoft.com/office/drawing/2014/main" id="{D9710905-8CED-BDEE-1C02-E33551D97D69}"/>
              </a:ext>
            </a:extLst>
          </p:cNvPr>
          <p:cNvSpPr txBox="1">
            <a:spLocks noChangeArrowheads="1"/>
          </p:cNvSpPr>
          <p:nvPr/>
        </p:nvSpPr>
        <p:spPr bwMode="auto">
          <a:xfrm>
            <a:off x="19648092" y="21668386"/>
            <a:ext cx="8667640"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05574"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4800" b="1"/>
              <a:t>Kiến trúc SignLSTM</a:t>
            </a:r>
          </a:p>
        </p:txBody>
      </p:sp>
      <p:sp>
        <p:nvSpPr>
          <p:cNvPr id="22" name="Text Box 190">
            <a:extLst>
              <a:ext uri="{FF2B5EF4-FFF2-40B4-BE49-F238E27FC236}">
                <a16:creationId xmlns:a16="http://schemas.microsoft.com/office/drawing/2014/main" id="{BBCBE0B2-CB96-D2B9-0F5A-287BF23B37D1}"/>
              </a:ext>
            </a:extLst>
          </p:cNvPr>
          <p:cNvSpPr txBox="1">
            <a:spLocks noChangeArrowheads="1"/>
          </p:cNvSpPr>
          <p:nvPr/>
        </p:nvSpPr>
        <p:spPr bwMode="auto">
          <a:xfrm>
            <a:off x="10159392" y="21633693"/>
            <a:ext cx="9074186"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4800" b="1"/>
              <a:t>Phương pháp đề xuất</a:t>
            </a:r>
            <a:endParaRPr lang="en-US" sz="4800" b="1">
              <a:solidFill>
                <a:schemeClr val="bg1"/>
              </a:solidFill>
            </a:endParaRPr>
          </a:p>
        </p:txBody>
      </p:sp>
      <p:sp>
        <p:nvSpPr>
          <p:cNvPr id="34" name="Rectangle: Rounded Corners 33">
            <a:extLst>
              <a:ext uri="{FF2B5EF4-FFF2-40B4-BE49-F238E27FC236}">
                <a16:creationId xmlns:a16="http://schemas.microsoft.com/office/drawing/2014/main" id="{2CA6E6C7-0AA9-D015-00A1-BE9610C96241}"/>
              </a:ext>
            </a:extLst>
          </p:cNvPr>
          <p:cNvSpPr/>
          <p:nvPr/>
        </p:nvSpPr>
        <p:spPr>
          <a:xfrm>
            <a:off x="10400121" y="21789844"/>
            <a:ext cx="8438270" cy="2440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mj-lt"/>
                <a:cs typeface="Arial" panose="020B0604020202020204" pitchFamily="34" charset="0"/>
              </a:rPr>
              <a:t>Dataset:</a:t>
            </a:r>
          </a:p>
          <a:p>
            <a:r>
              <a:rPr lang="en-US" sz="2800" b="1" dirty="0" err="1">
                <a:latin typeface="+mj-lt"/>
                <a:cs typeface="Arial" panose="020B0604020202020204" pitchFamily="34" charset="0"/>
              </a:rPr>
              <a:t>Bộ</a:t>
            </a:r>
            <a:r>
              <a:rPr lang="en-US" sz="2800" b="1" dirty="0">
                <a:latin typeface="+mj-lt"/>
                <a:cs typeface="Arial" panose="020B0604020202020204" pitchFamily="34" charset="0"/>
              </a:rPr>
              <a:t> </a:t>
            </a:r>
            <a:r>
              <a:rPr lang="en-US" sz="2800" b="1" dirty="0" err="1">
                <a:latin typeface="+mj-lt"/>
                <a:cs typeface="Arial" panose="020B0604020202020204" pitchFamily="34" charset="0"/>
              </a:rPr>
              <a:t>dữ</a:t>
            </a:r>
            <a:r>
              <a:rPr lang="en-US" sz="2800" b="1" dirty="0">
                <a:latin typeface="+mj-lt"/>
                <a:cs typeface="Arial" panose="020B0604020202020204" pitchFamily="34" charset="0"/>
              </a:rPr>
              <a:t> </a:t>
            </a:r>
            <a:r>
              <a:rPr lang="en-US" sz="2800" b="1" dirty="0" err="1">
                <a:latin typeface="+mj-lt"/>
                <a:cs typeface="Arial" panose="020B0604020202020204" pitchFamily="34" charset="0"/>
              </a:rPr>
              <a:t>liệu</a:t>
            </a:r>
            <a:r>
              <a:rPr lang="en-US" sz="2800" b="1" dirty="0">
                <a:latin typeface="+mj-lt"/>
                <a:cs typeface="Arial" panose="020B0604020202020204" pitchFamily="34" charset="0"/>
              </a:rPr>
              <a:t> </a:t>
            </a:r>
            <a:r>
              <a:rPr lang="en-US" sz="2800" b="1" dirty="0" err="1">
                <a:latin typeface="+mj-lt"/>
                <a:cs typeface="Arial" panose="020B0604020202020204" pitchFamily="34" charset="0"/>
              </a:rPr>
              <a:t>có</a:t>
            </a:r>
            <a:r>
              <a:rPr lang="en-US" sz="2800" b="1" dirty="0">
                <a:latin typeface="+mj-lt"/>
                <a:cs typeface="Arial" panose="020B0604020202020204" pitchFamily="34" charset="0"/>
              </a:rPr>
              <a:t> 10 </a:t>
            </a:r>
            <a:r>
              <a:rPr lang="en-US" sz="2800" b="1" dirty="0" err="1">
                <a:latin typeface="+mj-lt"/>
                <a:cs typeface="Arial" panose="020B0604020202020204" pitchFamily="34" charset="0"/>
              </a:rPr>
              <a:t>nhãn</a:t>
            </a:r>
            <a:r>
              <a:rPr lang="en-US" sz="2800" b="1" dirty="0">
                <a:latin typeface="+mj-lt"/>
                <a:cs typeface="Arial" panose="020B0604020202020204" pitchFamily="34" charset="0"/>
              </a:rPr>
              <a:t> </a:t>
            </a:r>
            <a:r>
              <a:rPr lang="en-US" sz="2800" b="1" dirty="0" err="1">
                <a:latin typeface="+mj-lt"/>
                <a:cs typeface="Arial" panose="020B0604020202020204" pitchFamily="34" charset="0"/>
              </a:rPr>
              <a:t>được</a:t>
            </a:r>
            <a:r>
              <a:rPr lang="en-US" sz="2800" b="1" dirty="0">
                <a:latin typeface="+mj-lt"/>
                <a:cs typeface="Arial" panose="020B0604020202020204" pitchFamily="34" charset="0"/>
              </a:rPr>
              <a:t> </a:t>
            </a:r>
            <a:r>
              <a:rPr lang="en-US" sz="2800" b="1" dirty="0" err="1">
                <a:latin typeface="+mj-lt"/>
                <a:cs typeface="Arial" panose="020B0604020202020204" pitchFamily="34" charset="0"/>
              </a:rPr>
              <a:t>huấn</a:t>
            </a:r>
            <a:r>
              <a:rPr lang="en-US" sz="2800" b="1" dirty="0">
                <a:latin typeface="+mj-lt"/>
                <a:cs typeface="Arial" panose="020B0604020202020204" pitchFamily="34" charset="0"/>
              </a:rPr>
              <a:t> </a:t>
            </a:r>
            <a:r>
              <a:rPr lang="en-US" sz="2800" b="1" dirty="0" err="1">
                <a:latin typeface="+mj-lt"/>
                <a:cs typeface="Arial" panose="020B0604020202020204" pitchFamily="34" charset="0"/>
              </a:rPr>
              <a:t>luyện</a:t>
            </a:r>
            <a:r>
              <a:rPr lang="en-US" sz="2800" b="1" dirty="0">
                <a:latin typeface="+mj-lt"/>
                <a:cs typeface="Arial" panose="020B0604020202020204" pitchFamily="34" charset="0"/>
              </a:rPr>
              <a:t>: </a:t>
            </a:r>
          </a:p>
          <a:p>
            <a:r>
              <a:rPr lang="en-US" sz="2800" b="1" dirty="0">
                <a:latin typeface="+mj-lt"/>
                <a:cs typeface="Arial" panose="020B0604020202020204" pitchFamily="34" charset="0"/>
              </a:rPr>
              <a:t>“null”, “</a:t>
            </a:r>
            <a:r>
              <a:rPr lang="en-US" sz="2800" b="1" dirty="0" err="1">
                <a:latin typeface="+mj-lt"/>
                <a:cs typeface="Arial" panose="020B0604020202020204" pitchFamily="34" charset="0"/>
              </a:rPr>
              <a:t>xin</a:t>
            </a:r>
            <a:r>
              <a:rPr lang="en-US" sz="2800" b="1" dirty="0">
                <a:latin typeface="+mj-lt"/>
                <a:cs typeface="Arial" panose="020B0604020202020204" pitchFamily="34" charset="0"/>
              </a:rPr>
              <a:t> </a:t>
            </a:r>
            <a:r>
              <a:rPr lang="en-US" sz="2800" b="1" dirty="0" err="1">
                <a:latin typeface="+mj-lt"/>
                <a:cs typeface="Arial" panose="020B0604020202020204" pitchFamily="34" charset="0"/>
              </a:rPr>
              <a:t>chào</a:t>
            </a:r>
            <a:r>
              <a:rPr lang="en-US" sz="2800" b="1" dirty="0">
                <a:latin typeface="+mj-lt"/>
                <a:cs typeface="Arial" panose="020B0604020202020204" pitchFamily="34" charset="0"/>
              </a:rPr>
              <a:t>”, “</a:t>
            </a:r>
            <a:r>
              <a:rPr lang="en-US" sz="2800" b="1" dirty="0" err="1">
                <a:latin typeface="+mj-lt"/>
                <a:cs typeface="Arial" panose="020B0604020202020204" pitchFamily="34" charset="0"/>
              </a:rPr>
              <a:t>cảm</a:t>
            </a:r>
            <a:r>
              <a:rPr lang="en-US" sz="2800" b="1" dirty="0">
                <a:latin typeface="+mj-lt"/>
                <a:cs typeface="Arial" panose="020B0604020202020204" pitchFamily="34" charset="0"/>
              </a:rPr>
              <a:t> </a:t>
            </a:r>
            <a:r>
              <a:rPr lang="en-US" sz="2800" b="1" dirty="0" err="1">
                <a:latin typeface="+mj-lt"/>
                <a:cs typeface="Arial" panose="020B0604020202020204" pitchFamily="34" charset="0"/>
              </a:rPr>
              <a:t>ơn</a:t>
            </a:r>
            <a:r>
              <a:rPr lang="en-US" sz="2800" b="1" dirty="0">
                <a:latin typeface="+mj-lt"/>
                <a:cs typeface="Arial" panose="020B0604020202020204" pitchFamily="34" charset="0"/>
              </a:rPr>
              <a:t>”, “</a:t>
            </a:r>
            <a:r>
              <a:rPr lang="en-US" sz="2800" b="1" dirty="0" err="1">
                <a:latin typeface="+mj-lt"/>
                <a:cs typeface="Arial" panose="020B0604020202020204" pitchFamily="34" charset="0"/>
              </a:rPr>
              <a:t>xin</a:t>
            </a:r>
            <a:r>
              <a:rPr lang="en-US" sz="2800" b="1" dirty="0">
                <a:latin typeface="+mj-lt"/>
                <a:cs typeface="Arial" panose="020B0604020202020204" pitchFamily="34" charset="0"/>
              </a:rPr>
              <a:t> </a:t>
            </a:r>
            <a:r>
              <a:rPr lang="en-US" sz="2800" b="1" dirty="0" err="1">
                <a:latin typeface="+mj-lt"/>
                <a:cs typeface="Arial" panose="020B0604020202020204" pitchFamily="34" charset="0"/>
              </a:rPr>
              <a:t>lỗi</a:t>
            </a:r>
            <a:r>
              <a:rPr lang="en-US" sz="2800" b="1" dirty="0">
                <a:latin typeface="+mj-lt"/>
                <a:cs typeface="Arial" panose="020B0604020202020204" pitchFamily="34" charset="0"/>
              </a:rPr>
              <a:t>”, “</a:t>
            </a:r>
            <a:r>
              <a:rPr lang="en-US" sz="2800" b="1" dirty="0" err="1">
                <a:latin typeface="+mj-lt"/>
                <a:cs typeface="Arial" panose="020B0604020202020204" pitchFamily="34" charset="0"/>
              </a:rPr>
              <a:t>hạnh</a:t>
            </a:r>
            <a:r>
              <a:rPr lang="en-US" sz="2800" b="1" dirty="0">
                <a:latin typeface="+mj-lt"/>
                <a:cs typeface="Arial" panose="020B0604020202020204" pitchFamily="34" charset="0"/>
              </a:rPr>
              <a:t> </a:t>
            </a:r>
            <a:r>
              <a:rPr lang="en-US" sz="2800" b="1" dirty="0" err="1">
                <a:latin typeface="+mj-lt"/>
                <a:cs typeface="Arial" panose="020B0604020202020204" pitchFamily="34" charset="0"/>
              </a:rPr>
              <a:t>phúc</a:t>
            </a:r>
            <a:r>
              <a:rPr lang="en-US" sz="2800" b="1" dirty="0">
                <a:latin typeface="+mj-lt"/>
                <a:cs typeface="Arial" panose="020B0604020202020204" pitchFamily="34" charset="0"/>
              </a:rPr>
              <a:t>”, “</a:t>
            </a:r>
            <a:r>
              <a:rPr lang="en-US" sz="2800" b="1" dirty="0" err="1">
                <a:latin typeface="+mj-lt"/>
                <a:cs typeface="Arial" panose="020B0604020202020204" pitchFamily="34" charset="0"/>
              </a:rPr>
              <a:t>tuyệt</a:t>
            </a:r>
            <a:r>
              <a:rPr lang="en-US" sz="2800" b="1" dirty="0">
                <a:latin typeface="+mj-lt"/>
                <a:cs typeface="Arial" panose="020B0604020202020204" pitchFamily="34" charset="0"/>
              </a:rPr>
              <a:t> </a:t>
            </a:r>
            <a:r>
              <a:rPr lang="en-US" sz="2800" b="1" dirty="0" err="1">
                <a:latin typeface="+mj-lt"/>
                <a:cs typeface="Arial" panose="020B0604020202020204" pitchFamily="34" charset="0"/>
              </a:rPr>
              <a:t>vời</a:t>
            </a:r>
            <a:r>
              <a:rPr lang="en-US" sz="2800" b="1" dirty="0">
                <a:latin typeface="+mj-lt"/>
                <a:cs typeface="Arial" panose="020B0604020202020204" pitchFamily="34" charset="0"/>
              </a:rPr>
              <a:t>”, “</a:t>
            </a:r>
            <a:r>
              <a:rPr lang="en-US" sz="2800" b="1" dirty="0" err="1">
                <a:latin typeface="+mj-lt"/>
                <a:cs typeface="Arial" panose="020B0604020202020204" pitchFamily="34" charset="0"/>
              </a:rPr>
              <a:t>yêu</a:t>
            </a:r>
            <a:r>
              <a:rPr lang="en-US" sz="2800" b="1" dirty="0">
                <a:latin typeface="+mj-lt"/>
                <a:cs typeface="Arial" panose="020B0604020202020204" pitchFamily="34" charset="0"/>
              </a:rPr>
              <a:t> </a:t>
            </a:r>
            <a:r>
              <a:rPr lang="en-US" sz="2800" b="1" dirty="0" err="1">
                <a:latin typeface="+mj-lt"/>
                <a:cs typeface="Arial" panose="020B0604020202020204" pitchFamily="34" charset="0"/>
              </a:rPr>
              <a:t>thương</a:t>
            </a:r>
            <a:r>
              <a:rPr lang="en-US" sz="2800" b="1" dirty="0">
                <a:latin typeface="+mj-lt"/>
                <a:cs typeface="Arial" panose="020B0604020202020204" pitchFamily="34" charset="0"/>
              </a:rPr>
              <a:t>”, “</a:t>
            </a:r>
            <a:r>
              <a:rPr lang="en-US" sz="2800" b="1" dirty="0" err="1">
                <a:latin typeface="+mj-lt"/>
                <a:cs typeface="Arial" panose="020B0604020202020204" pitchFamily="34" charset="0"/>
              </a:rPr>
              <a:t>ghét</a:t>
            </a:r>
            <a:r>
              <a:rPr lang="en-US" sz="2800" b="1" dirty="0">
                <a:latin typeface="+mj-lt"/>
                <a:cs typeface="Arial" panose="020B0604020202020204" pitchFamily="34" charset="0"/>
              </a:rPr>
              <a:t>”, “</a:t>
            </a:r>
            <a:r>
              <a:rPr lang="en-US" sz="2800" b="1" dirty="0" err="1">
                <a:latin typeface="+mj-lt"/>
                <a:cs typeface="Arial" panose="020B0604020202020204" pitchFamily="34" charset="0"/>
              </a:rPr>
              <a:t>biết</a:t>
            </a:r>
            <a:r>
              <a:rPr lang="en-US" sz="2800" b="1" dirty="0">
                <a:latin typeface="+mj-lt"/>
                <a:cs typeface="Arial" panose="020B0604020202020204" pitchFamily="34" charset="0"/>
              </a:rPr>
              <a:t> </a:t>
            </a:r>
            <a:r>
              <a:rPr lang="en-US" sz="2800" b="1" dirty="0" err="1">
                <a:latin typeface="+mj-lt"/>
                <a:cs typeface="Arial" panose="020B0604020202020204" pitchFamily="34" charset="0"/>
              </a:rPr>
              <a:t>ơn</a:t>
            </a:r>
            <a:r>
              <a:rPr lang="en-US" sz="2800" b="1" dirty="0">
                <a:latin typeface="+mj-lt"/>
                <a:cs typeface="Arial" panose="020B0604020202020204" pitchFamily="34" charset="0"/>
              </a:rPr>
              <a:t>”, “</a:t>
            </a:r>
            <a:r>
              <a:rPr lang="en-US" sz="2800" b="1" dirty="0" err="1">
                <a:latin typeface="+mj-lt"/>
                <a:cs typeface="Arial" panose="020B0604020202020204" pitchFamily="34" charset="0"/>
              </a:rPr>
              <a:t>tạm</a:t>
            </a:r>
            <a:r>
              <a:rPr lang="en-US" sz="2800" b="1" dirty="0">
                <a:latin typeface="+mj-lt"/>
                <a:cs typeface="Arial" panose="020B0604020202020204" pitchFamily="34" charset="0"/>
              </a:rPr>
              <a:t> </a:t>
            </a:r>
            <a:r>
              <a:rPr lang="en-US" sz="2800" b="1" dirty="0" err="1">
                <a:latin typeface="+mj-lt"/>
                <a:cs typeface="Arial" panose="020B0604020202020204" pitchFamily="34" charset="0"/>
              </a:rPr>
              <a:t>biệt</a:t>
            </a:r>
            <a:r>
              <a:rPr lang="en-US" sz="2800" b="1" dirty="0">
                <a:latin typeface="+mj-lt"/>
                <a:cs typeface="Arial" panose="020B0604020202020204" pitchFamily="34" charset="0"/>
              </a:rPr>
              <a:t>”.</a:t>
            </a:r>
          </a:p>
        </p:txBody>
      </p:sp>
      <p:sp>
        <p:nvSpPr>
          <p:cNvPr id="38" name="Rectangle: Rounded Corners 37">
            <a:extLst>
              <a:ext uri="{FF2B5EF4-FFF2-40B4-BE49-F238E27FC236}">
                <a16:creationId xmlns:a16="http://schemas.microsoft.com/office/drawing/2014/main" id="{E5034210-E12C-BC47-06E9-6DB15644B17A}"/>
              </a:ext>
            </a:extLst>
          </p:cNvPr>
          <p:cNvSpPr/>
          <p:nvPr/>
        </p:nvSpPr>
        <p:spPr>
          <a:xfrm>
            <a:off x="20103123" y="21790051"/>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Độ</a:t>
            </a:r>
            <a:r>
              <a:rPr lang="en-US" sz="3200" dirty="0"/>
              <a:t> </a:t>
            </a:r>
            <a:r>
              <a:rPr lang="en-US" sz="3200" dirty="0" err="1"/>
              <a:t>chính</a:t>
            </a:r>
            <a:r>
              <a:rPr lang="en-US" sz="3200" dirty="0"/>
              <a:t> </a:t>
            </a:r>
            <a:r>
              <a:rPr lang="en-US" sz="3200" dirty="0" err="1"/>
              <a:t>xác</a:t>
            </a:r>
            <a:r>
              <a:rPr lang="en-US" sz="3200" dirty="0"/>
              <a:t> </a:t>
            </a:r>
            <a:r>
              <a:rPr lang="en-US" sz="3200" dirty="0" err="1"/>
              <a:t>của</a:t>
            </a:r>
            <a:r>
              <a:rPr lang="en-US" sz="3200" dirty="0"/>
              <a:t> </a:t>
            </a:r>
            <a:r>
              <a:rPr lang="en-US" sz="3200" dirty="0" err="1"/>
              <a:t>mô</a:t>
            </a:r>
            <a:r>
              <a:rPr lang="en-US" sz="3200" dirty="0"/>
              <a:t> </a:t>
            </a:r>
            <a:r>
              <a:rPr lang="en-US" sz="3200" dirty="0" err="1"/>
              <a:t>hình</a:t>
            </a:r>
            <a:endParaRPr lang="en-US" sz="3200" dirty="0"/>
          </a:p>
        </p:txBody>
      </p:sp>
      <p:sp>
        <p:nvSpPr>
          <p:cNvPr id="49" name="Rectangle 48">
            <a:extLst>
              <a:ext uri="{FF2B5EF4-FFF2-40B4-BE49-F238E27FC236}">
                <a16:creationId xmlns:a16="http://schemas.microsoft.com/office/drawing/2014/main"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luận</a:t>
            </a:r>
            <a:r>
              <a:rPr lang="en-US" sz="5399" b="1" dirty="0">
                <a:solidFill>
                  <a:schemeClr val="bg1"/>
                </a:solidFill>
              </a:rPr>
              <a:t> </a:t>
            </a:r>
            <a:r>
              <a:rPr lang="en-US" sz="5399" b="1" dirty="0" err="1">
                <a:solidFill>
                  <a:schemeClr val="bg1"/>
                </a:solidFill>
              </a:rPr>
              <a:t>và</a:t>
            </a:r>
            <a:r>
              <a:rPr lang="en-US" sz="5399" b="1" dirty="0">
                <a:solidFill>
                  <a:schemeClr val="bg1"/>
                </a:solidFill>
              </a:rPr>
              <a:t> </a:t>
            </a:r>
            <a:r>
              <a:rPr lang="en-US" sz="5399" b="1" dirty="0" err="1">
                <a:solidFill>
                  <a:schemeClr val="bg1"/>
                </a:solidFill>
              </a:rPr>
              <a:t>cải</a:t>
            </a:r>
            <a:r>
              <a:rPr lang="en-US" sz="5399" b="1" dirty="0">
                <a:solidFill>
                  <a:schemeClr val="bg1"/>
                </a:solidFill>
              </a:rPr>
              <a:t> </a:t>
            </a:r>
            <a:r>
              <a:rPr lang="en-US" sz="5399" b="1" dirty="0" err="1">
                <a:solidFill>
                  <a:schemeClr val="bg1"/>
                </a:solidFill>
              </a:rPr>
              <a:t>thiện</a:t>
            </a:r>
            <a:r>
              <a:rPr lang="en-US" sz="5399" b="1" dirty="0">
                <a:solidFill>
                  <a:schemeClr val="bg1"/>
                </a:solidFill>
              </a:rPr>
              <a:t> </a:t>
            </a:r>
            <a:r>
              <a:rPr lang="en-US" sz="5399" b="1" dirty="0" err="1">
                <a:solidFill>
                  <a:schemeClr val="bg1"/>
                </a:solidFill>
              </a:rPr>
              <a:t>trong</a:t>
            </a:r>
            <a:r>
              <a:rPr lang="en-US" sz="5399" b="1" dirty="0">
                <a:solidFill>
                  <a:schemeClr val="bg1"/>
                </a:solidFill>
              </a:rPr>
              <a:t> </a:t>
            </a:r>
            <a:r>
              <a:rPr lang="en-US" sz="5399" b="1" dirty="0" err="1">
                <a:solidFill>
                  <a:schemeClr val="bg1"/>
                </a:solidFill>
              </a:rPr>
              <a:t>tương</a:t>
            </a:r>
            <a:r>
              <a:rPr lang="en-US" sz="5399" b="1" dirty="0">
                <a:solidFill>
                  <a:schemeClr val="bg1"/>
                </a:solidFill>
              </a:rPr>
              <a:t> lai</a:t>
            </a: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nSpc>
                <a:spcPct val="150000"/>
              </a:lnSpc>
            </a:pPr>
            <a:endParaRPr lang="en-US" sz="1100" dirty="0">
              <a:latin typeface="+mj-lt"/>
              <a:cs typeface="Times New Roman" panose="02020603050405020304" pitchFamily="18" charset="0"/>
            </a:endParaRPr>
          </a:p>
        </p:txBody>
      </p:sp>
      <p:sp>
        <p:nvSpPr>
          <p:cNvPr id="60" name="Rectangle: Rounded Corners 59">
            <a:extLst>
              <a:ext uri="{FF2B5EF4-FFF2-40B4-BE49-F238E27FC236}">
                <a16:creationId xmlns:a16="http://schemas.microsoft.com/office/drawing/2014/main" id="{EA055D03-24A8-1DFD-FE26-40DB57FB9023}"/>
              </a:ext>
            </a:extLst>
          </p:cNvPr>
          <p:cNvSpPr/>
          <p:nvPr/>
        </p:nvSpPr>
        <p:spPr>
          <a:xfrm>
            <a:off x="20097979" y="31904418"/>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Biểu</a:t>
            </a:r>
            <a:r>
              <a:rPr lang="en-US" sz="3200" dirty="0"/>
              <a:t> </a:t>
            </a:r>
            <a:r>
              <a:rPr lang="en-US" sz="3200" dirty="0" err="1"/>
              <a:t>đồ</a:t>
            </a:r>
            <a:r>
              <a:rPr lang="en-US" sz="3200" dirty="0"/>
              <a:t> so </a:t>
            </a:r>
            <a:r>
              <a:rPr lang="en-US" sz="3200" dirty="0" err="1"/>
              <a:t>sánh</a:t>
            </a:r>
            <a:r>
              <a:rPr lang="en-US" sz="3200" dirty="0"/>
              <a:t> </a:t>
            </a:r>
            <a:r>
              <a:rPr lang="en-US" sz="3200" dirty="0" err="1"/>
              <a:t>hiệu</a:t>
            </a:r>
            <a:r>
              <a:rPr lang="en-US" sz="3200" dirty="0"/>
              <a:t> </a:t>
            </a:r>
            <a:r>
              <a:rPr lang="en-US" sz="3200" dirty="0" err="1"/>
              <a:t>xuất</a:t>
            </a:r>
            <a:endParaRPr lang="en-US" sz="3200" dirty="0"/>
          </a:p>
        </p:txBody>
      </p:sp>
      <p:sp>
        <p:nvSpPr>
          <p:cNvPr id="67" name="Rectangle: Rounded Corners 66">
            <a:extLst>
              <a:ext uri="{FF2B5EF4-FFF2-40B4-BE49-F238E27FC236}">
                <a16:creationId xmlns:a16="http://schemas.microsoft.com/office/drawing/2014/main" id="{94BAAEEC-D94F-9883-9A97-20976D49D966}"/>
              </a:ext>
            </a:extLst>
          </p:cNvPr>
          <p:cNvSpPr/>
          <p:nvPr/>
        </p:nvSpPr>
        <p:spPr>
          <a:xfrm>
            <a:off x="20097980" y="25618233"/>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Ma </a:t>
            </a:r>
            <a:r>
              <a:rPr lang="en-US" sz="3200" dirty="0" err="1"/>
              <a:t>trận</a:t>
            </a:r>
            <a:r>
              <a:rPr lang="en-US" sz="3200" dirty="0"/>
              <a:t> </a:t>
            </a:r>
            <a:r>
              <a:rPr lang="en-US" sz="3200" dirty="0" err="1"/>
              <a:t>nhầm</a:t>
            </a:r>
            <a:r>
              <a:rPr lang="en-US" sz="3200" dirty="0"/>
              <a:t> </a:t>
            </a:r>
            <a:r>
              <a:rPr lang="en-US" sz="3200" dirty="0" err="1"/>
              <a:t>lẫn</a:t>
            </a:r>
            <a:endParaRPr lang="en-US" sz="3200" dirty="0"/>
          </a:p>
        </p:txBody>
      </p:sp>
      <p:sp>
        <p:nvSpPr>
          <p:cNvPr id="2" name="Rectangle 1">
            <a:extLst>
              <a:ext uri="{FF2B5EF4-FFF2-40B4-BE49-F238E27FC236}">
                <a16:creationId xmlns:a16="http://schemas.microsoft.com/office/drawing/2014/main" id="{44761195-36CC-D318-5848-2FE501B51178}"/>
              </a:ext>
            </a:extLst>
          </p:cNvPr>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latin typeface="Calibri (Body)"/>
                <a:ea typeface="Calibri" panose="020F0502020204030204" pitchFamily="34" charset="0"/>
                <a:cs typeface="Calibri" panose="020F0502020204030204" pitchFamily="34" charset="0"/>
              </a:rPr>
              <a:t>Bộ</a:t>
            </a:r>
            <a:r>
              <a:rPr lang="en-US" sz="5399" b="1" dirty="0">
                <a:solidFill>
                  <a:schemeClr val="bg1"/>
                </a:solidFill>
                <a:latin typeface="Calibri (Body)"/>
                <a:ea typeface="Calibri" panose="020F0502020204030204" pitchFamily="34" charset="0"/>
                <a:cs typeface="Calibri" panose="020F0502020204030204" pitchFamily="34" charset="0"/>
              </a:rPr>
              <a:t> </a:t>
            </a:r>
            <a:r>
              <a:rPr lang="en-US" sz="5399" b="1" dirty="0" err="1">
                <a:solidFill>
                  <a:schemeClr val="bg1"/>
                </a:solidFill>
                <a:latin typeface="Calibri (Body)"/>
                <a:ea typeface="Calibri" panose="020F0502020204030204" pitchFamily="34" charset="0"/>
                <a:cs typeface="Calibri" panose="020F0502020204030204" pitchFamily="34" charset="0"/>
              </a:rPr>
              <a:t>dữ</a:t>
            </a:r>
            <a:r>
              <a:rPr lang="en-US" sz="5399" b="1" dirty="0">
                <a:solidFill>
                  <a:schemeClr val="bg1"/>
                </a:solidFill>
                <a:latin typeface="Calibri (Body)"/>
                <a:ea typeface="Calibri" panose="020F0502020204030204" pitchFamily="34" charset="0"/>
                <a:cs typeface="Calibri" panose="020F0502020204030204" pitchFamily="34" charset="0"/>
              </a:rPr>
              <a:t> </a:t>
            </a:r>
            <a:r>
              <a:rPr lang="en-US" sz="5399" b="1" dirty="0" err="1">
                <a:solidFill>
                  <a:schemeClr val="bg1"/>
                </a:solidFill>
                <a:latin typeface="Calibri (Body)"/>
                <a:ea typeface="Calibri" panose="020F0502020204030204" pitchFamily="34" charset="0"/>
                <a:cs typeface="Calibri" panose="020F0502020204030204" pitchFamily="34" charset="0"/>
              </a:rPr>
              <a:t>liệu</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200AC82E-FF18-1922-4617-B52C8FD19479}"/>
              </a:ext>
            </a:extLst>
          </p:cNvPr>
          <p:cNvSpPr txBox="1"/>
          <p:nvPr/>
        </p:nvSpPr>
        <p:spPr>
          <a:xfrm>
            <a:off x="6572414" y="10484802"/>
            <a:ext cx="15732512" cy="646331"/>
          </a:xfrm>
          <a:prstGeom prst="rect">
            <a:avLst/>
          </a:prstGeom>
          <a:noFill/>
        </p:spPr>
        <p:txBody>
          <a:bodyPr wrap="none" rtlCol="0">
            <a:spAutoFit/>
          </a:bodyPr>
          <a:lstStyle/>
          <a:p>
            <a:r>
              <a:rPr lang="en-US" sz="3600" b="1" err="1"/>
              <a:t>Github</a:t>
            </a:r>
            <a:r>
              <a:rPr lang="en-US" sz="3600" b="1"/>
              <a:t>: </a:t>
            </a:r>
            <a:r>
              <a:rPr lang="en-US" sz="3600"/>
              <a:t>https://github.com/DangTruongDuong/sign-language-detection-using-lstm</a:t>
            </a:r>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3"/>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pic>
        <p:nvPicPr>
          <p:cNvPr id="37" name="Picture 36">
            <a:extLst>
              <a:ext uri="{FF2B5EF4-FFF2-40B4-BE49-F238E27FC236}">
                <a16:creationId xmlns:a16="http://schemas.microsoft.com/office/drawing/2014/main" id="{FA8C50CC-F41E-BB43-4D10-F46F0F1D1139}"/>
              </a:ext>
            </a:extLst>
          </p:cNvPr>
          <p:cNvPicPr>
            <a:picLocks noChangeAspect="1"/>
          </p:cNvPicPr>
          <p:nvPr/>
        </p:nvPicPr>
        <p:blipFill>
          <a:blip r:embed="rId4"/>
          <a:stretch>
            <a:fillRect/>
          </a:stretch>
        </p:blipFill>
        <p:spPr>
          <a:xfrm>
            <a:off x="10097478" y="12768757"/>
            <a:ext cx="18218253" cy="7399294"/>
          </a:xfrm>
          <a:prstGeom prst="rect">
            <a:avLst/>
          </a:prstGeom>
        </p:spPr>
      </p:pic>
      <p:pic>
        <p:nvPicPr>
          <p:cNvPr id="8" name="Picture 7">
            <a:extLst>
              <a:ext uri="{FF2B5EF4-FFF2-40B4-BE49-F238E27FC236}">
                <a16:creationId xmlns:a16="http://schemas.microsoft.com/office/drawing/2014/main" id="{F19D20BC-9B0C-0105-4E2D-2C3B2BF112AB}"/>
              </a:ext>
            </a:extLst>
          </p:cNvPr>
          <p:cNvPicPr>
            <a:picLocks noChangeAspect="1"/>
          </p:cNvPicPr>
          <p:nvPr/>
        </p:nvPicPr>
        <p:blipFill>
          <a:blip r:embed="rId5"/>
          <a:stretch>
            <a:fillRect/>
          </a:stretch>
        </p:blipFill>
        <p:spPr>
          <a:xfrm>
            <a:off x="25695789" y="8786853"/>
            <a:ext cx="2541404" cy="2560716"/>
          </a:xfrm>
          <a:prstGeom prst="rect">
            <a:avLst/>
          </a:prstGeom>
        </p:spPr>
      </p:pic>
      <p:pic>
        <p:nvPicPr>
          <p:cNvPr id="4" name="Picture 3" descr="A screenshot of a website&#10;&#10;AI-generated content may be incorrect.">
            <a:extLst>
              <a:ext uri="{FF2B5EF4-FFF2-40B4-BE49-F238E27FC236}">
                <a16:creationId xmlns:a16="http://schemas.microsoft.com/office/drawing/2014/main" id="{4561DEF5-6506-5A19-FCEB-AF00AA6A6B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709" y="28037735"/>
            <a:ext cx="8447245" cy="6484549"/>
          </a:xfrm>
          <a:prstGeom prst="rect">
            <a:avLst/>
          </a:prstGeom>
        </p:spPr>
      </p:pic>
      <p:graphicFrame>
        <p:nvGraphicFramePr>
          <p:cNvPr id="12" name="Table 11">
            <a:extLst>
              <a:ext uri="{FF2B5EF4-FFF2-40B4-BE49-F238E27FC236}">
                <a16:creationId xmlns:a16="http://schemas.microsoft.com/office/drawing/2014/main" id="{0F886007-638D-90DC-5769-4EF1B0861055}"/>
              </a:ext>
            </a:extLst>
          </p:cNvPr>
          <p:cNvGraphicFramePr>
            <a:graphicFrameLocks noGrp="1"/>
          </p:cNvGraphicFramePr>
          <p:nvPr>
            <p:extLst>
              <p:ext uri="{D42A27DB-BD31-4B8C-83A1-F6EECF244321}">
                <p14:modId xmlns:p14="http://schemas.microsoft.com/office/powerpoint/2010/main" val="2076634770"/>
              </p:ext>
            </p:extLst>
          </p:nvPr>
        </p:nvGraphicFramePr>
        <p:xfrm>
          <a:off x="10400121" y="24473116"/>
          <a:ext cx="8728806" cy="7918069"/>
        </p:xfrm>
        <a:graphic>
          <a:graphicData uri="http://schemas.openxmlformats.org/drawingml/2006/table">
            <a:tbl>
              <a:tblPr firstRow="1" bandRow="1">
                <a:tableStyleId>{5C22544A-7EE6-4342-B048-85BDC9FD1C3A}</a:tableStyleId>
              </a:tblPr>
              <a:tblGrid>
                <a:gridCol w="2879759">
                  <a:extLst>
                    <a:ext uri="{9D8B030D-6E8A-4147-A177-3AD203B41FA5}">
                      <a16:colId xmlns:a16="http://schemas.microsoft.com/office/drawing/2014/main" val="3809643180"/>
                    </a:ext>
                  </a:extLst>
                </a:gridCol>
                <a:gridCol w="3103120">
                  <a:extLst>
                    <a:ext uri="{9D8B030D-6E8A-4147-A177-3AD203B41FA5}">
                      <a16:colId xmlns:a16="http://schemas.microsoft.com/office/drawing/2014/main" val="4242542234"/>
                    </a:ext>
                  </a:extLst>
                </a:gridCol>
                <a:gridCol w="2745927">
                  <a:extLst>
                    <a:ext uri="{9D8B030D-6E8A-4147-A177-3AD203B41FA5}">
                      <a16:colId xmlns:a16="http://schemas.microsoft.com/office/drawing/2014/main" val="3724639754"/>
                    </a:ext>
                  </a:extLst>
                </a:gridCol>
              </a:tblGrid>
              <a:tr h="785749">
                <a:tc>
                  <a:txBody>
                    <a:bodyPr/>
                    <a:lstStyle/>
                    <a:p>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(Attribute)</a:t>
                      </a:r>
                    </a:p>
                  </a:txBody>
                  <a:tcPr/>
                </a:tc>
                <a:tc>
                  <a:txBody>
                    <a:bodyPr/>
                    <a:lstStyle/>
                    <a:p>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endParaRPr lang="en-US" sz="2000" dirty="0">
                        <a:latin typeface="Arial" panose="020B0604020202020204" pitchFamily="34" charset="0"/>
                        <a:cs typeface="Arial" panose="020B0604020202020204" pitchFamily="34" charset="0"/>
                      </a:endParaRPr>
                    </a:p>
                  </a:txBody>
                  <a:tcPr/>
                </a:tc>
                <a:tc>
                  <a:txBody>
                    <a:bodyPr/>
                    <a:lstStyle/>
                    <a:p>
                      <a:r>
                        <a:rPr lang="en-US" sz="2000" dirty="0" err="1">
                          <a:latin typeface="Arial" panose="020B0604020202020204" pitchFamily="34" charset="0"/>
                          <a:cs typeface="Arial" panose="020B0604020202020204" pitchFamily="34" charset="0"/>
                        </a:rPr>
                        <a:t>Mô</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tả</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54286354"/>
                  </a:ext>
                </a:extLst>
              </a:tr>
              <a:tr h="637159">
                <a:tc>
                  <a:txBody>
                    <a:bodyPr/>
                    <a:lstStyle/>
                    <a:p>
                      <a:r>
                        <a:rPr lang="fr-FR" sz="2000" dirty="0" err="1">
                          <a:latin typeface="Arial" panose="020B0604020202020204" pitchFamily="34" charset="0"/>
                          <a:cs typeface="Arial" panose="020B0604020202020204" pitchFamily="34" charset="0"/>
                        </a:rPr>
                        <a:t>Số</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lượng</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nhãn</a:t>
                      </a:r>
                      <a:r>
                        <a:rPr lang="fr-FR" sz="2000" dirty="0">
                          <a:latin typeface="Arial" panose="020B0604020202020204" pitchFamily="34" charset="0"/>
                          <a:cs typeface="Arial" panose="020B0604020202020204" pitchFamily="34" charset="0"/>
                        </a:rPr>
                        <a:t> (Actions/Classes)</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10</a:t>
                      </a:r>
                    </a:p>
                  </a:txBody>
                  <a:tcPr/>
                </a:tc>
                <a:tc>
                  <a:txBody>
                    <a:bodyPr/>
                    <a:lstStyle/>
                    <a:p>
                      <a:r>
                        <a:rPr lang="en-US" sz="2000" dirty="0">
                          <a:latin typeface="Arial" panose="020B0604020202020204" pitchFamily="34" charset="0"/>
                          <a:cs typeface="Arial" panose="020B0604020202020204" pitchFamily="34" charset="0"/>
                        </a:rPr>
                        <a:t>Các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diện</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686496175"/>
                  </a:ext>
                </a:extLst>
              </a:tr>
              <a:tr h="637159">
                <a:tc>
                  <a:txBody>
                    <a:bodyPr/>
                    <a:lstStyle/>
                    <a:p>
                      <a:r>
                        <a:rPr lang="en-US" sz="2000" dirty="0">
                          <a:latin typeface="Arial" panose="020B0604020202020204" pitchFamily="34" charset="0"/>
                          <a:cs typeface="Arial" panose="020B0604020202020204" pitchFamily="34" charset="0"/>
                        </a:rPr>
                        <a:t>Danh </a:t>
                      </a:r>
                      <a:r>
                        <a:rPr lang="en-US" sz="2000" dirty="0" err="1">
                          <a:latin typeface="Arial" panose="020B0604020202020204" pitchFamily="34" charset="0"/>
                          <a:cs typeface="Arial" panose="020B0604020202020204" pitchFamily="34" charset="0"/>
                        </a:rPr>
                        <a:t>sách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nhãn</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Null, </a:t>
                      </a:r>
                      <a:r>
                        <a:rPr lang="en-US" sz="2000" dirty="0" err="1">
                          <a:latin typeface="Arial" panose="020B0604020202020204" pitchFamily="34" charset="0"/>
                          <a:cs typeface="Arial" panose="020B0604020202020204" pitchFamily="34" charset="0"/>
                        </a:rPr>
                        <a:t>xin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tuyệt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ghét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biệt</a:t>
                      </a:r>
                      <a:r>
                        <a:rPr lang="en-US" sz="2000" dirty="0">
                          <a:latin typeface="Arial" panose="020B0604020202020204" pitchFamily="34" charset="0"/>
                          <a:cs typeface="Arial" panose="020B0604020202020204" pitchFamily="34" charset="0"/>
                        </a:rPr>
                        <a:t>.</a:t>
                      </a:r>
                    </a:p>
                  </a:txBody>
                  <a:tcPr anchor="ctr"/>
                </a:tc>
                <a:tc>
                  <a:txBody>
                    <a:bodyPr/>
                    <a:lstStyle/>
                    <a:p>
                      <a:r>
                        <a:rPr lang="en-US" sz="2000" dirty="0">
                          <a:latin typeface="Arial" panose="020B0604020202020204" pitchFamily="34" charset="0"/>
                          <a:cs typeface="Arial" panose="020B0604020202020204" pitchFamily="34" charset="0"/>
                        </a:rPr>
                        <a:t>Các </a:t>
                      </a:r>
                      <a:r>
                        <a:rPr lang="en-US" sz="2000" dirty="0" err="1">
                          <a:latin typeface="Arial" panose="020B0604020202020204" pitchFamily="34" charset="0"/>
                          <a:cs typeface="Arial" panose="020B0604020202020204" pitchFamily="34" charset="0"/>
                        </a:rPr>
                        <a:t>lớp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4012887834"/>
                  </a:ext>
                </a:extLst>
              </a:tr>
              <a:tr h="637159">
                <a:tc>
                  <a:txBody>
                    <a:bodyPr/>
                    <a:lstStyle/>
                    <a:p>
                      <a:r>
                        <a:rPr lang="vi-VN" sz="2000" dirty="0">
                          <a:latin typeface="Arial" panose="020B0604020202020204" pitchFamily="34" charset="0"/>
                          <a:cs typeface="Arial" panose="020B0604020202020204" pitchFamily="34" charset="0"/>
                        </a:rPr>
                        <a:t>Số lượng chuỗi (Sequences)</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1000</a:t>
                      </a:r>
                    </a:p>
                  </a:txBody>
                  <a:tcPr/>
                </a:tc>
                <a:tc>
                  <a:txBody>
                    <a:bodyPr/>
                    <a:lstStyle/>
                    <a:p>
                      <a:r>
                        <a:rPr lang="en-US" sz="2000" dirty="0">
                          <a:latin typeface="Arial" panose="020B0604020202020204" pitchFamily="34" charset="0"/>
                          <a:cs typeface="Arial" panose="020B0604020202020204" pitchFamily="34" charset="0"/>
                        </a:rPr>
                        <a:t>100 </a:t>
                      </a:r>
                      <a:r>
                        <a:rPr lang="en-US" sz="2000" dirty="0" err="1">
                          <a:latin typeface="Arial" panose="020B0604020202020204" pitchFamily="34" charset="0"/>
                          <a:cs typeface="Arial" panose="020B0604020202020204" pitchFamily="34" charset="0"/>
                        </a:rPr>
                        <a:t>chuỗi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 10 </a:t>
                      </a:r>
                      <a:r>
                        <a:rPr lang="en-US" sz="2000" dirty="0" err="1">
                          <a:latin typeface="Arial" panose="020B0604020202020204" pitchFamily="34" charset="0"/>
                          <a:cs typeface="Arial" panose="020B0604020202020204" pitchFamily="34" charset="0"/>
                        </a:rPr>
                        <a:t>hành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257316712"/>
                  </a:ext>
                </a:extLst>
              </a:tr>
              <a:tr h="637159">
                <a:tc>
                  <a:txBody>
                    <a:bodyPr/>
                    <a:lstStyle/>
                    <a:p>
                      <a:r>
                        <a:rPr lang="vi-VN" sz="2000" dirty="0">
                          <a:latin typeface="Arial" panose="020B0604020202020204" pitchFamily="34" charset="0"/>
                          <a:cs typeface="Arial" panose="020B0604020202020204" pitchFamily="34" charset="0"/>
                        </a:rPr>
                        <a:t>Số lượng khung hình/chuỗi</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30</a:t>
                      </a:r>
                    </a:p>
                  </a:txBody>
                  <a:tcPr/>
                </a:tc>
                <a:tc>
                  <a:txBody>
                    <a:bodyPr/>
                    <a:lstStyle/>
                    <a:p>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30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588116028"/>
                  </a:ext>
                </a:extLst>
              </a:tr>
              <a:tr h="637159">
                <a:tc>
                  <a:txBody>
                    <a:bodyPr/>
                    <a:lstStyle/>
                    <a:p>
                      <a:r>
                        <a:rPr lang="vi-VN" sz="2000" dirty="0">
                          <a:latin typeface="Arial" panose="020B0604020202020204" pitchFamily="34" charset="0"/>
                          <a:cs typeface="Arial" panose="020B0604020202020204" pitchFamily="34" charset="0"/>
                        </a:rPr>
                        <a:t>Số lượng đặc trưng/khung hình</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1662</a:t>
                      </a:r>
                    </a:p>
                  </a:txBody>
                  <a:tcPr/>
                </a:tc>
                <a:tc>
                  <a:txBody>
                    <a:bodyPr/>
                    <a:lstStyle/>
                    <a:p>
                      <a:r>
                        <a:rPr lang="en-US" sz="2000" dirty="0" err="1">
                          <a:latin typeface="Arial" panose="020B0604020202020204" pitchFamily="34" charset="0"/>
                          <a:cs typeface="Arial" panose="020B0604020202020204" pitchFamily="34" charset="0"/>
                        </a:rPr>
                        <a:t>Tổng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keypoint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pose, face, left hand, right hand</a:t>
                      </a:r>
                    </a:p>
                  </a:txBody>
                  <a:tcPr anchor="ctr"/>
                </a:tc>
                <a:extLst>
                  <a:ext uri="{0D108BD9-81ED-4DB2-BD59-A6C34878D82A}">
                    <a16:rowId xmlns:a16="http://schemas.microsoft.com/office/drawing/2014/main" val="681256084"/>
                  </a:ext>
                </a:extLst>
              </a:tr>
              <a:tr h="637159">
                <a:tc>
                  <a:txBody>
                    <a:bodyPr/>
                    <a:lstStyle/>
                    <a:p>
                      <a:r>
                        <a:rPr lang="en-US" sz="2000" dirty="0" err="1">
                          <a:latin typeface="Arial" panose="020B0604020202020204" pitchFamily="34" charset="0"/>
                          <a:cs typeface="Arial" panose="020B0604020202020204" pitchFamily="34" charset="0"/>
                        </a:rPr>
                        <a:t>Tổng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endParaRPr lang="en-US" sz="2000" dirty="0">
                        <a:latin typeface="Arial" panose="020B0604020202020204" pitchFamily="34" charset="0"/>
                        <a:cs typeface="Arial" panose="020B0604020202020204" pitchFamily="34" charset="0"/>
                      </a:endParaRPr>
                    </a:p>
                  </a:txBody>
                  <a:tcPr/>
                </a:tc>
                <a:tc>
                  <a:txBody>
                    <a:bodyPr/>
                    <a:lstStyle/>
                    <a:p>
                      <a:r>
                        <a:rPr lang="en-US" sz="1800" dirty="0">
                          <a:latin typeface="Arial" panose="020B0604020202020204" pitchFamily="34" charset="0"/>
                          <a:cs typeface="Arial" panose="020B0604020202020204" pitchFamily="34" charset="0"/>
                        </a:rPr>
                        <a:t>30.000 </a:t>
                      </a:r>
                    </a:p>
                  </a:txBody>
                  <a:tcPr anchor="ctr"/>
                </a:tc>
                <a:tc>
                  <a:txBody>
                    <a:bodyPr/>
                    <a:lstStyle/>
                    <a:p>
                      <a:r>
                        <a:rPr lang="en-US" sz="2000" dirty="0">
                          <a:latin typeface="Arial" panose="020B0604020202020204" pitchFamily="34" charset="0"/>
                          <a:cs typeface="Arial" panose="020B0604020202020204" pitchFamily="34" charset="0"/>
                        </a:rPr>
                        <a:t>1000 </a:t>
                      </a:r>
                      <a:r>
                        <a:rPr lang="en-US" sz="2000" dirty="0" err="1">
                          <a:latin typeface="Arial" panose="020B0604020202020204" pitchFamily="34" charset="0"/>
                          <a:cs typeface="Arial" panose="020B0604020202020204" pitchFamily="34" charset="0"/>
                        </a:rPr>
                        <a:t>choỗi</a:t>
                      </a:r>
                      <a:r>
                        <a:rPr lang="en-US" sz="2000" dirty="0">
                          <a:latin typeface="Arial" panose="020B0604020202020204" pitchFamily="34" charset="0"/>
                          <a:cs typeface="Arial" panose="020B0604020202020204" pitchFamily="34" charset="0"/>
                        </a:rPr>
                        <a:t> x 30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68069662"/>
                  </a:ext>
                </a:extLst>
              </a:tr>
              <a:tr h="637159">
                <a:tc>
                  <a:txBody>
                    <a:bodyPr/>
                    <a:lstStyle/>
                    <a:p>
                      <a:r>
                        <a:rPr lang="vi-VN" sz="2000" dirty="0">
                          <a:latin typeface="Arial" panose="020B0604020202020204" pitchFamily="34" charset="0"/>
                          <a:cs typeface="Arial" panose="020B0604020202020204" pitchFamily="34" charset="0"/>
                        </a:rPr>
                        <a:t>Tổng đặc trưng/dataset</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49.860.000</a:t>
                      </a:r>
                    </a:p>
                  </a:txBody>
                  <a:tcPr anchor="ctr"/>
                </a:tc>
                <a:tc>
                  <a:txBody>
                    <a:bodyPr/>
                    <a:lstStyle/>
                    <a:p>
                      <a:r>
                        <a:rPr lang="en-US" sz="2000" dirty="0">
                          <a:latin typeface="Arial" panose="020B0604020202020204" pitchFamily="34" charset="0"/>
                          <a:cs typeface="Arial" panose="020B0604020202020204" pitchFamily="34" charset="0"/>
                        </a:rPr>
                        <a:t>30.000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x 1662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trưng</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47120551"/>
                  </a:ext>
                </a:extLst>
              </a:tr>
              <a:tr h="637159">
                <a:tc>
                  <a:txBody>
                    <a:bodyPr/>
                    <a:lstStyle/>
                    <a:p>
                      <a:r>
                        <a:rPr lang="vi-VN" sz="2000" dirty="0">
                          <a:latin typeface="Arial" panose="020B0604020202020204" pitchFamily="34" charset="0"/>
                          <a:cs typeface="Arial" panose="020B0604020202020204" pitchFamily="34" charset="0"/>
                        </a:rPr>
                        <a:t>Kích thước dữ liệu</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(1000, 30, 1662)</a:t>
                      </a:r>
                    </a:p>
                  </a:txBody>
                  <a:tcPr anchor="ctr"/>
                </a:tc>
                <a:tc>
                  <a:txBody>
                    <a:bodyPr/>
                    <a:lstStyle/>
                    <a:p>
                      <a:r>
                        <a:rPr lang="en-US" sz="2000" dirty="0">
                          <a:latin typeface="Arial" panose="020B0604020202020204" pitchFamily="34" charset="0"/>
                          <a:cs typeface="Arial" panose="020B0604020202020204" pitchFamily="34" charset="0"/>
                        </a:rPr>
                        <a:t>1000 </a:t>
                      </a:r>
                      <a:r>
                        <a:rPr lang="en-US" sz="2000" dirty="0" err="1">
                          <a:latin typeface="Arial" panose="020B0604020202020204" pitchFamily="34" charset="0"/>
                          <a:cs typeface="Arial" panose="020B0604020202020204" pitchFamily="34" charset="0"/>
                        </a:rPr>
                        <a:t>choỗi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choỗi</a:t>
                      </a:r>
                      <a:r>
                        <a:rPr lang="en-US" sz="2000" dirty="0">
                          <a:latin typeface="Arial" panose="020B0604020202020204" pitchFamily="34" charset="0"/>
                          <a:cs typeface="Arial" panose="020B0604020202020204" pitchFamily="34" charset="0"/>
                        </a:rPr>
                        <a:t> 30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1662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trưng</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75865606"/>
                  </a:ext>
                </a:extLst>
              </a:tr>
            </a:tbl>
          </a:graphicData>
        </a:graphic>
      </p:graphicFrame>
      <p:pic>
        <p:nvPicPr>
          <p:cNvPr id="24" name="Picture 23">
            <a:extLst>
              <a:ext uri="{FF2B5EF4-FFF2-40B4-BE49-F238E27FC236}">
                <a16:creationId xmlns:a16="http://schemas.microsoft.com/office/drawing/2014/main" id="{ACE5DBEA-C545-DD2C-AB23-233C7AF9E105}"/>
              </a:ext>
            </a:extLst>
          </p:cNvPr>
          <p:cNvPicPr>
            <a:picLocks noChangeAspect="1"/>
          </p:cNvPicPr>
          <p:nvPr/>
        </p:nvPicPr>
        <p:blipFill>
          <a:blip r:embed="rId7"/>
          <a:stretch>
            <a:fillRect/>
          </a:stretch>
        </p:blipFill>
        <p:spPr>
          <a:xfrm>
            <a:off x="10355322" y="33033476"/>
            <a:ext cx="8648252" cy="5145273"/>
          </a:xfrm>
          <a:prstGeom prst="rect">
            <a:avLst/>
          </a:prstGeom>
        </p:spPr>
      </p:pic>
      <p:pic>
        <p:nvPicPr>
          <p:cNvPr id="27" name="Picture 26">
            <a:extLst>
              <a:ext uri="{FF2B5EF4-FFF2-40B4-BE49-F238E27FC236}">
                <a16:creationId xmlns:a16="http://schemas.microsoft.com/office/drawing/2014/main" id="{81A01C59-2C59-4693-6C29-3E2681D413B0}"/>
              </a:ext>
            </a:extLst>
          </p:cNvPr>
          <p:cNvPicPr>
            <a:picLocks noChangeAspect="1"/>
          </p:cNvPicPr>
          <p:nvPr/>
        </p:nvPicPr>
        <p:blipFill>
          <a:blip r:embed="rId8"/>
          <a:stretch>
            <a:fillRect/>
          </a:stretch>
        </p:blipFill>
        <p:spPr>
          <a:xfrm>
            <a:off x="19863871" y="26719200"/>
            <a:ext cx="7828542" cy="4729326"/>
          </a:xfrm>
          <a:prstGeom prst="rect">
            <a:avLst/>
          </a:prstGeom>
        </p:spPr>
      </p:pic>
      <p:pic>
        <p:nvPicPr>
          <p:cNvPr id="29" name="Picture 28">
            <a:extLst>
              <a:ext uri="{FF2B5EF4-FFF2-40B4-BE49-F238E27FC236}">
                <a16:creationId xmlns:a16="http://schemas.microsoft.com/office/drawing/2014/main" id="{572077A7-D75E-E225-D2B6-00BC646EA449}"/>
              </a:ext>
            </a:extLst>
          </p:cNvPr>
          <p:cNvPicPr>
            <a:picLocks noChangeAspect="1"/>
          </p:cNvPicPr>
          <p:nvPr/>
        </p:nvPicPr>
        <p:blipFill>
          <a:blip r:embed="rId9"/>
          <a:stretch>
            <a:fillRect/>
          </a:stretch>
        </p:blipFill>
        <p:spPr>
          <a:xfrm>
            <a:off x="19968334" y="33341772"/>
            <a:ext cx="7382638" cy="5507682"/>
          </a:xfrm>
          <a:prstGeom prst="rect">
            <a:avLst/>
          </a:prstGeom>
        </p:spPr>
      </p:pic>
      <p:pic>
        <p:nvPicPr>
          <p:cNvPr id="30" name="Picture 29">
            <a:extLst>
              <a:ext uri="{FF2B5EF4-FFF2-40B4-BE49-F238E27FC236}">
                <a16:creationId xmlns:a16="http://schemas.microsoft.com/office/drawing/2014/main" id="{62088BCE-14CB-4579-9A23-5468B557D88B}"/>
              </a:ext>
            </a:extLst>
          </p:cNvPr>
          <p:cNvPicPr>
            <a:picLocks noChangeAspect="1"/>
          </p:cNvPicPr>
          <p:nvPr/>
        </p:nvPicPr>
        <p:blipFill>
          <a:blip r:embed="rId10"/>
          <a:srcRect r="5998"/>
          <a:stretch/>
        </p:blipFill>
        <p:spPr>
          <a:xfrm>
            <a:off x="20097979" y="24825954"/>
            <a:ext cx="8024307" cy="574017"/>
          </a:xfrm>
          <a:prstGeom prst="rect">
            <a:avLst/>
          </a:prstGeom>
          <a:ln w="88900" cap="sq" cmpd="thickThin">
            <a:solidFill>
              <a:srgbClr val="000000"/>
            </a:solidFill>
            <a:prstDash val="solid"/>
            <a:miter lim="800000"/>
          </a:ln>
          <a:effectLst>
            <a:innerShdw blurRad="76200">
              <a:srgbClr val="000000"/>
            </a:innerShdw>
          </a:effectLst>
        </p:spPr>
      </p:pic>
      <p:sp>
        <p:nvSpPr>
          <p:cNvPr id="33" name="TextBox 32">
            <a:extLst>
              <a:ext uri="{FF2B5EF4-FFF2-40B4-BE49-F238E27FC236}">
                <a16:creationId xmlns:a16="http://schemas.microsoft.com/office/drawing/2014/main" id="{89A54BBB-E9F9-72B7-28C9-56974FAD587C}"/>
              </a:ext>
            </a:extLst>
          </p:cNvPr>
          <p:cNvSpPr txBox="1"/>
          <p:nvPr/>
        </p:nvSpPr>
        <p:spPr>
          <a:xfrm>
            <a:off x="19968334" y="22619958"/>
            <a:ext cx="8149789" cy="2031325"/>
          </a:xfrm>
          <a:prstGeom prst="rect">
            <a:avLst/>
          </a:prstGeom>
          <a:noFill/>
        </p:spPr>
        <p:txBody>
          <a:bodyPr wrap="square" rtlCol="0">
            <a:spAutoFit/>
          </a:bodyPr>
          <a:lstStyle/>
          <a:p>
            <a:pPr>
              <a:lnSpc>
                <a:spcPct val="150000"/>
              </a:lnSpc>
              <a:buNone/>
            </a:pPr>
            <a:r>
              <a:rPr lang="en-US" sz="1800" b="1" dirty="0">
                <a:latin typeface="+mj-lt"/>
                <a:cs typeface="Times New Roman" panose="02020603050405020304" pitchFamily="18" charset="0"/>
              </a:rPr>
              <a:t> </a:t>
            </a:r>
            <a:r>
              <a:rPr lang="vi-VN" sz="1800" b="1" dirty="0">
                <a:latin typeface="+mj-lt"/>
                <a:cs typeface="Times New Roman" panose="02020603050405020304" pitchFamily="18" charset="0"/>
              </a:rPr>
              <a:t>Độ chính xác mô hình</a:t>
            </a:r>
            <a:r>
              <a:rPr lang="vi-VN" sz="1800" dirty="0">
                <a:latin typeface="+mj-lt"/>
                <a:cs typeface="Times New Roman" panose="02020603050405020304" pitchFamily="18" charset="0"/>
              </a:rPr>
              <a:t> </a:t>
            </a:r>
            <a:endParaRPr lang="en-US" sz="1800" dirty="0">
              <a:latin typeface="+mj-lt"/>
              <a:cs typeface="Times New Roman" panose="02020603050405020304" pitchFamily="18" charset="0"/>
            </a:endParaRPr>
          </a:p>
          <a:p>
            <a:pPr marL="571500" indent="-571500">
              <a:lnSpc>
                <a:spcPct val="150000"/>
              </a:lnSpc>
              <a:buFont typeface="Arial" panose="020B0604020202020204" pitchFamily="34" charset="0"/>
              <a:buChar char="•"/>
            </a:pPr>
            <a:r>
              <a:rPr lang="vi-VN" sz="1800" b="1" dirty="0">
                <a:latin typeface="+mj-lt"/>
                <a:cs typeface="Times New Roman" panose="02020603050405020304" pitchFamily="18" charset="0"/>
              </a:rPr>
              <a:t>Accuracy</a:t>
            </a:r>
            <a:r>
              <a:rPr lang="vi-VN" sz="1800" dirty="0">
                <a:latin typeface="+mj-lt"/>
                <a:cs typeface="Times New Roman" panose="02020603050405020304" pitchFamily="18" charset="0"/>
              </a:rPr>
              <a:t>: </a:t>
            </a:r>
            <a:r>
              <a:rPr lang="vi-VN" sz="1800" b="1" dirty="0">
                <a:latin typeface="+mj-lt"/>
                <a:cs typeface="Times New Roman" panose="02020603050405020304" pitchFamily="18" charset="0"/>
              </a:rPr>
              <a:t>100%</a:t>
            </a:r>
            <a:r>
              <a:rPr lang="vi-VN" sz="1800" dirty="0">
                <a:latin typeface="+mj-lt"/>
                <a:cs typeface="Times New Roman" panose="02020603050405020304" pitchFamily="18" charset="0"/>
              </a:rPr>
              <a:t> → Mô hình nhận diện hoàn hảo trên tập dữ liệu thử nghiệm.</a:t>
            </a:r>
          </a:p>
          <a:p>
            <a:pPr marL="571500" indent="-571500">
              <a:lnSpc>
                <a:spcPct val="150000"/>
              </a:lnSpc>
              <a:buFont typeface="Arial" panose="020B0604020202020204" pitchFamily="34" charset="0"/>
              <a:buChar char="•"/>
            </a:pPr>
            <a:r>
              <a:rPr lang="vi-VN" sz="1800" b="1" dirty="0">
                <a:latin typeface="+mj-lt"/>
                <a:cs typeface="Times New Roman" panose="02020603050405020304" pitchFamily="18" charset="0"/>
              </a:rPr>
              <a:t>Loss</a:t>
            </a:r>
            <a:r>
              <a:rPr lang="vi-VN" sz="1800" dirty="0">
                <a:latin typeface="+mj-lt"/>
                <a:cs typeface="Times New Roman" panose="02020603050405020304" pitchFamily="18" charset="0"/>
              </a:rPr>
              <a:t>: </a:t>
            </a:r>
            <a:r>
              <a:rPr lang="vi-VN" sz="1800" b="1" dirty="0">
                <a:latin typeface="+mj-lt"/>
                <a:cs typeface="Times New Roman" panose="02020603050405020304" pitchFamily="18" charset="0"/>
              </a:rPr>
              <a:t>0.0047</a:t>
            </a:r>
            <a:r>
              <a:rPr lang="vi-VN" sz="1800" dirty="0">
                <a:latin typeface="+mj-lt"/>
                <a:cs typeface="Times New Roman" panose="02020603050405020304" pitchFamily="18" charset="0"/>
              </a:rPr>
              <a:t> → Sai số rất nhỏ, cho thấy mô hình học tốt và ổn định.</a:t>
            </a:r>
          </a:p>
          <a:p>
            <a:pPr marL="571500" indent="-571500">
              <a:lnSpc>
                <a:spcPct val="150000"/>
              </a:lnSpc>
              <a:buFont typeface="Arial" panose="020B0604020202020204" pitchFamily="34" charset="0"/>
              <a:buChar char="•"/>
            </a:pPr>
            <a:r>
              <a:rPr lang="en-US" sz="1800" b="1" dirty="0">
                <a:latin typeface="+mj-lt"/>
              </a:rPr>
              <a:t>Test size: 10%</a:t>
            </a:r>
            <a:r>
              <a:rPr lang="en-US" sz="1800" dirty="0">
                <a:latin typeface="+mj-lt"/>
              </a:rPr>
              <a:t> → </a:t>
            </a:r>
            <a:r>
              <a:rPr lang="en-US" sz="1800" dirty="0" err="1">
                <a:latin typeface="+mj-lt"/>
              </a:rPr>
              <a:t>Đảm</a:t>
            </a:r>
            <a:r>
              <a:rPr lang="en-US" sz="1800" dirty="0">
                <a:latin typeface="+mj-lt"/>
              </a:rPr>
              <a:t> </a:t>
            </a:r>
            <a:r>
              <a:rPr lang="en-US" sz="1800" dirty="0" err="1">
                <a:latin typeface="+mj-lt"/>
              </a:rPr>
              <a:t>bảo</a:t>
            </a:r>
            <a:r>
              <a:rPr lang="en-US" sz="1800" dirty="0">
                <a:latin typeface="+mj-lt"/>
              </a:rPr>
              <a:t> </a:t>
            </a:r>
            <a:r>
              <a:rPr lang="en-US" sz="1800" dirty="0" err="1">
                <a:latin typeface="+mj-lt"/>
              </a:rPr>
              <a:t>kiểm</a:t>
            </a:r>
            <a:r>
              <a:rPr lang="en-US" sz="1800" dirty="0">
                <a:latin typeface="+mj-lt"/>
              </a:rPr>
              <a:t> </a:t>
            </a:r>
            <a:r>
              <a:rPr lang="en-US" sz="1800" dirty="0" err="1">
                <a:latin typeface="+mj-lt"/>
              </a:rPr>
              <a:t>tra</a:t>
            </a:r>
            <a:r>
              <a:rPr lang="en-US" sz="1800" dirty="0">
                <a:latin typeface="+mj-lt"/>
              </a:rPr>
              <a:t> </a:t>
            </a:r>
            <a:r>
              <a:rPr lang="en-US" sz="1800" dirty="0" err="1">
                <a:latin typeface="+mj-lt"/>
              </a:rPr>
              <a:t>khách</a:t>
            </a:r>
            <a:r>
              <a:rPr lang="en-US" sz="1800" dirty="0">
                <a:latin typeface="+mj-lt"/>
              </a:rPr>
              <a:t> </a:t>
            </a:r>
            <a:r>
              <a:rPr lang="en-US" sz="1800" dirty="0" err="1">
                <a:latin typeface="+mj-lt"/>
              </a:rPr>
              <a:t>quan</a:t>
            </a:r>
            <a:r>
              <a:rPr lang="en-US" sz="1800" dirty="0">
                <a:latin typeface="+mj-lt"/>
              </a:rPr>
              <a:t>.</a:t>
            </a:r>
            <a:endParaRPr lang="vi-VN" sz="1800" dirty="0">
              <a:latin typeface="+mj-lt"/>
            </a:endParaRPr>
          </a:p>
          <a:p>
            <a:endParaRPr lang="en-US" dirty="0"/>
          </a:p>
        </p:txBody>
      </p:sp>
      <p:sp>
        <p:nvSpPr>
          <p:cNvPr id="35" name="TextBox 34">
            <a:extLst>
              <a:ext uri="{FF2B5EF4-FFF2-40B4-BE49-F238E27FC236}">
                <a16:creationId xmlns:a16="http://schemas.microsoft.com/office/drawing/2014/main" id="{CB949CB7-D6BD-1DE6-4CEE-F3B0D4174855}"/>
              </a:ext>
            </a:extLst>
          </p:cNvPr>
          <p:cNvSpPr txBox="1"/>
          <p:nvPr/>
        </p:nvSpPr>
        <p:spPr>
          <a:xfrm>
            <a:off x="764929" y="42119356"/>
            <a:ext cx="26717239" cy="2308324"/>
          </a:xfrm>
          <a:prstGeom prst="rect">
            <a:avLst/>
          </a:prstGeom>
          <a:noFill/>
        </p:spPr>
        <p:txBody>
          <a:bodyPr wrap="square" rtlCol="0">
            <a:spAutoFit/>
          </a:bodyPr>
          <a:lstStyle/>
          <a:p>
            <a:pPr marL="342900" indent="-342900">
              <a:buFont typeface="Arial" panose="020B0604020202020204" pitchFamily="34" charset="0"/>
              <a:buChar char="•"/>
            </a:pPr>
            <a:r>
              <a:rPr lang="vi-VN" sz="2400" b="1" dirty="0"/>
              <a:t>Kết luận </a:t>
            </a:r>
            <a:br>
              <a:rPr lang="en-US" sz="2400" dirty="0"/>
            </a:br>
            <a:r>
              <a:rPr lang="vi-VN" sz="2400" dirty="0"/>
              <a:t>Hệ thống nhận diện cử chỉ tay đạt độ chính xác 100% với loss = 0.0047, hoạt động ổn định trên 100 video/hành động. Đây là công cụ hỗ trợ hiệu quả cho người khiếm thính trong giao tiếp hằng ngày.</a:t>
            </a:r>
          </a:p>
          <a:p>
            <a:pPr marL="342900" indent="-342900">
              <a:buFont typeface="Arial" panose="020B0604020202020204" pitchFamily="34" charset="0"/>
              <a:buChar char="•"/>
            </a:pPr>
            <a:r>
              <a:rPr lang="vi-VN" sz="2400" b="1" dirty="0"/>
              <a:t>Định hướng phát triển </a:t>
            </a:r>
            <a:br>
              <a:rPr lang="en-US" sz="2400" dirty="0"/>
            </a:br>
            <a:r>
              <a:rPr lang="vi-VN" sz="2400" dirty="0"/>
              <a:t>Mở rộng tập dữ liệu từ người dùng thực tế, kiểm thử trong các điều kiện ánh sáng và góc quay khác nhau. Tích hợp mô hình vào ứng dụng di động hoặc thiết bị thông minh, đồng thời phát triển thêm cho nhiều ngôn ngữ ký hiệu khác nhau.</a:t>
            </a:r>
          </a:p>
        </p:txBody>
      </p:sp>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772</TotalTime>
  <Words>731</Words>
  <Application>Microsoft Office PowerPoint</Application>
  <PresentationFormat>Custom</PresentationFormat>
  <Paragraphs>128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DuO zeNg</cp:lastModifiedBy>
  <cp:revision>74</cp:revision>
  <dcterms:created xsi:type="dcterms:W3CDTF">2023-07-02T07:57:15Z</dcterms:created>
  <dcterms:modified xsi:type="dcterms:W3CDTF">2025-03-16T07:26:51Z</dcterms:modified>
</cp:coreProperties>
</file>