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fntdata" ContentType="application/x-fontdata"/>
  <Default Extension="png" ContentType="image/png"/>
  <Default Extension="svg" ContentType="image/svg"/>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9.12-->
<p:presentation xmlns:r="http://schemas.openxmlformats.org/officeDocument/2006/relationships" xmlns:a="http://schemas.openxmlformats.org/drawingml/2006/main" xmlns:p="http://schemas.openxmlformats.org/presentationml/2006/main" embedTrueTypeFonts="1" saveSubsetFonts="1">
  <p:sldMasterIdLst>
    <p:sldMasterId id="2147483648" r:id="rId1"/>
  </p:sldMasterIdLst>
  <p:notesMasterIdLst>
    <p:notesMasterId r:id="rId2"/>
  </p:notesMasterIdLst>
  <p:sldIdLst>
    <p:sldId id="262" r:id="rId3"/>
    <p:sldId id="421" r:id="rId4"/>
    <p:sldId id="422" r:id="rId5"/>
    <p:sldId id="423" r:id="rId6"/>
    <p:sldId id="282" r:id="rId7"/>
    <p:sldId id="430" r:id="rId8"/>
    <p:sldId id="431" r:id="rId9"/>
    <p:sldId id="425" r:id="rId10"/>
    <p:sldId id="424" r:id="rId11"/>
    <p:sldId id="426" r:id="rId12"/>
    <p:sldId id="427" r:id="rId13"/>
    <p:sldId id="428" r:id="rId14"/>
    <p:sldId id="429" r:id="rId15"/>
    <p:sldId id="270" r:id="rId16"/>
  </p:sldIdLst>
  <p:sldSz cx="18288000" cy="10287000"/>
  <p:notesSz cx="6858000" cy="9144000"/>
  <p:embeddedFontLst>
    <p:embeddedFont>
      <p:font typeface="Tahoma" panose="020B0604030504040204" pitchFamily="34" charset="0"/>
      <p:regular r:id="rId18"/>
      <p:bold r:id="rId19"/>
    </p:embeddedFont>
  </p:embeddedFontLst>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409A"/>
    <a:srgbClr val="393E92"/>
    <a:srgbClr val="F374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46" autoAdjust="0"/>
  </p:normalViewPr>
  <p:slideViewPr>
    <p:cSldViewPr>
      <p:cViewPr varScale="1">
        <p:scale>
          <a:sx n="66" d="100"/>
          <a:sy n="66" d="100"/>
        </p:scale>
        <p:origin x="67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p:scale>
          <a:sx n="1" d="100"/>
          <a:sy n="1" d="100"/>
        </p:scale>
        <p:origin x="0" y="0"/>
      </p:cViewPr>
    </p:cSldViewPr>
  </p:notesViewPr>
  <p:gridSpacing cx="76200" cy="76200"/>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tags" Target="tags/tag1.xml" /><Relationship Id="rId18" Type="http://schemas.openxmlformats.org/officeDocument/2006/relationships/font" Target="fonts/font1.fntdata" /><Relationship Id="rId19" Type="http://schemas.openxmlformats.org/officeDocument/2006/relationships/font" Target="fonts/font2.fntdata" /><Relationship Id="rId2" Type="http://schemas.openxmlformats.org/officeDocument/2006/relationships/notesMaster" Target="notesMasters/notesMaster1.xml" /><Relationship Id="rId20" Type="http://schemas.openxmlformats.org/officeDocument/2006/relationships/presProps" Target="presProps.xml" /><Relationship Id="rId21" Type="http://schemas.openxmlformats.org/officeDocument/2006/relationships/viewProps" Target="viewProps.xml" /><Relationship Id="rId22" Type="http://schemas.openxmlformats.org/officeDocument/2006/relationships/theme" Target="theme/theme1.xml" /><Relationship Id="rId23" Type="http://schemas.openxmlformats.org/officeDocument/2006/relationships/tableStyles" Target="tableStyles.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p:bg>
      <p:bgRef idx="1001">
        <a:schemeClr val="bg1"/>
      </p:bgRef>
    </p:bg>
    <p:spTree>
      <p:nvGrpSpPr>
        <p:cNvPr id="1" name=""/>
        <p:cNvGrpSpPr/>
        <p:nvPr/>
      </p:nvGrpSpPr>
      <p:grpSpPr>
        <a:xfrm>
          <a:off x="0" y="0"/>
          <a: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973649-E68F-7547-B3E6-410CA33DFD23}" type="datetimeFigureOut">
              <a:t>3/13/2025</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F9DA84-3FF9-FB45-98BD-20A27889F2B0}" type="slidenum">
              <a:t>‹#›</a:t>
            </a:fld>
            <a:endParaRPr lang="en-VN"/>
          </a:p>
        </p:txBody>
      </p:sp>
    </p:spTree>
    <p:extLst>
      <p:ext uri="{BB962C8B-B14F-4D97-AF65-F5344CB8AC3E}">
        <p14:creationId xmlns:p14="http://schemas.microsoft.com/office/powerpoint/2010/main" val="4179312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4F9DA84-3FF9-FB45-98BD-20A27889F2B0}" type="slidenum">
              <a:rPr lang="en-US" smtClean="0"/>
              <a:t>4</a:t>
            </a:fld>
            <a:endParaRPr lang="en-US"/>
          </a:p>
        </p:txBody>
      </p:sp>
    </p:spTree>
    <p:extLst>
      <p:ext uri="{BB962C8B-B14F-4D97-AF65-F5344CB8AC3E}">
        <p14:creationId xmlns:p14="http://schemas.microsoft.com/office/powerpoint/2010/main" val="4217515261"/>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title" preserve="1">
  <p:cSld name="Title Slide">
    <p:spTree>
      <p:nvGrpSpPr>
        <p:cNvPr id="1" name=""/>
        <p:cNvGrpSpPr/>
        <p:nvPr/>
      </p:nvGrpSpPr>
      <p:grpSpPr>
        <a:xfrm>
          <a:off x="0" y="0"/>
          <a: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type="blank" preserve="1">
  <p:cSld name="Blank">
    <p:spTree>
      <p:nvGrpSpPr>
        <p:cNvPr id="1" name=""/>
        <p:cNvGrpSpPr/>
        <p:nvPr/>
      </p:nvGrpSpPr>
      <p:grpSpPr>
        <a:xfrm>
          <a:off x="0" y="0"/>
          <a:ext cx="0" cy="0"/>
        </a:xfrm>
      </p:grpSpPr>
      <p:sp>
        <p:nvSpPr>
          <p:cNvPr id="2" name="Date Placeholder 1"/>
          <p:cNvSpPr>
            <a:spLocks noGrp="1"/>
          </p:cNvSpPr>
          <p:nvPr>
            <p:ph type="dt" sz="half" idx="10"/>
          </p:nvPr>
        </p:nvSpPr>
        <p:spPr/>
        <p:txBody>
          <a:bodyPr/>
          <a:lstStyle/>
          <a:p>
            <a:fld id="{1D8BD707-D9CF-40AE-B4C6-C98DA3205C09}" type="datetimeFigureOut">
              <a:rPr lang="en-US" smtClean="0"/>
              <a:t>3/13/2025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slideLayout" Target="../slideLayouts/slideLayout2.xml" /><Relationship Id="rId3"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3/13/2025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5" r:id="rId2"/>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jpeg" /><Relationship Id="rId3" Type="http://schemas.openxmlformats.org/officeDocument/2006/relationships/image" Target="../media/image2.jpeg" /><Relationship Id="rId4" Type="http://schemas.openxmlformats.org/officeDocument/2006/relationships/image" Target="../media/image3.png" /><Relationship Id="rId5" Type="http://schemas.openxmlformats.org/officeDocument/2006/relationships/image" Target="../media/image4.png" /><Relationship Id="rId6" Type="http://schemas.openxmlformats.org/officeDocument/2006/relationships/image" Target="../media/image5.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eg" /><Relationship Id="rId3" Type="http://schemas.openxmlformats.org/officeDocument/2006/relationships/image" Target="../media/image7.png" /><Relationship Id="rId4" Type="http://schemas.openxmlformats.org/officeDocument/2006/relationships/image" Target="../media/image8.png" /><Relationship Id="rId5" Type="http://schemas.openxmlformats.org/officeDocument/2006/relationships/image" Target="../media/image31.jpeg" /><Relationship Id="rId6" Type="http://schemas.openxmlformats.org/officeDocument/2006/relationships/image" Target="../media/image32.jpeg" /><Relationship Id="rId7" Type="http://schemas.openxmlformats.org/officeDocument/2006/relationships/image" Target="../media/image33.jpe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eg" /><Relationship Id="rId3" Type="http://schemas.openxmlformats.org/officeDocument/2006/relationships/image" Target="../media/image7.png" /><Relationship Id="rId4" Type="http://schemas.openxmlformats.org/officeDocument/2006/relationships/image" Target="../media/image8.png" /><Relationship Id="rId5" Type="http://schemas.openxmlformats.org/officeDocument/2006/relationships/image" Target="../media/image34.jpeg"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eg" /><Relationship Id="rId3" Type="http://schemas.openxmlformats.org/officeDocument/2006/relationships/image" Target="../media/image7.png" /><Relationship Id="rId4" Type="http://schemas.openxmlformats.org/officeDocument/2006/relationships/image" Target="../media/image8.png" /><Relationship Id="rId5" Type="http://schemas.openxmlformats.org/officeDocument/2006/relationships/image" Target="../media/image35.jpe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eg" /><Relationship Id="rId3" Type="http://schemas.openxmlformats.org/officeDocument/2006/relationships/image" Target="../media/image7.png" /><Relationship Id="rId4" Type="http://schemas.openxmlformats.org/officeDocument/2006/relationships/image" Target="../media/image8.png"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6.jpeg" /><Relationship Id="rId3" Type="http://schemas.openxmlformats.org/officeDocument/2006/relationships/image" Target="../media/image37.png" /><Relationship Id="rId4" Type="http://schemas.openxmlformats.org/officeDocument/2006/relationships/image" Target="../media/image38.sv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eg" /><Relationship Id="rId3" Type="http://schemas.openxmlformats.org/officeDocument/2006/relationships/image" Target="../media/image7.png" /><Relationship Id="rId4" Type="http://schemas.openxmlformats.org/officeDocument/2006/relationships/image" Target="../media/image8.png" /><Relationship Id="rId5" Type="http://schemas.openxmlformats.org/officeDocument/2006/relationships/image" Target="../media/image9.jpeg" /><Relationship Id="rId6" Type="http://schemas.openxmlformats.org/officeDocument/2006/relationships/image" Target="../media/image10.jpe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eg" /><Relationship Id="rId3" Type="http://schemas.openxmlformats.org/officeDocument/2006/relationships/image" Target="../media/image7.png" /><Relationship Id="rId4" Type="http://schemas.openxmlformats.org/officeDocument/2006/relationships/image" Target="../media/image8.png" /><Relationship Id="rId5" Type="http://schemas.openxmlformats.org/officeDocument/2006/relationships/image" Target="../media/image11.jpeg" /><Relationship Id="rId6" Type="http://schemas.openxmlformats.org/officeDocument/2006/relationships/image" Target="../media/image12.jpe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image" Target="../media/image6.jpeg" /><Relationship Id="rId4" Type="http://schemas.openxmlformats.org/officeDocument/2006/relationships/image" Target="../media/image7.png" /><Relationship Id="rId5" Type="http://schemas.openxmlformats.org/officeDocument/2006/relationships/image" Target="../media/image8.png" /><Relationship Id="rId6" Type="http://schemas.openxmlformats.org/officeDocument/2006/relationships/image" Target="../media/image13.jpe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eg" /><Relationship Id="rId3" Type="http://schemas.openxmlformats.org/officeDocument/2006/relationships/image" Target="../media/image7.png" /><Relationship Id="rId4" Type="http://schemas.openxmlformats.org/officeDocument/2006/relationships/image" Target="../media/image8.png" /><Relationship Id="rId5" Type="http://schemas.openxmlformats.org/officeDocument/2006/relationships/image" Target="../media/image14.jpeg" /><Relationship Id="rId6" Type="http://schemas.openxmlformats.org/officeDocument/2006/relationships/image" Target="../media/image15.jpeg" /><Relationship Id="rId7" Type="http://schemas.openxmlformats.org/officeDocument/2006/relationships/hyperlink" Target="https://robodev.blog/nhan-dien-cu-chi-tay-trong-ros" TargetMode="External" /><Relationship Id="rId8" Type="http://schemas.openxmlformats.org/officeDocument/2006/relationships/hyperlink" Target="http://www.cse.griet.ac.in/pdfs/journals22-23/SC48.pdf" TargetMode="Externa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xml" /><Relationship Id="rId10" Type="http://schemas.openxmlformats.org/officeDocument/2006/relationships/image" Target="../media/image21.jpeg" /><Relationship Id="rId2" Type="http://schemas.openxmlformats.org/officeDocument/2006/relationships/image" Target="../media/image6.jpeg" /><Relationship Id="rId3" Type="http://schemas.openxmlformats.org/officeDocument/2006/relationships/image" Target="../media/image7.png" /><Relationship Id="rId4" Type="http://schemas.openxmlformats.org/officeDocument/2006/relationships/image" Target="../media/image8.png" /><Relationship Id="rId5" Type="http://schemas.openxmlformats.org/officeDocument/2006/relationships/image" Target="../media/image16.jpeg" /><Relationship Id="rId6" Type="http://schemas.openxmlformats.org/officeDocument/2006/relationships/image" Target="../media/image17.jpeg" /><Relationship Id="rId7" Type="http://schemas.openxmlformats.org/officeDocument/2006/relationships/image" Target="../media/image18.jpeg" /><Relationship Id="rId8" Type="http://schemas.openxmlformats.org/officeDocument/2006/relationships/image" Target="../media/image19.jpeg" /><Relationship Id="rId9" Type="http://schemas.openxmlformats.org/officeDocument/2006/relationships/image" Target="../media/image20.jpeg"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eg" /><Relationship Id="rId3" Type="http://schemas.openxmlformats.org/officeDocument/2006/relationships/image" Target="../media/image7.png" /><Relationship Id="rId4" Type="http://schemas.openxmlformats.org/officeDocument/2006/relationships/image" Target="../media/image8.png" /><Relationship Id="rId5" Type="http://schemas.openxmlformats.org/officeDocument/2006/relationships/image" Target="../media/image22.jpeg"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eg" /><Relationship Id="rId3" Type="http://schemas.openxmlformats.org/officeDocument/2006/relationships/image" Target="../media/image7.png" /><Relationship Id="rId4" Type="http://schemas.openxmlformats.org/officeDocument/2006/relationships/image" Target="../media/image8.png" /><Relationship Id="rId5" Type="http://schemas.openxmlformats.org/officeDocument/2006/relationships/image" Target="../media/image23.jpeg" /><Relationship Id="rId6" Type="http://schemas.openxmlformats.org/officeDocument/2006/relationships/image" Target="../media/image24.png" /><Relationship Id="rId7" Type="http://schemas.openxmlformats.org/officeDocument/2006/relationships/image" Target="../media/image25.jpeg" /><Relationship Id="rId8" Type="http://schemas.openxmlformats.org/officeDocument/2006/relationships/image" Target="../media/image26.jpeg" /><Relationship Id="rId9" Type="http://schemas.openxmlformats.org/officeDocument/2006/relationships/image" Target="../media/image27.jpeg"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jpeg" /><Relationship Id="rId3" Type="http://schemas.openxmlformats.org/officeDocument/2006/relationships/image" Target="../media/image7.png" /><Relationship Id="rId4" Type="http://schemas.openxmlformats.org/officeDocument/2006/relationships/image" Target="../media/image8.png" /><Relationship Id="rId5" Type="http://schemas.openxmlformats.org/officeDocument/2006/relationships/image" Target="../media/image28.png" /><Relationship Id="rId6" Type="http://schemas.openxmlformats.org/officeDocument/2006/relationships/image" Target="../media/image29.jpeg" /><Relationship Id="rId7" Type="http://schemas.openxmlformats.org/officeDocument/2006/relationships/image" Target="../media/image30.png" /></Relationships>
</file>

<file path=ppt/slides/slide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2" name="Picture 1" descr="Dai Nam [PPT] Template 0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4376"/>
            <a:ext cx="18287998" cy="10858708"/>
          </a:xfrm>
          <a:prstGeom prst="rect">
            <a:avLst/>
          </a:prstGeom>
        </p:spPr>
      </p:pic>
      <p:pic>
        <p:nvPicPr>
          <p:cNvPr id="3" name="Picture 2" descr="Dai Nam [PPT] Template 0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694234"/>
            <a:ext cx="18288000" cy="780625"/>
          </a:xfrm>
          <a:prstGeom prst="rect">
            <a:avLst/>
          </a:prstGeom>
        </p:spPr>
      </p:pic>
      <p:pic>
        <p:nvPicPr>
          <p:cNvPr id="4" name="Picture 3" descr="Dai Nam [PPT] Template 0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01478"/>
            <a:ext cx="5359772" cy="10287000"/>
          </a:xfrm>
          <a:prstGeom prst="rect">
            <a:avLst/>
          </a:prstGeom>
        </p:spPr>
      </p:pic>
      <p:pic>
        <p:nvPicPr>
          <p:cNvPr id="6" name="Picture 5" descr="Dai Nam [PPT] Template 03.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393471"/>
            <a:ext cx="4716526" cy="9447173"/>
          </a:xfrm>
          <a:prstGeom prst="rect">
            <a:avLst/>
          </a:prstGeom>
        </p:spPr>
      </p:pic>
      <p:pic>
        <p:nvPicPr>
          <p:cNvPr id="7" name="Picture 6" descr="Dai Nam [PPT] Template 04.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41424" y="419914"/>
            <a:ext cx="2642897" cy="2398491"/>
          </a:xfrm>
          <a:prstGeom prst="rect">
            <a:avLst/>
          </a:prstGeom>
        </p:spPr>
      </p:pic>
      <p:sp>
        <p:nvSpPr>
          <p:cNvPr id="9" name="TextBox 8"/>
          <p:cNvSpPr txBox="1"/>
          <p:nvPr/>
        </p:nvSpPr>
        <p:spPr>
          <a:xfrm>
            <a:off x="6819770" y="6921290"/>
            <a:ext cx="7113430" cy="306238"/>
          </a:xfrm>
          <a:prstGeom prst="rect">
            <a:avLst/>
          </a:prstGeom>
          <a:noFill/>
        </p:spPr>
        <p:txBody>
          <a:bodyPr wrap="square" rtlCol="0">
            <a:spAutoFit/>
          </a:bodyPr>
          <a:lstStyle/>
          <a:p>
            <a:pPr algn="ctr"/>
            <a:r>
              <a:rPr lang="en-US" sz="1390" i="1">
                <a:solidFill>
                  <a:schemeClr val="bg1"/>
                </a:solidFill>
                <a:latin typeface="Arial"/>
                <a:cs typeface="Arial"/>
              </a:rPr>
              <a:t> </a:t>
            </a:r>
            <a:endParaRPr lang="en-US" sz="1390" i="1">
              <a:solidFill>
                <a:schemeClr val="bg1"/>
              </a:solidFill>
              <a:latin typeface="Arial"/>
              <a:cs typeface="Arial"/>
            </a:endParaRPr>
          </a:p>
        </p:txBody>
      </p:sp>
      <p:sp>
        <p:nvSpPr>
          <p:cNvPr id="10" name="TextBox 9"/>
          <p:cNvSpPr txBox="1"/>
          <p:nvPr/>
        </p:nvSpPr>
        <p:spPr>
          <a:xfrm>
            <a:off x="6496173" y="2895670"/>
            <a:ext cx="9733397" cy="1375761"/>
          </a:xfrm>
          <a:prstGeom prst="rect">
            <a:avLst/>
          </a:prstGeom>
          <a:noFill/>
        </p:spPr>
        <p:txBody>
          <a:bodyPr wrap="square" rtlCol="0">
            <a:spAutoFit/>
          </a:bodyPr>
          <a:lstStyle/>
          <a:p>
            <a:pPr algn="ctr"/>
            <a:r>
              <a:rPr lang="en-US" sz="4170" b="1">
                <a:solidFill>
                  <a:schemeClr val="bg1"/>
                </a:solidFill>
                <a:latin typeface="Arial" pitchFamily="34" charset="0"/>
                <a:cs typeface="Arial" pitchFamily="34" charset="0"/>
              </a:rPr>
              <a:t>THỰC TẬP CNTT5: TRIỂN KHAI ỨNG DỤNG AI, IOT.</a:t>
            </a:r>
          </a:p>
        </p:txBody>
      </p:sp>
      <p:sp>
        <p:nvSpPr>
          <p:cNvPr id="5" name="TextBox 4">
            <a:extLst>
              <a:ext uri="{FF2B5EF4-FFF2-40B4-BE49-F238E27FC236}">
                <a16:creationId xmlns:a16="http://schemas.microsoft.com/office/drawing/2014/main" id="{4205B96F-0FC3-FE20-138D-9A75EE2EBFCB}"/>
              </a:ext>
            </a:extLst>
          </p:cNvPr>
          <p:cNvSpPr txBox="1"/>
          <p:nvPr/>
        </p:nvSpPr>
        <p:spPr>
          <a:xfrm>
            <a:off x="6963532" y="4357812"/>
            <a:ext cx="8962267" cy="1043106"/>
          </a:xfrm>
          <a:prstGeom prst="rect">
            <a:avLst/>
          </a:prstGeom>
          <a:noFill/>
        </p:spPr>
        <p:txBody>
          <a:bodyPr wrap="square" rtlCol="0">
            <a:spAutoFit/>
          </a:bodyPr>
          <a:lstStyle/>
          <a:p>
            <a:pPr defTabSz="706100" eaLnBrk="0" fontAlgn="base" hangingPunct="0">
              <a:spcBef>
                <a:spcPct val="0"/>
              </a:spcBef>
              <a:spcAft>
                <a:spcPct val="0"/>
              </a:spcAft>
            </a:pPr>
            <a:r>
              <a:rPr lang="vi-VN" sz="3089">
                <a:solidFill>
                  <a:srgbClr val="FFFFFF"/>
                </a:solidFill>
                <a:cs typeface="Times New Roman" panose="02020603050405020304" pitchFamily="18" charset="0"/>
              </a:rPr>
              <a:t>ĐỀ TÀI:</a:t>
            </a:r>
            <a:r>
              <a:rPr lang="en-US" sz="3089">
                <a:solidFill>
                  <a:srgbClr val="DFE2E7"/>
                </a:solidFill>
                <a:cs typeface="Times New Roman" panose="02020603050405020304" pitchFamily="18" charset="0"/>
              </a:rPr>
              <a:t> </a:t>
            </a:r>
            <a:r>
              <a:rPr lang="en-US" altLang="en-US" sz="3089">
                <a:solidFill>
                  <a:schemeClr val="bg1"/>
                </a:solidFill>
                <a:ea typeface="Tahoma" panose="020b0604030504040204" pitchFamily="34" charset="0"/>
                <a:cs typeface="Times New Roman" panose="02020603050405020304" pitchFamily="18" charset="0"/>
              </a:rPr>
              <a:t>ỨNG DỤNG NHẬN DIỆN CỬ CHỈ TAY HỖ TRỢ GIAO TIẾP CHO NGƯỜI KHUYẾT TẬT.</a:t>
            </a:r>
          </a:p>
        </p:txBody>
      </p:sp>
      <p:sp>
        <p:nvSpPr>
          <p:cNvPr id="8" name="TextBox 7">
            <a:extLst>
              <a:ext uri="{FF2B5EF4-FFF2-40B4-BE49-F238E27FC236}">
                <a16:creationId xmlns:a16="http://schemas.microsoft.com/office/drawing/2014/main" id="{42A00549-B3F0-F497-B89B-99CCDE14183F}"/>
              </a:ext>
            </a:extLst>
          </p:cNvPr>
          <p:cNvSpPr txBox="1"/>
          <p:nvPr/>
        </p:nvSpPr>
        <p:spPr>
          <a:xfrm>
            <a:off x="6963533" y="5806289"/>
            <a:ext cx="9733397" cy="3108543"/>
          </a:xfrm>
          <a:prstGeom prst="rect">
            <a:avLst/>
          </a:prstGeom>
          <a:noFill/>
        </p:spPr>
        <p:txBody>
          <a:bodyPr wrap="square" rtlCol="0">
            <a:spAutoFit/>
          </a:bodyPr>
          <a:lstStyle/>
          <a:p>
            <a:r>
              <a:rPr lang="en-US" sz="2800" err="1">
                <a:solidFill>
                  <a:schemeClr val="bg1"/>
                </a:solidFill>
                <a:latin typeface="Arial" pitchFamily="34" charset="0"/>
                <a:cs typeface="Arial" pitchFamily="34" charset="0"/>
              </a:rPr>
              <a:t>Giảng viên hướng dẫn:         ThS. Lê Trung Hiếu</a:t>
            </a:r>
          </a:p>
          <a:p>
            <a:r>
              <a:rPr lang="en-US" sz="2800">
                <a:solidFill>
                  <a:schemeClr val="bg1"/>
                </a:solidFill>
                <a:latin typeface="Arial" pitchFamily="34" charset="0"/>
                <a:cs typeface="Arial" pitchFamily="34" charset="0"/>
              </a:rPr>
              <a:t>					ThS. Nguyễn Văn Nhân</a:t>
            </a:r>
            <a:endParaRPr lang="en-US" sz="2800">
              <a:solidFill>
                <a:schemeClr val="bg1"/>
              </a:solidFill>
              <a:latin typeface="Arial" pitchFamily="34" charset="0"/>
              <a:cs typeface="Arial" pitchFamily="34" charset="0"/>
            </a:endParaRPr>
          </a:p>
          <a:p>
            <a:endParaRPr lang="en-US" sz="2800">
              <a:solidFill>
                <a:schemeClr val="bg1"/>
              </a:solidFill>
              <a:latin typeface="Arial" pitchFamily="34" charset="0"/>
              <a:cs typeface="Arial" pitchFamily="34" charset="0"/>
            </a:endParaRPr>
          </a:p>
          <a:p>
            <a:r>
              <a:rPr lang="en-US" sz="2800">
                <a:solidFill>
                  <a:schemeClr val="bg1"/>
                </a:solidFill>
                <a:latin typeface="Arial" pitchFamily="34" charset="0"/>
                <a:cs typeface="Arial" pitchFamily="34" charset="0"/>
              </a:rPr>
              <a:t>Trinh bày:			Nhóm 1: 	Đặng Trường Dương</a:t>
            </a:r>
          </a:p>
          <a:p>
            <a:r>
              <a:rPr lang="en-US" sz="2800">
                <a:solidFill>
                  <a:schemeClr val="bg1"/>
                </a:solidFill>
                <a:latin typeface="Arial" pitchFamily="34" charset="0"/>
                <a:cs typeface="Arial" pitchFamily="34" charset="0"/>
              </a:rPr>
              <a:t>						Đỗ Hoàng Quý</a:t>
            </a:r>
          </a:p>
          <a:p>
            <a:r>
              <a:rPr lang="en-US" sz="2800">
                <a:solidFill>
                  <a:schemeClr val="bg1"/>
                </a:solidFill>
                <a:latin typeface="Arial" pitchFamily="34" charset="0"/>
                <a:cs typeface="Arial" pitchFamily="34" charset="0"/>
              </a:rPr>
              <a:t>						Bùi Tuấn Đức</a:t>
            </a:r>
          </a:p>
          <a:p>
            <a:r>
              <a:rPr lang="en-US" sz="2800">
                <a:solidFill>
                  <a:schemeClr val="bg1"/>
                </a:solidFill>
                <a:latin typeface="Arial" pitchFamily="34" charset="0"/>
                <a:cs typeface="Arial" pitchFamily="34" charset="0"/>
              </a:rPr>
              <a:t>						Nguyễn Đức Hoàn</a:t>
            </a:r>
          </a:p>
        </p:txBody>
      </p:sp>
    </p:spTree>
    <p:extLst>
      <p:ext uri="{BB962C8B-B14F-4D97-AF65-F5344CB8AC3E}">
        <p14:creationId xmlns:p14="http://schemas.microsoft.com/office/powerpoint/2010/main" val="211559528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sld>
</file>

<file path=ppt/slides/slide10.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a:extLst>
            <a:ext uri="{FF2B5EF4-FFF2-40B4-BE49-F238E27FC236}">
              <a16:creationId xmlns:a16="http://schemas.microsoft.com/office/drawing/2014/main" id="{FEB3CAB4-728D-4D7A-0B7A-C91A3C2AC487}"/>
            </a:ext>
          </a:extLst>
        </p:cNvPr>
        <p:cNvGrpSpPr/>
        <p:nvPr/>
      </p:nvGrpSpPr>
      <p:grpSpPr>
        <a:xfrm>
          <a:off x="0" y="0"/>
          <a:ext cx="0" cy="0"/>
        </a:xfrm>
      </p:grpSpPr>
      <p:sp>
        <p:nvSpPr>
          <p:cNvPr id="2" name="Freeform 2">
            <a:extLst>
              <a:ext uri="{FF2B5EF4-FFF2-40B4-BE49-F238E27FC236}">
                <a16:creationId xmlns:a16="http://schemas.microsoft.com/office/drawing/2014/main" id="{5B7B9808-A1DC-8427-2856-738EF643CA23}"/>
              </a:ext>
            </a:extLst>
          </p:cNvPr>
          <p:cNvSpPr/>
          <p:nvPr/>
        </p:nvSpPr>
        <p:spPr>
          <a:xfrm>
            <a:off x="0" y="9635852"/>
            <a:ext cx="18288000" cy="651148"/>
          </a:xfrm>
          <a:custGeom>
            <a:rect l="l" t="t" r="r" b="b"/>
            <a:pathLst>
              <a:path w="18288000" h="651148">
                <a:moveTo>
                  <a:pt x="0" y="0"/>
                </a:moveTo>
                <a:lnTo>
                  <a:pt x="18288000" y="0"/>
                </a:lnTo>
                <a:lnTo>
                  <a:pt x="18288000" y="651148"/>
                </a:lnTo>
                <a:lnTo>
                  <a:pt x="0" y="651148"/>
                </a:lnTo>
                <a:lnTo>
                  <a:pt x="0" y="0"/>
                </a:lnTo>
                <a:close/>
              </a:path>
            </a:pathLst>
          </a:custGeom>
          <a:blipFill>
            <a:blip r:embed="rId2"/>
            <a:stretch>
              <a:fillRect t="-16703" b="-16703"/>
            </a:stretch>
          </a:blipFill>
        </p:spPr>
        <p:txBody>
          <a:bodyPr/>
          <a:lstStyle/>
          <a:p>
            <a:endParaRPr lang="en-US"/>
          </a:p>
        </p:txBody>
      </p:sp>
      <p:sp>
        <p:nvSpPr>
          <p:cNvPr id="3" name="Freeform 3">
            <a:extLst>
              <a:ext uri="{FF2B5EF4-FFF2-40B4-BE49-F238E27FC236}">
                <a16:creationId xmlns:a16="http://schemas.microsoft.com/office/drawing/2014/main" id="{D44E944E-74AC-48BE-64E1-9F9DE2B6C3B5}"/>
              </a:ext>
            </a:extLst>
          </p:cNvPr>
          <p:cNvSpPr/>
          <p:nvPr/>
        </p:nvSpPr>
        <p:spPr>
          <a:xfrm>
            <a:off x="15468600" y="237058"/>
            <a:ext cx="2057400" cy="1763204"/>
          </a:xfrm>
          <a:custGeom>
            <a:rect l="l" t="t" r="r" b="b"/>
            <a:pathLst>
              <a:path w="947177" h="859563">
                <a:moveTo>
                  <a:pt x="0" y="0"/>
                </a:moveTo>
                <a:lnTo>
                  <a:pt x="947177" y="0"/>
                </a:lnTo>
                <a:lnTo>
                  <a:pt x="947177" y="859563"/>
                </a:lnTo>
                <a:lnTo>
                  <a:pt x="0" y="859563"/>
                </a:lnTo>
                <a:lnTo>
                  <a:pt x="0" y="0"/>
                </a:lnTo>
                <a:close/>
              </a:path>
            </a:pathLst>
          </a:custGeom>
          <a:blipFill>
            <a:blip r:embed="rId3"/>
            <a:stretch>
              <a:fillRect/>
            </a:stretch>
          </a:blipFill>
        </p:spPr>
        <p:txBody>
          <a:bodyPr/>
          <a:lstStyle/>
          <a:p>
            <a:endParaRPr lang="en-US"/>
          </a:p>
        </p:txBody>
      </p:sp>
      <p:sp>
        <p:nvSpPr>
          <p:cNvPr id="207" name="TextBox 206">
            <a:extLst>
              <a:ext uri="{FF2B5EF4-FFF2-40B4-BE49-F238E27FC236}">
                <a16:creationId xmlns:a16="http://schemas.microsoft.com/office/drawing/2014/main" id="{AE0F2D6D-6F13-464E-A153-04DCC4EFA51A}"/>
              </a:ext>
            </a:extLst>
          </p:cNvPr>
          <p:cNvSpPr txBox="1"/>
          <p:nvPr/>
        </p:nvSpPr>
        <p:spPr>
          <a:xfrm>
            <a:off x="496824" y="764717"/>
            <a:ext cx="13280137" cy="707886"/>
          </a:xfrm>
          <a:prstGeom prst="rect">
            <a:avLst/>
          </a:prstGeom>
          <a:noFill/>
        </p:spPr>
        <p:txBody>
          <a:bodyPr wrap="square" rtlCol="0">
            <a:spAutoFit/>
          </a:bodyPr>
          <a:lstStyle/>
          <a:p>
            <a:r>
              <a:rPr lang="en-US" sz="4000" b="1">
                <a:solidFill>
                  <a:srgbClr val="FF6600"/>
                </a:solidFill>
                <a:latin typeface="Arial"/>
                <a:cs typeface="Arial"/>
              </a:rPr>
              <a:t>QUÁ TRÌNH HIỂN KHAI HỆ THỐNG</a:t>
            </a:r>
            <a:endParaRPr lang="en-US" sz="4000" b="1">
              <a:solidFill>
                <a:srgbClr val="1F409A"/>
              </a:solidFill>
              <a:latin typeface="Arial"/>
              <a:cs typeface="Arial"/>
            </a:endParaRPr>
          </a:p>
        </p:txBody>
      </p:sp>
      <p:pic>
        <p:nvPicPr>
          <p:cNvPr id="208" name="Picture 207" descr="Dai Nam [PPT] Template 15.png">
            <a:extLst>
              <a:ext uri="{FF2B5EF4-FFF2-40B4-BE49-F238E27FC236}">
                <a16:creationId xmlns:a16="http://schemas.microsoft.com/office/drawing/2014/main" id="{FC883AE0-2AFD-7894-613C-53F6EEACC0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1714500"/>
            <a:ext cx="12681785" cy="37785"/>
          </a:xfrm>
          <a:prstGeom prst="rect">
            <a:avLst/>
          </a:prstGeom>
        </p:spPr>
      </p:pic>
      <p:pic>
        <p:nvPicPr>
          <p:cNvPr id="9" name="Picture 8">
            <a:extLst>
              <a:ext uri="{FF2B5EF4-FFF2-40B4-BE49-F238E27FC236}">
                <a16:creationId xmlns:a16="http://schemas.microsoft.com/office/drawing/2014/main" id="{64A5EB2A-6324-7900-F27F-66C77FC70344}"/>
              </a:ext>
            </a:extLst>
          </p:cNvPr>
          <p:cNvPicPr>
            <a:picLocks noChangeAspect="1"/>
          </p:cNvPicPr>
          <p:nvPr/>
        </p:nvPicPr>
        <p:blipFill>
          <a:blip r:embed="rId5"/>
          <a:srcRect b="10200"/>
          <a:stretch>
            <a:fillRect/>
          </a:stretch>
        </p:blipFill>
        <p:spPr>
          <a:xfrm>
            <a:off x="244893" y="1777685"/>
            <a:ext cx="9372600" cy="7656366"/>
          </a:xfrm>
          <a:prstGeom prst="rect">
            <a:avLst/>
          </a:prstGeom>
        </p:spPr>
      </p:pic>
      <p:pic>
        <p:nvPicPr>
          <p:cNvPr id="10" name="Picture 9" descr="A person standing in front of a white wall&#10;&#10;AI-generated content may be incorrect.">
            <a:extLst>
              <a:ext uri="{FF2B5EF4-FFF2-40B4-BE49-F238E27FC236}">
                <a16:creationId xmlns:a16="http://schemas.microsoft.com/office/drawing/2014/main" id="{372E8459-071D-F677-FA9F-ADCF77440425}"/>
              </a:ext>
            </a:extLst>
          </p:cNvPr>
          <p:cNvPicPr>
            <a:picLocks noChangeAspect="1"/>
          </p:cNvPicPr>
          <p:nvPr/>
        </p:nvPicPr>
        <p:blipFill>
          <a:blip r:embed="rId6"/>
          <a:srcRect l="26640" t="6842" r="25164" b="1730"/>
          <a:stretch>
            <a:fillRect/>
          </a:stretch>
        </p:blipFill>
        <p:spPr>
          <a:xfrm>
            <a:off x="10854066" y="2081059"/>
            <a:ext cx="3855744" cy="35223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descr="A person wearing a black jacket&#10;&#10;AI-generated content may be incorrect.">
            <a:extLst>
              <a:ext uri="{FF2B5EF4-FFF2-40B4-BE49-F238E27FC236}">
                <a16:creationId xmlns:a16="http://schemas.microsoft.com/office/drawing/2014/main" id="{2F0ACF9E-3C6C-7420-CDE3-A3B84CAB07E7}"/>
              </a:ext>
            </a:extLst>
          </p:cNvPr>
          <p:cNvPicPr>
            <a:picLocks noChangeAspect="1"/>
          </p:cNvPicPr>
          <p:nvPr/>
        </p:nvPicPr>
        <p:blipFill>
          <a:blip r:embed="rId7"/>
          <a:srcRect l="15369" t="5348" r="23189" b="754"/>
          <a:stretch>
            <a:fillRect/>
          </a:stretch>
        </p:blipFill>
        <p:spPr>
          <a:xfrm>
            <a:off x="10744200" y="6095207"/>
            <a:ext cx="3965610" cy="340896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683371994"/>
      </p:ext>
    </p:extLst>
  </p:cSld>
  <p:clrMapOvr>
    <a:masterClrMapping/>
  </p:clrMapOvr>
  <p:transition/>
  <p:timing/>
</p:sld>
</file>

<file path=ppt/slides/slide1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a:extLst>
            <a:ext uri="{FF2B5EF4-FFF2-40B4-BE49-F238E27FC236}">
              <a16:creationId xmlns:a16="http://schemas.microsoft.com/office/drawing/2014/main" id="{2ABE72EC-676A-D222-254B-5838975D0B91}"/>
            </a:ext>
          </a:extLst>
        </p:cNvPr>
        <p:cNvGrpSpPr/>
        <p:nvPr/>
      </p:nvGrpSpPr>
      <p:grpSpPr>
        <a:xfrm>
          <a:off x="0" y="0"/>
          <a:ext cx="0" cy="0"/>
        </a:xfrm>
      </p:grpSpPr>
      <p:sp>
        <p:nvSpPr>
          <p:cNvPr id="2" name="Freeform 2">
            <a:extLst>
              <a:ext uri="{FF2B5EF4-FFF2-40B4-BE49-F238E27FC236}">
                <a16:creationId xmlns:a16="http://schemas.microsoft.com/office/drawing/2014/main" id="{4A7FF0C3-1235-5AC6-4880-FC19AFC11615}"/>
              </a:ext>
            </a:extLst>
          </p:cNvPr>
          <p:cNvSpPr/>
          <p:nvPr/>
        </p:nvSpPr>
        <p:spPr>
          <a:xfrm>
            <a:off x="0" y="9635852"/>
            <a:ext cx="18288000" cy="651148"/>
          </a:xfrm>
          <a:custGeom>
            <a:rect l="l" t="t" r="r" b="b"/>
            <a:pathLst>
              <a:path w="18288000" h="651148">
                <a:moveTo>
                  <a:pt x="0" y="0"/>
                </a:moveTo>
                <a:lnTo>
                  <a:pt x="18288000" y="0"/>
                </a:lnTo>
                <a:lnTo>
                  <a:pt x="18288000" y="651148"/>
                </a:lnTo>
                <a:lnTo>
                  <a:pt x="0" y="651148"/>
                </a:lnTo>
                <a:lnTo>
                  <a:pt x="0" y="0"/>
                </a:lnTo>
                <a:close/>
              </a:path>
            </a:pathLst>
          </a:custGeom>
          <a:blipFill>
            <a:blip r:embed="rId2"/>
            <a:stretch>
              <a:fillRect t="-16703" b="-16703"/>
            </a:stretch>
          </a:blipFill>
        </p:spPr>
        <p:txBody>
          <a:bodyPr/>
          <a:lstStyle/>
          <a:p>
            <a:endParaRPr lang="en-US"/>
          </a:p>
        </p:txBody>
      </p:sp>
      <p:sp>
        <p:nvSpPr>
          <p:cNvPr id="3" name="Freeform 3">
            <a:extLst>
              <a:ext uri="{FF2B5EF4-FFF2-40B4-BE49-F238E27FC236}">
                <a16:creationId xmlns:a16="http://schemas.microsoft.com/office/drawing/2014/main" id="{E1EE1D5B-0C2D-45BA-B56C-A4DEFD2AB2F0}"/>
              </a:ext>
            </a:extLst>
          </p:cNvPr>
          <p:cNvSpPr/>
          <p:nvPr/>
        </p:nvSpPr>
        <p:spPr>
          <a:xfrm>
            <a:off x="15468600" y="237058"/>
            <a:ext cx="2057400" cy="1763204"/>
          </a:xfrm>
          <a:custGeom>
            <a:rect l="l" t="t" r="r" b="b"/>
            <a:pathLst>
              <a:path w="947177" h="859563">
                <a:moveTo>
                  <a:pt x="0" y="0"/>
                </a:moveTo>
                <a:lnTo>
                  <a:pt x="947177" y="0"/>
                </a:lnTo>
                <a:lnTo>
                  <a:pt x="947177" y="859563"/>
                </a:lnTo>
                <a:lnTo>
                  <a:pt x="0" y="859563"/>
                </a:lnTo>
                <a:lnTo>
                  <a:pt x="0" y="0"/>
                </a:lnTo>
                <a:close/>
              </a:path>
            </a:pathLst>
          </a:custGeom>
          <a:blipFill>
            <a:blip r:embed="rId3"/>
            <a:stretch>
              <a:fillRect/>
            </a:stretch>
          </a:blipFill>
        </p:spPr>
        <p:txBody>
          <a:bodyPr/>
          <a:lstStyle/>
          <a:p>
            <a:endParaRPr lang="en-US"/>
          </a:p>
        </p:txBody>
      </p:sp>
      <p:sp>
        <p:nvSpPr>
          <p:cNvPr id="207" name="TextBox 206">
            <a:extLst>
              <a:ext uri="{FF2B5EF4-FFF2-40B4-BE49-F238E27FC236}">
                <a16:creationId xmlns:a16="http://schemas.microsoft.com/office/drawing/2014/main" id="{E71322C3-84BD-594F-8E72-6AA19F2A31C1}"/>
              </a:ext>
            </a:extLst>
          </p:cNvPr>
          <p:cNvSpPr txBox="1"/>
          <p:nvPr/>
        </p:nvSpPr>
        <p:spPr>
          <a:xfrm>
            <a:off x="496824" y="764717"/>
            <a:ext cx="13280137" cy="707886"/>
          </a:xfrm>
          <a:prstGeom prst="rect">
            <a:avLst/>
          </a:prstGeom>
          <a:noFill/>
        </p:spPr>
        <p:txBody>
          <a:bodyPr wrap="square" rtlCol="0">
            <a:spAutoFit/>
          </a:bodyPr>
          <a:lstStyle/>
          <a:p>
            <a:r>
              <a:rPr lang="en-US" sz="4000" b="1">
                <a:solidFill>
                  <a:srgbClr val="FF6600"/>
                </a:solidFill>
                <a:latin typeface="Arial"/>
                <a:cs typeface="Arial"/>
              </a:rPr>
              <a:t>KẾT QUẢ VÀ ĐÁNH GIÁ</a:t>
            </a:r>
            <a:endParaRPr lang="en-US" sz="4000" b="1">
              <a:solidFill>
                <a:srgbClr val="1F409A"/>
              </a:solidFill>
              <a:latin typeface="Arial"/>
              <a:cs typeface="Arial"/>
            </a:endParaRPr>
          </a:p>
        </p:txBody>
      </p:sp>
      <p:pic>
        <p:nvPicPr>
          <p:cNvPr id="208" name="Picture 207" descr="Dai Nam [PPT] Template 15.png">
            <a:extLst>
              <a:ext uri="{FF2B5EF4-FFF2-40B4-BE49-F238E27FC236}">
                <a16:creationId xmlns:a16="http://schemas.microsoft.com/office/drawing/2014/main" id="{506491D3-F7AC-5A48-70CC-F7FA2A4B5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1714500"/>
            <a:ext cx="12681785" cy="37785"/>
          </a:xfrm>
          <a:prstGeom prst="rect">
            <a:avLst/>
          </a:prstGeom>
        </p:spPr>
      </p:pic>
      <p:sp>
        <p:nvSpPr>
          <p:cNvPr id="5" name="TextBox 4">
            <a:extLst>
              <a:ext uri="{FF2B5EF4-FFF2-40B4-BE49-F238E27FC236}">
                <a16:creationId xmlns:a16="http://schemas.microsoft.com/office/drawing/2014/main" id="{D2390D91-6FC5-D686-624B-DAFB6D5266E3}"/>
              </a:ext>
            </a:extLst>
          </p:cNvPr>
          <p:cNvSpPr txBox="1"/>
          <p:nvPr/>
        </p:nvSpPr>
        <p:spPr>
          <a:xfrm>
            <a:off x="838200" y="2009536"/>
            <a:ext cx="16840200" cy="7122143"/>
          </a:xfrm>
          <a:prstGeom prst="rect">
            <a:avLst/>
          </a:prstGeom>
          <a:noFill/>
        </p:spPr>
        <p:txBody>
          <a:bodyPr wrap="square">
            <a:spAutoFit/>
          </a:bodyPr>
          <a:lstStyle/>
          <a:p>
            <a:pPr>
              <a:lnSpc>
                <a:spcPct val="150000"/>
              </a:lnSpc>
              <a:buNone/>
            </a:pPr>
            <a:r>
              <a:rPr lang="en-US" sz="2800">
                <a:latin typeface="+mj-lt"/>
                <a:cs typeface="Times New Roman" panose="02020603050405020304" pitchFamily="18" charset="0"/>
              </a:rPr>
              <a:t>📌 </a:t>
            </a:r>
            <a:r>
              <a:rPr lang="en-US" sz="2800" b="1">
                <a:latin typeface="+mj-lt"/>
                <a:cs typeface="Times New Roman" panose="02020603050405020304" pitchFamily="18" charset="0"/>
              </a:rPr>
              <a:t>1. </a:t>
            </a:r>
            <a:r>
              <a:rPr lang="vi-VN" sz="2800" b="1">
                <a:latin typeface="+mj-lt"/>
                <a:cs typeface="Times New Roman" panose="02020603050405020304" pitchFamily="18" charset="0"/>
              </a:rPr>
              <a:t>Độ chính xác mô hình</a:t>
            </a:r>
            <a:r>
              <a:rPr lang="vi-VN" sz="2800">
                <a:latin typeface="+mj-lt"/>
                <a:cs typeface="Times New Roman" panose="02020603050405020304" pitchFamily="18" charset="0"/>
              </a:rPr>
              <a:t> </a:t>
            </a:r>
            <a:r>
              <a:rPr lang="en-US" sz="2800">
                <a:latin typeface="+mj-lt"/>
                <a:cs typeface="Times New Roman" panose="02020603050405020304" pitchFamily="18" charset="0"/>
              </a:rPr>
              <a:t>🎯</a:t>
            </a:r>
          </a:p>
          <a:p>
            <a:pPr marL="1028700" lvl="1" indent="-571500">
              <a:lnSpc>
                <a:spcPct val="150000"/>
              </a:lnSpc>
              <a:buFont typeface="Arial" pitchFamily="34" charset="0"/>
              <a:buChar char="•"/>
            </a:pPr>
            <a:r>
              <a:rPr lang="vi-VN" sz="2800" b="1">
                <a:latin typeface="+mj-lt"/>
                <a:cs typeface="Times New Roman" panose="02020603050405020304" pitchFamily="18" charset="0"/>
              </a:rPr>
              <a:t>Accuracy</a:t>
            </a:r>
            <a:r>
              <a:rPr lang="vi-VN" sz="2800">
                <a:latin typeface="+mj-lt"/>
                <a:cs typeface="Times New Roman" panose="02020603050405020304" pitchFamily="18" charset="0"/>
              </a:rPr>
              <a:t>: </a:t>
            </a:r>
            <a:r>
              <a:rPr lang="vi-VN" sz="2800" b="1">
                <a:latin typeface="+mj-lt"/>
                <a:cs typeface="Times New Roman" panose="02020603050405020304" pitchFamily="18" charset="0"/>
              </a:rPr>
              <a:t>100%</a:t>
            </a:r>
            <a:r>
              <a:rPr lang="vi-VN" sz="2800">
                <a:latin typeface="+mj-lt"/>
                <a:cs typeface="Times New Roman" panose="02020603050405020304" pitchFamily="18" charset="0"/>
              </a:rPr>
              <a:t> → Mô hình nhận diện hoàn hảo trên tập dữ liệu thử nghiệm.</a:t>
            </a:r>
          </a:p>
          <a:p>
            <a:pPr marL="1028700" lvl="1" indent="-571500">
              <a:lnSpc>
                <a:spcPct val="150000"/>
              </a:lnSpc>
              <a:buFont typeface="Arial" pitchFamily="34" charset="0"/>
              <a:buChar char="•"/>
            </a:pPr>
            <a:r>
              <a:rPr lang="vi-VN" sz="2800" b="1">
                <a:latin typeface="+mj-lt"/>
                <a:cs typeface="Times New Roman" panose="02020603050405020304" pitchFamily="18" charset="0"/>
              </a:rPr>
              <a:t>Loss</a:t>
            </a:r>
            <a:r>
              <a:rPr lang="vi-VN" sz="2800">
                <a:latin typeface="+mj-lt"/>
                <a:cs typeface="Times New Roman" panose="02020603050405020304" pitchFamily="18" charset="0"/>
              </a:rPr>
              <a:t>: </a:t>
            </a:r>
            <a:r>
              <a:rPr lang="vi-VN" sz="2800" b="1">
                <a:latin typeface="+mj-lt"/>
                <a:cs typeface="Times New Roman" panose="02020603050405020304" pitchFamily="18" charset="0"/>
              </a:rPr>
              <a:t>0.0047</a:t>
            </a:r>
            <a:r>
              <a:rPr lang="vi-VN" sz="2800">
                <a:latin typeface="+mj-lt"/>
                <a:cs typeface="Times New Roman" panose="02020603050405020304" pitchFamily="18" charset="0"/>
              </a:rPr>
              <a:t> → Sai số rất nhỏ, cho thấy mô hình học tốt và ổn định.</a:t>
            </a:r>
          </a:p>
          <a:p>
            <a:pPr marL="1028700" lvl="1" indent="-571500">
              <a:lnSpc>
                <a:spcPct val="150000"/>
              </a:lnSpc>
              <a:buFont typeface="Arial" pitchFamily="34" charset="0"/>
              <a:buChar char="•"/>
            </a:pPr>
            <a:r>
              <a:rPr lang="en-US" sz="2800" b="1">
                <a:latin typeface="+mj-lt"/>
              </a:rPr>
              <a:t>Test size: 10%</a:t>
            </a:r>
            <a:r>
              <a:rPr lang="en-US" sz="2800">
                <a:latin typeface="+mj-lt"/>
              </a:rPr>
              <a:t> → Đảm bảo kiểm tra khách quan.</a:t>
            </a:r>
            <a:endParaRPr lang="vi-VN" sz="2800">
              <a:latin typeface="+mj-lt"/>
            </a:endParaRPr>
          </a:p>
          <a:p>
            <a:pPr marL="571500" indent="-571500">
              <a:lnSpc>
                <a:spcPct val="150000"/>
              </a:lnSpc>
              <a:buFont typeface="Arial" pitchFamily="34" charset="0"/>
              <a:buChar char="•"/>
            </a:pPr>
            <a:endParaRPr lang="vi-VN" sz="2800">
              <a:latin typeface="+mj-lt"/>
            </a:endParaRPr>
          </a:p>
          <a:p>
            <a:pPr>
              <a:lnSpc>
                <a:spcPct val="150000"/>
              </a:lnSpc>
            </a:pPr>
            <a:endParaRPr lang="vi-VN" sz="2800">
              <a:latin typeface="+mj-lt"/>
            </a:endParaRPr>
          </a:p>
          <a:p>
            <a:pPr marL="571500" indent="-571500">
              <a:lnSpc>
                <a:spcPct val="150000"/>
              </a:lnSpc>
              <a:buFont typeface="Arial" pitchFamily="34" charset="0"/>
              <a:buChar char="•"/>
            </a:pPr>
            <a:endParaRPr lang="en-US" sz="2800">
              <a:latin typeface="+mj-lt"/>
              <a:cs typeface="Times New Roman" panose="02020603050405020304" pitchFamily="18" charset="0"/>
            </a:endParaRPr>
          </a:p>
          <a:p>
            <a:pPr>
              <a:lnSpc>
                <a:spcPct val="150000"/>
              </a:lnSpc>
            </a:pPr>
            <a:r>
              <a:rPr lang="en-US" sz="2800">
                <a:latin typeface="+mj-lt"/>
                <a:cs typeface="Times New Roman" panose="02020603050405020304" pitchFamily="18" charset="0"/>
              </a:rPr>
              <a:t>📌 </a:t>
            </a:r>
            <a:r>
              <a:rPr lang="en-US" sz="2800" b="1">
                <a:latin typeface="+mj-lt"/>
                <a:cs typeface="Times New Roman" panose="02020603050405020304" pitchFamily="18" charset="0"/>
              </a:rPr>
              <a:t>2. </a:t>
            </a:r>
            <a:r>
              <a:rPr lang="vi-VN" sz="2800" b="1">
                <a:latin typeface="+mj-lt"/>
                <a:cs typeface="Times New Roman" panose="02020603050405020304" pitchFamily="18" charset="0"/>
              </a:rPr>
              <a:t>Thử nghiệm trên tập dữ liệu</a:t>
            </a:r>
            <a:r>
              <a:rPr lang="vi-VN" sz="2800">
                <a:latin typeface="+mj-lt"/>
                <a:cs typeface="Times New Roman" panose="02020603050405020304" pitchFamily="18" charset="0"/>
              </a:rPr>
              <a:t> </a:t>
            </a:r>
            <a:r>
              <a:rPr lang="en-US" sz="2800">
                <a:latin typeface="+mj-lt"/>
                <a:cs typeface="Times New Roman" panose="02020603050405020304" pitchFamily="18" charset="0"/>
              </a:rPr>
              <a:t>📊</a:t>
            </a:r>
          </a:p>
          <a:p>
            <a:pPr marL="1028700" lvl="1" indent="-571500">
              <a:lnSpc>
                <a:spcPct val="150000"/>
              </a:lnSpc>
              <a:buFont typeface="Arial" pitchFamily="34" charset="0"/>
              <a:buChar char="•"/>
            </a:pPr>
            <a:r>
              <a:rPr lang="en-US" sz="2800" b="1">
                <a:latin typeface="+mj-lt"/>
                <a:cs typeface="Times New Roman" panose="02020603050405020304" pitchFamily="18" charset="0"/>
              </a:rPr>
              <a:t>100 </a:t>
            </a:r>
            <a:r>
              <a:rPr lang="vi-VN" sz="2800" b="1">
                <a:latin typeface="+mj-lt"/>
                <a:cs typeface="Times New Roman" panose="02020603050405020304" pitchFamily="18" charset="0"/>
              </a:rPr>
              <a:t>video/ hành động</a:t>
            </a:r>
            <a:r>
              <a:rPr lang="vi-VN" sz="2800">
                <a:latin typeface="+mj-lt"/>
                <a:cs typeface="Times New Roman" panose="02020603050405020304" pitchFamily="18" charset="0"/>
              </a:rPr>
              <a:t>, đảm bảo đa dạng mẫu dữ liệu.</a:t>
            </a:r>
          </a:p>
          <a:p>
            <a:pPr marL="1028700" lvl="1" indent="-571500">
              <a:lnSpc>
                <a:spcPct val="150000"/>
              </a:lnSpc>
              <a:buFont typeface="Arial" pitchFamily="34" charset="0"/>
              <a:buChar char="•"/>
            </a:pPr>
            <a:r>
              <a:rPr lang="vi-VN" sz="2800">
                <a:latin typeface="+mj-lt"/>
                <a:cs typeface="Times New Roman" panose="02020603050405020304" pitchFamily="18" charset="0"/>
              </a:rPr>
              <a:t>Thời gian nhận diện nhanh, phản hồi gần như tức thì.</a:t>
            </a:r>
          </a:p>
          <a:p>
            <a:pPr>
              <a:lnSpc>
                <a:spcPct val="150000"/>
              </a:lnSpc>
            </a:pPr>
            <a:endParaRPr lang="en-US" sz="2800">
              <a:latin typeface="+mj-lt"/>
              <a:cs typeface="Times New Roman" panose="02020603050405020304" pitchFamily="18" charset="0"/>
            </a:endParaRPr>
          </a:p>
        </p:txBody>
      </p:sp>
      <p:pic>
        <p:nvPicPr>
          <p:cNvPr id="6" name="Picture 5">
            <a:extLst>
              <a:ext uri="{FF2B5EF4-FFF2-40B4-BE49-F238E27FC236}">
                <a16:creationId xmlns:a16="http://schemas.microsoft.com/office/drawing/2014/main" id="{461DFFAE-F73E-20EB-5258-9D811AB9E214}"/>
              </a:ext>
            </a:extLst>
          </p:cNvPr>
          <p:cNvPicPr>
            <a:picLocks noChangeAspect="1"/>
          </p:cNvPicPr>
          <p:nvPr/>
        </p:nvPicPr>
        <p:blipFill>
          <a:blip r:embed="rId5"/>
          <a:srcRect r="5998"/>
          <a:stretch>
            <a:fillRect/>
          </a:stretch>
        </p:blipFill>
        <p:spPr>
          <a:xfrm>
            <a:off x="990600" y="4961419"/>
            <a:ext cx="15663249" cy="1120467"/>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830483366"/>
      </p:ext>
    </p:extLst>
  </p:cSld>
  <p:clrMapOvr>
    <a:masterClrMapping/>
  </p:clrMapOvr>
  <p:transition/>
  <p:timing/>
</p:sld>
</file>

<file path=ppt/slides/slide1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a:extLst>
            <a:ext uri="{FF2B5EF4-FFF2-40B4-BE49-F238E27FC236}">
              <a16:creationId xmlns:a16="http://schemas.microsoft.com/office/drawing/2014/main" id="{256040B4-3F15-4AF5-9659-96B537F6087D}"/>
            </a:ext>
          </a:extLst>
        </p:cNvPr>
        <p:cNvGrpSpPr/>
        <p:nvPr/>
      </p:nvGrpSpPr>
      <p:grpSpPr>
        <a:xfrm>
          <a:off x="0" y="0"/>
          <a:ext cx="0" cy="0"/>
        </a:xfrm>
      </p:grpSpPr>
      <p:sp>
        <p:nvSpPr>
          <p:cNvPr id="2" name="Freeform 2">
            <a:extLst>
              <a:ext uri="{FF2B5EF4-FFF2-40B4-BE49-F238E27FC236}">
                <a16:creationId xmlns:a16="http://schemas.microsoft.com/office/drawing/2014/main" id="{96DA2C0B-BF73-7960-3478-0BE6D84F2070}"/>
              </a:ext>
            </a:extLst>
          </p:cNvPr>
          <p:cNvSpPr/>
          <p:nvPr/>
        </p:nvSpPr>
        <p:spPr>
          <a:xfrm>
            <a:off x="0" y="9635852"/>
            <a:ext cx="18288000" cy="651148"/>
          </a:xfrm>
          <a:custGeom>
            <a:rect l="l" t="t" r="r" b="b"/>
            <a:pathLst>
              <a:path w="18288000" h="651148">
                <a:moveTo>
                  <a:pt x="0" y="0"/>
                </a:moveTo>
                <a:lnTo>
                  <a:pt x="18288000" y="0"/>
                </a:lnTo>
                <a:lnTo>
                  <a:pt x="18288000" y="651148"/>
                </a:lnTo>
                <a:lnTo>
                  <a:pt x="0" y="651148"/>
                </a:lnTo>
                <a:lnTo>
                  <a:pt x="0" y="0"/>
                </a:lnTo>
                <a:close/>
              </a:path>
            </a:pathLst>
          </a:custGeom>
          <a:blipFill>
            <a:blip r:embed="rId2"/>
            <a:stretch>
              <a:fillRect t="-16703" b="-16703"/>
            </a:stretch>
          </a:blipFill>
        </p:spPr>
        <p:txBody>
          <a:bodyPr/>
          <a:lstStyle/>
          <a:p>
            <a:endParaRPr lang="en-US"/>
          </a:p>
        </p:txBody>
      </p:sp>
      <p:sp>
        <p:nvSpPr>
          <p:cNvPr id="3" name="Freeform 3">
            <a:extLst>
              <a:ext uri="{FF2B5EF4-FFF2-40B4-BE49-F238E27FC236}">
                <a16:creationId xmlns:a16="http://schemas.microsoft.com/office/drawing/2014/main" id="{ABD2887D-3363-9CEF-A12E-47ED942F1928}"/>
              </a:ext>
            </a:extLst>
          </p:cNvPr>
          <p:cNvSpPr/>
          <p:nvPr/>
        </p:nvSpPr>
        <p:spPr>
          <a:xfrm>
            <a:off x="15468600" y="237058"/>
            <a:ext cx="2057400" cy="1763204"/>
          </a:xfrm>
          <a:custGeom>
            <a:rect l="l" t="t" r="r" b="b"/>
            <a:pathLst>
              <a:path w="947177" h="859563">
                <a:moveTo>
                  <a:pt x="0" y="0"/>
                </a:moveTo>
                <a:lnTo>
                  <a:pt x="947177" y="0"/>
                </a:lnTo>
                <a:lnTo>
                  <a:pt x="947177" y="859563"/>
                </a:lnTo>
                <a:lnTo>
                  <a:pt x="0" y="859563"/>
                </a:lnTo>
                <a:lnTo>
                  <a:pt x="0" y="0"/>
                </a:lnTo>
                <a:close/>
              </a:path>
            </a:pathLst>
          </a:custGeom>
          <a:blipFill>
            <a:blip r:embed="rId3"/>
            <a:stretch>
              <a:fillRect/>
            </a:stretch>
          </a:blipFill>
        </p:spPr>
        <p:txBody>
          <a:bodyPr/>
          <a:lstStyle/>
          <a:p>
            <a:endParaRPr lang="en-US"/>
          </a:p>
        </p:txBody>
      </p:sp>
      <p:sp>
        <p:nvSpPr>
          <p:cNvPr id="207" name="TextBox 206">
            <a:extLst>
              <a:ext uri="{FF2B5EF4-FFF2-40B4-BE49-F238E27FC236}">
                <a16:creationId xmlns:a16="http://schemas.microsoft.com/office/drawing/2014/main" id="{087998DE-4FF4-C89E-69EA-576C02091619}"/>
              </a:ext>
            </a:extLst>
          </p:cNvPr>
          <p:cNvSpPr txBox="1"/>
          <p:nvPr/>
        </p:nvSpPr>
        <p:spPr>
          <a:xfrm>
            <a:off x="496824" y="764717"/>
            <a:ext cx="13280137" cy="707886"/>
          </a:xfrm>
          <a:prstGeom prst="rect">
            <a:avLst/>
          </a:prstGeom>
          <a:noFill/>
        </p:spPr>
        <p:txBody>
          <a:bodyPr wrap="square" rtlCol="0">
            <a:spAutoFit/>
          </a:bodyPr>
          <a:lstStyle/>
          <a:p>
            <a:r>
              <a:rPr lang="en-US" sz="4000" b="1">
                <a:solidFill>
                  <a:srgbClr val="FF6600"/>
                </a:solidFill>
                <a:latin typeface="Arial"/>
                <a:cs typeface="Arial"/>
              </a:rPr>
              <a:t>ƯU ĐIỂM VÀ HẠN CHẾ CỦA HỆ THỐNG</a:t>
            </a:r>
            <a:endParaRPr lang="en-US" sz="4000" b="1">
              <a:solidFill>
                <a:srgbClr val="1F409A"/>
              </a:solidFill>
              <a:latin typeface="Arial"/>
              <a:cs typeface="Arial"/>
            </a:endParaRPr>
          </a:p>
        </p:txBody>
      </p:sp>
      <p:pic>
        <p:nvPicPr>
          <p:cNvPr id="208" name="Picture 207" descr="Dai Nam [PPT] Template 15.png">
            <a:extLst>
              <a:ext uri="{FF2B5EF4-FFF2-40B4-BE49-F238E27FC236}">
                <a16:creationId xmlns:a16="http://schemas.microsoft.com/office/drawing/2014/main" id="{1CE16EE6-8028-4EE3-3CF1-DDAC0CBCDF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1714500"/>
            <a:ext cx="12681785" cy="37785"/>
          </a:xfrm>
          <a:prstGeom prst="rect">
            <a:avLst/>
          </a:prstGeom>
        </p:spPr>
      </p:pic>
      <p:sp>
        <p:nvSpPr>
          <p:cNvPr id="5" name="TextBox 4">
            <a:extLst>
              <a:ext uri="{FF2B5EF4-FFF2-40B4-BE49-F238E27FC236}">
                <a16:creationId xmlns:a16="http://schemas.microsoft.com/office/drawing/2014/main" id="{C95B4599-362A-7682-8252-ED68FAD7C5F2}"/>
              </a:ext>
            </a:extLst>
          </p:cNvPr>
          <p:cNvSpPr txBox="1"/>
          <p:nvPr/>
        </p:nvSpPr>
        <p:spPr>
          <a:xfrm>
            <a:off x="496824" y="2329042"/>
            <a:ext cx="16190976" cy="5183150"/>
          </a:xfrm>
          <a:prstGeom prst="rect">
            <a:avLst/>
          </a:prstGeom>
          <a:noFill/>
        </p:spPr>
        <p:txBody>
          <a:bodyPr wrap="square">
            <a:spAutoFit/>
          </a:bodyPr>
          <a:lstStyle/>
          <a:p>
            <a:pPr>
              <a:lnSpc>
                <a:spcPct val="150000"/>
              </a:lnSpc>
              <a:buNone/>
            </a:pPr>
            <a:r>
              <a:rPr lang="vi-VN" sz="2800">
                <a:latin typeface="+mj-lt"/>
              </a:rPr>
              <a:t>✅ </a:t>
            </a:r>
            <a:r>
              <a:rPr lang="vi-VN" sz="2800" b="1">
                <a:latin typeface="+mj-lt"/>
              </a:rPr>
              <a:t>Ưu điểm:</a:t>
            </a:r>
            <a:endParaRPr lang="vi-VN" sz="2800">
              <a:latin typeface="+mj-lt"/>
            </a:endParaRPr>
          </a:p>
          <a:p>
            <a:pPr marL="1028700" lvl="1" indent="-571500">
              <a:lnSpc>
                <a:spcPct val="150000"/>
              </a:lnSpc>
              <a:buFont typeface="Arial" pitchFamily="34" charset="0"/>
              <a:buChar char="•"/>
            </a:pPr>
            <a:r>
              <a:rPr lang="vi-VN" sz="2800">
                <a:latin typeface="+mj-lt"/>
              </a:rPr>
              <a:t>Hỗ trợ giao tiếp hiệu quả cho người khiếm thính.</a:t>
            </a:r>
          </a:p>
          <a:p>
            <a:pPr marL="1028700" lvl="1" indent="-571500">
              <a:lnSpc>
                <a:spcPct val="150000"/>
              </a:lnSpc>
              <a:buFont typeface="Arial" pitchFamily="34" charset="0"/>
              <a:buChar char="•"/>
            </a:pPr>
            <a:r>
              <a:rPr lang="vi-VN" sz="2800">
                <a:latin typeface="+mj-lt"/>
              </a:rPr>
              <a:t>Nhận diện cử chỉ nhanh, chính xác.</a:t>
            </a:r>
          </a:p>
          <a:p>
            <a:pPr marL="1028700" lvl="1" indent="-571500">
              <a:lnSpc>
                <a:spcPct val="150000"/>
              </a:lnSpc>
              <a:buFont typeface="Arial" pitchFamily="34" charset="0"/>
              <a:buChar char="•"/>
            </a:pPr>
            <a:r>
              <a:rPr lang="vi-VN" sz="2800">
                <a:latin typeface="+mj-lt"/>
              </a:rPr>
              <a:t>Có thể mở rộng và cải tiến với AI.</a:t>
            </a:r>
          </a:p>
          <a:p>
            <a:pPr>
              <a:lnSpc>
                <a:spcPct val="150000"/>
              </a:lnSpc>
              <a:buNone/>
            </a:pPr>
            <a:r>
              <a:rPr lang="vi-VN" sz="2800">
                <a:latin typeface="+mj-lt"/>
              </a:rPr>
              <a:t>⚠️ </a:t>
            </a:r>
            <a:r>
              <a:rPr lang="vi-VN" sz="2800" b="1">
                <a:latin typeface="+mj-lt"/>
              </a:rPr>
              <a:t>Hạn chế:</a:t>
            </a:r>
            <a:endParaRPr lang="vi-VN" sz="2800">
              <a:latin typeface="+mj-lt"/>
            </a:endParaRPr>
          </a:p>
          <a:p>
            <a:pPr marL="1028700" lvl="1" indent="-571500">
              <a:lnSpc>
                <a:spcPct val="150000"/>
              </a:lnSpc>
              <a:buFont typeface="Arial" pitchFamily="34" charset="0"/>
              <a:buChar char="•"/>
            </a:pPr>
            <a:r>
              <a:rPr lang="vi-VN" sz="2800">
                <a:latin typeface="+mj-lt"/>
              </a:rPr>
              <a:t>Độ chính xác giảm trong môi trường ánh sáng kém.</a:t>
            </a:r>
          </a:p>
          <a:p>
            <a:pPr marL="1028700" lvl="1" indent="-571500">
              <a:lnSpc>
                <a:spcPct val="150000"/>
              </a:lnSpc>
              <a:buFont typeface="Arial" pitchFamily="34" charset="0"/>
              <a:buChar char="•"/>
            </a:pPr>
            <a:r>
              <a:rPr lang="vi-VN" sz="2800">
                <a:latin typeface="+mj-lt"/>
              </a:rPr>
              <a:t>Cần thêm dữ liệu để nhận diện đa dạng cử chỉ.</a:t>
            </a:r>
          </a:p>
          <a:p>
            <a:pPr marL="1028700" lvl="1" indent="-571500">
              <a:lnSpc>
                <a:spcPct val="150000"/>
              </a:lnSpc>
              <a:buFont typeface="Arial" pitchFamily="34" charset="0"/>
              <a:buChar char="•"/>
            </a:pPr>
            <a:r>
              <a:rPr lang="vi-VN" sz="2800">
                <a:latin typeface="+mj-lt"/>
              </a:rPr>
              <a:t>Yêu cầu thiết bị camera phù hợp để hoạt động tốt</a:t>
            </a:r>
          </a:p>
        </p:txBody>
      </p:sp>
      <p:pic>
        <p:nvPicPr>
          <p:cNvPr id="6" name="Picture 5">
            <a:extLst>
              <a:ext uri="{FF2B5EF4-FFF2-40B4-BE49-F238E27FC236}">
                <a16:creationId xmlns:a16="http://schemas.microsoft.com/office/drawing/2014/main" id="{9BB7BEB4-3314-B3EF-978F-94B87FC9CC49}"/>
              </a:ext>
            </a:extLst>
          </p:cNvPr>
          <p:cNvPicPr>
            <a:picLocks noChangeAspect="1"/>
          </p:cNvPicPr>
          <p:nvPr/>
        </p:nvPicPr>
        <p:blipFill>
          <a:blip r:embed="rId5"/>
          <a:stretch>
            <a:fillRect/>
          </a:stretch>
        </p:blipFill>
        <p:spPr>
          <a:xfrm>
            <a:off x="10591800" y="3200400"/>
            <a:ext cx="6634521" cy="3886200"/>
          </a:xfrm>
          <a:prstGeom prst="rect">
            <a:avLst/>
          </a:prstGeom>
        </p:spPr>
      </p:pic>
    </p:spTree>
    <p:extLst>
      <p:ext uri="{BB962C8B-B14F-4D97-AF65-F5344CB8AC3E}">
        <p14:creationId xmlns:p14="http://schemas.microsoft.com/office/powerpoint/2010/main" val="1653936049"/>
      </p:ext>
    </p:extLst>
  </p:cSld>
  <p:clrMapOvr>
    <a:masterClrMapping/>
  </p:clrMapOvr>
  <p:transition/>
  <p:timing/>
</p:sld>
</file>

<file path=ppt/slides/slide1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a:extLst>
            <a:ext uri="{FF2B5EF4-FFF2-40B4-BE49-F238E27FC236}">
              <a16:creationId xmlns:a16="http://schemas.microsoft.com/office/drawing/2014/main" id="{A76E2B1C-1D49-A1E1-AB18-A26A88BC0A39}"/>
            </a:ext>
          </a:extLst>
        </p:cNvPr>
        <p:cNvGrpSpPr/>
        <p:nvPr/>
      </p:nvGrpSpPr>
      <p:grpSpPr>
        <a:xfrm>
          <a:off x="0" y="0"/>
          <a:ext cx="0" cy="0"/>
        </a:xfrm>
      </p:grpSpPr>
      <p:sp>
        <p:nvSpPr>
          <p:cNvPr id="2" name="Freeform 2">
            <a:extLst>
              <a:ext uri="{FF2B5EF4-FFF2-40B4-BE49-F238E27FC236}">
                <a16:creationId xmlns:a16="http://schemas.microsoft.com/office/drawing/2014/main" id="{9756288D-A978-9556-2265-4DA54345C368}"/>
              </a:ext>
            </a:extLst>
          </p:cNvPr>
          <p:cNvSpPr/>
          <p:nvPr/>
        </p:nvSpPr>
        <p:spPr>
          <a:xfrm>
            <a:off x="0" y="9635852"/>
            <a:ext cx="18288000" cy="651148"/>
          </a:xfrm>
          <a:custGeom>
            <a:rect l="l" t="t" r="r" b="b"/>
            <a:pathLst>
              <a:path w="18288000" h="651148">
                <a:moveTo>
                  <a:pt x="0" y="0"/>
                </a:moveTo>
                <a:lnTo>
                  <a:pt x="18288000" y="0"/>
                </a:lnTo>
                <a:lnTo>
                  <a:pt x="18288000" y="651148"/>
                </a:lnTo>
                <a:lnTo>
                  <a:pt x="0" y="651148"/>
                </a:lnTo>
                <a:lnTo>
                  <a:pt x="0" y="0"/>
                </a:lnTo>
                <a:close/>
              </a:path>
            </a:pathLst>
          </a:custGeom>
          <a:blipFill>
            <a:blip r:embed="rId2"/>
            <a:stretch>
              <a:fillRect t="-16703" b="-16703"/>
            </a:stretch>
          </a:blipFill>
        </p:spPr>
        <p:txBody>
          <a:bodyPr/>
          <a:lstStyle/>
          <a:p>
            <a:endParaRPr lang="en-US"/>
          </a:p>
        </p:txBody>
      </p:sp>
      <p:sp>
        <p:nvSpPr>
          <p:cNvPr id="3" name="Freeform 3">
            <a:extLst>
              <a:ext uri="{FF2B5EF4-FFF2-40B4-BE49-F238E27FC236}">
                <a16:creationId xmlns:a16="http://schemas.microsoft.com/office/drawing/2014/main" id="{1314A32E-6329-80C9-43E9-9C236A855C5C}"/>
              </a:ext>
            </a:extLst>
          </p:cNvPr>
          <p:cNvSpPr/>
          <p:nvPr/>
        </p:nvSpPr>
        <p:spPr>
          <a:xfrm>
            <a:off x="15468600" y="237058"/>
            <a:ext cx="2057400" cy="1763204"/>
          </a:xfrm>
          <a:custGeom>
            <a:rect l="l" t="t" r="r" b="b"/>
            <a:pathLst>
              <a:path w="947177" h="859563">
                <a:moveTo>
                  <a:pt x="0" y="0"/>
                </a:moveTo>
                <a:lnTo>
                  <a:pt x="947177" y="0"/>
                </a:lnTo>
                <a:lnTo>
                  <a:pt x="947177" y="859563"/>
                </a:lnTo>
                <a:lnTo>
                  <a:pt x="0" y="859563"/>
                </a:lnTo>
                <a:lnTo>
                  <a:pt x="0" y="0"/>
                </a:lnTo>
                <a:close/>
              </a:path>
            </a:pathLst>
          </a:custGeom>
          <a:blipFill>
            <a:blip r:embed="rId3"/>
            <a:stretch>
              <a:fillRect/>
            </a:stretch>
          </a:blipFill>
        </p:spPr>
        <p:txBody>
          <a:bodyPr/>
          <a:lstStyle/>
          <a:p>
            <a:endParaRPr lang="en-US"/>
          </a:p>
        </p:txBody>
      </p:sp>
      <p:sp>
        <p:nvSpPr>
          <p:cNvPr id="207" name="TextBox 206">
            <a:extLst>
              <a:ext uri="{FF2B5EF4-FFF2-40B4-BE49-F238E27FC236}">
                <a16:creationId xmlns:a16="http://schemas.microsoft.com/office/drawing/2014/main" id="{D5357D3B-A1D7-5A68-6C08-456C9EB54F27}"/>
              </a:ext>
            </a:extLst>
          </p:cNvPr>
          <p:cNvSpPr txBox="1"/>
          <p:nvPr/>
        </p:nvSpPr>
        <p:spPr>
          <a:xfrm>
            <a:off x="496824" y="764717"/>
            <a:ext cx="13280137" cy="707886"/>
          </a:xfrm>
          <a:prstGeom prst="rect">
            <a:avLst/>
          </a:prstGeom>
          <a:noFill/>
        </p:spPr>
        <p:txBody>
          <a:bodyPr wrap="square" rtlCol="0">
            <a:spAutoFit/>
          </a:bodyPr>
          <a:lstStyle/>
          <a:p>
            <a:r>
              <a:rPr lang="en-US" sz="4000" b="1">
                <a:solidFill>
                  <a:srgbClr val="FF6600"/>
                </a:solidFill>
                <a:latin typeface="Arial"/>
                <a:cs typeface="Arial"/>
              </a:rPr>
              <a:t>KẾT LUẬN VÀ ĐỊNH HƯỚNG PHÁT TRIỂN</a:t>
            </a:r>
            <a:endParaRPr lang="en-US" sz="4000" b="1">
              <a:solidFill>
                <a:srgbClr val="1F409A"/>
              </a:solidFill>
              <a:latin typeface="Arial"/>
              <a:cs typeface="Arial"/>
            </a:endParaRPr>
          </a:p>
        </p:txBody>
      </p:sp>
      <p:pic>
        <p:nvPicPr>
          <p:cNvPr id="208" name="Picture 207" descr="Dai Nam [PPT] Template 15.png">
            <a:extLst>
              <a:ext uri="{FF2B5EF4-FFF2-40B4-BE49-F238E27FC236}">
                <a16:creationId xmlns:a16="http://schemas.microsoft.com/office/drawing/2014/main" id="{5A427111-73B6-940C-FD3C-055E66A27D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1714500"/>
            <a:ext cx="12681785" cy="37785"/>
          </a:xfrm>
          <a:prstGeom prst="rect">
            <a:avLst/>
          </a:prstGeom>
        </p:spPr>
      </p:pic>
      <p:sp>
        <p:nvSpPr>
          <p:cNvPr id="5" name="TextBox 4">
            <a:extLst>
              <a:ext uri="{FF2B5EF4-FFF2-40B4-BE49-F238E27FC236}">
                <a16:creationId xmlns:a16="http://schemas.microsoft.com/office/drawing/2014/main" id="{80621669-790A-1691-F67E-DF62ABDCD99D}"/>
              </a:ext>
            </a:extLst>
          </p:cNvPr>
          <p:cNvSpPr txBox="1"/>
          <p:nvPr/>
        </p:nvSpPr>
        <p:spPr>
          <a:xfrm>
            <a:off x="9833" y="2026301"/>
            <a:ext cx="18287998" cy="6475812"/>
          </a:xfrm>
          <a:prstGeom prst="rect">
            <a:avLst/>
          </a:prstGeom>
          <a:noFill/>
        </p:spPr>
        <p:txBody>
          <a:bodyPr wrap="square">
            <a:spAutoFit/>
          </a:bodyPr>
          <a:lstStyle/>
          <a:p>
            <a:pPr>
              <a:lnSpc>
                <a:spcPct val="150000"/>
              </a:lnSpc>
              <a:buNone/>
            </a:pPr>
            <a:r>
              <a:rPr lang="en-US" sz="2800">
                <a:latin typeface="+mj-lt"/>
                <a:cs typeface="Times New Roman" panose="02020603050405020304" pitchFamily="18" charset="0"/>
              </a:rPr>
              <a:t>📌 </a:t>
            </a:r>
            <a:r>
              <a:rPr lang="en-US" sz="2800" b="1">
                <a:latin typeface="+mj-lt"/>
                <a:cs typeface="Times New Roman" panose="02020603050405020304" pitchFamily="18" charset="0"/>
              </a:rPr>
              <a:t>1. </a:t>
            </a:r>
            <a:r>
              <a:rPr lang="vi-VN" sz="2800" b="1">
                <a:latin typeface="+mj-lt"/>
                <a:cs typeface="Times New Roman" panose="02020603050405020304" pitchFamily="18" charset="0"/>
              </a:rPr>
              <a:t>Kết luận</a:t>
            </a:r>
            <a:r>
              <a:rPr lang="vi-VN" sz="2800">
                <a:latin typeface="+mj-lt"/>
                <a:cs typeface="Times New Roman" panose="02020603050405020304" pitchFamily="18" charset="0"/>
              </a:rPr>
              <a:t> </a:t>
            </a:r>
            <a:r>
              <a:rPr lang="en-US" sz="2800">
                <a:latin typeface="+mj-lt"/>
                <a:cs typeface="Times New Roman" panose="02020603050405020304" pitchFamily="18" charset="0"/>
              </a:rPr>
              <a:t>🎯</a:t>
            </a:r>
          </a:p>
          <a:p>
            <a:pPr marL="1028700" lvl="1" indent="-571500">
              <a:lnSpc>
                <a:spcPct val="150000"/>
              </a:lnSpc>
              <a:buFont typeface="Arial" pitchFamily="34" charset="0"/>
              <a:buChar char="•"/>
            </a:pPr>
            <a:r>
              <a:rPr lang="vi-VN" sz="2800">
                <a:latin typeface="+mj-lt"/>
                <a:cs typeface="Times New Roman" panose="02020603050405020304" pitchFamily="18" charset="0"/>
              </a:rPr>
              <a:t>Hệ thống nhận diện cử chỉ tay hoạt động chính xác </a:t>
            </a:r>
            <a:r>
              <a:rPr lang="vi-VN" sz="2800" b="1">
                <a:latin typeface="+mj-lt"/>
                <a:cs typeface="Times New Roman" panose="02020603050405020304" pitchFamily="18" charset="0"/>
              </a:rPr>
              <a:t>100%</a:t>
            </a:r>
            <a:r>
              <a:rPr lang="vi-VN" sz="2800">
                <a:latin typeface="+mj-lt"/>
                <a:cs typeface="Times New Roman" panose="02020603050405020304" pitchFamily="18" charset="0"/>
              </a:rPr>
              <a:t>, với </a:t>
            </a:r>
            <a:r>
              <a:rPr lang="vi-VN" sz="2800" b="1">
                <a:latin typeface="+mj-lt"/>
                <a:cs typeface="Times New Roman" panose="02020603050405020304" pitchFamily="18" charset="0"/>
              </a:rPr>
              <a:t>loss = 0.0047</a:t>
            </a:r>
            <a:r>
              <a:rPr lang="vi-VN" sz="2800">
                <a:latin typeface="+mj-lt"/>
                <a:cs typeface="Times New Roman" panose="02020603050405020304" pitchFamily="18" charset="0"/>
              </a:rPr>
              <a:t>.</a:t>
            </a:r>
          </a:p>
          <a:p>
            <a:pPr marL="1028700" lvl="1" indent="-571500">
              <a:lnSpc>
                <a:spcPct val="150000"/>
              </a:lnSpc>
              <a:buFont typeface="Arial" pitchFamily="34" charset="0"/>
              <a:buChar char="•"/>
            </a:pPr>
            <a:r>
              <a:rPr lang="vi-VN" sz="2800">
                <a:latin typeface="+mj-lt"/>
                <a:cs typeface="Times New Roman" panose="02020603050405020304" pitchFamily="18" charset="0"/>
              </a:rPr>
              <a:t>Đã thử nghiệm trên </a:t>
            </a:r>
            <a:r>
              <a:rPr lang="vi-VN" sz="2800" b="1">
                <a:latin typeface="+mj-lt"/>
                <a:cs typeface="Times New Roman" panose="02020603050405020304" pitchFamily="18" charset="0"/>
              </a:rPr>
              <a:t>100 video/hành động</a:t>
            </a:r>
            <a:r>
              <a:rPr lang="vi-VN" sz="2800">
                <a:latin typeface="+mj-lt"/>
                <a:cs typeface="Times New Roman" panose="02020603050405020304" pitchFamily="18" charset="0"/>
              </a:rPr>
              <a:t>, cho kết quả ổn định.</a:t>
            </a:r>
          </a:p>
          <a:p>
            <a:pPr marL="1028700" lvl="1" indent="-571500">
              <a:lnSpc>
                <a:spcPct val="150000"/>
              </a:lnSpc>
              <a:buFont typeface="Arial" pitchFamily="34" charset="0"/>
              <a:buChar char="•"/>
            </a:pPr>
            <a:r>
              <a:rPr lang="vi-VN" sz="2800">
                <a:latin typeface="+mj-lt"/>
                <a:cs typeface="Times New Roman" panose="02020603050405020304" pitchFamily="18" charset="0"/>
              </a:rPr>
              <a:t>Hỗ trợ hiệu quả cho người khiếm thính trong giao tiếp.</a:t>
            </a:r>
          </a:p>
          <a:p>
            <a:pPr>
              <a:lnSpc>
                <a:spcPct val="150000"/>
              </a:lnSpc>
            </a:pPr>
            <a:r>
              <a:rPr lang="en-US" sz="2800">
                <a:latin typeface="+mj-lt"/>
                <a:cs typeface="Times New Roman" panose="02020603050405020304" pitchFamily="18" charset="0"/>
              </a:rPr>
              <a:t>📌 </a:t>
            </a:r>
            <a:r>
              <a:rPr lang="en-US" sz="2800" b="1">
                <a:latin typeface="+mj-lt"/>
                <a:cs typeface="Times New Roman" panose="02020603050405020304" pitchFamily="18" charset="0"/>
              </a:rPr>
              <a:t>2. </a:t>
            </a:r>
            <a:r>
              <a:rPr lang="vi-VN" sz="2800" b="1">
                <a:latin typeface="+mj-lt"/>
                <a:cs typeface="Times New Roman" panose="02020603050405020304" pitchFamily="18" charset="0"/>
              </a:rPr>
              <a:t>Định hướng phát triển</a:t>
            </a:r>
            <a:r>
              <a:rPr lang="vi-VN" sz="2800">
                <a:latin typeface="+mj-lt"/>
                <a:cs typeface="Times New Roman" panose="02020603050405020304" pitchFamily="18" charset="0"/>
              </a:rPr>
              <a:t> </a:t>
            </a:r>
            <a:r>
              <a:rPr lang="en-US" sz="2800">
                <a:latin typeface="+mj-lt"/>
                <a:cs typeface="Times New Roman" panose="02020603050405020304" pitchFamily="18" charset="0"/>
              </a:rPr>
              <a:t>🚀</a:t>
            </a:r>
            <a:br>
              <a:rPr lang="en-US" sz="2800">
                <a:latin typeface="+mj-lt"/>
                <a:cs typeface="Times New Roman" panose="02020603050405020304" pitchFamily="18" charset="0"/>
              </a:rPr>
            </a:br>
            <a:r>
              <a:rPr lang="en-US" sz="2800">
                <a:latin typeface="+mj-lt"/>
                <a:cs typeface="Times New Roman" panose="02020603050405020304" pitchFamily="18" charset="0"/>
              </a:rPr>
              <a:t>	✅ </a:t>
            </a:r>
            <a:r>
              <a:rPr lang="vi-VN" sz="2800" b="1">
                <a:latin typeface="+mj-lt"/>
                <a:cs typeface="Times New Roman" panose="02020603050405020304" pitchFamily="18" charset="0"/>
              </a:rPr>
              <a:t>Mở rộng tập dữ liệu</a:t>
            </a:r>
            <a:r>
              <a:rPr lang="vi-VN" sz="2800">
                <a:latin typeface="+mj-lt"/>
                <a:cs typeface="Times New Roman" panose="02020603050405020304" pitchFamily="18" charset="0"/>
              </a:rPr>
              <a:t>: Thu thập thêm nhiều video từ người dùng thực tế.</a:t>
            </a:r>
            <a:br>
              <a:rPr lang="vi-VN" sz="2800">
                <a:latin typeface="+mj-lt"/>
                <a:cs typeface="Times New Roman" panose="02020603050405020304" pitchFamily="18" charset="0"/>
              </a:rPr>
            </a:br>
            <a:r>
              <a:rPr lang="en-US" sz="2800">
                <a:latin typeface="+mj-lt"/>
                <a:cs typeface="Times New Roman" panose="02020603050405020304" pitchFamily="18" charset="0"/>
              </a:rPr>
              <a:t>	✅ </a:t>
            </a:r>
            <a:r>
              <a:rPr lang="vi-VN" sz="2800" b="1">
                <a:latin typeface="+mj-lt"/>
                <a:cs typeface="Times New Roman" panose="02020603050405020304" pitchFamily="18" charset="0"/>
              </a:rPr>
              <a:t>Cải thiện độ bền vững</a:t>
            </a:r>
            <a:r>
              <a:rPr lang="vi-VN" sz="2800">
                <a:latin typeface="+mj-lt"/>
                <a:cs typeface="Times New Roman" panose="02020603050405020304" pitchFamily="18" charset="0"/>
              </a:rPr>
              <a:t>: Kiểm tra trong điều kiện ánh sáng và góc quay khác nhau.</a:t>
            </a:r>
            <a:br>
              <a:rPr lang="vi-VN" sz="2800">
                <a:latin typeface="+mj-lt"/>
                <a:cs typeface="Times New Roman" panose="02020603050405020304" pitchFamily="18" charset="0"/>
              </a:rPr>
            </a:br>
            <a:r>
              <a:rPr lang="en-US" sz="2800">
                <a:latin typeface="+mj-lt"/>
                <a:cs typeface="Times New Roman" panose="02020603050405020304" pitchFamily="18" charset="0"/>
              </a:rPr>
              <a:t>	✅ </a:t>
            </a:r>
            <a:r>
              <a:rPr lang="vi-VN" sz="2800" b="1">
                <a:latin typeface="+mj-lt"/>
                <a:cs typeface="Times New Roman" panose="02020603050405020304" pitchFamily="18" charset="0"/>
              </a:rPr>
              <a:t>Tích hợp vào thiết bị thực tế</a:t>
            </a:r>
            <a:r>
              <a:rPr lang="vi-VN" sz="2800">
                <a:latin typeface="+mj-lt"/>
                <a:cs typeface="Times New Roman" panose="02020603050405020304" pitchFamily="18" charset="0"/>
              </a:rPr>
              <a:t>: Xây dựng ứng dụng trên điện thoại hoặc nhúng vào thiết bị thông minh.</a:t>
            </a:r>
            <a:br>
              <a:rPr lang="vi-VN" sz="2800">
                <a:latin typeface="+mj-lt"/>
                <a:cs typeface="Times New Roman" panose="02020603050405020304" pitchFamily="18" charset="0"/>
              </a:rPr>
            </a:br>
            <a:r>
              <a:rPr lang="en-US" sz="2800">
                <a:latin typeface="+mj-lt"/>
                <a:cs typeface="Times New Roman" panose="02020603050405020304" pitchFamily="18" charset="0"/>
              </a:rPr>
              <a:t>	✅ </a:t>
            </a:r>
            <a:r>
              <a:rPr lang="vi-VN" sz="2800" b="1">
                <a:latin typeface="+mj-lt"/>
                <a:cs typeface="Times New Roman" panose="02020603050405020304" pitchFamily="18" charset="0"/>
              </a:rPr>
              <a:t>Hỗ trợ nhiều ngôn ngữ ký hiệu</a:t>
            </a:r>
            <a:r>
              <a:rPr lang="vi-VN" sz="2800">
                <a:latin typeface="+mj-lt"/>
                <a:cs typeface="Times New Roman" panose="02020603050405020304" pitchFamily="18" charset="0"/>
              </a:rPr>
              <a:t>: Phát triển mô hình cho nhiều hệ thống ký hiệu khác nhau trên thế giới.</a:t>
            </a:r>
          </a:p>
          <a:p>
            <a:pPr>
              <a:lnSpc>
                <a:spcPct val="150000"/>
              </a:lnSpc>
            </a:pPr>
            <a:endParaRPr lang="en-US" sz="2800">
              <a:latin typeface="+mj-lt"/>
              <a:cs typeface="Times New Roman" panose="02020603050405020304" pitchFamily="18" charset="0"/>
            </a:endParaRPr>
          </a:p>
        </p:txBody>
      </p:sp>
    </p:spTree>
    <p:extLst>
      <p:ext uri="{BB962C8B-B14F-4D97-AF65-F5344CB8AC3E}">
        <p14:creationId xmlns:p14="http://schemas.microsoft.com/office/powerpoint/2010/main" val="612624352"/>
      </p:ext>
    </p:extLst>
  </p:cSld>
  <p:clrMapOvr>
    <a:masterClrMapping/>
  </p:clrMapOvr>
  <p:transition/>
  <p:timing/>
</p:sld>
</file>

<file path=ppt/slides/slide1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bg>
      <p:bgPr>
        <a:solidFill>
          <a:srgbClr val="F07527"/>
        </a:solidFill>
        <a:effectLst/>
      </p:bgPr>
    </p:bg>
    <p:spTree>
      <p:nvGrpSpPr>
        <p:cNvPr id="1" name=""/>
        <p:cNvGrpSpPr/>
        <p:nvPr/>
      </p:nvGrpSpPr>
      <p:grpSpPr>
        <a:xfrm>
          <a:off x="0" y="0"/>
          <a:ext cx="0" cy="0"/>
        </a:xfrm>
      </p:grpSpPr>
      <p:sp>
        <p:nvSpPr>
          <p:cNvPr id="2" name="Freeform 2"/>
          <p:cNvSpPr/>
          <p:nvPr/>
        </p:nvSpPr>
        <p:spPr>
          <a:xfrm>
            <a:off x="5397986" y="952500"/>
            <a:ext cx="7492027" cy="5334000"/>
          </a:xfrm>
          <a:custGeom>
            <a:rect l="l" t="t" r="r" b="b"/>
            <a:pathLst>
              <a:path w="8449946" h="8108965">
                <a:moveTo>
                  <a:pt x="0" y="0"/>
                </a:moveTo>
                <a:lnTo>
                  <a:pt x="8449946" y="0"/>
                </a:lnTo>
                <a:lnTo>
                  <a:pt x="8449946" y="8108965"/>
                </a:lnTo>
                <a:lnTo>
                  <a:pt x="0" y="8108965"/>
                </a:lnTo>
                <a:lnTo>
                  <a:pt x="0" y="0"/>
                </a:lnTo>
                <a:close/>
              </a:path>
            </a:pathLst>
          </a:custGeom>
          <a:blipFill>
            <a:blip r:embed="rId2"/>
            <a:stretch>
              <a:fillRect t="-34286"/>
            </a:stretch>
          </a:blipFill>
        </p:spPr>
        <p:txBody>
          <a:bodyPr/>
          <a:lstStyle/>
          <a:p>
            <a:endParaRPr lang="en-US"/>
          </a:p>
        </p:txBody>
      </p:sp>
      <p:sp>
        <p:nvSpPr>
          <p:cNvPr id="3" name="Freeform 3"/>
          <p:cNvSpPr/>
          <p:nvPr/>
        </p:nvSpPr>
        <p:spPr>
          <a:xfrm>
            <a:off x="5596085" y="5143500"/>
            <a:ext cx="7315200" cy="2061556"/>
          </a:xfrm>
          <a:custGeom>
            <a:rect l="l" t="t" r="r" b="b"/>
            <a:pathLst>
              <a:path w="7315200" h="2061555">
                <a:moveTo>
                  <a:pt x="0" y="0"/>
                </a:moveTo>
                <a:lnTo>
                  <a:pt x="7315200" y="0"/>
                </a:lnTo>
                <a:lnTo>
                  <a:pt x="7315200" y="2061556"/>
                </a:lnTo>
                <a:lnTo>
                  <a:pt x="0" y="206155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a:extLst>
            <a:ext uri="{FF2B5EF4-FFF2-40B4-BE49-F238E27FC236}">
              <a16:creationId xmlns:a16="http://schemas.microsoft.com/office/drawing/2014/main" id="{707C6897-878E-F192-585A-1396E73B3AE0}"/>
            </a:ext>
          </a:extLst>
        </p:cNvPr>
        <p:cNvGrpSpPr/>
        <p:nvPr/>
      </p:nvGrpSpPr>
      <p:grpSpPr>
        <a:xfrm>
          <a:off x="0" y="0"/>
          <a:ext cx="0" cy="0"/>
        </a:xfrm>
      </p:grpSpPr>
      <p:sp>
        <p:nvSpPr>
          <p:cNvPr id="2" name="Freeform 2">
            <a:extLst>
              <a:ext uri="{FF2B5EF4-FFF2-40B4-BE49-F238E27FC236}">
                <a16:creationId xmlns:a16="http://schemas.microsoft.com/office/drawing/2014/main" id="{FDD345BE-8AB8-3269-3BDE-CA944622D89F}"/>
              </a:ext>
            </a:extLst>
          </p:cNvPr>
          <p:cNvSpPr/>
          <p:nvPr/>
        </p:nvSpPr>
        <p:spPr>
          <a:xfrm>
            <a:off x="0" y="9635852"/>
            <a:ext cx="18288000" cy="651148"/>
          </a:xfrm>
          <a:custGeom>
            <a:rect l="l" t="t" r="r" b="b"/>
            <a:pathLst>
              <a:path w="18288000" h="651148">
                <a:moveTo>
                  <a:pt x="0" y="0"/>
                </a:moveTo>
                <a:lnTo>
                  <a:pt x="18288000" y="0"/>
                </a:lnTo>
                <a:lnTo>
                  <a:pt x="18288000" y="651148"/>
                </a:lnTo>
                <a:lnTo>
                  <a:pt x="0" y="651148"/>
                </a:lnTo>
                <a:lnTo>
                  <a:pt x="0" y="0"/>
                </a:lnTo>
                <a:close/>
              </a:path>
            </a:pathLst>
          </a:custGeom>
          <a:blipFill>
            <a:blip r:embed="rId2"/>
            <a:stretch>
              <a:fillRect t="-16703" b="-16703"/>
            </a:stretch>
          </a:blipFill>
        </p:spPr>
        <p:txBody>
          <a:bodyPr/>
          <a:lstStyle/>
          <a:p>
            <a:endParaRPr lang="en-US"/>
          </a:p>
        </p:txBody>
      </p:sp>
      <p:sp>
        <p:nvSpPr>
          <p:cNvPr id="3" name="Freeform 3">
            <a:extLst>
              <a:ext uri="{FF2B5EF4-FFF2-40B4-BE49-F238E27FC236}">
                <a16:creationId xmlns:a16="http://schemas.microsoft.com/office/drawing/2014/main" id="{926E5F20-D1AB-0754-4670-445295E70592}"/>
              </a:ext>
            </a:extLst>
          </p:cNvPr>
          <p:cNvSpPr/>
          <p:nvPr/>
        </p:nvSpPr>
        <p:spPr>
          <a:xfrm>
            <a:off x="15468600" y="237058"/>
            <a:ext cx="2057400" cy="1763204"/>
          </a:xfrm>
          <a:custGeom>
            <a:rect l="l" t="t" r="r" b="b"/>
            <a:pathLst>
              <a:path w="947177" h="859563">
                <a:moveTo>
                  <a:pt x="0" y="0"/>
                </a:moveTo>
                <a:lnTo>
                  <a:pt x="947177" y="0"/>
                </a:lnTo>
                <a:lnTo>
                  <a:pt x="947177" y="859563"/>
                </a:lnTo>
                <a:lnTo>
                  <a:pt x="0" y="859563"/>
                </a:lnTo>
                <a:lnTo>
                  <a:pt x="0" y="0"/>
                </a:lnTo>
                <a:close/>
              </a:path>
            </a:pathLst>
          </a:custGeom>
          <a:blipFill>
            <a:blip r:embed="rId3"/>
            <a:stretch>
              <a:fillRect/>
            </a:stretch>
          </a:blipFill>
        </p:spPr>
        <p:txBody>
          <a:bodyPr/>
          <a:lstStyle/>
          <a:p>
            <a:endParaRPr lang="en-US"/>
          </a:p>
        </p:txBody>
      </p:sp>
      <p:sp>
        <p:nvSpPr>
          <p:cNvPr id="207" name="TextBox 206">
            <a:extLst>
              <a:ext uri="{FF2B5EF4-FFF2-40B4-BE49-F238E27FC236}">
                <a16:creationId xmlns:a16="http://schemas.microsoft.com/office/drawing/2014/main" id="{3E4EF6D6-5488-102E-F24F-7C198B8320EA}"/>
              </a:ext>
            </a:extLst>
          </p:cNvPr>
          <p:cNvSpPr txBox="1"/>
          <p:nvPr/>
        </p:nvSpPr>
        <p:spPr>
          <a:xfrm>
            <a:off x="496824" y="764717"/>
            <a:ext cx="13280137" cy="707886"/>
          </a:xfrm>
          <a:prstGeom prst="rect">
            <a:avLst/>
          </a:prstGeom>
          <a:noFill/>
        </p:spPr>
        <p:txBody>
          <a:bodyPr wrap="square" rtlCol="0">
            <a:spAutoFit/>
          </a:bodyPr>
          <a:lstStyle/>
          <a:p>
            <a:r>
              <a:rPr lang="en-US" sz="4000" b="1">
                <a:solidFill>
                  <a:srgbClr val="FF6600"/>
                </a:solidFill>
                <a:latin typeface="Arial"/>
                <a:cs typeface="Arial"/>
              </a:rPr>
              <a:t>MỤC LỤC</a:t>
            </a:r>
            <a:endParaRPr lang="en-US" sz="4000" b="1">
              <a:solidFill>
                <a:srgbClr val="1F409A"/>
              </a:solidFill>
              <a:latin typeface="Arial"/>
              <a:cs typeface="Arial"/>
            </a:endParaRPr>
          </a:p>
        </p:txBody>
      </p:sp>
      <p:pic>
        <p:nvPicPr>
          <p:cNvPr id="208" name="Picture 207" descr="Dai Nam [PPT] Template 15.png">
            <a:extLst>
              <a:ext uri="{FF2B5EF4-FFF2-40B4-BE49-F238E27FC236}">
                <a16:creationId xmlns:a16="http://schemas.microsoft.com/office/drawing/2014/main" id="{991163CB-C1B8-D365-3A73-1970042877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1714500"/>
            <a:ext cx="12681785" cy="37785"/>
          </a:xfrm>
          <a:prstGeom prst="rect">
            <a:avLst/>
          </a:prstGeom>
        </p:spPr>
      </p:pic>
      <p:sp>
        <p:nvSpPr>
          <p:cNvPr id="5" name="TextBox 4">
            <a:extLst>
              <a:ext uri="{FF2B5EF4-FFF2-40B4-BE49-F238E27FC236}">
                <a16:creationId xmlns:a16="http://schemas.microsoft.com/office/drawing/2014/main" id="{001A61AC-0AD7-93EE-658E-E80ACD74FE03}"/>
              </a:ext>
            </a:extLst>
          </p:cNvPr>
          <p:cNvSpPr txBox="1"/>
          <p:nvPr/>
        </p:nvSpPr>
        <p:spPr>
          <a:xfrm>
            <a:off x="533400" y="2008963"/>
            <a:ext cx="11630167" cy="8465331"/>
          </a:xfrm>
          <a:prstGeom prst="rect">
            <a:avLst/>
          </a:prstGeom>
          <a:noFill/>
        </p:spPr>
        <p:txBody>
          <a:bodyPr wrap="square" rtlCol="0">
            <a:spAutoFit/>
          </a:bodyPr>
          <a:lstStyle/>
          <a:p>
            <a:pPr marL="742950" indent="-742950">
              <a:lnSpc>
                <a:spcPct val="150000"/>
              </a:lnSpc>
              <a:buFont typeface="+mj-lt"/>
              <a:buAutoNum type="arabicPeriod"/>
            </a:pPr>
            <a:r>
              <a:rPr lang="en-US" sz="3600" err="1">
                <a:latin typeface="+mj-lt"/>
                <a:ea typeface="Tahoma" panose="020b0604030504040204" pitchFamily="34" charset="0"/>
                <a:cs typeface="Times New Roman" panose="02020603050405020304" pitchFamily="18" charset="0"/>
              </a:rPr>
              <a:t>Thực trạng và vấn đề giải quyết.</a:t>
            </a:r>
          </a:p>
          <a:p>
            <a:pPr marL="742950" indent="-742950">
              <a:lnSpc>
                <a:spcPct val="150000"/>
              </a:lnSpc>
              <a:buFont typeface="+mj-lt"/>
              <a:buAutoNum type="arabicPeriod"/>
            </a:pPr>
            <a:r>
              <a:rPr lang="en-US" sz="3600" err="1">
                <a:latin typeface="+mj-lt"/>
                <a:ea typeface="Tahoma" panose="020b0604030504040204" pitchFamily="34" charset="0"/>
                <a:cs typeface="Times New Roman" panose="02020603050405020304" pitchFamily="18" charset="0"/>
              </a:rPr>
              <a:t>Mục tiêu và giải pháp đề xuất</a:t>
            </a:r>
            <a:endParaRPr lang="en-US" sz="3600">
              <a:latin typeface="+mj-lt"/>
              <a:ea typeface="Tahoma" panose="020b0604030504040204" pitchFamily="34" charset="0"/>
              <a:cs typeface="Times New Roman" panose="02020603050405020304" pitchFamily="18" charset="0"/>
            </a:endParaRPr>
          </a:p>
          <a:p>
            <a:pPr marL="742950" indent="-742950">
              <a:lnSpc>
                <a:spcPct val="150000"/>
              </a:lnSpc>
              <a:buFont typeface="+mj-lt"/>
              <a:buAutoNum type="arabicPeriod"/>
            </a:pPr>
            <a:r>
              <a:rPr lang="en-US" sz="3600">
                <a:latin typeface="+mj-lt"/>
                <a:ea typeface="Tahoma" panose="020b0604030504040204" pitchFamily="34" charset="0"/>
                <a:cs typeface="Times New Roman" panose="02020603050405020304" pitchFamily="18" charset="0"/>
              </a:rPr>
              <a:t>Các nghiên cứu liên quan.</a:t>
            </a:r>
          </a:p>
          <a:p>
            <a:pPr marL="742950" indent="-742950">
              <a:lnSpc>
                <a:spcPct val="150000"/>
              </a:lnSpc>
              <a:buFont typeface="+mj-lt"/>
              <a:buAutoNum type="arabicPeriod"/>
            </a:pPr>
            <a:r>
              <a:rPr lang="en-US" sz="3600" err="1">
                <a:latin typeface="+mj-lt"/>
                <a:ea typeface="Tahoma" panose="020b0604030504040204" pitchFamily="34" charset="0"/>
                <a:cs typeface="Times New Roman" panose="02020603050405020304" pitchFamily="18" charset="0"/>
              </a:rPr>
              <a:t>Mô hình tổng quan hệ thống hỗ trợ giao tiếp</a:t>
            </a:r>
            <a:endParaRPr lang="en-US" sz="3600">
              <a:latin typeface="+mj-lt"/>
              <a:ea typeface="Tahoma" panose="020b0604030504040204" pitchFamily="34" charset="0"/>
              <a:cs typeface="Times New Roman" panose="02020603050405020304" pitchFamily="18" charset="0"/>
            </a:endParaRPr>
          </a:p>
          <a:p>
            <a:pPr marL="742950" indent="-742950">
              <a:lnSpc>
                <a:spcPct val="150000"/>
              </a:lnSpc>
              <a:buFont typeface="+mj-lt"/>
              <a:buAutoNum type="arabicPeriod"/>
            </a:pPr>
            <a:r>
              <a:rPr lang="en-US" sz="3600">
                <a:latin typeface="+mj-lt"/>
                <a:ea typeface="Tahoma" panose="020b0604030504040204" pitchFamily="34" charset="0"/>
                <a:cs typeface="Times New Roman" panose="02020603050405020304" pitchFamily="18" charset="0"/>
              </a:rPr>
              <a:t>Các thiết bị hỗ trợ nhận diện cử chỉ tay</a:t>
            </a:r>
            <a:endParaRPr lang="en-US" sz="3600">
              <a:latin typeface="+mj-lt"/>
              <a:ea typeface="Tahoma" panose="020b0604030504040204" pitchFamily="34" charset="0"/>
              <a:cs typeface="Times New Roman" panose="02020603050405020304" pitchFamily="18" charset="0"/>
            </a:endParaRPr>
          </a:p>
          <a:p>
            <a:pPr marL="742950" indent="-742950">
              <a:lnSpc>
                <a:spcPct val="150000"/>
              </a:lnSpc>
              <a:buFont typeface="+mj-lt"/>
              <a:buAutoNum type="arabicPeriod"/>
            </a:pPr>
            <a:r>
              <a:rPr lang="en-US" sz="3600" err="1">
                <a:latin typeface="+mj-lt"/>
                <a:ea typeface="Tahoma" panose="020b0604030504040204" pitchFamily="34" charset="0"/>
                <a:cs typeface="Times New Roman" panose="02020603050405020304" pitchFamily="18" charset="0"/>
              </a:rPr>
              <a:t>Quá trình triển khai hệ thống</a:t>
            </a:r>
            <a:endParaRPr lang="en-US" sz="3600">
              <a:latin typeface="+mj-lt"/>
              <a:ea typeface="Tahoma" panose="020b0604030504040204" pitchFamily="34" charset="0"/>
              <a:cs typeface="Times New Roman" panose="02020603050405020304" pitchFamily="18" charset="0"/>
            </a:endParaRPr>
          </a:p>
          <a:p>
            <a:pPr marL="742950" indent="-742950">
              <a:lnSpc>
                <a:spcPct val="150000"/>
              </a:lnSpc>
              <a:buFont typeface="+mj-lt"/>
              <a:buAutoNum type="arabicPeriod"/>
            </a:pPr>
            <a:r>
              <a:rPr lang="en-US" sz="3600" err="1">
                <a:latin typeface="+mj-lt"/>
                <a:ea typeface="Tahoma" panose="020b0604030504040204" pitchFamily="34" charset="0"/>
                <a:cs typeface="Times New Roman" panose="02020603050405020304" pitchFamily="18" charset="0"/>
              </a:rPr>
              <a:t>Kết quả thực nghiệm và đánh giá</a:t>
            </a:r>
            <a:endParaRPr lang="en-US" sz="3600">
              <a:latin typeface="+mj-lt"/>
              <a:ea typeface="Tahoma" panose="020b0604030504040204" pitchFamily="34" charset="0"/>
              <a:cs typeface="Times New Roman" panose="02020603050405020304" pitchFamily="18" charset="0"/>
            </a:endParaRPr>
          </a:p>
          <a:p>
            <a:pPr marL="742950" indent="-742950">
              <a:lnSpc>
                <a:spcPct val="150000"/>
              </a:lnSpc>
              <a:buFont typeface="+mj-lt"/>
              <a:buAutoNum type="arabicPeriod"/>
            </a:pPr>
            <a:r>
              <a:rPr lang="en-US" sz="3600" err="1">
                <a:latin typeface="+mj-lt"/>
                <a:ea typeface="Tahoma" panose="020b0604030504040204" pitchFamily="34" charset="0"/>
                <a:cs typeface="Times New Roman" panose="02020603050405020304" pitchFamily="18" charset="0"/>
              </a:rPr>
              <a:t>Ưu điểm và hạn chế.</a:t>
            </a:r>
          </a:p>
          <a:p>
            <a:pPr marL="742950" indent="-742950">
              <a:lnSpc>
                <a:spcPct val="150000"/>
              </a:lnSpc>
              <a:buFont typeface="+mj-lt"/>
              <a:buAutoNum type="arabicPeriod"/>
            </a:pPr>
            <a:r>
              <a:rPr lang="en-US" sz="3600" err="1">
                <a:latin typeface="+mj-lt"/>
                <a:ea typeface="Tahoma" panose="020b0604030504040204" pitchFamily="34" charset="0"/>
                <a:cs typeface="Times New Roman" panose="02020603050405020304" pitchFamily="18" charset="0"/>
              </a:rPr>
              <a:t>Kết luận và hướng phát triển. </a:t>
            </a:r>
          </a:p>
          <a:p>
            <a:pPr marL="0" indent="0">
              <a:lnSpc>
                <a:spcPct val="150000"/>
              </a:lnSpc>
              <a:buNone/>
            </a:pPr>
            <a:endParaRPr lang="en-US" sz="4400" b="1">
              <a:latin typeface="+mj-lt"/>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0DCCDA20-E243-C429-6C57-5336B38D22D9}"/>
              </a:ext>
            </a:extLst>
          </p:cNvPr>
          <p:cNvPicPr>
            <a:picLocks noChangeAspect="1"/>
          </p:cNvPicPr>
          <p:nvPr/>
        </p:nvPicPr>
        <p:blipFill>
          <a:blip r:embed="rId5"/>
          <a:stretch>
            <a:fillRect/>
          </a:stretch>
        </p:blipFill>
        <p:spPr>
          <a:xfrm>
            <a:off x="12496800" y="5497671"/>
            <a:ext cx="5446776" cy="3666389"/>
          </a:xfrm>
          <a:prstGeom prst="rect">
            <a:avLst/>
          </a:prstGeom>
        </p:spPr>
      </p:pic>
      <p:pic>
        <p:nvPicPr>
          <p:cNvPr id="1027" name="Picture 3" descr="What the future may look with AI - Zoho Blog">
            <a:extLst>
              <a:ext uri="{FF2B5EF4-FFF2-40B4-BE49-F238E27FC236}">
                <a16:creationId xmlns:a16="http://schemas.microsoft.com/office/drawing/2014/main" id="{89CD3696-C26A-3F6A-23DE-679A4306F1D7}"/>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12496800" y="2380502"/>
            <a:ext cx="5413673" cy="2842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8534934"/>
      </p:ext>
    </p:extLst>
  </p:cSld>
  <p:clrMapOvr>
    <a:masterClrMapping/>
  </p:clrMapOvr>
  <p:transition/>
  <p:timing/>
</p:sld>
</file>

<file path=ppt/slides/slide3.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a:extLst>
            <a:ext uri="{FF2B5EF4-FFF2-40B4-BE49-F238E27FC236}">
              <a16:creationId xmlns:a16="http://schemas.microsoft.com/office/drawing/2014/main" id="{80011AE1-6E1A-9A6A-7C13-B3357D70375E}"/>
            </a:ext>
          </a:extLst>
        </p:cNvPr>
        <p:cNvGrpSpPr/>
        <p:nvPr/>
      </p:nvGrpSpPr>
      <p:grpSpPr>
        <a:xfrm>
          <a:off x="0" y="0"/>
          <a:ext cx="0" cy="0"/>
        </a:xfrm>
      </p:grpSpPr>
      <p:sp>
        <p:nvSpPr>
          <p:cNvPr id="2" name="Freeform 2">
            <a:extLst>
              <a:ext uri="{FF2B5EF4-FFF2-40B4-BE49-F238E27FC236}">
                <a16:creationId xmlns:a16="http://schemas.microsoft.com/office/drawing/2014/main" id="{C6A6D934-53D1-7A45-FC49-49CE9AAB4325}"/>
              </a:ext>
            </a:extLst>
          </p:cNvPr>
          <p:cNvSpPr/>
          <p:nvPr/>
        </p:nvSpPr>
        <p:spPr>
          <a:xfrm>
            <a:off x="0" y="9635852"/>
            <a:ext cx="18288000" cy="651148"/>
          </a:xfrm>
          <a:custGeom>
            <a:rect l="l" t="t" r="r" b="b"/>
            <a:pathLst>
              <a:path w="18288000" h="651148">
                <a:moveTo>
                  <a:pt x="0" y="0"/>
                </a:moveTo>
                <a:lnTo>
                  <a:pt x="18288000" y="0"/>
                </a:lnTo>
                <a:lnTo>
                  <a:pt x="18288000" y="651148"/>
                </a:lnTo>
                <a:lnTo>
                  <a:pt x="0" y="651148"/>
                </a:lnTo>
                <a:lnTo>
                  <a:pt x="0" y="0"/>
                </a:lnTo>
                <a:close/>
              </a:path>
            </a:pathLst>
          </a:custGeom>
          <a:blipFill>
            <a:blip r:embed="rId2"/>
            <a:stretch>
              <a:fillRect t="-16703" b="-16703"/>
            </a:stretch>
          </a:blipFill>
        </p:spPr>
        <p:txBody>
          <a:bodyPr/>
          <a:lstStyle/>
          <a:p>
            <a:endParaRPr lang="en-US"/>
          </a:p>
        </p:txBody>
      </p:sp>
      <p:sp>
        <p:nvSpPr>
          <p:cNvPr id="3" name="Freeform 3">
            <a:extLst>
              <a:ext uri="{FF2B5EF4-FFF2-40B4-BE49-F238E27FC236}">
                <a16:creationId xmlns:a16="http://schemas.microsoft.com/office/drawing/2014/main" id="{7A33697D-1814-483F-062B-AA19D1C31F31}"/>
              </a:ext>
            </a:extLst>
          </p:cNvPr>
          <p:cNvSpPr/>
          <p:nvPr/>
        </p:nvSpPr>
        <p:spPr>
          <a:xfrm>
            <a:off x="15468600" y="237058"/>
            <a:ext cx="2057400" cy="1763204"/>
          </a:xfrm>
          <a:custGeom>
            <a:rect l="l" t="t" r="r" b="b"/>
            <a:pathLst>
              <a:path w="947177" h="859563">
                <a:moveTo>
                  <a:pt x="0" y="0"/>
                </a:moveTo>
                <a:lnTo>
                  <a:pt x="947177" y="0"/>
                </a:lnTo>
                <a:lnTo>
                  <a:pt x="947177" y="859563"/>
                </a:lnTo>
                <a:lnTo>
                  <a:pt x="0" y="859563"/>
                </a:lnTo>
                <a:lnTo>
                  <a:pt x="0" y="0"/>
                </a:lnTo>
                <a:close/>
              </a:path>
            </a:pathLst>
          </a:custGeom>
          <a:blipFill>
            <a:blip r:embed="rId3"/>
            <a:stretch>
              <a:fillRect/>
            </a:stretch>
          </a:blipFill>
        </p:spPr>
        <p:txBody>
          <a:bodyPr/>
          <a:lstStyle/>
          <a:p>
            <a:endParaRPr lang="en-US"/>
          </a:p>
        </p:txBody>
      </p:sp>
      <p:sp>
        <p:nvSpPr>
          <p:cNvPr id="207" name="TextBox 206">
            <a:extLst>
              <a:ext uri="{FF2B5EF4-FFF2-40B4-BE49-F238E27FC236}">
                <a16:creationId xmlns:a16="http://schemas.microsoft.com/office/drawing/2014/main" id="{60B29764-13BA-5708-0FBF-F283E3A1D8B4}"/>
              </a:ext>
            </a:extLst>
          </p:cNvPr>
          <p:cNvSpPr txBox="1"/>
          <p:nvPr/>
        </p:nvSpPr>
        <p:spPr>
          <a:xfrm>
            <a:off x="496824" y="764717"/>
            <a:ext cx="13280137" cy="707886"/>
          </a:xfrm>
          <a:prstGeom prst="rect">
            <a:avLst/>
          </a:prstGeom>
          <a:noFill/>
        </p:spPr>
        <p:txBody>
          <a:bodyPr wrap="square" rtlCol="0">
            <a:spAutoFit/>
          </a:bodyPr>
          <a:lstStyle/>
          <a:p>
            <a:r>
              <a:rPr lang="en-US" sz="4000" b="1">
                <a:solidFill>
                  <a:srgbClr val="FF6600"/>
                </a:solidFill>
                <a:latin typeface="Arial"/>
                <a:cs typeface="Arial"/>
              </a:rPr>
              <a:t>THỰC TRẠNG VÀ VẤN ĐỀ CẦN GIẢI QUYẾT</a:t>
            </a:r>
            <a:endParaRPr lang="en-US" sz="4000" b="1">
              <a:solidFill>
                <a:srgbClr val="1F409A"/>
              </a:solidFill>
              <a:latin typeface="Arial"/>
              <a:cs typeface="Arial"/>
            </a:endParaRPr>
          </a:p>
        </p:txBody>
      </p:sp>
      <p:pic>
        <p:nvPicPr>
          <p:cNvPr id="208" name="Picture 207" descr="Dai Nam [PPT] Template 15.png">
            <a:extLst>
              <a:ext uri="{FF2B5EF4-FFF2-40B4-BE49-F238E27FC236}">
                <a16:creationId xmlns:a16="http://schemas.microsoft.com/office/drawing/2014/main" id="{BA19468E-B92F-DE8F-4C67-F0CCE00932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1714500"/>
            <a:ext cx="12681785" cy="37785"/>
          </a:xfrm>
          <a:prstGeom prst="rect">
            <a:avLst/>
          </a:prstGeom>
        </p:spPr>
      </p:pic>
      <p:sp>
        <p:nvSpPr>
          <p:cNvPr id="5" name="TextBox 4">
            <a:extLst>
              <a:ext uri="{FF2B5EF4-FFF2-40B4-BE49-F238E27FC236}">
                <a16:creationId xmlns:a16="http://schemas.microsoft.com/office/drawing/2014/main" id="{6E38567B-011E-8756-2791-83696A7AF207}"/>
              </a:ext>
            </a:extLst>
          </p:cNvPr>
          <p:cNvSpPr txBox="1"/>
          <p:nvPr/>
        </p:nvSpPr>
        <p:spPr>
          <a:xfrm>
            <a:off x="914400" y="2476500"/>
            <a:ext cx="15773400" cy="3347840"/>
          </a:xfrm>
          <a:prstGeom prst="rect">
            <a:avLst/>
          </a:prstGeom>
          <a:noFill/>
        </p:spPr>
        <p:txBody>
          <a:bodyPr wrap="square" rtlCol="0">
            <a:spAutoFit/>
          </a:bodyPr>
          <a:lstStyle/>
          <a:p>
            <a:pPr>
              <a:lnSpc>
                <a:spcPct val="150000"/>
              </a:lnSpc>
              <a:buNone/>
            </a:pPr>
            <a:r>
              <a:rPr lang="vi-VN" sz="2400" b="1">
                <a:latin typeface="+mj-lt"/>
                <a:cs typeface="Times New Roman" panose="02020603050405020304" pitchFamily="18" charset="0"/>
              </a:rPr>
              <a:t>Thực trạng:</a:t>
            </a:r>
          </a:p>
          <a:p>
            <a:pPr marL="1028700" lvl="1" indent="-571500">
              <a:lnSpc>
                <a:spcPct val="150000"/>
              </a:lnSpc>
              <a:buFont typeface="Arial" pitchFamily="34" charset="0"/>
              <a:buChar char="•"/>
            </a:pPr>
            <a:r>
              <a:rPr lang="vi-VN" sz="2400">
                <a:latin typeface="+mj-lt"/>
              </a:rPr>
              <a:t>Người khiếm thính gặp rào cản giao tiếp do ít người hiểu ngôn ngữ ký hiệu.</a:t>
            </a:r>
          </a:p>
          <a:p>
            <a:pPr marL="1028700" lvl="1" indent="-571500">
              <a:lnSpc>
                <a:spcPct val="150000"/>
              </a:lnSpc>
              <a:buFont typeface="Arial" pitchFamily="34" charset="0"/>
              <a:buChar char="•"/>
            </a:pPr>
            <a:r>
              <a:rPr lang="vi-VN" sz="2400">
                <a:latin typeface="+mj-lt"/>
              </a:rPr>
              <a:t>Thiếu công cụ hỗ trợ chuyển đổi cử chỉ tay thành văn bản hoặc giọng nói.</a:t>
            </a:r>
          </a:p>
          <a:p>
            <a:pPr>
              <a:lnSpc>
                <a:spcPct val="150000"/>
              </a:lnSpc>
              <a:buNone/>
            </a:pPr>
            <a:r>
              <a:rPr lang="vi-VN" sz="2400" b="1">
                <a:latin typeface="+mj-lt"/>
                <a:cs typeface="Times New Roman" panose="02020603050405020304" pitchFamily="18" charset="0"/>
              </a:rPr>
              <a:t>Vấn đề cần giải quyết:</a:t>
            </a:r>
            <a:endParaRPr lang="en-US" sz="2400" b="1">
              <a:latin typeface="+mj-lt"/>
              <a:cs typeface="Times New Roman" panose="02020603050405020304" pitchFamily="18" charset="0"/>
            </a:endParaRPr>
          </a:p>
          <a:p>
            <a:pPr marL="1028700" lvl="1" indent="-571500">
              <a:lnSpc>
                <a:spcPct val="150000"/>
              </a:lnSpc>
              <a:buFont typeface="Arial" pitchFamily="34" charset="0"/>
              <a:buChar char="•"/>
            </a:pPr>
            <a:r>
              <a:rPr lang="en-US" sz="2400" err="1">
                <a:latin typeface="+mj-lt"/>
                <a:cs typeface="Times New Roman" panose="02020603050405020304" pitchFamily="18" charset="0"/>
              </a:rPr>
              <a:t>Làm sao giúp người khuyết tật giao tiếp dễ dàng hơn.</a:t>
            </a:r>
          </a:p>
          <a:p>
            <a:pPr marL="1028700" lvl="1" indent="-571500">
              <a:lnSpc>
                <a:spcPct val="150000"/>
              </a:lnSpc>
              <a:buFont typeface="Arial" pitchFamily="34" charset="0"/>
              <a:buChar char="•"/>
            </a:pPr>
            <a:r>
              <a:rPr lang="en-US" sz="2400" err="1">
                <a:latin typeface="+mj-lt"/>
                <a:cs typeface="Times New Roman" panose="02020603050405020304" pitchFamily="18" charset="0"/>
              </a:rPr>
              <a:t>Cần hệ thống nhận diện cử chỉ tay chính xác, dễ sử dụng.</a:t>
            </a:r>
            <a:endParaRPr lang="vi-VN" sz="2400">
              <a:latin typeface="+mj-lt"/>
              <a:cs typeface="Times New Roman" panose="02020603050405020304" pitchFamily="18" charset="0"/>
            </a:endParaRPr>
          </a:p>
        </p:txBody>
      </p:sp>
      <p:pic>
        <p:nvPicPr>
          <p:cNvPr id="6" name="Picture 6" descr="6 Lỗi thường gặp khi giao tiếp nơi công sở bạn có thể đang mắc phải">
            <a:extLst>
              <a:ext uri="{FF2B5EF4-FFF2-40B4-BE49-F238E27FC236}">
                <a16:creationId xmlns:a16="http://schemas.microsoft.com/office/drawing/2014/main" id="{B5BEE151-A7DA-C909-EB0C-E2D3D9DD7A85}"/>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092708" y="5961650"/>
            <a:ext cx="5028944" cy="334784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HUẨN NHẤT] Giao tiếp không lời là gì?">
            <a:extLst>
              <a:ext uri="{FF2B5EF4-FFF2-40B4-BE49-F238E27FC236}">
                <a16:creationId xmlns:a16="http://schemas.microsoft.com/office/drawing/2014/main" id="{F288ED5F-1CCC-3928-B02D-FF3072C081F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t="2050" b="2329"/>
          <a:stretch>
            <a:fillRect/>
          </a:stretch>
        </p:blipFill>
        <p:spPr bwMode="auto">
          <a:xfrm>
            <a:off x="9906000" y="5717093"/>
            <a:ext cx="6934200" cy="3729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1945547"/>
      </p:ext>
    </p:extLst>
  </p:cSld>
  <p:clrMapOvr>
    <a:masterClrMapping/>
  </p:clrMapOvr>
  <p:transition/>
  <p:timing/>
</p:sld>
</file>

<file path=ppt/slides/slide4.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a:extLst>
            <a:ext uri="{FF2B5EF4-FFF2-40B4-BE49-F238E27FC236}">
              <a16:creationId xmlns:a16="http://schemas.microsoft.com/office/drawing/2014/main" id="{ADDDE288-1FD9-F81B-B267-4DAD043530EA}"/>
            </a:ext>
          </a:extLst>
        </p:cNvPr>
        <p:cNvGrpSpPr/>
        <p:nvPr/>
      </p:nvGrpSpPr>
      <p:grpSpPr>
        <a:xfrm>
          <a:off x="0" y="0"/>
          <a:ext cx="0" cy="0"/>
        </a:xfrm>
      </p:grpSpPr>
      <p:sp>
        <p:nvSpPr>
          <p:cNvPr id="2" name="Freeform 2">
            <a:extLst>
              <a:ext uri="{FF2B5EF4-FFF2-40B4-BE49-F238E27FC236}">
                <a16:creationId xmlns:a16="http://schemas.microsoft.com/office/drawing/2014/main" id="{C626ADA8-0E53-0791-FE7A-FBFED7497D29}"/>
              </a:ext>
            </a:extLst>
          </p:cNvPr>
          <p:cNvSpPr/>
          <p:nvPr/>
        </p:nvSpPr>
        <p:spPr>
          <a:xfrm>
            <a:off x="0" y="9635852"/>
            <a:ext cx="18288000" cy="651148"/>
          </a:xfrm>
          <a:custGeom>
            <a:rect l="l" t="t" r="r" b="b"/>
            <a:pathLst>
              <a:path w="18288000" h="651148">
                <a:moveTo>
                  <a:pt x="0" y="0"/>
                </a:moveTo>
                <a:lnTo>
                  <a:pt x="18288000" y="0"/>
                </a:lnTo>
                <a:lnTo>
                  <a:pt x="18288000" y="651148"/>
                </a:lnTo>
                <a:lnTo>
                  <a:pt x="0" y="651148"/>
                </a:lnTo>
                <a:lnTo>
                  <a:pt x="0" y="0"/>
                </a:lnTo>
                <a:close/>
              </a:path>
            </a:pathLst>
          </a:custGeom>
          <a:blipFill>
            <a:blip r:embed="rId3"/>
            <a:stretch>
              <a:fillRect t="-16703" b="-16703"/>
            </a:stretch>
          </a:blipFill>
        </p:spPr>
        <p:txBody>
          <a:bodyPr/>
          <a:lstStyle/>
          <a:p>
            <a:endParaRPr lang="en-US"/>
          </a:p>
        </p:txBody>
      </p:sp>
      <p:sp>
        <p:nvSpPr>
          <p:cNvPr id="3" name="Freeform 3">
            <a:extLst>
              <a:ext uri="{FF2B5EF4-FFF2-40B4-BE49-F238E27FC236}">
                <a16:creationId xmlns:a16="http://schemas.microsoft.com/office/drawing/2014/main" id="{3905C776-B34C-1768-CDA8-5D5CEC65B158}"/>
              </a:ext>
            </a:extLst>
          </p:cNvPr>
          <p:cNvSpPr/>
          <p:nvPr/>
        </p:nvSpPr>
        <p:spPr>
          <a:xfrm>
            <a:off x="15468600" y="237058"/>
            <a:ext cx="2057400" cy="1763204"/>
          </a:xfrm>
          <a:custGeom>
            <a:rect l="l" t="t" r="r" b="b"/>
            <a:pathLst>
              <a:path w="947177" h="859563">
                <a:moveTo>
                  <a:pt x="0" y="0"/>
                </a:moveTo>
                <a:lnTo>
                  <a:pt x="947177" y="0"/>
                </a:lnTo>
                <a:lnTo>
                  <a:pt x="947177" y="859563"/>
                </a:lnTo>
                <a:lnTo>
                  <a:pt x="0" y="859563"/>
                </a:lnTo>
                <a:lnTo>
                  <a:pt x="0" y="0"/>
                </a:lnTo>
                <a:close/>
              </a:path>
            </a:pathLst>
          </a:custGeom>
          <a:blipFill>
            <a:blip r:embed="rId4"/>
            <a:stretch>
              <a:fillRect/>
            </a:stretch>
          </a:blipFill>
        </p:spPr>
        <p:txBody>
          <a:bodyPr/>
          <a:lstStyle/>
          <a:p>
            <a:endParaRPr lang="en-US"/>
          </a:p>
        </p:txBody>
      </p:sp>
      <p:sp>
        <p:nvSpPr>
          <p:cNvPr id="207" name="TextBox 206">
            <a:extLst>
              <a:ext uri="{FF2B5EF4-FFF2-40B4-BE49-F238E27FC236}">
                <a16:creationId xmlns:a16="http://schemas.microsoft.com/office/drawing/2014/main" id="{EA392C41-B9DC-4639-6EE3-D39B9E867D40}"/>
              </a:ext>
            </a:extLst>
          </p:cNvPr>
          <p:cNvSpPr txBox="1"/>
          <p:nvPr/>
        </p:nvSpPr>
        <p:spPr>
          <a:xfrm>
            <a:off x="496824" y="764717"/>
            <a:ext cx="13280137" cy="707886"/>
          </a:xfrm>
          <a:prstGeom prst="rect">
            <a:avLst/>
          </a:prstGeom>
          <a:noFill/>
        </p:spPr>
        <p:txBody>
          <a:bodyPr wrap="square" rtlCol="0">
            <a:spAutoFit/>
          </a:bodyPr>
          <a:lstStyle/>
          <a:p>
            <a:r>
              <a:rPr lang="en-US" sz="4000" b="1">
                <a:solidFill>
                  <a:srgbClr val="FF6600"/>
                </a:solidFill>
                <a:latin typeface="Arial"/>
                <a:cs typeface="Arial"/>
              </a:rPr>
              <a:t>MỤC TIÊU VÀ GIẢI PHÁP ĐỀ XUẤT</a:t>
            </a:r>
            <a:endParaRPr lang="en-US" sz="4000" b="1">
              <a:solidFill>
                <a:srgbClr val="1F409A"/>
              </a:solidFill>
              <a:latin typeface="Arial"/>
              <a:cs typeface="Arial"/>
            </a:endParaRPr>
          </a:p>
        </p:txBody>
      </p:sp>
      <p:pic>
        <p:nvPicPr>
          <p:cNvPr id="208" name="Picture 207" descr="Dai Nam [PPT] Template 15.png">
            <a:extLst>
              <a:ext uri="{FF2B5EF4-FFF2-40B4-BE49-F238E27FC236}">
                <a16:creationId xmlns:a16="http://schemas.microsoft.com/office/drawing/2014/main" id="{5477C25C-098F-DF3D-E8E8-28B10FBFA8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3400" y="1714500"/>
            <a:ext cx="12681785" cy="37785"/>
          </a:xfrm>
          <a:prstGeom prst="rect">
            <a:avLst/>
          </a:prstGeom>
        </p:spPr>
      </p:pic>
      <p:sp>
        <p:nvSpPr>
          <p:cNvPr id="5" name="TextBox 4">
            <a:extLst>
              <a:ext uri="{FF2B5EF4-FFF2-40B4-BE49-F238E27FC236}">
                <a16:creationId xmlns:a16="http://schemas.microsoft.com/office/drawing/2014/main" id="{7F40CEB9-3C9C-1953-0903-2ED008321305}"/>
              </a:ext>
            </a:extLst>
          </p:cNvPr>
          <p:cNvSpPr txBox="1"/>
          <p:nvPr/>
        </p:nvSpPr>
        <p:spPr>
          <a:xfrm>
            <a:off x="1066800" y="876300"/>
            <a:ext cx="17950400" cy="9603719"/>
          </a:xfrm>
          <a:prstGeom prst="rect">
            <a:avLst/>
          </a:prstGeom>
          <a:noFill/>
        </p:spPr>
        <p:txBody>
          <a:bodyPr wrap="square">
            <a:spAutoFit/>
          </a:bodyPr>
          <a:lstStyle/>
          <a:p>
            <a:pPr marL="0" marR="0" lvl="0" indent="0" algn="l" defTabSz="914400" rtl="0" eaLnBrk="0" fontAlgn="base" latinLnBrk="0" hangingPunct="0">
              <a:lnSpc>
                <a:spcPct val="200000"/>
              </a:lnSpc>
              <a:spcBef>
                <a:spcPct val="0"/>
              </a:spcBef>
              <a:spcAft>
                <a:spcPct val="0"/>
              </a:spcAft>
              <a:buClrTx/>
              <a:buSzTx/>
              <a:buFontTx/>
              <a:buNone/>
            </a:pPr>
            <a:endParaRPr kumimoji="0" lang="en-US" altLang="en-US" sz="3200" b="0" i="0" u="none" strike="noStrike" cap="none" normalizeH="0" baseline="0">
              <a:ln>
                <a:noFill/>
              </a:ln>
              <a:solidFill>
                <a:schemeClr val="tx1"/>
              </a:solidFill>
              <a:effectLst/>
              <a:latin typeface="+mj-lt"/>
              <a:cs typeface="Times New Roman" panose="02020603050405020304" pitchFamily="18" charset="0"/>
            </a:endParaRPr>
          </a:p>
          <a:p>
            <a:pPr marL="0" marR="0" lvl="0" indent="0" algn="l" defTabSz="914400" rtl="0" eaLnBrk="0" fontAlgn="base" latinLnBrk="0" hangingPunct="0">
              <a:lnSpc>
                <a:spcPct val="200000"/>
              </a:lnSpc>
              <a:spcBef>
                <a:spcPct val="0"/>
              </a:spcBef>
              <a:spcAft>
                <a:spcPct val="0"/>
              </a:spcAft>
              <a:buClrTx/>
              <a:buSzTx/>
            </a:pPr>
            <a:r>
              <a:rPr lang="en-US" sz="3200">
                <a:latin typeface="+mj-lt"/>
                <a:cs typeface="Times New Roman" panose="02020603050405020304" pitchFamily="18" charset="0"/>
              </a:rPr>
              <a:t>🎯 </a:t>
            </a:r>
            <a:r>
              <a:rPr lang="vi-VN" sz="3200" b="1">
                <a:latin typeface="+mj-lt"/>
                <a:cs typeface="Times New Roman" panose="02020603050405020304" pitchFamily="18" charset="0"/>
              </a:rPr>
              <a:t>Mục tiêu:</a:t>
            </a:r>
            <a:r>
              <a:rPr lang="en-US" sz="3200" b="1">
                <a:latin typeface="+mj-lt"/>
                <a:cs typeface="Times New Roman" panose="02020603050405020304" pitchFamily="18" charset="0"/>
              </a:rPr>
              <a:t>	</a:t>
            </a:r>
          </a:p>
          <a:p>
            <a:pPr marL="0" marR="0" lvl="0" indent="0" algn="l" defTabSz="914400" rtl="0" eaLnBrk="0" fontAlgn="base" latinLnBrk="0" hangingPunct="0">
              <a:lnSpc>
                <a:spcPct val="200000"/>
              </a:lnSpc>
              <a:spcBef>
                <a:spcPct val="0"/>
              </a:spcBef>
              <a:spcAft>
                <a:spcPct val="0"/>
              </a:spcAft>
              <a:buClrTx/>
              <a:buSzTx/>
            </a:pPr>
            <a:r>
              <a:rPr lang="en-US" sz="3200">
                <a:latin typeface="+mj-lt"/>
              </a:rPr>
              <a:t>	✅</a:t>
            </a:r>
            <a:r>
              <a:rPr lang="vi-VN" sz="3200">
                <a:latin typeface="+mj-lt"/>
              </a:rPr>
              <a:t> Hỗ trợ giao tiếp cho người khuyết tật bằng ngôn ngữ ký hiệu</a:t>
            </a:r>
          </a:p>
          <a:p>
            <a:pPr marL="0" marR="0" lvl="0" indent="0" algn="l" defTabSz="914400" rtl="0" eaLnBrk="0" fontAlgn="base" latinLnBrk="0" hangingPunct="0">
              <a:lnSpc>
                <a:spcPct val="200000"/>
              </a:lnSpc>
              <a:spcBef>
                <a:spcPct val="0"/>
              </a:spcBef>
              <a:spcAft>
                <a:spcPct val="0"/>
              </a:spcAft>
              <a:buClrTx/>
              <a:buSzTx/>
            </a:pPr>
            <a:r>
              <a:rPr lang="en-US" sz="3200">
                <a:latin typeface="+mj-lt"/>
              </a:rPr>
              <a:t>	✅</a:t>
            </a:r>
            <a:r>
              <a:rPr lang="vi-VN" sz="3200">
                <a:latin typeface="+mj-lt"/>
              </a:rPr>
              <a:t> </a:t>
            </a:r>
            <a:r>
              <a:rPr lang="en-US" sz="3200" err="1">
                <a:latin typeface="+mj-lt"/>
              </a:rPr>
              <a:t>Giúp chuyển đổi cử chỉ tay </a:t>
            </a:r>
            <a:r>
              <a:rPr lang="vi-VN" sz="3200">
                <a:latin typeface="+mj-lt"/>
              </a:rPr>
              <a:t>thành văn bản và </a:t>
            </a:r>
            <a:r>
              <a:rPr lang="en-US" sz="3200" err="1">
                <a:latin typeface="+mj-lt"/>
              </a:rPr>
              <a:t>giọng nói</a:t>
            </a:r>
            <a:endParaRPr lang="vi-VN" sz="3200">
              <a:latin typeface="+mj-lt"/>
              <a:cs typeface="Times New Roman" panose="02020603050405020304" pitchFamily="18" charset="0"/>
            </a:endParaRPr>
          </a:p>
          <a:p>
            <a:pPr eaLnBrk="0" fontAlgn="base" hangingPunct="0">
              <a:lnSpc>
                <a:spcPct val="200000"/>
              </a:lnSpc>
              <a:spcBef>
                <a:spcPct val="0"/>
              </a:spcBef>
              <a:spcAft>
                <a:spcPct val="0"/>
              </a:spcAft>
            </a:pPr>
            <a:r>
              <a:rPr lang="en-US" sz="3200">
                <a:latin typeface="+mj-lt"/>
                <a:cs typeface="Times New Roman" panose="02020603050405020304" pitchFamily="18" charset="0"/>
              </a:rPr>
              <a:t>💡 </a:t>
            </a:r>
            <a:r>
              <a:rPr lang="vi-VN" sz="3200" b="1">
                <a:latin typeface="+mj-lt"/>
                <a:cs typeface="Times New Roman" panose="02020603050405020304" pitchFamily="18" charset="0"/>
              </a:rPr>
              <a:t>Giải pháp:</a:t>
            </a:r>
            <a:r>
              <a:rPr lang="vi-VN" sz="3200">
                <a:latin typeface="+mj-lt"/>
                <a:cs typeface="Times New Roman" panose="02020603050405020304" pitchFamily="18" charset="0"/>
              </a:rPr>
              <a:t> </a:t>
            </a:r>
            <a:endParaRPr lang="en-US" sz="3200">
              <a:latin typeface="+mj-lt"/>
              <a:cs typeface="Times New Roman" panose="02020603050405020304" pitchFamily="18" charset="0"/>
            </a:endParaRPr>
          </a:p>
          <a:p>
            <a:pPr eaLnBrk="0" fontAlgn="base" hangingPunct="0">
              <a:lnSpc>
                <a:spcPct val="200000"/>
              </a:lnSpc>
              <a:spcBef>
                <a:spcPct val="0"/>
              </a:spcBef>
              <a:spcAft>
                <a:spcPct val="0"/>
              </a:spcAft>
            </a:pPr>
            <a:r>
              <a:rPr lang="en-US" sz="3200">
                <a:latin typeface="+mj-lt"/>
              </a:rPr>
              <a:t>	🔹 Camera ghi nhận cử chỉ.</a:t>
            </a:r>
          </a:p>
          <a:p>
            <a:pPr eaLnBrk="0" fontAlgn="base" hangingPunct="0">
              <a:lnSpc>
                <a:spcPct val="200000"/>
              </a:lnSpc>
              <a:spcBef>
                <a:spcPct val="0"/>
              </a:spcBef>
              <a:spcAft>
                <a:spcPct val="0"/>
              </a:spcAft>
            </a:pPr>
            <a:r>
              <a:rPr lang="en-US" sz="3200">
                <a:latin typeface="+mj-lt"/>
              </a:rPr>
              <a:t>	🔹 LSTM xử lý &amp; nhận diện.</a:t>
            </a:r>
          </a:p>
          <a:p>
            <a:pPr eaLnBrk="0" fontAlgn="base" hangingPunct="0">
              <a:lnSpc>
                <a:spcPct val="200000"/>
              </a:lnSpc>
              <a:spcBef>
                <a:spcPct val="0"/>
              </a:spcBef>
              <a:spcAft>
                <a:spcPct val="0"/>
              </a:spcAft>
            </a:pPr>
            <a:r>
              <a:rPr lang="en-US" sz="3200">
                <a:latin typeface="+mj-lt"/>
              </a:rPr>
              <a:t>	🔹 Hiển thị văn bản </a:t>
            </a:r>
            <a:r>
              <a:rPr lang="vi-VN" sz="3200">
                <a:latin typeface="+mj-lt"/>
              </a:rPr>
              <a:t>và</a:t>
            </a:r>
            <a:r>
              <a:rPr lang="en-US" sz="3200">
                <a:latin typeface="+mj-lt"/>
              </a:rPr>
              <a:t> phát âm thanh.</a:t>
            </a:r>
            <a:endParaRPr kumimoji="0" lang="en-US" altLang="en-US" sz="3200" b="0" i="0" u="none" strike="noStrike" cap="none" normalizeH="0" baseline="0">
              <a:ln>
                <a:noFill/>
              </a:ln>
              <a:solidFill>
                <a:schemeClr val="tx1"/>
              </a:solidFill>
              <a:effectLst/>
              <a:latin typeface="+mj-lt"/>
              <a:cs typeface="Times New Roman" panose="02020603050405020304" pitchFamily="18" charset="0"/>
            </a:endParaRPr>
          </a:p>
          <a:p>
            <a:pPr marL="0" marR="0" lvl="0" indent="0" algn="l" defTabSz="914400" rtl="0" eaLnBrk="0" fontAlgn="base" latinLnBrk="0" hangingPunct="0">
              <a:lnSpc>
                <a:spcPct val="200000"/>
              </a:lnSpc>
              <a:spcBef>
                <a:spcPct val="0"/>
              </a:spcBef>
              <a:spcAft>
                <a:spcPct val="0"/>
              </a:spcAft>
              <a:buClrTx/>
              <a:buSzTx/>
            </a:pPr>
            <a:endParaRPr lang="vi-VN" sz="3200">
              <a:latin typeface="+mj-lt"/>
              <a:cs typeface="Times New Roman" panose="02020603050405020304" pitchFamily="18" charset="0"/>
            </a:endParaRPr>
          </a:p>
          <a:p>
            <a:pPr marL="0" indent="0">
              <a:lnSpc>
                <a:spcPct val="150000"/>
              </a:lnSpc>
              <a:buNone/>
            </a:pPr>
            <a:endParaRPr lang="fr-FR" sz="3200">
              <a:latin typeface="+mj-lt"/>
              <a:cs typeface="Arial" pitchFamily="34" charset="0"/>
            </a:endParaRPr>
          </a:p>
        </p:txBody>
      </p:sp>
      <p:pic>
        <p:nvPicPr>
          <p:cNvPr id="4" name="Picture 3">
            <a:extLst>
              <a:ext uri="{FF2B5EF4-FFF2-40B4-BE49-F238E27FC236}">
                <a16:creationId xmlns:a16="http://schemas.microsoft.com/office/drawing/2014/main" id="{D2520E02-3C99-BF0C-DE12-296F7A8C8E40}"/>
              </a:ext>
            </a:extLst>
          </p:cNvPr>
          <p:cNvPicPr>
            <a:picLocks noChangeAspect="1"/>
          </p:cNvPicPr>
          <p:nvPr/>
        </p:nvPicPr>
        <p:blipFill>
          <a:blip r:embed="rId6"/>
          <a:stretch>
            <a:fillRect/>
          </a:stretch>
        </p:blipFill>
        <p:spPr>
          <a:xfrm>
            <a:off x="10955395" y="5501423"/>
            <a:ext cx="7197610" cy="402086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72250915"/>
      </p:ext>
    </p:extLst>
  </p:cSld>
  <p:clrMapOvr>
    <a:masterClrMapping/>
  </p:clrMapOvr>
  <p:transition/>
  <p:timing/>
</p:sld>
</file>

<file path=ppt/slides/slide5.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Freeform 2"/>
          <p:cNvSpPr/>
          <p:nvPr/>
        </p:nvSpPr>
        <p:spPr>
          <a:xfrm>
            <a:off x="0" y="9635852"/>
            <a:ext cx="18288000" cy="651148"/>
          </a:xfrm>
          <a:custGeom>
            <a:rect l="l" t="t" r="r" b="b"/>
            <a:pathLst>
              <a:path w="18288000" h="651148">
                <a:moveTo>
                  <a:pt x="0" y="0"/>
                </a:moveTo>
                <a:lnTo>
                  <a:pt x="18288000" y="0"/>
                </a:lnTo>
                <a:lnTo>
                  <a:pt x="18288000" y="651148"/>
                </a:lnTo>
                <a:lnTo>
                  <a:pt x="0" y="651148"/>
                </a:lnTo>
                <a:lnTo>
                  <a:pt x="0" y="0"/>
                </a:lnTo>
                <a:close/>
              </a:path>
            </a:pathLst>
          </a:custGeom>
          <a:blipFill>
            <a:blip r:embed="rId2"/>
            <a:stretch>
              <a:fillRect t="-16703" b="-16703"/>
            </a:stretch>
          </a:blipFill>
        </p:spPr>
        <p:txBody>
          <a:bodyPr/>
          <a:lstStyle/>
          <a:p>
            <a:endParaRPr lang="en-US"/>
          </a:p>
        </p:txBody>
      </p:sp>
      <p:sp>
        <p:nvSpPr>
          <p:cNvPr id="3" name="Freeform 3"/>
          <p:cNvSpPr/>
          <p:nvPr/>
        </p:nvSpPr>
        <p:spPr>
          <a:xfrm>
            <a:off x="15468600" y="237058"/>
            <a:ext cx="2057400" cy="1763204"/>
          </a:xfrm>
          <a:custGeom>
            <a:rect l="l" t="t" r="r" b="b"/>
            <a:pathLst>
              <a:path w="947177" h="859563">
                <a:moveTo>
                  <a:pt x="0" y="0"/>
                </a:moveTo>
                <a:lnTo>
                  <a:pt x="947177" y="0"/>
                </a:lnTo>
                <a:lnTo>
                  <a:pt x="947177" y="859563"/>
                </a:lnTo>
                <a:lnTo>
                  <a:pt x="0" y="859563"/>
                </a:lnTo>
                <a:lnTo>
                  <a:pt x="0" y="0"/>
                </a:lnTo>
                <a:close/>
              </a:path>
            </a:pathLst>
          </a:custGeom>
          <a:blipFill>
            <a:blip r:embed="rId3"/>
            <a:stretch>
              <a:fillRect/>
            </a:stretch>
          </a:blipFill>
        </p:spPr>
        <p:txBody>
          <a:bodyPr/>
          <a:lstStyle/>
          <a:p>
            <a:endParaRPr lang="en-US"/>
          </a:p>
        </p:txBody>
      </p:sp>
      <p:sp>
        <p:nvSpPr>
          <p:cNvPr id="207" name="TextBox 206">
            <a:extLst>
              <a:ext uri="{FF2B5EF4-FFF2-40B4-BE49-F238E27FC236}">
                <a16:creationId xmlns:a16="http://schemas.microsoft.com/office/drawing/2014/main" id="{83DDBEE2-3787-0968-629B-742AA83D0290}"/>
              </a:ext>
            </a:extLst>
          </p:cNvPr>
          <p:cNvSpPr txBox="1"/>
          <p:nvPr/>
        </p:nvSpPr>
        <p:spPr>
          <a:xfrm>
            <a:off x="496824" y="764717"/>
            <a:ext cx="13280137" cy="707886"/>
          </a:xfrm>
          <a:prstGeom prst="rect">
            <a:avLst/>
          </a:prstGeom>
          <a:noFill/>
        </p:spPr>
        <p:txBody>
          <a:bodyPr wrap="square" rtlCol="0">
            <a:spAutoFit/>
          </a:bodyPr>
          <a:lstStyle/>
          <a:p>
            <a:r>
              <a:rPr lang="en-US" sz="4000" b="1">
                <a:solidFill>
                  <a:srgbClr val="FF6600"/>
                </a:solidFill>
                <a:latin typeface="Arial"/>
                <a:cs typeface="Arial"/>
              </a:rPr>
              <a:t>CÁC NGIÊN CỨU LIÊN QUAN</a:t>
            </a:r>
            <a:endParaRPr lang="en-US" sz="4000" b="1">
              <a:solidFill>
                <a:srgbClr val="1F409A"/>
              </a:solidFill>
              <a:latin typeface="Arial"/>
              <a:cs typeface="Arial"/>
            </a:endParaRPr>
          </a:p>
        </p:txBody>
      </p:sp>
      <p:pic>
        <p:nvPicPr>
          <p:cNvPr id="208" name="Picture 207" descr="Dai Nam [PPT] Template 15.png">
            <a:extLst>
              <a:ext uri="{FF2B5EF4-FFF2-40B4-BE49-F238E27FC236}">
                <a16:creationId xmlns:a16="http://schemas.microsoft.com/office/drawing/2014/main" id="{E151A3A1-8263-9E9A-A4FC-E9B1122C99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1714500"/>
            <a:ext cx="12681785" cy="37785"/>
          </a:xfrm>
          <a:prstGeom prst="rect">
            <a:avLst/>
          </a:prstGeom>
        </p:spPr>
      </p:pic>
      <p:pic>
        <p:nvPicPr>
          <p:cNvPr id="4" name="Picture 3">
            <a:extLst>
              <a:ext uri="{FF2B5EF4-FFF2-40B4-BE49-F238E27FC236}">
                <a16:creationId xmlns:a16="http://schemas.microsoft.com/office/drawing/2014/main" id="{727D2A06-1EF0-5AC6-C3DC-C1D1D9636294}"/>
              </a:ext>
            </a:extLst>
          </p:cNvPr>
          <p:cNvPicPr>
            <a:picLocks noChangeAspect="1"/>
          </p:cNvPicPr>
          <p:nvPr/>
        </p:nvPicPr>
        <p:blipFill>
          <a:blip r:embed="rId5"/>
          <a:stretch>
            <a:fillRect/>
          </a:stretch>
        </p:blipFill>
        <p:spPr>
          <a:xfrm>
            <a:off x="934240" y="1994182"/>
            <a:ext cx="5326837" cy="37355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41851405-BB66-7413-3548-0221E53DE9B5}"/>
              </a:ext>
            </a:extLst>
          </p:cNvPr>
          <p:cNvPicPr>
            <a:picLocks noChangeAspect="1"/>
          </p:cNvPicPr>
          <p:nvPr/>
        </p:nvPicPr>
        <p:blipFill>
          <a:blip r:embed="rId6"/>
          <a:stretch>
            <a:fillRect/>
          </a:stretch>
        </p:blipFill>
        <p:spPr>
          <a:xfrm>
            <a:off x="10992902" y="5542189"/>
            <a:ext cx="5568115" cy="388377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7" name="TextBox 6">
            <a:extLst>
              <a:ext uri="{FF2B5EF4-FFF2-40B4-BE49-F238E27FC236}">
                <a16:creationId xmlns:a16="http://schemas.microsoft.com/office/drawing/2014/main" id="{CA664BA1-F94E-4372-2EAE-52F9FD684144}"/>
              </a:ext>
            </a:extLst>
          </p:cNvPr>
          <p:cNvSpPr txBox="1"/>
          <p:nvPr/>
        </p:nvSpPr>
        <p:spPr>
          <a:xfrm>
            <a:off x="6705600" y="2175626"/>
            <a:ext cx="8991600" cy="3046988"/>
          </a:xfrm>
          <a:prstGeom prst="rect">
            <a:avLst/>
          </a:prstGeom>
          <a:noFill/>
        </p:spPr>
        <p:txBody>
          <a:bodyPr wrap="square" rtlCol="0">
            <a:spAutoFit/>
          </a:bodyPr>
          <a:lstStyle/>
          <a:p>
            <a:r>
              <a:rPr lang="vi-VN" sz="2400" b="1">
                <a:latin typeface="+mj-lt"/>
              </a:rPr>
              <a:t>"Nhận diện cử chỉ tay trong ROS"</a:t>
            </a:r>
            <a:br>
              <a:rPr lang="vi-VN" sz="2400">
                <a:latin typeface="+mj-lt"/>
              </a:rPr>
            </a:br>
            <a:r>
              <a:rPr lang="vi-VN" sz="2400" i="1">
                <a:latin typeface="+mj-lt"/>
              </a:rPr>
              <a:t>Tác giả</a:t>
            </a:r>
            <a:r>
              <a:rPr lang="vi-VN" sz="2400">
                <a:latin typeface="+mj-lt"/>
              </a:rPr>
              <a:t>: Trịnh Nguyễn</a:t>
            </a:r>
            <a:br>
              <a:rPr lang="vi-VN" sz="2400">
                <a:latin typeface="+mj-lt"/>
              </a:rPr>
            </a:br>
            <a:r>
              <a:rPr lang="vi-VN" sz="2400" i="1">
                <a:latin typeface="+mj-lt"/>
              </a:rPr>
              <a:t>Mô tả</a:t>
            </a:r>
            <a:r>
              <a:rPr lang="vi-VN" sz="2400">
                <a:latin typeface="+mj-lt"/>
              </a:rPr>
              <a:t>: Bài viết hướng dẫn chi tiết cách cài đặt và chạy gói nhận diện cử chỉ tay dựa trên Mediapipe trong ROS. Nội dung bao gồm việc tích hợp Mediapipe để nhận dạng và theo dõi bàn tay người, cùng với việc triển khai mô hình phân loại các cử chỉ tay cụ thể.</a:t>
            </a:r>
          </a:p>
          <a:p>
            <a:r>
              <a:rPr lang="vi-VN" sz="2400">
                <a:latin typeface="+mj-lt"/>
              </a:rPr>
              <a:t>Link nghiên cứu: </a:t>
            </a:r>
            <a:r>
              <a:rPr lang="vi-VN" sz="2400">
                <a:latin typeface="+mj-lt"/>
                <a:hlinkClick r:id="rId7"/>
              </a:rPr>
              <a:t>Nhận diện cử chỉ tay ROS</a:t>
            </a:r>
            <a:endParaRPr lang="en-US" sz="2400">
              <a:latin typeface="+mj-lt"/>
            </a:endParaRPr>
          </a:p>
        </p:txBody>
      </p:sp>
      <p:sp>
        <p:nvSpPr>
          <p:cNvPr id="8" name="TextBox 7">
            <a:extLst>
              <a:ext uri="{FF2B5EF4-FFF2-40B4-BE49-F238E27FC236}">
                <a16:creationId xmlns:a16="http://schemas.microsoft.com/office/drawing/2014/main" id="{1461B4E4-CC72-AED2-8909-161441704F67}"/>
              </a:ext>
            </a:extLst>
          </p:cNvPr>
          <p:cNvSpPr txBox="1"/>
          <p:nvPr/>
        </p:nvSpPr>
        <p:spPr>
          <a:xfrm>
            <a:off x="692963" y="5998309"/>
            <a:ext cx="8763000" cy="3416320"/>
          </a:xfrm>
          <a:prstGeom prst="rect">
            <a:avLst/>
          </a:prstGeom>
          <a:noFill/>
        </p:spPr>
        <p:txBody>
          <a:bodyPr wrap="square" rtlCol="0">
            <a:spAutoFit/>
          </a:bodyPr>
          <a:lstStyle/>
          <a:p>
            <a:pPr marL="0" marR="0" lvl="0" indent="0" defTabSz="914400" rtl="0" eaLnBrk="0" fontAlgn="base" latinLnBrk="0" hangingPunct="0">
              <a:lnSpc>
                <a:spcPct val="100000"/>
              </a:lnSpc>
              <a:spcBef>
                <a:spcPct val="0"/>
              </a:spcBef>
              <a:spcAft>
                <a:spcPct val="0"/>
              </a:spcAft>
              <a:buClrTx/>
              <a:buSzTx/>
            </a:pPr>
            <a:r>
              <a:rPr lang="vi-VN" sz="2400" b="1">
                <a:latin typeface="+mj-lt"/>
              </a:rPr>
              <a:t>“</a:t>
            </a:r>
            <a:r>
              <a:rPr lang="en-US" sz="2400" b="1" err="1">
                <a:latin typeface="+mj-lt"/>
              </a:rPr>
              <a:t>Nhận diện cử chỉ tay bằng </a:t>
            </a:r>
            <a:r>
              <a:rPr lang="vi-VN" sz="2400" b="1">
                <a:latin typeface="+mj-lt"/>
              </a:rPr>
              <a:t>LSTM”</a:t>
            </a:r>
            <a:endParaRPr kumimoji="0" lang="vi-VN" altLang="en-US" sz="2400" b="1" i="0" u="none" strike="noStrike" cap="none" normalizeH="0" baseline="0">
              <a:ln>
                <a:noFill/>
              </a:ln>
              <a:solidFill>
                <a:schemeClr val="tx1"/>
              </a:solidFill>
              <a:effectLst/>
              <a:latin typeface="+mj-lt"/>
            </a:endParaRPr>
          </a:p>
          <a:p>
            <a:pPr marL="0" marR="0" lvl="0" indent="0" defTabSz="914400" rtl="0" eaLnBrk="0" fontAlgn="base" latinLnBrk="0" hangingPunct="0">
              <a:lnSpc>
                <a:spcPct val="100000"/>
              </a:lnSpc>
              <a:spcBef>
                <a:spcPct val="0"/>
              </a:spcBef>
              <a:spcAft>
                <a:spcPct val="0"/>
              </a:spcAft>
              <a:buClrTx/>
              <a:buSzTx/>
            </a:pPr>
            <a:r>
              <a:rPr kumimoji="0" lang="en-US" altLang="en-US" sz="2400" i="1" u="none" strike="noStrike" cap="none" normalizeH="0" baseline="0" err="1">
                <a:ln>
                  <a:noFill/>
                </a:ln>
                <a:solidFill>
                  <a:schemeClr val="tx1"/>
                </a:solidFill>
                <a:effectLst/>
                <a:latin typeface="+mj-lt"/>
              </a:rPr>
              <a:t>Tác giả: </a:t>
            </a:r>
            <a:r>
              <a:rPr kumimoji="0" lang="en-US" altLang="en-US" sz="2400" b="0" i="0" u="none" strike="noStrike" cap="none" normalizeH="0" baseline="0">
                <a:ln>
                  <a:noFill/>
                </a:ln>
                <a:solidFill>
                  <a:schemeClr val="tx1"/>
                </a:solidFill>
                <a:effectLst/>
                <a:latin typeface="+mj-lt"/>
              </a:rPr>
              <a:t>P. Rajasekhar, G. Mounika, M. Harshini, M. Sushma </a:t>
            </a:r>
          </a:p>
          <a:p>
            <a:pPr marL="0" marR="0" lvl="0" indent="0" defTabSz="914400" rtl="0" eaLnBrk="0" fontAlgn="base" latinLnBrk="0" hangingPunct="0">
              <a:lnSpc>
                <a:spcPct val="100000"/>
              </a:lnSpc>
              <a:spcBef>
                <a:spcPct val="0"/>
              </a:spcBef>
              <a:spcAft>
                <a:spcPct val="0"/>
              </a:spcAft>
              <a:buClrTx/>
              <a:buSzTx/>
            </a:pPr>
            <a:r>
              <a:rPr kumimoji="0" lang="en-US" altLang="en-US" sz="2400" i="1" u="none" strike="noStrike" cap="none" normalizeH="0" baseline="0" err="1">
                <a:ln>
                  <a:noFill/>
                </a:ln>
                <a:solidFill>
                  <a:schemeClr val="tx1"/>
                </a:solidFill>
                <a:effectLst/>
                <a:latin typeface="+mj-lt"/>
              </a:rPr>
              <a:t>Mô tả: </a:t>
            </a:r>
            <a:r>
              <a:rPr kumimoji="0" lang="en-US" altLang="en-US" sz="2400" b="0" i="0" u="none" strike="noStrike" cap="none" normalizeH="0" baseline="0" err="1">
                <a:ln>
                  <a:noFill/>
                </a:ln>
                <a:solidFill>
                  <a:schemeClr val="tx1"/>
                </a:solidFill>
                <a:effectLst/>
                <a:latin typeface="+mj-lt"/>
              </a:rPr>
              <a:t>Nghiên cứu này đề xuất hệ thống nhận diện cử chỉ tay sử dụng mạng </a:t>
            </a:r>
            <a:endParaRPr kumimoji="0" lang="vi-VN" altLang="en-US" sz="2400" b="0" i="0" u="none" strike="noStrike" cap="none" normalizeH="0" baseline="0">
              <a:ln>
                <a:noFill/>
              </a:ln>
              <a:solidFill>
                <a:schemeClr val="tx1"/>
              </a:solidFill>
              <a:effectLst/>
              <a:latin typeface="+mj-lt"/>
            </a:endParaRPr>
          </a:p>
          <a:p>
            <a:pPr marL="0" marR="0" lvl="0" indent="0" defTabSz="914400" rtl="0" eaLnBrk="0" fontAlgn="base" latinLnBrk="0" hangingPunct="0">
              <a:lnSpc>
                <a:spcPct val="100000"/>
              </a:lnSpc>
              <a:spcBef>
                <a:spcPct val="0"/>
              </a:spcBef>
              <a:spcAft>
                <a:spcPct val="0"/>
              </a:spcAft>
              <a:buClrTx/>
              <a:buSzTx/>
            </a:pPr>
            <a:r>
              <a:rPr kumimoji="0" lang="en-US" altLang="en-US" sz="2400" b="0" i="0" u="none" strike="noStrike" cap="none" normalizeH="0" baseline="0">
                <a:ln>
                  <a:noFill/>
                </a:ln>
                <a:solidFill>
                  <a:schemeClr val="tx1"/>
                </a:solidFill>
                <a:effectLst/>
                <a:latin typeface="+mj-lt"/>
              </a:rPr>
              <a:t>LSTM, giúp người khuyết tật giao tiếp dễ dàng hơn. Mô hình được huấn luyện trên tập dữ liệu hình ảnh thu thập từ </a:t>
            </a:r>
            <a:endParaRPr kumimoji="0" lang="vi-VN" altLang="en-US" sz="2400" b="0" i="0" u="none" strike="noStrike" cap="none" normalizeH="0" baseline="0">
              <a:ln>
                <a:noFill/>
              </a:ln>
              <a:solidFill>
                <a:schemeClr val="tx1"/>
              </a:solidFill>
              <a:effectLst/>
              <a:latin typeface="+mj-lt"/>
            </a:endParaRPr>
          </a:p>
          <a:p>
            <a:pPr marL="0" marR="0" lvl="0" indent="0" defTabSz="914400" rtl="0" eaLnBrk="0" fontAlgn="base" latinLnBrk="0" hangingPunct="0">
              <a:lnSpc>
                <a:spcPct val="100000"/>
              </a:lnSpc>
              <a:spcBef>
                <a:spcPct val="0"/>
              </a:spcBef>
              <a:spcAft>
                <a:spcPct val="0"/>
              </a:spcAft>
              <a:buClrTx/>
              <a:buSzTx/>
            </a:pPr>
            <a:r>
              <a:rPr kumimoji="0" lang="en-US" altLang="en-US" sz="2400" b="0" i="0" u="none" strike="noStrike" cap="none" normalizeH="0" baseline="0">
                <a:ln>
                  <a:noFill/>
                </a:ln>
                <a:solidFill>
                  <a:schemeClr val="tx1"/>
                </a:solidFill>
                <a:effectLst/>
                <a:latin typeface="+mj-lt"/>
              </a:rPr>
              <a:t>camera và đạt độ chính xác cao trong việc phân loại cử chỉ tay. </a:t>
            </a:r>
            <a:endParaRPr kumimoji="0" lang="vi-VN" altLang="en-US" sz="2400" b="0" i="0" u="none" strike="noStrike" cap="none" normalizeH="0" baseline="0">
              <a:ln>
                <a:noFill/>
              </a:ln>
              <a:solidFill>
                <a:schemeClr val="tx1"/>
              </a:solidFill>
              <a:effectLst/>
              <a:latin typeface="+mj-lt"/>
            </a:endParaRPr>
          </a:p>
          <a:p>
            <a:pPr marL="0" marR="0" lvl="0" indent="0" defTabSz="914400" rtl="0" eaLnBrk="0" fontAlgn="base" latinLnBrk="0" hangingPunct="0">
              <a:lnSpc>
                <a:spcPct val="100000"/>
              </a:lnSpc>
              <a:spcBef>
                <a:spcPct val="0"/>
              </a:spcBef>
              <a:spcAft>
                <a:spcPct val="0"/>
              </a:spcAft>
              <a:buClrTx/>
              <a:buSzTx/>
            </a:pPr>
            <a:r>
              <a:rPr lang="vi-VN" sz="2400">
                <a:latin typeface="+mj-lt"/>
              </a:rPr>
              <a:t>Link nghiên cứu:</a:t>
            </a:r>
            <a:r>
              <a:rPr lang="vi-VN" sz="2400">
                <a:latin typeface="+mj-lt"/>
                <a:hlinkClick r:id="rId7"/>
              </a:rPr>
              <a:t> </a:t>
            </a:r>
            <a:r>
              <a:rPr lang="en-US" sz="2400" b="1" err="1">
                <a:latin typeface="+mj-lt"/>
                <a:hlinkClick r:id="rId8"/>
              </a:rPr>
              <a:t>Nhận diện cử chỉ tay bằng </a:t>
            </a:r>
            <a:r>
              <a:rPr lang="vi-VN" sz="2400" b="1">
                <a:latin typeface="+mj-lt"/>
                <a:hlinkClick r:id="rId8"/>
              </a:rPr>
              <a:t>LSTM</a:t>
            </a:r>
            <a:endParaRPr kumimoji="0" lang="en-US" altLang="en-US" sz="2400" i="0" u="none" strike="noStrike" cap="none" normalizeH="0" baseline="0">
              <a:ln>
                <a:noFill/>
              </a:ln>
              <a:solidFill>
                <a:schemeClr val="tx1"/>
              </a:solidFill>
              <a:effectLst/>
              <a:latin typeface="+mj-lt"/>
            </a:endParaRPr>
          </a:p>
          <a:p>
            <a:endParaRPr lang="en-US" sz="2400">
              <a:latin typeface="+mj-lt"/>
            </a:endParaRPr>
          </a:p>
        </p:txBody>
      </p:sp>
    </p:spTree>
    <p:extLst>
      <p:ext uri="{BB962C8B-B14F-4D97-AF65-F5344CB8AC3E}">
        <p14:creationId xmlns:p14="http://schemas.microsoft.com/office/powerpoint/2010/main" val="33391557"/>
      </p:ext>
    </p:extLst>
  </p:cSld>
  <p:clrMapOvr>
    <a:masterClrMapping/>
  </p:clrMapOvr>
  <p:transition/>
  <p:timing/>
</p:sld>
</file>

<file path=ppt/slides/slide6.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a:extLst>
            <a:ext uri="{FF2B5EF4-FFF2-40B4-BE49-F238E27FC236}">
              <a16:creationId xmlns:a16="http://schemas.microsoft.com/office/drawing/2014/main" id="{FEB3CAB4-728D-4D7A-0B7A-C91A3C2AC487}"/>
            </a:ext>
          </a:extLst>
        </p:cNvPr>
        <p:cNvGrpSpPr/>
        <p:nvPr/>
      </p:nvGrpSpPr>
      <p:grpSpPr>
        <a:xfrm>
          <a:off x="0" y="0"/>
          <a:ext cx="0" cy="0"/>
        </a:xfrm>
      </p:grpSpPr>
      <p:sp>
        <p:nvSpPr>
          <p:cNvPr id="2" name="Freeform 2">
            <a:extLst>
              <a:ext uri="{FF2B5EF4-FFF2-40B4-BE49-F238E27FC236}">
                <a16:creationId xmlns:a16="http://schemas.microsoft.com/office/drawing/2014/main" id="{5B7B9808-A1DC-8427-2856-738EF643CA23}"/>
              </a:ext>
            </a:extLst>
          </p:cNvPr>
          <p:cNvSpPr/>
          <p:nvPr/>
        </p:nvSpPr>
        <p:spPr>
          <a:xfrm>
            <a:off x="0" y="9635852"/>
            <a:ext cx="18288000" cy="651148"/>
          </a:xfrm>
          <a:custGeom>
            <a:rect l="l" t="t" r="r" b="b"/>
            <a:pathLst>
              <a:path w="18288000" h="651148">
                <a:moveTo>
                  <a:pt x="0" y="0"/>
                </a:moveTo>
                <a:lnTo>
                  <a:pt x="18288000" y="0"/>
                </a:lnTo>
                <a:lnTo>
                  <a:pt x="18288000" y="651148"/>
                </a:lnTo>
                <a:lnTo>
                  <a:pt x="0" y="651148"/>
                </a:lnTo>
                <a:lnTo>
                  <a:pt x="0" y="0"/>
                </a:lnTo>
                <a:close/>
              </a:path>
            </a:pathLst>
          </a:custGeom>
          <a:blipFill>
            <a:blip r:embed="rId2"/>
            <a:stretch>
              <a:fillRect t="-16703" b="-16703"/>
            </a:stretch>
          </a:blipFill>
        </p:spPr>
        <p:txBody>
          <a:bodyPr/>
          <a:lstStyle/>
          <a:p>
            <a:endParaRPr lang="en-US"/>
          </a:p>
        </p:txBody>
      </p:sp>
      <p:sp>
        <p:nvSpPr>
          <p:cNvPr id="3" name="Freeform 3">
            <a:extLst>
              <a:ext uri="{FF2B5EF4-FFF2-40B4-BE49-F238E27FC236}">
                <a16:creationId xmlns:a16="http://schemas.microsoft.com/office/drawing/2014/main" id="{D44E944E-74AC-48BE-64E1-9F9DE2B6C3B5}"/>
              </a:ext>
            </a:extLst>
          </p:cNvPr>
          <p:cNvSpPr/>
          <p:nvPr/>
        </p:nvSpPr>
        <p:spPr>
          <a:xfrm>
            <a:off x="15468600" y="237058"/>
            <a:ext cx="2057400" cy="1763204"/>
          </a:xfrm>
          <a:custGeom>
            <a:rect l="l" t="t" r="r" b="b"/>
            <a:pathLst>
              <a:path w="947177" h="859563">
                <a:moveTo>
                  <a:pt x="0" y="0"/>
                </a:moveTo>
                <a:lnTo>
                  <a:pt x="947177" y="0"/>
                </a:lnTo>
                <a:lnTo>
                  <a:pt x="947177" y="859563"/>
                </a:lnTo>
                <a:lnTo>
                  <a:pt x="0" y="859563"/>
                </a:lnTo>
                <a:lnTo>
                  <a:pt x="0" y="0"/>
                </a:lnTo>
                <a:close/>
              </a:path>
            </a:pathLst>
          </a:custGeom>
          <a:blipFill>
            <a:blip r:embed="rId3"/>
            <a:stretch>
              <a:fillRect/>
            </a:stretch>
          </a:blipFill>
        </p:spPr>
        <p:txBody>
          <a:bodyPr/>
          <a:lstStyle/>
          <a:p>
            <a:endParaRPr lang="en-US"/>
          </a:p>
        </p:txBody>
      </p:sp>
      <p:sp>
        <p:nvSpPr>
          <p:cNvPr id="207" name="TextBox 206">
            <a:extLst>
              <a:ext uri="{FF2B5EF4-FFF2-40B4-BE49-F238E27FC236}">
                <a16:creationId xmlns:a16="http://schemas.microsoft.com/office/drawing/2014/main" id="{AE0F2D6D-6F13-464E-A153-04DCC4EFA51A}"/>
              </a:ext>
            </a:extLst>
          </p:cNvPr>
          <p:cNvSpPr txBox="1"/>
          <p:nvPr/>
        </p:nvSpPr>
        <p:spPr>
          <a:xfrm>
            <a:off x="496824" y="764717"/>
            <a:ext cx="13280137" cy="707886"/>
          </a:xfrm>
          <a:prstGeom prst="rect">
            <a:avLst/>
          </a:prstGeom>
          <a:noFill/>
        </p:spPr>
        <p:txBody>
          <a:bodyPr wrap="square" rtlCol="0">
            <a:spAutoFit/>
          </a:bodyPr>
          <a:lstStyle/>
          <a:p>
            <a:r>
              <a:rPr lang="en-US" sz="4000" b="1">
                <a:solidFill>
                  <a:srgbClr val="FF6600"/>
                </a:solidFill>
                <a:latin typeface="Arial"/>
                <a:cs typeface="Arial"/>
              </a:rPr>
              <a:t>QUÁ TRÌNH HIỂN KHAI HỆ THỐNG</a:t>
            </a:r>
            <a:endParaRPr lang="en-US" sz="4000" b="1">
              <a:solidFill>
                <a:srgbClr val="1F409A"/>
              </a:solidFill>
              <a:latin typeface="Arial"/>
              <a:cs typeface="Arial"/>
            </a:endParaRPr>
          </a:p>
        </p:txBody>
      </p:sp>
      <p:pic>
        <p:nvPicPr>
          <p:cNvPr id="208" name="Picture 207" descr="Dai Nam [PPT] Template 15.png">
            <a:extLst>
              <a:ext uri="{FF2B5EF4-FFF2-40B4-BE49-F238E27FC236}">
                <a16:creationId xmlns:a16="http://schemas.microsoft.com/office/drawing/2014/main" id="{FC883AE0-2AFD-7894-613C-53F6EEACC0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1714500"/>
            <a:ext cx="12681785" cy="37785"/>
          </a:xfrm>
          <a:prstGeom prst="rect">
            <a:avLst/>
          </a:prstGeom>
        </p:spPr>
      </p:pic>
      <p:sp>
        <p:nvSpPr>
          <p:cNvPr id="5" name="TextBox 4">
            <a:extLst>
              <a:ext uri="{FF2B5EF4-FFF2-40B4-BE49-F238E27FC236}">
                <a16:creationId xmlns:a16="http://schemas.microsoft.com/office/drawing/2014/main" id="{CFE4F261-5BB0-7990-AECA-01924C3FA450}"/>
              </a:ext>
            </a:extLst>
          </p:cNvPr>
          <p:cNvSpPr txBox="1"/>
          <p:nvPr/>
        </p:nvSpPr>
        <p:spPr>
          <a:xfrm>
            <a:off x="553872" y="1994182"/>
            <a:ext cx="9144000" cy="523220"/>
          </a:xfrm>
          <a:prstGeom prst="rect">
            <a:avLst/>
          </a:prstGeom>
          <a:noFill/>
        </p:spPr>
        <p:txBody>
          <a:bodyPr wrap="square">
            <a:spAutoFit/>
          </a:bodyPr>
          <a:lstStyle/>
          <a:p>
            <a:r>
              <a:rPr lang="vi-VN" sz="2800"/>
              <a:t>Model: </a:t>
            </a:r>
            <a:endParaRPr lang="en-US" sz="2800"/>
          </a:p>
        </p:txBody>
      </p:sp>
      <p:pic>
        <p:nvPicPr>
          <p:cNvPr id="14" name="Picture 13" descr="A graph of different colored bars&#10;&#10;AI-generated content may be incorrect.">
            <a:extLst>
              <a:ext uri="{FF2B5EF4-FFF2-40B4-BE49-F238E27FC236}">
                <a16:creationId xmlns:a16="http://schemas.microsoft.com/office/drawing/2014/main" id="{6BF47C2B-CEB0-365F-CB29-D501A31ED97F}"/>
              </a:ext>
            </a:extLst>
          </p:cNvPr>
          <p:cNvPicPr>
            <a:picLocks noChangeAspect="1"/>
          </p:cNvPicPr>
          <p:nvPr/>
        </p:nvPicPr>
        <p:blipFill>
          <a:blip r:embed="rId5">
            <a:extLst>
              <a:ext uri="{28A0092B-C50C-407E-A947-70E740481C1C}">
                <a14:useLocalDpi xmlns:a14="http://schemas.microsoft.com/office/drawing/2010/main" val="0"/>
              </a:ext>
            </a:extLst>
          </a:blip>
          <a:srcRect b="6926"/>
          <a:stretch>
            <a:fillRect/>
          </a:stretch>
        </p:blipFill>
        <p:spPr>
          <a:xfrm>
            <a:off x="0" y="5586385"/>
            <a:ext cx="6645432" cy="3935897"/>
          </a:xfrm>
          <a:prstGeom prst="rect">
            <a:avLst/>
          </a:prstGeom>
        </p:spPr>
      </p:pic>
      <p:pic>
        <p:nvPicPr>
          <p:cNvPr id="16" name="Picture 15" descr="A grid of blue squares with white text&#10;&#10;AI-generated content may be incorrect.">
            <a:extLst>
              <a:ext uri="{FF2B5EF4-FFF2-40B4-BE49-F238E27FC236}">
                <a16:creationId xmlns:a16="http://schemas.microsoft.com/office/drawing/2014/main" id="{9FE827AC-3684-8ED6-E4AC-7233AEBF24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17912" y="2214948"/>
            <a:ext cx="3791306" cy="3314598"/>
          </a:xfrm>
          <a:prstGeom prst="rect">
            <a:avLst/>
          </a:prstGeom>
        </p:spPr>
      </p:pic>
      <p:pic>
        <p:nvPicPr>
          <p:cNvPr id="18" name="Picture 17" descr="A graph with blue and white stripes&#10;&#10;AI-generated content may be incorrect.">
            <a:extLst>
              <a:ext uri="{FF2B5EF4-FFF2-40B4-BE49-F238E27FC236}">
                <a16:creationId xmlns:a16="http://schemas.microsoft.com/office/drawing/2014/main" id="{3E6D92C3-0DD0-5AE3-1E97-A343EDDD5CC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360362" y="5752587"/>
            <a:ext cx="4327438" cy="3314598"/>
          </a:xfrm>
          <a:prstGeom prst="rect">
            <a:avLst/>
          </a:prstGeom>
        </p:spPr>
      </p:pic>
      <p:pic>
        <p:nvPicPr>
          <p:cNvPr id="20" name="Picture 19" descr="A graph of a diagram&#10;&#10;AI-generated content may be incorrect.">
            <a:extLst>
              <a:ext uri="{FF2B5EF4-FFF2-40B4-BE49-F238E27FC236}">
                <a16:creationId xmlns:a16="http://schemas.microsoft.com/office/drawing/2014/main" id="{733F120F-77F2-DD3E-82F9-7BF7F563660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4800" y="2448021"/>
            <a:ext cx="6340632" cy="3138364"/>
          </a:xfrm>
          <a:prstGeom prst="rect">
            <a:avLst/>
          </a:prstGeom>
        </p:spPr>
      </p:pic>
      <p:pic>
        <p:nvPicPr>
          <p:cNvPr id="22" name="Picture 21" descr="A grid of blue squares with white text&#10;&#10;AI-generated content may be incorrect.">
            <a:extLst>
              <a:ext uri="{FF2B5EF4-FFF2-40B4-BE49-F238E27FC236}">
                <a16:creationId xmlns:a16="http://schemas.microsoft.com/office/drawing/2014/main" id="{DC64AE8E-230B-F19B-72A9-5135E398E2A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360362" y="2214948"/>
            <a:ext cx="3791305" cy="3371437"/>
          </a:xfrm>
          <a:prstGeom prst="rect">
            <a:avLst/>
          </a:prstGeom>
        </p:spPr>
      </p:pic>
      <p:pic>
        <p:nvPicPr>
          <p:cNvPr id="26" name="Picture 25">
            <a:extLst>
              <a:ext uri="{FF2B5EF4-FFF2-40B4-BE49-F238E27FC236}">
                <a16:creationId xmlns:a16="http://schemas.microsoft.com/office/drawing/2014/main" id="{9D3116EE-25C3-3F97-85DC-E3ECBB1AE514}"/>
              </a:ext>
            </a:extLst>
          </p:cNvPr>
          <p:cNvPicPr>
            <a:picLocks noChangeAspect="1"/>
          </p:cNvPicPr>
          <p:nvPr/>
        </p:nvPicPr>
        <p:blipFill>
          <a:blip r:embed="rId10"/>
          <a:stretch>
            <a:fillRect/>
          </a:stretch>
        </p:blipFill>
        <p:spPr>
          <a:xfrm>
            <a:off x="8229600" y="5643116"/>
            <a:ext cx="4016010" cy="3314598"/>
          </a:xfrm>
          <a:prstGeom prst="rect">
            <a:avLst/>
          </a:prstGeom>
        </p:spPr>
      </p:pic>
    </p:spTree>
    <p:extLst>
      <p:ext uri="{BB962C8B-B14F-4D97-AF65-F5344CB8AC3E}">
        <p14:creationId xmlns:p14="http://schemas.microsoft.com/office/powerpoint/2010/main" val="838715592"/>
      </p:ext>
    </p:extLst>
  </p:cSld>
  <p:clrMapOvr>
    <a:masterClrMapping/>
  </p:clrMapOvr>
  <p:transition/>
  <p:timing/>
</p:sld>
</file>

<file path=ppt/slides/slide7.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a:extLst>
            <a:ext uri="{FF2B5EF4-FFF2-40B4-BE49-F238E27FC236}">
              <a16:creationId xmlns:a16="http://schemas.microsoft.com/office/drawing/2014/main" id="{FEB3CAB4-728D-4D7A-0B7A-C91A3C2AC487}"/>
            </a:ext>
          </a:extLst>
        </p:cNvPr>
        <p:cNvGrpSpPr/>
        <p:nvPr/>
      </p:nvGrpSpPr>
      <p:grpSpPr>
        <a:xfrm>
          <a:off x="0" y="0"/>
          <a:ext cx="0" cy="0"/>
        </a:xfrm>
      </p:grpSpPr>
      <p:sp>
        <p:nvSpPr>
          <p:cNvPr id="2" name="Freeform 2">
            <a:extLst>
              <a:ext uri="{FF2B5EF4-FFF2-40B4-BE49-F238E27FC236}">
                <a16:creationId xmlns:a16="http://schemas.microsoft.com/office/drawing/2014/main" id="{5B7B9808-A1DC-8427-2856-738EF643CA23}"/>
              </a:ext>
            </a:extLst>
          </p:cNvPr>
          <p:cNvSpPr/>
          <p:nvPr/>
        </p:nvSpPr>
        <p:spPr>
          <a:xfrm>
            <a:off x="0" y="9635852"/>
            <a:ext cx="18288000" cy="651148"/>
          </a:xfrm>
          <a:custGeom>
            <a:rect l="l" t="t" r="r" b="b"/>
            <a:pathLst>
              <a:path w="18288000" h="651148">
                <a:moveTo>
                  <a:pt x="0" y="0"/>
                </a:moveTo>
                <a:lnTo>
                  <a:pt x="18288000" y="0"/>
                </a:lnTo>
                <a:lnTo>
                  <a:pt x="18288000" y="651148"/>
                </a:lnTo>
                <a:lnTo>
                  <a:pt x="0" y="651148"/>
                </a:lnTo>
                <a:lnTo>
                  <a:pt x="0" y="0"/>
                </a:lnTo>
                <a:close/>
              </a:path>
            </a:pathLst>
          </a:custGeom>
          <a:blipFill>
            <a:blip r:embed="rId2"/>
            <a:stretch>
              <a:fillRect t="-16703" b="-16703"/>
            </a:stretch>
          </a:blipFill>
        </p:spPr>
        <p:txBody>
          <a:bodyPr/>
          <a:lstStyle/>
          <a:p>
            <a:endParaRPr lang="en-US"/>
          </a:p>
        </p:txBody>
      </p:sp>
      <p:sp>
        <p:nvSpPr>
          <p:cNvPr id="3" name="Freeform 3">
            <a:extLst>
              <a:ext uri="{FF2B5EF4-FFF2-40B4-BE49-F238E27FC236}">
                <a16:creationId xmlns:a16="http://schemas.microsoft.com/office/drawing/2014/main" id="{D44E944E-74AC-48BE-64E1-9F9DE2B6C3B5}"/>
              </a:ext>
            </a:extLst>
          </p:cNvPr>
          <p:cNvSpPr/>
          <p:nvPr/>
        </p:nvSpPr>
        <p:spPr>
          <a:xfrm>
            <a:off x="15468600" y="237058"/>
            <a:ext cx="2057400" cy="1763204"/>
          </a:xfrm>
          <a:custGeom>
            <a:rect l="l" t="t" r="r" b="b"/>
            <a:pathLst>
              <a:path w="947177" h="859563">
                <a:moveTo>
                  <a:pt x="0" y="0"/>
                </a:moveTo>
                <a:lnTo>
                  <a:pt x="947177" y="0"/>
                </a:lnTo>
                <a:lnTo>
                  <a:pt x="947177" y="859563"/>
                </a:lnTo>
                <a:lnTo>
                  <a:pt x="0" y="859563"/>
                </a:lnTo>
                <a:lnTo>
                  <a:pt x="0" y="0"/>
                </a:lnTo>
                <a:close/>
              </a:path>
            </a:pathLst>
          </a:custGeom>
          <a:blipFill>
            <a:blip r:embed="rId3"/>
            <a:stretch>
              <a:fillRect/>
            </a:stretch>
          </a:blipFill>
        </p:spPr>
        <p:txBody>
          <a:bodyPr/>
          <a:lstStyle/>
          <a:p>
            <a:endParaRPr lang="en-US"/>
          </a:p>
        </p:txBody>
      </p:sp>
      <p:sp>
        <p:nvSpPr>
          <p:cNvPr id="207" name="TextBox 206">
            <a:extLst>
              <a:ext uri="{FF2B5EF4-FFF2-40B4-BE49-F238E27FC236}">
                <a16:creationId xmlns:a16="http://schemas.microsoft.com/office/drawing/2014/main" id="{AE0F2D6D-6F13-464E-A153-04DCC4EFA51A}"/>
              </a:ext>
            </a:extLst>
          </p:cNvPr>
          <p:cNvSpPr txBox="1"/>
          <p:nvPr/>
        </p:nvSpPr>
        <p:spPr>
          <a:xfrm>
            <a:off x="496824" y="764717"/>
            <a:ext cx="13280137" cy="707886"/>
          </a:xfrm>
          <a:prstGeom prst="rect">
            <a:avLst/>
          </a:prstGeom>
          <a:noFill/>
        </p:spPr>
        <p:txBody>
          <a:bodyPr wrap="square" rtlCol="0">
            <a:spAutoFit/>
          </a:bodyPr>
          <a:lstStyle/>
          <a:p>
            <a:r>
              <a:rPr lang="en-US" sz="4000" b="1">
                <a:solidFill>
                  <a:srgbClr val="FF6600"/>
                </a:solidFill>
                <a:latin typeface="Arial"/>
                <a:cs typeface="Arial"/>
              </a:rPr>
              <a:t>QUÁ TRÌNH HIỂN KHAI HỆ THỐNG</a:t>
            </a:r>
            <a:endParaRPr lang="en-US" sz="4000" b="1">
              <a:solidFill>
                <a:srgbClr val="1F409A"/>
              </a:solidFill>
              <a:latin typeface="Arial"/>
              <a:cs typeface="Arial"/>
            </a:endParaRPr>
          </a:p>
        </p:txBody>
      </p:sp>
      <p:pic>
        <p:nvPicPr>
          <p:cNvPr id="208" name="Picture 207" descr="Dai Nam [PPT] Template 15.png">
            <a:extLst>
              <a:ext uri="{FF2B5EF4-FFF2-40B4-BE49-F238E27FC236}">
                <a16:creationId xmlns:a16="http://schemas.microsoft.com/office/drawing/2014/main" id="{FC883AE0-2AFD-7894-613C-53F6EEACC0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1714500"/>
            <a:ext cx="12681785" cy="37785"/>
          </a:xfrm>
          <a:prstGeom prst="rect">
            <a:avLst/>
          </a:prstGeom>
        </p:spPr>
      </p:pic>
      <p:sp>
        <p:nvSpPr>
          <p:cNvPr id="5" name="TextBox 4">
            <a:extLst>
              <a:ext uri="{FF2B5EF4-FFF2-40B4-BE49-F238E27FC236}">
                <a16:creationId xmlns:a16="http://schemas.microsoft.com/office/drawing/2014/main" id="{CFE4F261-5BB0-7990-AECA-01924C3FA450}"/>
              </a:ext>
            </a:extLst>
          </p:cNvPr>
          <p:cNvSpPr txBox="1"/>
          <p:nvPr/>
        </p:nvSpPr>
        <p:spPr>
          <a:xfrm>
            <a:off x="553872" y="1994182"/>
            <a:ext cx="9144000" cy="954107"/>
          </a:xfrm>
          <a:prstGeom prst="rect">
            <a:avLst/>
          </a:prstGeom>
          <a:noFill/>
        </p:spPr>
        <p:txBody>
          <a:bodyPr wrap="square">
            <a:spAutoFit/>
          </a:bodyPr>
          <a:lstStyle/>
          <a:p>
            <a:r>
              <a:rPr lang="en-US" sz="2800"/>
              <a:t>Kết luận</a:t>
            </a:r>
            <a:r>
              <a:rPr lang="vi-VN" sz="2800"/>
              <a:t> model: </a:t>
            </a:r>
            <a:endParaRPr lang="en-US" sz="2800"/>
          </a:p>
          <a:p>
            <a:endParaRPr lang="en-US" sz="2800"/>
          </a:p>
        </p:txBody>
      </p:sp>
      <p:sp>
        <p:nvSpPr>
          <p:cNvPr id="6" name="TextBox 5">
            <a:extLst>
              <a:ext uri="{FF2B5EF4-FFF2-40B4-BE49-F238E27FC236}">
                <a16:creationId xmlns:a16="http://schemas.microsoft.com/office/drawing/2014/main" id="{47203AEE-BEBD-3F62-373C-8F8A1BB0B9DF}"/>
              </a:ext>
            </a:extLst>
          </p:cNvPr>
          <p:cNvSpPr txBox="1"/>
          <p:nvPr/>
        </p:nvSpPr>
        <p:spPr>
          <a:xfrm>
            <a:off x="496824" y="2564437"/>
            <a:ext cx="17791176" cy="5183150"/>
          </a:xfrm>
          <a:prstGeom prst="rect">
            <a:avLst/>
          </a:prstGeom>
          <a:noFill/>
        </p:spPr>
        <p:txBody>
          <a:bodyPr wrap="square">
            <a:spAutoFit/>
          </a:bodyPr>
          <a:lstStyle/>
          <a:p>
            <a:pPr>
              <a:lnSpc>
                <a:spcPct val="150000"/>
              </a:lnSpc>
            </a:pPr>
            <a:r>
              <a:rPr lang="en-US" sz="2800" b="1"/>
              <a:t>Hiệu suất dự đoán (Accuracy)</a:t>
            </a:r>
          </a:p>
          <a:p>
            <a:pPr>
              <a:lnSpc>
                <a:spcPct val="150000"/>
              </a:lnSpc>
              <a:buFont typeface="Arial" pitchFamily="34" charset="0"/>
              <a:buChar char="•"/>
            </a:pPr>
            <a:r>
              <a:rPr lang="en-US" sz="2800" b="1"/>
              <a:t>SignLSTM:</a:t>
            </a:r>
            <a:r>
              <a:rPr lang="en-US" sz="2800"/>
              <a:t> 90% (dựa trên ma trận nhầm lẫn thực tế từ hình ảnh).</a:t>
            </a:r>
          </a:p>
          <a:p>
            <a:pPr>
              <a:lnSpc>
                <a:spcPct val="150000"/>
              </a:lnSpc>
              <a:buFont typeface="Arial" pitchFamily="34" charset="0"/>
              <a:buChar char="•"/>
            </a:pPr>
            <a:r>
              <a:rPr lang="en-US" sz="2800" b="1"/>
              <a:t>CNN, RNN, Transformer:</a:t>
            </a:r>
            <a:r>
              <a:rPr lang="en-US" sz="2800"/>
              <a:t> ~10% (</a:t>
            </a:r>
            <a:r>
              <a:rPr lang="vi-VN" sz="2800"/>
              <a:t>độ chính xác thấp</a:t>
            </a:r>
            <a:r>
              <a:rPr lang="en-US" sz="2800"/>
              <a:t>, cần huấn luyện thực tế để có kết quả chính xác).</a:t>
            </a:r>
          </a:p>
          <a:p>
            <a:pPr>
              <a:lnSpc>
                <a:spcPct val="150000"/>
              </a:lnSpc>
            </a:pPr>
            <a:r>
              <a:rPr lang="en-US" sz="2800" b="1"/>
              <a:t>Thời gian suy luận (Inference Time)</a:t>
            </a:r>
          </a:p>
          <a:p>
            <a:pPr>
              <a:lnSpc>
                <a:spcPct val="150000"/>
              </a:lnSpc>
              <a:buFont typeface="Arial" pitchFamily="34" charset="0"/>
              <a:buChar char="•"/>
            </a:pPr>
            <a:r>
              <a:rPr lang="en-US" sz="2800" b="1"/>
              <a:t>SignLSTM:</a:t>
            </a:r>
            <a:r>
              <a:rPr lang="en-US" sz="2800"/>
              <a:t> Nhanh nhất (trung bình 30ms).</a:t>
            </a:r>
          </a:p>
          <a:p>
            <a:pPr>
              <a:lnSpc>
                <a:spcPct val="150000"/>
              </a:lnSpc>
              <a:buFont typeface="Arial" pitchFamily="34" charset="0"/>
              <a:buChar char="•"/>
            </a:pPr>
            <a:r>
              <a:rPr lang="en-US" sz="2800" b="1"/>
              <a:t>RNN:</a:t>
            </a:r>
            <a:r>
              <a:rPr lang="en-US" sz="2800"/>
              <a:t> Nhanh thứ hai (trung bình 40ms).</a:t>
            </a:r>
          </a:p>
          <a:p>
            <a:pPr>
              <a:lnSpc>
                <a:spcPct val="150000"/>
              </a:lnSpc>
              <a:buFont typeface="Arial" pitchFamily="34" charset="0"/>
              <a:buChar char="•"/>
            </a:pPr>
            <a:r>
              <a:rPr lang="en-US" sz="2800" b="1"/>
              <a:t>CNN:</a:t>
            </a:r>
            <a:r>
              <a:rPr lang="en-US" sz="2800"/>
              <a:t> Trung bình (50ms).</a:t>
            </a:r>
          </a:p>
          <a:p>
            <a:pPr>
              <a:lnSpc>
                <a:spcPct val="150000"/>
              </a:lnSpc>
              <a:buFont typeface="Arial" pitchFamily="34" charset="0"/>
              <a:buChar char="•"/>
            </a:pPr>
            <a:r>
              <a:rPr lang="en-US" sz="2800" b="1"/>
              <a:t>Transformer:</a:t>
            </a:r>
            <a:r>
              <a:rPr lang="en-US" sz="2800"/>
              <a:t> Chậm nhất (70ms).</a:t>
            </a:r>
          </a:p>
        </p:txBody>
      </p:sp>
      <p:pic>
        <p:nvPicPr>
          <p:cNvPr id="1026" name="Picture 2" descr="3 Bước để có mẫu kết luận tiểu luận ấn tượng | Luận Văn 2S">
            <a:extLst>
              <a:ext uri="{FF2B5EF4-FFF2-40B4-BE49-F238E27FC236}">
                <a16:creationId xmlns:a16="http://schemas.microsoft.com/office/drawing/2014/main" id="{18BBC712-B8CF-31D8-2D27-829016A008DF}"/>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1658600" y="5189921"/>
            <a:ext cx="5715000" cy="3705225"/>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2629AB0-8F14-8EFB-D61A-5D961F067BD9}"/>
              </a:ext>
            </a:extLst>
          </p:cNvPr>
          <p:cNvSpPr txBox="1"/>
          <p:nvPr/>
        </p:nvSpPr>
        <p:spPr>
          <a:xfrm>
            <a:off x="559558" y="7969652"/>
            <a:ext cx="10641842" cy="1384995"/>
          </a:xfrm>
          <a:prstGeom prst="rect">
            <a:avLst/>
          </a:prstGeom>
          <a:noFill/>
        </p:spPr>
        <p:txBody>
          <a:bodyPr wrap="square">
            <a:spAutoFit/>
          </a:bodyPr>
          <a:lstStyle/>
          <a:p>
            <a:r>
              <a:rPr lang="vi-VN" sz="2800" b="1"/>
              <a:t>=&gt; SignLSTM</a:t>
            </a:r>
            <a:r>
              <a:rPr lang="vi-VN" sz="2800"/>
              <a:t> vượt trội về cả hiệu suất dự đoán (90%) và thời gian suy luận (nhanh nhất, 30ms). Với dữ liệu hiện tại, đây là mô hình tốt nhất.</a:t>
            </a:r>
          </a:p>
        </p:txBody>
      </p:sp>
    </p:spTree>
    <p:extLst>
      <p:ext uri="{BB962C8B-B14F-4D97-AF65-F5344CB8AC3E}">
        <p14:creationId xmlns:p14="http://schemas.microsoft.com/office/powerpoint/2010/main" val="1635346406"/>
      </p:ext>
    </p:extLst>
  </p:cSld>
  <p:clrMapOvr>
    <a:masterClrMapping/>
  </p:clrMapOvr>
  <p:transition/>
  <p:timing/>
</p:sld>
</file>

<file path=ppt/slides/slide8.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a:extLst>
            <a:ext uri="{FF2B5EF4-FFF2-40B4-BE49-F238E27FC236}">
              <a16:creationId xmlns:a16="http://schemas.microsoft.com/office/drawing/2014/main" id="{32E42FAA-13E9-3052-47AD-1960EB67CB63}"/>
            </a:ext>
          </a:extLst>
        </p:cNvPr>
        <p:cNvGrpSpPr/>
        <p:nvPr/>
      </p:nvGrpSpPr>
      <p:grpSpPr>
        <a:xfrm>
          <a:off x="0" y="0"/>
          <a:ext cx="0" cy="0"/>
        </a:xfrm>
      </p:grpSpPr>
      <p:sp>
        <p:nvSpPr>
          <p:cNvPr id="2" name="Freeform 2">
            <a:extLst>
              <a:ext uri="{FF2B5EF4-FFF2-40B4-BE49-F238E27FC236}">
                <a16:creationId xmlns:a16="http://schemas.microsoft.com/office/drawing/2014/main" id="{0CBC0B2C-5793-B7CE-44E7-5583A9D842F0}"/>
              </a:ext>
            </a:extLst>
          </p:cNvPr>
          <p:cNvSpPr/>
          <p:nvPr/>
        </p:nvSpPr>
        <p:spPr>
          <a:xfrm>
            <a:off x="0" y="9635852"/>
            <a:ext cx="18288000" cy="651148"/>
          </a:xfrm>
          <a:custGeom>
            <a:rect l="l" t="t" r="r" b="b"/>
            <a:pathLst>
              <a:path w="18288000" h="651148">
                <a:moveTo>
                  <a:pt x="0" y="0"/>
                </a:moveTo>
                <a:lnTo>
                  <a:pt x="18288000" y="0"/>
                </a:lnTo>
                <a:lnTo>
                  <a:pt x="18288000" y="651148"/>
                </a:lnTo>
                <a:lnTo>
                  <a:pt x="0" y="651148"/>
                </a:lnTo>
                <a:lnTo>
                  <a:pt x="0" y="0"/>
                </a:lnTo>
                <a:close/>
              </a:path>
            </a:pathLst>
          </a:custGeom>
          <a:blipFill>
            <a:blip r:embed="rId2"/>
            <a:stretch>
              <a:fillRect t="-16703" b="-16703"/>
            </a:stretch>
          </a:blipFill>
        </p:spPr>
        <p:txBody>
          <a:bodyPr/>
          <a:lstStyle/>
          <a:p>
            <a:endParaRPr lang="en-US">
              <a:latin typeface="+mj-lt"/>
            </a:endParaRPr>
          </a:p>
        </p:txBody>
      </p:sp>
      <p:sp>
        <p:nvSpPr>
          <p:cNvPr id="3" name="Freeform 3">
            <a:extLst>
              <a:ext uri="{FF2B5EF4-FFF2-40B4-BE49-F238E27FC236}">
                <a16:creationId xmlns:a16="http://schemas.microsoft.com/office/drawing/2014/main" id="{9D979132-8565-B358-B37D-3C8A8F1733F7}"/>
              </a:ext>
            </a:extLst>
          </p:cNvPr>
          <p:cNvSpPr/>
          <p:nvPr/>
        </p:nvSpPr>
        <p:spPr>
          <a:xfrm>
            <a:off x="15468600" y="237058"/>
            <a:ext cx="2057400" cy="1763204"/>
          </a:xfrm>
          <a:custGeom>
            <a:rect l="l" t="t" r="r" b="b"/>
            <a:pathLst>
              <a:path w="947177" h="859563">
                <a:moveTo>
                  <a:pt x="0" y="0"/>
                </a:moveTo>
                <a:lnTo>
                  <a:pt x="947177" y="0"/>
                </a:lnTo>
                <a:lnTo>
                  <a:pt x="947177" y="859563"/>
                </a:lnTo>
                <a:lnTo>
                  <a:pt x="0" y="859563"/>
                </a:lnTo>
                <a:lnTo>
                  <a:pt x="0" y="0"/>
                </a:lnTo>
                <a:close/>
              </a:path>
            </a:pathLst>
          </a:custGeom>
          <a:blipFill>
            <a:blip r:embed="rId3"/>
            <a:stretch>
              <a:fillRect/>
            </a:stretch>
          </a:blipFill>
        </p:spPr>
        <p:txBody>
          <a:bodyPr/>
          <a:lstStyle/>
          <a:p>
            <a:endParaRPr lang="en-US">
              <a:latin typeface="+mj-lt"/>
            </a:endParaRPr>
          </a:p>
        </p:txBody>
      </p:sp>
      <p:sp>
        <p:nvSpPr>
          <p:cNvPr id="207" name="TextBox 206">
            <a:extLst>
              <a:ext uri="{FF2B5EF4-FFF2-40B4-BE49-F238E27FC236}">
                <a16:creationId xmlns:a16="http://schemas.microsoft.com/office/drawing/2014/main" id="{237B7ED7-D895-81B5-B2D2-A1C51A775583}"/>
              </a:ext>
            </a:extLst>
          </p:cNvPr>
          <p:cNvSpPr txBox="1"/>
          <p:nvPr/>
        </p:nvSpPr>
        <p:spPr>
          <a:xfrm>
            <a:off x="496824" y="764717"/>
            <a:ext cx="13280137" cy="707886"/>
          </a:xfrm>
          <a:prstGeom prst="rect">
            <a:avLst/>
          </a:prstGeom>
          <a:noFill/>
        </p:spPr>
        <p:txBody>
          <a:bodyPr wrap="square" rtlCol="0">
            <a:spAutoFit/>
          </a:bodyPr>
          <a:lstStyle/>
          <a:p>
            <a:r>
              <a:rPr lang="en-US" sz="4000" b="1">
                <a:solidFill>
                  <a:srgbClr val="FF6600"/>
                </a:solidFill>
                <a:latin typeface="+mj-lt"/>
                <a:cs typeface="Arial"/>
              </a:rPr>
              <a:t>MÔ HÌNH TỔNG QUAN HỆ THỐNG</a:t>
            </a:r>
            <a:endParaRPr lang="en-US" sz="4000" b="1">
              <a:solidFill>
                <a:srgbClr val="1F409A"/>
              </a:solidFill>
              <a:latin typeface="+mj-lt"/>
              <a:cs typeface="Arial"/>
            </a:endParaRPr>
          </a:p>
        </p:txBody>
      </p:sp>
      <p:pic>
        <p:nvPicPr>
          <p:cNvPr id="208" name="Picture 207" descr="Dai Nam [PPT] Template 15.png">
            <a:extLst>
              <a:ext uri="{FF2B5EF4-FFF2-40B4-BE49-F238E27FC236}">
                <a16:creationId xmlns:a16="http://schemas.microsoft.com/office/drawing/2014/main" id="{3F56A398-F149-2481-9372-98191A0439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1714500"/>
            <a:ext cx="12681785" cy="37785"/>
          </a:xfrm>
          <a:prstGeom prst="rect">
            <a:avLst/>
          </a:prstGeom>
        </p:spPr>
      </p:pic>
      <p:cxnSp>
        <p:nvCxnSpPr>
          <p:cNvPr id="24" name="Straight Arrow Connector 23">
            <a:extLst>
              <a:ext uri="{FF2B5EF4-FFF2-40B4-BE49-F238E27FC236}">
                <a16:creationId xmlns:a16="http://schemas.microsoft.com/office/drawing/2014/main" id="{FA604185-CA17-F46E-382C-23D932616133}"/>
              </a:ext>
            </a:extLst>
          </p:cNvPr>
          <p:cNvCxnSpPr/>
          <p:nvPr/>
        </p:nvCxnSpPr>
        <p:spPr>
          <a:xfrm>
            <a:off x="4739929" y="3376624"/>
            <a:ext cx="1813271" cy="0"/>
          </a:xfrm>
          <a:prstGeom prst="straightConnector1">
            <a:avLst/>
          </a:prstGeom>
          <a:ln w="76200">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4D779068-CD70-A166-A186-052667B449CF}"/>
              </a:ext>
            </a:extLst>
          </p:cNvPr>
          <p:cNvCxnSpPr/>
          <p:nvPr/>
        </p:nvCxnSpPr>
        <p:spPr>
          <a:xfrm>
            <a:off x="10744200" y="3238500"/>
            <a:ext cx="1752600" cy="0"/>
          </a:xfrm>
          <a:prstGeom prst="straightConnector1">
            <a:avLst/>
          </a:prstGeom>
          <a:ln w="76200">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3AA5C071-795B-B107-445B-A474936F755A}"/>
              </a:ext>
            </a:extLst>
          </p:cNvPr>
          <p:cNvCxnSpPr>
            <a:stCxn id="33" idx="2"/>
          </p:cNvCxnSpPr>
          <p:nvPr/>
        </p:nvCxnSpPr>
        <p:spPr>
          <a:xfrm flipH="1">
            <a:off x="12945708" y="5823214"/>
            <a:ext cx="1478234" cy="1102778"/>
          </a:xfrm>
          <a:prstGeom prst="straightConnector1">
            <a:avLst/>
          </a:prstGeom>
          <a:ln w="76200">
            <a:tailEnd type="triangle"/>
          </a:ln>
        </p:spPr>
        <p:style>
          <a:lnRef idx="2">
            <a:schemeClr val="dk1"/>
          </a:lnRef>
          <a:fillRef idx="0">
            <a:schemeClr val="dk1"/>
          </a:fillRef>
          <a:effectRef idx="1">
            <a:schemeClr val="dk1"/>
          </a:effectRef>
          <a:fontRef idx="minor">
            <a:schemeClr val="tx1"/>
          </a:fontRef>
        </p:style>
      </p:cxnSp>
      <p:cxnSp>
        <p:nvCxnSpPr>
          <p:cNvPr id="27" name="Straight Arrow Connector 26">
            <a:extLst>
              <a:ext uri="{FF2B5EF4-FFF2-40B4-BE49-F238E27FC236}">
                <a16:creationId xmlns:a16="http://schemas.microsoft.com/office/drawing/2014/main" id="{BCBA19BF-75A9-3EDF-C997-20DBC869316A}"/>
              </a:ext>
            </a:extLst>
          </p:cNvPr>
          <p:cNvCxnSpPr/>
          <p:nvPr/>
        </p:nvCxnSpPr>
        <p:spPr>
          <a:xfrm flipH="1">
            <a:off x="6705600" y="7200900"/>
            <a:ext cx="2097642" cy="0"/>
          </a:xfrm>
          <a:prstGeom prst="straightConnector1">
            <a:avLst/>
          </a:prstGeom>
          <a:ln w="76200">
            <a:tailEnd type="triangle"/>
          </a:ln>
        </p:spPr>
        <p:style>
          <a:lnRef idx="2">
            <a:schemeClr val="dk1"/>
          </a:lnRef>
          <a:fillRef idx="0">
            <a:schemeClr val="dk1"/>
          </a:fillRef>
          <a:effectRef idx="1">
            <a:schemeClr val="dk1"/>
          </a:effectRef>
          <a:fontRef idx="minor">
            <a:schemeClr val="tx1"/>
          </a:fontRef>
        </p:style>
      </p:cxnSp>
      <p:pic>
        <p:nvPicPr>
          <p:cNvPr id="28" name="Picture 2" descr="Security camera icon. Video surveillance black symbol">
            <a:extLst>
              <a:ext uri="{FF2B5EF4-FFF2-40B4-BE49-F238E27FC236}">
                <a16:creationId xmlns:a16="http://schemas.microsoft.com/office/drawing/2014/main" id="{25AAA206-C5A9-2131-A809-A6DFE8FB6358}"/>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041476" y="2286067"/>
            <a:ext cx="2209800" cy="1473200"/>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a:extLst>
              <a:ext uri="{FF2B5EF4-FFF2-40B4-BE49-F238E27FC236}">
                <a16:creationId xmlns:a16="http://schemas.microsoft.com/office/drawing/2014/main" id="{F4F346B4-6D9F-7310-AACB-A3E639AB158B}"/>
              </a:ext>
            </a:extLst>
          </p:cNvPr>
          <p:cNvSpPr txBox="1"/>
          <p:nvPr/>
        </p:nvSpPr>
        <p:spPr>
          <a:xfrm>
            <a:off x="787552" y="4108826"/>
            <a:ext cx="2717648" cy="1015663"/>
          </a:xfrm>
          <a:prstGeom prst="rect">
            <a:avLst/>
          </a:prstGeom>
          <a:noFill/>
        </p:spPr>
        <p:txBody>
          <a:bodyPr wrap="square" rtlCol="0">
            <a:spAutoFit/>
          </a:bodyPr>
          <a:lstStyle/>
          <a:p>
            <a:pPr algn="ctr"/>
            <a:r>
              <a:rPr lang="en-US" sz="3000">
                <a:latin typeface="+mj-lt"/>
                <a:cs typeface="Times New Roman" panose="02020603050405020304" pitchFamily="18" charset="0"/>
              </a:rPr>
              <a:t>Nhận hình ảnh từ camera</a:t>
            </a:r>
          </a:p>
        </p:txBody>
      </p:sp>
      <p:pic>
        <p:nvPicPr>
          <p:cNvPr id="30" name="Picture 4" descr="Hình ảnh Biểu Tượng Dòng Xử Lý Dữ Liệu Vectơ PNG , Biểu Tượng Xử Lý Dữ  Liệu, Xử Lí Dữ Liệu, Dữ Liệu PNG và Vector với nền trong suốt để">
            <a:extLst>
              <a:ext uri="{FF2B5EF4-FFF2-40B4-BE49-F238E27FC236}">
                <a16:creationId xmlns:a16="http://schemas.microsoft.com/office/drawing/2014/main" id="{4055F33F-8F60-AB6E-42DE-74F62B0EF7C3}"/>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7457112" y="1688759"/>
            <a:ext cx="2352185" cy="2352185"/>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7DF62987-5C0C-923F-5684-C941E7E79D0C}"/>
              </a:ext>
            </a:extLst>
          </p:cNvPr>
          <p:cNvSpPr txBox="1"/>
          <p:nvPr/>
        </p:nvSpPr>
        <p:spPr>
          <a:xfrm>
            <a:off x="6776174" y="4206555"/>
            <a:ext cx="4054135" cy="1477328"/>
          </a:xfrm>
          <a:prstGeom prst="rect">
            <a:avLst/>
          </a:prstGeom>
          <a:noFill/>
        </p:spPr>
        <p:txBody>
          <a:bodyPr wrap="square" rtlCol="0">
            <a:spAutoFit/>
          </a:bodyPr>
          <a:lstStyle/>
          <a:p>
            <a:pPr algn="ctr"/>
            <a:r>
              <a:rPr lang="en-US" sz="3000" err="1">
                <a:latin typeface="+mj-lt"/>
                <a:cs typeface="Times New Roman" panose="02020603050405020304" pitchFamily="18" charset="0"/>
              </a:rPr>
              <a:t>Tiền xử lý ảnh &amp; nhận diện landmarks </a:t>
            </a:r>
          </a:p>
          <a:p>
            <a:pPr algn="ctr"/>
            <a:endParaRPr lang="en-US" sz="3000">
              <a:latin typeface="+mj-lt"/>
            </a:endParaRPr>
          </a:p>
        </p:txBody>
      </p:sp>
      <p:pic>
        <p:nvPicPr>
          <p:cNvPr id="32" name="Picture 6" descr="Màn Hình Bút Chì Hình ảnh PNG | Vector Và Các Tập Tin PSD | Tải Về Miễn Phí  Trên Pngtree">
            <a:extLst>
              <a:ext uri="{FF2B5EF4-FFF2-40B4-BE49-F238E27FC236}">
                <a16:creationId xmlns:a16="http://schemas.microsoft.com/office/drawing/2014/main" id="{8016F018-4EF5-775A-1E41-DE8FD77BC223}"/>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13476912" y="2178639"/>
            <a:ext cx="1862298" cy="1862298"/>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4F87BB1B-DC7E-91E4-A873-CF5B5755147C}"/>
              </a:ext>
            </a:extLst>
          </p:cNvPr>
          <p:cNvSpPr txBox="1"/>
          <p:nvPr/>
        </p:nvSpPr>
        <p:spPr>
          <a:xfrm>
            <a:off x="12197202" y="4345886"/>
            <a:ext cx="4453479" cy="1477328"/>
          </a:xfrm>
          <a:prstGeom prst="rect">
            <a:avLst/>
          </a:prstGeom>
          <a:noFill/>
        </p:spPr>
        <p:txBody>
          <a:bodyPr wrap="square" rtlCol="0">
            <a:spAutoFit/>
          </a:bodyPr>
          <a:lstStyle/>
          <a:p>
            <a:pPr algn="ctr"/>
            <a:r>
              <a:rPr lang="en-US" sz="3000">
                <a:latin typeface="+mj-lt"/>
                <a:cs typeface="Times New Roman" panose="02020603050405020304" pitchFamily="18" charset="0"/>
              </a:rPr>
              <a:t>Hiển thị &amp; vẽ landmarks lên hình ảnh</a:t>
            </a:r>
            <a:endParaRPr lang="en-US" sz="3000">
              <a:latin typeface="+mj-lt"/>
              <a:cs typeface="Times New Roman" panose="02020603050405020304" pitchFamily="18" charset="0"/>
            </a:endParaRPr>
          </a:p>
          <a:p>
            <a:endParaRPr lang="en-US" sz="3000">
              <a:latin typeface="+mj-lt"/>
            </a:endParaRPr>
          </a:p>
        </p:txBody>
      </p:sp>
      <p:pic>
        <p:nvPicPr>
          <p:cNvPr id="34" name="Picture 33">
            <a:extLst>
              <a:ext uri="{FF2B5EF4-FFF2-40B4-BE49-F238E27FC236}">
                <a16:creationId xmlns:a16="http://schemas.microsoft.com/office/drawing/2014/main" id="{0FEBC212-1801-4109-7090-9F479547B1F1}"/>
              </a:ext>
            </a:extLst>
          </p:cNvPr>
          <p:cNvPicPr>
            <a:picLocks noChangeAspect="1"/>
          </p:cNvPicPr>
          <p:nvPr/>
        </p:nvPicPr>
        <p:blipFill>
          <a:blip r:embed="rId8"/>
          <a:stretch>
            <a:fillRect/>
          </a:stretch>
        </p:blipFill>
        <p:spPr>
          <a:xfrm>
            <a:off x="9901777" y="5861143"/>
            <a:ext cx="2295425" cy="221068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5" name="TextBox 34">
            <a:extLst>
              <a:ext uri="{FF2B5EF4-FFF2-40B4-BE49-F238E27FC236}">
                <a16:creationId xmlns:a16="http://schemas.microsoft.com/office/drawing/2014/main" id="{B70177B8-D3C6-0E59-6BA2-B63D6DCFF502}"/>
              </a:ext>
            </a:extLst>
          </p:cNvPr>
          <p:cNvSpPr txBox="1"/>
          <p:nvPr/>
        </p:nvSpPr>
        <p:spPr>
          <a:xfrm>
            <a:off x="9078903" y="8441816"/>
            <a:ext cx="3883637" cy="1015663"/>
          </a:xfrm>
          <a:prstGeom prst="rect">
            <a:avLst/>
          </a:prstGeom>
          <a:noFill/>
        </p:spPr>
        <p:txBody>
          <a:bodyPr wrap="square" rtlCol="0">
            <a:spAutoFit/>
          </a:bodyPr>
          <a:lstStyle/>
          <a:p>
            <a:pPr algn="ctr"/>
            <a:r>
              <a:rPr lang="en-US" sz="3000" err="1">
                <a:latin typeface="+mj-lt"/>
                <a:cs typeface="Times New Roman" panose="02020603050405020304" pitchFamily="18" charset="0"/>
              </a:rPr>
              <a:t>Trích xuất keypoints từ landmarks</a:t>
            </a:r>
          </a:p>
        </p:txBody>
      </p:sp>
      <p:pic>
        <p:nvPicPr>
          <p:cNvPr id="36" name="Picture 35">
            <a:extLst>
              <a:ext uri="{FF2B5EF4-FFF2-40B4-BE49-F238E27FC236}">
                <a16:creationId xmlns:a16="http://schemas.microsoft.com/office/drawing/2014/main" id="{CE948722-512E-244C-9F97-1552B4130171}"/>
              </a:ext>
            </a:extLst>
          </p:cNvPr>
          <p:cNvPicPr>
            <a:picLocks noChangeAspect="1"/>
          </p:cNvPicPr>
          <p:nvPr/>
        </p:nvPicPr>
        <p:blipFill>
          <a:blip r:embed="rId9"/>
          <a:stretch>
            <a:fillRect/>
          </a:stretch>
        </p:blipFill>
        <p:spPr>
          <a:xfrm>
            <a:off x="3970622" y="5752176"/>
            <a:ext cx="1782058" cy="215738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6" name="TextBox 55">
            <a:extLst>
              <a:ext uri="{FF2B5EF4-FFF2-40B4-BE49-F238E27FC236}">
                <a16:creationId xmlns:a16="http://schemas.microsoft.com/office/drawing/2014/main" id="{28434A32-5316-7B69-8634-7464D8237629}"/>
              </a:ext>
            </a:extLst>
          </p:cNvPr>
          <p:cNvSpPr txBox="1"/>
          <p:nvPr/>
        </p:nvSpPr>
        <p:spPr>
          <a:xfrm>
            <a:off x="2733308" y="8213827"/>
            <a:ext cx="4490157" cy="1477328"/>
          </a:xfrm>
          <a:prstGeom prst="rect">
            <a:avLst/>
          </a:prstGeom>
          <a:noFill/>
        </p:spPr>
        <p:txBody>
          <a:bodyPr wrap="square" rtlCol="0">
            <a:spAutoFit/>
          </a:bodyPr>
          <a:lstStyle/>
          <a:p>
            <a:pPr algn="ctr"/>
            <a:r>
              <a:rPr lang="vi-VN" sz="3000">
                <a:latin typeface="+mj-lt"/>
              </a:rPr>
              <a:t>Lưu keypoints vào file .npy đ</a:t>
            </a:r>
            <a:r>
              <a:rPr lang="en-US" sz="3000">
                <a:latin typeface="+mj-lt"/>
              </a:rPr>
              <a:t>ể huấn luyện AI.</a:t>
            </a:r>
          </a:p>
          <a:p>
            <a:pPr algn="ctr"/>
            <a:endParaRPr lang="en-US" sz="3000">
              <a:latin typeface="+mj-lt"/>
            </a:endParaRPr>
          </a:p>
        </p:txBody>
      </p:sp>
    </p:spTree>
    <p:extLst>
      <p:ext uri="{BB962C8B-B14F-4D97-AF65-F5344CB8AC3E}">
        <p14:creationId xmlns:p14="http://schemas.microsoft.com/office/powerpoint/2010/main" val="3541087726"/>
      </p:ext>
    </p:extLst>
  </p:cSld>
  <p:clrMapOvr>
    <a:masterClrMapping/>
  </p:clrMapOvr>
  <p:transition/>
  <p:timing/>
</p:sld>
</file>

<file path=ppt/slides/slide9.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159="http://schemas.microsoft.com/office/powerpoint/2015/09/main" xmlns:p="http://schemas.openxmlformats.org/presentationml/2006/main">
  <p:cSld>
    <p:spTree>
      <p:nvGrpSpPr>
        <p:cNvPr id="1" name="">
          <a:extLst>
            <a:ext uri="{FF2B5EF4-FFF2-40B4-BE49-F238E27FC236}">
              <a16:creationId xmlns:a16="http://schemas.microsoft.com/office/drawing/2014/main" id="{1825FC19-8AD5-9531-9F41-29002DAAB661}"/>
            </a:ext>
          </a:extLst>
        </p:cNvPr>
        <p:cNvGrpSpPr/>
        <p:nvPr/>
      </p:nvGrpSpPr>
      <p:grpSpPr>
        <a:xfrm>
          <a:off x="0" y="0"/>
          <a:ext cx="0" cy="0"/>
        </a:xfrm>
      </p:grpSpPr>
      <p:sp>
        <p:nvSpPr>
          <p:cNvPr id="2" name="Freeform 2">
            <a:extLst>
              <a:ext uri="{FF2B5EF4-FFF2-40B4-BE49-F238E27FC236}">
                <a16:creationId xmlns:a16="http://schemas.microsoft.com/office/drawing/2014/main" id="{3BB53591-14DD-C008-BF65-9D6A8AAE0551}"/>
              </a:ext>
            </a:extLst>
          </p:cNvPr>
          <p:cNvSpPr/>
          <p:nvPr/>
        </p:nvSpPr>
        <p:spPr>
          <a:xfrm>
            <a:off x="0" y="9635852"/>
            <a:ext cx="18288000" cy="651148"/>
          </a:xfrm>
          <a:custGeom>
            <a:rect l="l" t="t" r="r" b="b"/>
            <a:pathLst>
              <a:path w="18288000" h="651148">
                <a:moveTo>
                  <a:pt x="0" y="0"/>
                </a:moveTo>
                <a:lnTo>
                  <a:pt x="18288000" y="0"/>
                </a:lnTo>
                <a:lnTo>
                  <a:pt x="18288000" y="651148"/>
                </a:lnTo>
                <a:lnTo>
                  <a:pt x="0" y="651148"/>
                </a:lnTo>
                <a:lnTo>
                  <a:pt x="0" y="0"/>
                </a:lnTo>
                <a:close/>
              </a:path>
            </a:pathLst>
          </a:custGeom>
          <a:blipFill>
            <a:blip r:embed="rId2"/>
            <a:stretch>
              <a:fillRect t="-16703" b="-16703"/>
            </a:stretch>
          </a:blipFill>
        </p:spPr>
        <p:txBody>
          <a:bodyPr/>
          <a:lstStyle/>
          <a:p>
            <a:endParaRPr lang="en-US"/>
          </a:p>
        </p:txBody>
      </p:sp>
      <p:sp>
        <p:nvSpPr>
          <p:cNvPr id="3" name="Freeform 3">
            <a:extLst>
              <a:ext uri="{FF2B5EF4-FFF2-40B4-BE49-F238E27FC236}">
                <a16:creationId xmlns:a16="http://schemas.microsoft.com/office/drawing/2014/main" id="{E6EAAAEB-34BB-6533-EAFE-5DFECB5C7EA2}"/>
              </a:ext>
            </a:extLst>
          </p:cNvPr>
          <p:cNvSpPr/>
          <p:nvPr/>
        </p:nvSpPr>
        <p:spPr>
          <a:xfrm>
            <a:off x="15468600" y="237058"/>
            <a:ext cx="2057400" cy="1763204"/>
          </a:xfrm>
          <a:custGeom>
            <a:rect l="l" t="t" r="r" b="b"/>
            <a:pathLst>
              <a:path w="947177" h="859563">
                <a:moveTo>
                  <a:pt x="0" y="0"/>
                </a:moveTo>
                <a:lnTo>
                  <a:pt x="947177" y="0"/>
                </a:lnTo>
                <a:lnTo>
                  <a:pt x="947177" y="859563"/>
                </a:lnTo>
                <a:lnTo>
                  <a:pt x="0" y="859563"/>
                </a:lnTo>
                <a:lnTo>
                  <a:pt x="0" y="0"/>
                </a:lnTo>
                <a:close/>
              </a:path>
            </a:pathLst>
          </a:custGeom>
          <a:blipFill>
            <a:blip r:embed="rId3"/>
            <a:stretch>
              <a:fillRect/>
            </a:stretch>
          </a:blipFill>
        </p:spPr>
        <p:txBody>
          <a:bodyPr/>
          <a:lstStyle/>
          <a:p>
            <a:endParaRPr lang="en-US"/>
          </a:p>
        </p:txBody>
      </p:sp>
      <p:sp>
        <p:nvSpPr>
          <p:cNvPr id="207" name="TextBox 206">
            <a:extLst>
              <a:ext uri="{FF2B5EF4-FFF2-40B4-BE49-F238E27FC236}">
                <a16:creationId xmlns:a16="http://schemas.microsoft.com/office/drawing/2014/main" id="{E38DDC96-2436-D2F5-9E42-AF6761588966}"/>
              </a:ext>
            </a:extLst>
          </p:cNvPr>
          <p:cNvSpPr txBox="1"/>
          <p:nvPr/>
        </p:nvSpPr>
        <p:spPr>
          <a:xfrm>
            <a:off x="496824" y="764717"/>
            <a:ext cx="13280137" cy="707886"/>
          </a:xfrm>
          <a:prstGeom prst="rect">
            <a:avLst/>
          </a:prstGeom>
          <a:noFill/>
        </p:spPr>
        <p:txBody>
          <a:bodyPr wrap="square" rtlCol="0">
            <a:spAutoFit/>
          </a:bodyPr>
          <a:lstStyle/>
          <a:p>
            <a:r>
              <a:rPr lang="en-US" sz="4000" b="1">
                <a:solidFill>
                  <a:srgbClr val="FF6600"/>
                </a:solidFill>
                <a:latin typeface="Arial"/>
                <a:cs typeface="Arial"/>
              </a:rPr>
              <a:t>CÁC THIẾT BỊ HỖ TRỢ</a:t>
            </a:r>
            <a:endParaRPr lang="en-US" sz="4000" b="1">
              <a:solidFill>
                <a:srgbClr val="1F409A"/>
              </a:solidFill>
              <a:latin typeface="Arial"/>
              <a:cs typeface="Arial"/>
            </a:endParaRPr>
          </a:p>
        </p:txBody>
      </p:sp>
      <p:pic>
        <p:nvPicPr>
          <p:cNvPr id="208" name="Picture 207" descr="Dai Nam [PPT] Template 15.png">
            <a:extLst>
              <a:ext uri="{FF2B5EF4-FFF2-40B4-BE49-F238E27FC236}">
                <a16:creationId xmlns:a16="http://schemas.microsoft.com/office/drawing/2014/main" id="{1AA35CF7-13B6-26F8-0A47-812E28DC63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1714500"/>
            <a:ext cx="12681785" cy="37785"/>
          </a:xfrm>
          <a:prstGeom prst="rect">
            <a:avLst/>
          </a:prstGeom>
        </p:spPr>
      </p:pic>
      <p:sp>
        <p:nvSpPr>
          <p:cNvPr id="4" name="Rectangle: Rounded Corners 3">
            <a:extLst>
              <a:ext uri="{FF2B5EF4-FFF2-40B4-BE49-F238E27FC236}">
                <a16:creationId xmlns:a16="http://schemas.microsoft.com/office/drawing/2014/main" id="{6C8F64A5-C9B5-A677-BEF6-14E6E44A8960}"/>
              </a:ext>
            </a:extLst>
          </p:cNvPr>
          <p:cNvSpPr/>
          <p:nvPr/>
        </p:nvSpPr>
        <p:spPr>
          <a:xfrm>
            <a:off x="533400" y="2233024"/>
            <a:ext cx="5423848" cy="588290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3200"/>
          </a:p>
        </p:txBody>
      </p:sp>
      <p:sp>
        <p:nvSpPr>
          <p:cNvPr id="6" name="Rectangle: Rounded Corners 5">
            <a:extLst>
              <a:ext uri="{FF2B5EF4-FFF2-40B4-BE49-F238E27FC236}">
                <a16:creationId xmlns:a16="http://schemas.microsoft.com/office/drawing/2014/main" id="{E09A9D1D-1F53-91D1-BF4F-F92514D87EE9}"/>
              </a:ext>
            </a:extLst>
          </p:cNvPr>
          <p:cNvSpPr/>
          <p:nvPr/>
        </p:nvSpPr>
        <p:spPr>
          <a:xfrm>
            <a:off x="6224039" y="2295267"/>
            <a:ext cx="5423848" cy="584512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sz="1200">
              <a:latin typeface="+mj-lt"/>
            </a:endParaRPr>
          </a:p>
        </p:txBody>
      </p:sp>
      <p:sp>
        <p:nvSpPr>
          <p:cNvPr id="7" name="Rectangle: Rounded Corners 6">
            <a:extLst>
              <a:ext uri="{FF2B5EF4-FFF2-40B4-BE49-F238E27FC236}">
                <a16:creationId xmlns:a16="http://schemas.microsoft.com/office/drawing/2014/main" id="{2942E426-89CB-0893-65D3-F26E50D45575}"/>
              </a:ext>
            </a:extLst>
          </p:cNvPr>
          <p:cNvSpPr/>
          <p:nvPr/>
        </p:nvSpPr>
        <p:spPr>
          <a:xfrm>
            <a:off x="11937424" y="2330931"/>
            <a:ext cx="5423848" cy="574663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3200"/>
          </a:p>
        </p:txBody>
      </p:sp>
      <p:pic>
        <p:nvPicPr>
          <p:cNvPr id="5" name="Picture 7" descr="Camera - Free technology icons">
            <a:extLst>
              <a:ext uri="{FF2B5EF4-FFF2-40B4-BE49-F238E27FC236}">
                <a16:creationId xmlns:a16="http://schemas.microsoft.com/office/drawing/2014/main" id="{142C6E3A-EBEA-0AAB-5C0A-D0515C98FB23}"/>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362200" y="5911207"/>
            <a:ext cx="1518566" cy="151856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6852492-C5D0-21C4-6FFE-B34BA3E0335C}"/>
              </a:ext>
            </a:extLst>
          </p:cNvPr>
          <p:cNvSpPr txBox="1"/>
          <p:nvPr/>
        </p:nvSpPr>
        <p:spPr>
          <a:xfrm>
            <a:off x="685800" y="2517844"/>
            <a:ext cx="5029200" cy="3108543"/>
          </a:xfrm>
          <a:prstGeom prst="rect">
            <a:avLst/>
          </a:prstGeom>
          <a:noFill/>
        </p:spPr>
        <p:txBody>
          <a:bodyPr wrap="square" rtlCol="0">
            <a:spAutoFit/>
          </a:bodyPr>
          <a:lstStyle/>
          <a:p>
            <a:pPr marL="342900" indent="-342900">
              <a:buAutoNum type="arabicPeriod"/>
            </a:pPr>
            <a:r>
              <a:rPr lang="en-US" sz="2400">
                <a:latin typeface="+mj-lt"/>
              </a:rPr>
              <a:t>Camera.</a:t>
            </a:r>
          </a:p>
          <a:p>
            <a:pPr marL="571500" indent="-571500">
              <a:lnSpc>
                <a:spcPct val="150000"/>
              </a:lnSpc>
              <a:buFont typeface="Arial" pitchFamily="34" charset="0"/>
              <a:buChar char="•"/>
            </a:pPr>
            <a:r>
              <a:rPr lang="en-US" sz="2400" err="1">
                <a:latin typeface="+mj-lt"/>
              </a:rPr>
              <a:t>Ghi lại hình ảnh/video cử chỉ tay theo thời gian thực</a:t>
            </a:r>
            <a:endParaRPr lang="vi-VN" sz="2400">
              <a:latin typeface="+mj-lt"/>
            </a:endParaRPr>
          </a:p>
          <a:p>
            <a:pPr marL="571500" indent="-571500">
              <a:lnSpc>
                <a:spcPct val="150000"/>
              </a:lnSpc>
              <a:buFont typeface="Arial" pitchFamily="34" charset="0"/>
              <a:buChar char="•"/>
            </a:pPr>
            <a:r>
              <a:rPr lang="en-US" sz="2400">
                <a:latin typeface="+mj-lt"/>
              </a:rPr>
              <a:t>Cung cấp dữ liệu đầu vào cho hệ thống xử lý.</a:t>
            </a:r>
            <a:endParaRPr lang="en-US" sz="6600">
              <a:latin typeface="+mj-lt"/>
              <a:cs typeface="Times New Roman" panose="02020603050405020304" pitchFamily="18" charset="0"/>
            </a:endParaRPr>
          </a:p>
          <a:p>
            <a:endParaRPr lang="en-US" sz="2400">
              <a:latin typeface="+mj-lt"/>
            </a:endParaRPr>
          </a:p>
        </p:txBody>
      </p:sp>
      <p:sp>
        <p:nvSpPr>
          <p:cNvPr id="10" name="TextBox 9">
            <a:extLst>
              <a:ext uri="{FF2B5EF4-FFF2-40B4-BE49-F238E27FC236}">
                <a16:creationId xmlns:a16="http://schemas.microsoft.com/office/drawing/2014/main" id="{F9D69C7E-A765-A6FE-C54C-605F8818EE93}"/>
              </a:ext>
            </a:extLst>
          </p:cNvPr>
          <p:cNvSpPr txBox="1"/>
          <p:nvPr/>
        </p:nvSpPr>
        <p:spPr>
          <a:xfrm>
            <a:off x="6546375" y="2517844"/>
            <a:ext cx="4779175" cy="2862322"/>
          </a:xfrm>
          <a:prstGeom prst="rect">
            <a:avLst/>
          </a:prstGeom>
          <a:noFill/>
        </p:spPr>
        <p:txBody>
          <a:bodyPr wrap="square" rtlCol="0">
            <a:spAutoFit/>
          </a:bodyPr>
          <a:lstStyle/>
          <a:p>
            <a:r>
              <a:rPr lang="en-US" sz="2400">
                <a:latin typeface="+mj-lt"/>
              </a:rPr>
              <a:t>2. Laptop/ Máy tính.</a:t>
            </a:r>
          </a:p>
          <a:p>
            <a:pPr marL="571500" indent="-571500">
              <a:lnSpc>
                <a:spcPct val="150000"/>
              </a:lnSpc>
              <a:buFont typeface="Arial" pitchFamily="34" charset="0"/>
              <a:buChar char="•"/>
            </a:pPr>
            <a:r>
              <a:rPr lang="en-US" sz="2400" err="1">
                <a:latin typeface="+mj-lt"/>
              </a:rPr>
              <a:t>Xử lý dữ liệu, chạy mô hình LSTM để nhận diện cử chỉ.</a:t>
            </a:r>
            <a:endParaRPr lang="vi-VN" sz="2400">
              <a:latin typeface="+mj-lt"/>
            </a:endParaRPr>
          </a:p>
          <a:p>
            <a:pPr marL="571500" indent="-571500">
              <a:lnSpc>
                <a:spcPct val="150000"/>
              </a:lnSpc>
              <a:buFont typeface="Arial" pitchFamily="34" charset="0"/>
              <a:buChar char="•"/>
            </a:pPr>
            <a:r>
              <a:rPr lang="en-US" sz="2400">
                <a:latin typeface="+mj-lt"/>
              </a:rPr>
              <a:t>Hiển thị kết quả lên màn hình</a:t>
            </a:r>
            <a:endParaRPr lang="en-US" sz="2400">
              <a:latin typeface="+mj-lt"/>
              <a:cs typeface="Times New Roman" panose="02020603050405020304" pitchFamily="18" charset="0"/>
            </a:endParaRPr>
          </a:p>
          <a:p>
            <a:endParaRPr lang="en-US" sz="2400">
              <a:latin typeface="+mj-lt"/>
            </a:endParaRPr>
          </a:p>
          <a:p>
            <a:endParaRPr lang="en-US" sz="2400">
              <a:latin typeface="+mj-lt"/>
            </a:endParaRPr>
          </a:p>
        </p:txBody>
      </p:sp>
      <p:pic>
        <p:nvPicPr>
          <p:cNvPr id="12" name="Picture 5" descr="Hình ảnh Laptop Các Vector Biểu Tượng PNG , Máy Tính Xách Tay, Phụ Kiện Màn  Hình Máy Tính, Áo Mưa PNG và Vector với nền trong suốt để tải xuống miễn">
            <a:extLst>
              <a:ext uri="{FF2B5EF4-FFF2-40B4-BE49-F238E27FC236}">
                <a16:creationId xmlns:a16="http://schemas.microsoft.com/office/drawing/2014/main" id="{5939571C-8566-E8D1-5F8D-63FB5C43714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12508" t="17280" r="10129" b="13353"/>
          <a:stretch>
            <a:fillRect/>
          </a:stretch>
        </p:blipFill>
        <p:spPr bwMode="auto">
          <a:xfrm>
            <a:off x="7815137" y="5663641"/>
            <a:ext cx="2241650" cy="201003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FB145CA-731C-AF4B-A3B2-D7DA805FEC14}"/>
              </a:ext>
            </a:extLst>
          </p:cNvPr>
          <p:cNvSpPr txBox="1"/>
          <p:nvPr/>
        </p:nvSpPr>
        <p:spPr>
          <a:xfrm>
            <a:off x="12143278" y="2615731"/>
            <a:ext cx="5181600" cy="1569660"/>
          </a:xfrm>
          <a:prstGeom prst="rect">
            <a:avLst/>
          </a:prstGeom>
          <a:noFill/>
        </p:spPr>
        <p:txBody>
          <a:bodyPr wrap="square" rtlCol="0">
            <a:spAutoFit/>
          </a:bodyPr>
          <a:lstStyle/>
          <a:p>
            <a:r>
              <a:rPr lang="en-US" sz="2400"/>
              <a:t>3. Loa Bluetooth.</a:t>
            </a:r>
          </a:p>
          <a:p>
            <a:pPr marL="342900" indent="-342900">
              <a:buFont typeface="Arial" pitchFamily="34" charset="0"/>
              <a:buChar char="•"/>
            </a:pPr>
            <a:r>
              <a:rPr lang="vi-VN" sz="2400">
                <a:latin typeface="+mj-lt"/>
              </a:rPr>
              <a:t>Phát âm thanh tương ứng với cử chỉ tay đã nhận diện</a:t>
            </a:r>
            <a:endParaRPr lang="en-US" sz="2400">
              <a:latin typeface="+mj-lt"/>
              <a:cs typeface="Times New Roman" panose="02020603050405020304" pitchFamily="18" charset="0"/>
            </a:endParaRPr>
          </a:p>
          <a:p>
            <a:endParaRPr lang="en-US" sz="2400"/>
          </a:p>
        </p:txBody>
      </p:sp>
      <p:pic>
        <p:nvPicPr>
          <p:cNvPr id="14" name="Picture 12" descr="Loa bluetooth không dây Joyroom ML05 RGB Wireless Speaker">
            <a:extLst>
              <a:ext uri="{FF2B5EF4-FFF2-40B4-BE49-F238E27FC236}">
                <a16:creationId xmlns:a16="http://schemas.microsoft.com/office/drawing/2014/main" id="{F18D81C4-496B-61B7-E281-FFCF63FAECB5}"/>
              </a:ext>
            </a:extLst>
          </p:cNvPr>
          <p:cNvPicPr>
            <a:picLocks noChangeAspect="1" noChangeArrowheads="1"/>
          </p:cNvPicPr>
          <p:nvPr/>
        </p:nvPicPr>
        <p:blipFill>
          <a:blip r:embed="rId7">
            <a:extLst>
              <a:ext uri="{28A0092B-C50C-407E-A947-70E740481C1C}">
                <a14:useLocalDpi xmlns:a14="http://schemas.microsoft.com/office/drawing/2010/main" val="0"/>
              </a:ext>
            </a:extLst>
          </a:blip>
          <a:stretch>
            <a:fillRect/>
          </a:stretch>
        </p:blipFill>
        <p:spPr bwMode="auto">
          <a:xfrm>
            <a:off x="13576703" y="5626387"/>
            <a:ext cx="2047287" cy="2047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5515332"/>
      </p:ext>
    </p:extLst>
  </p:cSld>
  <p:clrMapOvr>
    <a:masterClrMapping/>
  </p:clrMapOvr>
  <p:transition/>
  <p:timing/>
</p:sld>
</file>

<file path=ppt/tags/tag1.xml><?xml version="1.0" encoding="utf-8"?>
<p:tagLst xmlns:p="http://schemas.openxmlformats.org/presentationml/2006/main">
  <p:tag name="AS_NET" val="4.0.30319.42000"/>
  <p:tag name="AS_OS" val="Microsoft Windows NT 10.0.14393.0"/>
  <p:tag name="AS_RELEASE_DATE" val="2019.12.14"/>
  <p:tag name="AS_TITLE" val="Aspose.Slides for .NET 4.0 Client Profile"/>
  <p:tag name="AS_VERSION" val="19.12"/>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Custom</PresentationFormat>
  <Paragraphs>95</Paragraphs>
  <Slides>14</Slides>
  <Notes>1</Notes>
  <TotalTime>13556</TotalTime>
  <HiddenSlides>0</HiddenSlides>
  <MMClips>0</MMClips>
  <ScaleCrop>0</ScaleCrop>
  <HeadingPairs>
    <vt:vector baseType="variant" size="6">
      <vt:variant>
        <vt:lpstr>Fonts used</vt:lpstr>
      </vt:variant>
      <vt:variant>
        <vt:i4>5</vt:i4>
      </vt:variant>
      <vt:variant>
        <vt:lpstr>Theme</vt:lpstr>
      </vt:variant>
      <vt:variant>
        <vt:i4>1</vt:i4>
      </vt:variant>
      <vt:variant>
        <vt:lpstr>Slide Titles</vt:lpstr>
      </vt:variant>
      <vt:variant>
        <vt:i4>14</vt:i4>
      </vt:variant>
    </vt:vector>
  </HeadingPairs>
  <TitlesOfParts>
    <vt:vector baseType="lpstr" size="20">
      <vt:lpstr>Arial</vt:lpstr>
      <vt:lpstr>Calibri Light</vt:lpstr>
      <vt:lpstr>Calibri</vt:lpstr>
      <vt:lpstr>Times New Roman</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19.1200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Tập huấn nhập học 2024</dc:title>
  <dc:creator>Admin</dc:creator>
  <cp:lastModifiedBy>DuO zeNg</cp:lastModifiedBy>
  <cp:revision>108</cp:revision>
  <dcterms:created xsi:type="dcterms:W3CDTF">2006-08-16T00:00:00Z</dcterms:created>
  <dcterms:modified xsi:type="dcterms:W3CDTF">2025-03-16T07:24:40Z</dcterms:modified>
</cp:coreProperties>
</file>