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8" r:id="rId3"/>
    <p:sldId id="262" r:id="rId4"/>
    <p:sldId id="302" r:id="rId5"/>
    <p:sldId id="274" r:id="rId6"/>
    <p:sldId id="275" r:id="rId7"/>
    <p:sldId id="276" r:id="rId8"/>
    <p:sldId id="295" r:id="rId9"/>
    <p:sldId id="303" r:id="rId10"/>
    <p:sldId id="264" r:id="rId11"/>
    <p:sldId id="269" r:id="rId12"/>
    <p:sldId id="282" r:id="rId13"/>
    <p:sldId id="283" r:id="rId14"/>
    <p:sldId id="284" r:id="rId15"/>
    <p:sldId id="285" r:id="rId16"/>
    <p:sldId id="263" r:id="rId17"/>
    <p:sldId id="296" r:id="rId18"/>
    <p:sldId id="286" r:id="rId19"/>
    <p:sldId id="287" r:id="rId20"/>
    <p:sldId id="288" r:id="rId21"/>
    <p:sldId id="289" r:id="rId22"/>
    <p:sldId id="280" r:id="rId23"/>
    <p:sldId id="273" r:id="rId24"/>
    <p:sldId id="294" r:id="rId25"/>
    <p:sldId id="265" r:id="rId26"/>
    <p:sldId id="290" r:id="rId27"/>
    <p:sldId id="291" r:id="rId28"/>
    <p:sldId id="281" r:id="rId29"/>
    <p:sldId id="292" r:id="rId30"/>
    <p:sldId id="293" r:id="rId31"/>
    <p:sldId id="299" r:id="rId32"/>
    <p:sldId id="266" r:id="rId33"/>
    <p:sldId id="300" r:id="rId34"/>
    <p:sldId id="301" r:id="rId35"/>
    <p:sldId id="304" r:id="rId36"/>
    <p:sldId id="267" r:id="rId37"/>
    <p:sldId id="270" r:id="rId38"/>
    <p:sldId id="277" r:id="rId39"/>
    <p:sldId id="278" r:id="rId40"/>
    <p:sldId id="279" r:id="rId41"/>
    <p:sldId id="297" r:id="rId42"/>
    <p:sldId id="271" r:id="rId43"/>
    <p:sldId id="272" r:id="rId44"/>
    <p:sldId id="298" r:id="rId4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4660"/>
  </p:normalViewPr>
  <p:slideViewPr>
    <p:cSldViewPr snapToGrid="0">
      <p:cViewPr>
        <p:scale>
          <a:sx n="76" d="100"/>
          <a:sy n="76" d="100"/>
        </p:scale>
        <p:origin x="-528" y="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5F666C-549A-4144-BE9D-24525954F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BD9DE4C-036E-4E91-B19E-9B62695B9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47A7CDF-72C4-4519-A427-96E5F517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4A9C-1B12-4F59-AD8D-A4633FFB0FF2}" type="datetimeFigureOut">
              <a:rPr lang="vi-VN" smtClean="0"/>
              <a:t>12/02/2020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18EBA2-1C9B-4498-8DA9-08CBE3D40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9B27A8F-BB3F-458B-8337-9A7C340FA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EBA14-6DE7-482B-826A-78393C332BC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4657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674220-9A3A-43A2-BB98-D0115C219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D1291AE-DB74-422B-B293-0F36911FF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30FE65-319D-4E6E-A9F0-D524A8652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4A9C-1B12-4F59-AD8D-A4633FFB0FF2}" type="datetimeFigureOut">
              <a:rPr lang="vi-VN" smtClean="0"/>
              <a:t>12/02/2020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A563D86-EAA5-4A5D-B11B-2D97DDFD8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5D7C6E1-F1A4-4822-B7C0-76A6E5D65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EBA14-6DE7-482B-826A-78393C332BC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30240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9C65148-1522-4572-BE02-6FD3C9CBF5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4ED0ED9-5F1D-4943-A83D-17D729B9C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9ED8EE-862F-4674-A1DF-23E9F44FB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4A9C-1B12-4F59-AD8D-A4633FFB0FF2}" type="datetimeFigureOut">
              <a:rPr lang="vi-VN" smtClean="0"/>
              <a:t>12/02/2020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8329616-9A1E-4696-9D93-603C4D392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E1EDE9F-CDBA-4022-B648-803821D92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EBA14-6DE7-482B-826A-78393C332BC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0818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F00235-F541-40B0-8C81-4FD52BA69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582B39F-9DDE-47BC-BD06-8574FF7410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8270BD7-569E-4F44-A680-3D422A0F9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4A9C-1B12-4F59-AD8D-A4633FFB0FF2}" type="datetimeFigureOut">
              <a:rPr lang="vi-VN" smtClean="0"/>
              <a:t>12/02/2020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C3AAE2-FFF2-4553-8C13-DE9C9BE9A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2FD58B-94B2-490B-A7A1-89D5F0776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EBA14-6DE7-482B-826A-78393C332BC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4667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2105AC-0EEE-4CFD-A71A-3B3B46B89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248B2F-D243-4129-BA34-69CF15449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95C62E0-9CD9-49B6-96C2-1DD703296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4A9C-1B12-4F59-AD8D-A4633FFB0FF2}" type="datetimeFigureOut">
              <a:rPr lang="vi-VN" smtClean="0"/>
              <a:t>12/02/2020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F5D981-CC4D-4FAA-B250-24AE7A1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C16043C-4650-462D-A891-D269447E6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EBA14-6DE7-482B-826A-78393C332BC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51963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D0A10A-28CD-4427-9D29-C8D9D1A9D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E7F6722-5CA1-42F5-B63E-BCD70E878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8634E12-F3C5-41A9-A2AB-C59C880D5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4A9C-1B12-4F59-AD8D-A4633FFB0FF2}" type="datetimeFigureOut">
              <a:rPr lang="vi-VN" smtClean="0"/>
              <a:t>12/02/2020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DD062CF-29E0-45C5-82B6-0C6C8DB5F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07DCAD3-C8EA-4942-943F-C7F83D838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EBA14-6DE7-482B-826A-78393C332BC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0571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6D3D45-7C80-464F-A924-F5C2F44A4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06C8D3A-B938-4AC8-B902-2B1F0DD1A4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F7053E4-475F-4DE4-AA8A-85AB5C118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20B1A12-EA60-4682-A2B8-6B4534A25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4A9C-1B12-4F59-AD8D-A4633FFB0FF2}" type="datetimeFigureOut">
              <a:rPr lang="vi-VN" smtClean="0"/>
              <a:t>12/02/2020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75DB90E-BCC7-4F1F-A3CB-FDB4838F5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D6E8246-6931-4B65-B556-4CA6C6D72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EBA14-6DE7-482B-826A-78393C332BC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49782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902D03-C62D-49DE-87D7-10EB7546C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5CB0F02-6E42-4829-8BF0-540C1DA4A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4AE3843-87EC-4027-9AD7-149719DB7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68C0BDE-0C18-4007-AC7C-EF3E665DBB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35670DF-A394-46A4-A981-1516F5AB1B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C43D95A-7ECD-4460-A322-AC0E69C8F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4A9C-1B12-4F59-AD8D-A4633FFB0FF2}" type="datetimeFigureOut">
              <a:rPr lang="vi-VN" smtClean="0"/>
              <a:t>12/02/2020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813A6DE-0B47-4EC4-97EA-3289A8D06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3256A31-07A4-4DEE-AE30-242FD047C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EBA14-6DE7-482B-826A-78393C332BC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2621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4A49AE-C3E5-42E3-BC48-9DB0A02A5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A285538-0E52-4F49-9013-D62F8949D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4A9C-1B12-4F59-AD8D-A4633FFB0FF2}" type="datetimeFigureOut">
              <a:rPr lang="vi-VN" smtClean="0"/>
              <a:t>12/02/2020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0C8949A-7B29-4717-BB3A-9FB140DFB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7FBA2FE-C467-4D36-8950-90A965189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EBA14-6DE7-482B-826A-78393C332BC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6867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BA131EB-0FA3-485C-B264-6D1D55D38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4A9C-1B12-4F59-AD8D-A4633FFB0FF2}" type="datetimeFigureOut">
              <a:rPr lang="vi-VN" smtClean="0"/>
              <a:t>12/02/2020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EF8E50C-0112-4779-8E51-BEECDAA9C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C49CAED-8AAB-41FB-BF65-99CDEE1A7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EBA14-6DE7-482B-826A-78393C332BC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61003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1AFA87-4533-47DA-B3E8-FB7B575EB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6F9327-50B3-4140-8BAC-1F54DEB34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D2B052B-BFCF-438E-AA2A-DC4567CBB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77387B2-6EFA-4783-B562-FC483649F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4A9C-1B12-4F59-AD8D-A4633FFB0FF2}" type="datetimeFigureOut">
              <a:rPr lang="vi-VN" smtClean="0"/>
              <a:t>12/02/2020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2B4FDD7-16D2-4C96-9A80-54E5DD42B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D1DA189-ADE9-463A-A71F-FAD1A497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EBA14-6DE7-482B-826A-78393C332BC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8590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5C94CE-51CE-4682-BE38-4515B04DF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498EFBA-E59B-4713-AFF2-5FCFFC6B71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FE8877E-2D4E-4DC2-A24D-616D88421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D6C14C4-3629-44D3-8659-81DD22EC2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4A9C-1B12-4F59-AD8D-A4633FFB0FF2}" type="datetimeFigureOut">
              <a:rPr lang="vi-VN" smtClean="0"/>
              <a:t>12/02/2020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3AB87F7-A4E4-4CEB-A4F1-44385C5DC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64BDC58-5589-42DF-801A-63C12CD60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EBA14-6DE7-482B-826A-78393C332BC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56776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EE38435-ADED-492E-A651-B04F5D9FC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EAE76F3-542C-4571-B179-687889A3A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11936"/>
            <a:ext cx="10515600" cy="5165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9C3AB9A-AE12-4952-B5DB-C10975A443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74A9C-1B12-4F59-AD8D-A4633FFB0FF2}" type="datetimeFigureOut">
              <a:rPr lang="vi-VN" smtClean="0"/>
              <a:t>12/02/2020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7C4B960-75A7-44A3-B815-12624C52D4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99F35B3-98DD-4C40-BBF6-FAE4AFA39E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EBA14-6DE7-482B-826A-78393C332BC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6395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7" Type="http://schemas.openxmlformats.org/officeDocument/2006/relationships/slide" Target="slide3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12.xml"/><Relationship Id="rId4" Type="http://schemas.openxmlformats.org/officeDocument/2006/relationships/slide" Target="slide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0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slide" Target="slide24.xml"/><Relationship Id="rId7" Type="http://schemas.openxmlformats.org/officeDocument/2006/relationships/slide" Target="slide18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5" Type="http://schemas.openxmlformats.org/officeDocument/2006/relationships/slide" Target="slide20.xml"/><Relationship Id="rId10" Type="http://schemas.openxmlformats.org/officeDocument/2006/relationships/slide" Target="slide3.xml"/><Relationship Id="rId4" Type="http://schemas.openxmlformats.org/officeDocument/2006/relationships/slide" Target="slide21.xml"/><Relationship Id="rId9" Type="http://schemas.openxmlformats.org/officeDocument/2006/relationships/slide" Target="slide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6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6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6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6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6.xml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slide" Target="slide29.xml"/><Relationship Id="rId7" Type="http://schemas.openxmlformats.org/officeDocument/2006/relationships/slide" Target="slide26.xml"/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5" Type="http://schemas.openxmlformats.org/officeDocument/2006/relationships/slide" Target="slide27.xml"/><Relationship Id="rId4" Type="http://schemas.openxmlformats.org/officeDocument/2006/relationships/slide" Target="slide2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5.xml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5.xml"/><Relationship Id="rId4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slide" Target="slide4.xml"/><Relationship Id="rId7" Type="http://schemas.openxmlformats.org/officeDocument/2006/relationships/slide" Target="slide32.xml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25.xml"/><Relationship Id="rId4" Type="http://schemas.openxmlformats.org/officeDocument/2006/relationships/slide" Target="slide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Relationship Id="rId4" Type="http://schemas.openxmlformats.org/officeDocument/2006/relationships/slide" Target="slide2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2.xml"/><Relationship Id="rId4" Type="http://schemas.openxmlformats.org/officeDocument/2006/relationships/slide" Target="slide2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3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2.xml"/><Relationship Id="rId4" Type="http://schemas.openxmlformats.org/officeDocument/2006/relationships/slide" Target="slide3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2.xml"/><Relationship Id="rId4" Type="http://schemas.openxmlformats.org/officeDocument/2006/relationships/slide" Target="slide3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3" Type="http://schemas.openxmlformats.org/officeDocument/2006/relationships/slide" Target="slide44.xml"/><Relationship Id="rId7" Type="http://schemas.openxmlformats.org/officeDocument/2006/relationships/slide" Target="slide38.xml"/><Relationship Id="rId2" Type="http://schemas.openxmlformats.org/officeDocument/2006/relationships/slide" Target="slide4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9.xml"/><Relationship Id="rId5" Type="http://schemas.openxmlformats.org/officeDocument/2006/relationships/slide" Target="slide40.xml"/><Relationship Id="rId4" Type="http://schemas.openxmlformats.org/officeDocument/2006/relationships/slide" Target="slide41.xml"/><Relationship Id="rId9" Type="http://schemas.openxmlformats.org/officeDocument/2006/relationships/slide" Target="slide3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6.xml"/><Relationship Id="rId4" Type="http://schemas.openxmlformats.org/officeDocument/2006/relationships/image" Target="../media/image6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6.xml"/><Relationship Id="rId4" Type="http://schemas.openxmlformats.org/officeDocument/2006/relationships/image" Target="../media/image6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6.xml"/><Relationship Id="rId4" Type="http://schemas.openxmlformats.org/officeDocument/2006/relationships/image" Target="../media/image6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slide" Target="slide3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6.xml"/><Relationship Id="rId4" Type="http://schemas.openxmlformats.org/officeDocument/2006/relationships/image" Target="../media/image7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6.xml"/><Relationship Id="rId4" Type="http://schemas.openxmlformats.org/officeDocument/2006/relationships/image" Target="../media/image7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2.xml"/><Relationship Id="rId4" Type="http://schemas.openxmlformats.org/officeDocument/2006/relationships/slide" Target="slide3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NUL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8" y="952500"/>
            <a:ext cx="8424862" cy="4517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701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0">
            <a:extLst>
              <a:ext uri="{FF2B5EF4-FFF2-40B4-BE49-F238E27FC236}">
                <a16:creationId xmlns:a16="http://schemas.microsoft.com/office/drawing/2014/main" xmlns="" id="{43C051DC-C7D1-4F76-A0E4-E9725AEA5753}"/>
              </a:ext>
            </a:extLst>
          </p:cNvPr>
          <p:cNvSpPr>
            <a:spLocks noChangeArrowheads="1"/>
          </p:cNvSpPr>
          <p:nvPr/>
        </p:nvSpPr>
        <p:spPr bwMode="gray">
          <a:xfrm>
            <a:off x="2304335" y="788586"/>
            <a:ext cx="6871416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 algn="ctr">
            <a:solidFill>
              <a:srgbClr val="0000CC"/>
            </a:solidFill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anchor="ctr"/>
          <a:lstStyle/>
          <a:p>
            <a:pPr algn="ctr">
              <a:defRPr/>
            </a:pPr>
            <a:r>
              <a:rPr lang="en-US" sz="3200" b="1" dirty="0">
                <a:solidFill>
                  <a:srgbClr val="00008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ani" panose="02040502050405020303" pitchFamily="18" charset="0"/>
                <a:cs typeface="Vani" panose="02040502050405020303" pitchFamily="18" charset="0"/>
              </a:rPr>
              <a:t> </a:t>
            </a:r>
            <a:r>
              <a:rPr lang="en-US" sz="3200" b="1" dirty="0" smtClean="0">
                <a:solidFill>
                  <a:srgbClr val="00008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ani" panose="02040502050405020303" pitchFamily="18" charset="0"/>
                <a:cs typeface="Vani" panose="02040502050405020303" pitchFamily="18" charset="0"/>
              </a:rPr>
              <a:t>              Phần 1. </a:t>
            </a:r>
            <a:r>
              <a:rPr lang="en-US" sz="3200" b="1" dirty="0" err="1" smtClean="0">
                <a:solidFill>
                  <a:srgbClr val="00008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ani" panose="02040502050405020303" pitchFamily="18" charset="0"/>
                <a:cs typeface="Vani" panose="02040502050405020303" pitchFamily="18" charset="0"/>
              </a:rPr>
              <a:t>Nhận</a:t>
            </a:r>
            <a:r>
              <a:rPr lang="en-US" sz="3200" b="1" dirty="0" smtClean="0">
                <a:solidFill>
                  <a:srgbClr val="00008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ani" panose="02040502050405020303" pitchFamily="18" charset="0"/>
                <a:cs typeface="Vani" panose="02040502050405020303" pitchFamily="18" charset="0"/>
              </a:rPr>
              <a:t> </a:t>
            </a:r>
            <a:r>
              <a:rPr lang="en-US" sz="3200" b="1" dirty="0" err="1" smtClean="0">
                <a:solidFill>
                  <a:srgbClr val="00008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ani" panose="02040502050405020303" pitchFamily="18" charset="0"/>
                <a:cs typeface="Vani" panose="02040502050405020303" pitchFamily="18" charset="0"/>
              </a:rPr>
              <a:t>biết</a:t>
            </a:r>
            <a:endParaRPr lang="en-US" sz="3200" b="1" dirty="0">
              <a:solidFill>
                <a:srgbClr val="00008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ani" panose="02040502050405020303" pitchFamily="18" charset="0"/>
              <a:cs typeface="Vani" panose="02040502050405020303" pitchFamily="18" charset="0"/>
            </a:endParaRPr>
          </a:p>
        </p:txBody>
      </p:sp>
      <p:sp>
        <p:nvSpPr>
          <p:cNvPr id="24" name="TextBox 23">
            <a:hlinkClick r:id="rId2" action="ppaction://hlinksldjump"/>
          </p:cNvPr>
          <p:cNvSpPr txBox="1"/>
          <p:nvPr/>
        </p:nvSpPr>
        <p:spPr>
          <a:xfrm>
            <a:off x="6383478" y="3486064"/>
            <a:ext cx="166687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Câu 5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3" action="ppaction://hlinksldjump"/>
          </p:cNvPr>
          <p:cNvSpPr txBox="1"/>
          <p:nvPr/>
        </p:nvSpPr>
        <p:spPr>
          <a:xfrm>
            <a:off x="4370527" y="3486064"/>
            <a:ext cx="166687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Câu 4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4" action="ppaction://hlinksldjump"/>
          </p:cNvPr>
          <p:cNvSpPr txBox="1"/>
          <p:nvPr/>
        </p:nvSpPr>
        <p:spPr>
          <a:xfrm>
            <a:off x="7325456" y="2536495"/>
            <a:ext cx="166687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Câu 3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5" action="ppaction://hlinksldjump"/>
          </p:cNvPr>
          <p:cNvSpPr txBox="1"/>
          <p:nvPr/>
        </p:nvSpPr>
        <p:spPr>
          <a:xfrm>
            <a:off x="5258531" y="2505895"/>
            <a:ext cx="166687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Câu 2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6" action="ppaction://hlinksldjump"/>
          </p:cNvPr>
          <p:cNvSpPr txBox="1"/>
          <p:nvPr/>
        </p:nvSpPr>
        <p:spPr>
          <a:xfrm>
            <a:off x="3201131" y="2524945"/>
            <a:ext cx="166687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1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Action Button: Beginning 29">
            <a:hlinkClick r:id="rId7" action="ppaction://hlinksldjump" highlightClick="1"/>
          </p:cNvPr>
          <p:cNvSpPr/>
          <p:nvPr/>
        </p:nvSpPr>
        <p:spPr>
          <a:xfrm>
            <a:off x="10243038" y="6022731"/>
            <a:ext cx="1125416" cy="553915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4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98687" y="209798"/>
                <a:ext cx="11074400" cy="1083949"/>
              </a:xfrm>
              <a:prstGeom prst="rect">
                <a:avLst/>
              </a:prstGeom>
            </p:spPr>
            <p:txBody>
              <a:bodyPr wrap="square" lIns="121917" tIns="60959" rIns="121917" bIns="60959">
                <a:spAutoFit/>
              </a:bodyPr>
              <a:lstStyle/>
              <a:p>
                <a:pPr algn="just">
                  <a:lnSpc>
                    <a:spcPct val="115000"/>
                  </a:lnSpc>
                  <a:spcBef>
                    <a:spcPts val="533"/>
                  </a:spcBef>
                </a:pPr>
                <a:r>
                  <a:rPr lang="en-US" sz="2800" b="1" dirty="0">
                    <a:solidFill>
                      <a:srgbClr val="0000FF"/>
                    </a:solidFill>
                    <a:latin typeface="Calibri" pitchFamily="34" charset="0"/>
                    <a:cs typeface="Calibri" pitchFamily="34" charset="0"/>
                  </a:rPr>
                  <a:t>Câu 1</a:t>
                </a:r>
                <a:r>
                  <a:rPr lang="en-US" sz="2800" dirty="0">
                    <a:solidFill>
                      <a:srgbClr val="0000FF"/>
                    </a:solidFill>
                    <a:latin typeface="Calibri" pitchFamily="34" charset="0"/>
                    <a:cs typeface="Calibri" pitchFamily="34" charset="0"/>
                  </a:rPr>
                  <a:t>. </a:t>
                </a:r>
                <a:r>
                  <a:rPr lang="en-US" sz="2800" dirty="0">
                    <a:latin typeface="Calibri" pitchFamily="34" charset="0"/>
                    <a:cs typeface="Calibri" pitchFamily="34" charset="0"/>
                  </a:rPr>
                  <a:t>Cho hình nón có bán kính đáy và đường cao lần lượt là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𝑟</m:t>
                    </m:r>
                    <m:r>
                      <a:rPr lang="en-US" sz="2800">
                        <a:latin typeface="Cambria Math"/>
                      </a:rPr>
                      <m:t>=</m:t>
                    </m:r>
                    <m:r>
                      <a:rPr lang="en-US" sz="2800" i="1">
                        <a:latin typeface="Cambria Math"/>
                      </a:rPr>
                      <m:t>3</m:t>
                    </m:r>
                    <m:r>
                      <a:rPr lang="en-US" sz="2800" i="1">
                        <a:latin typeface="Cambria Math"/>
                      </a:rPr>
                      <m:t>𝑐𝑚</m:t>
                    </m:r>
                    <m:r>
                      <a:rPr lang="en-US" sz="2800">
                        <a:latin typeface="Cambria Math"/>
                      </a:rPr>
                      <m:t>,</m:t>
                    </m:r>
                    <m:r>
                      <a:rPr lang="en-US" sz="2800" i="1">
                        <a:latin typeface="Cambria Math"/>
                      </a:rPr>
                      <m:t>h</m:t>
                    </m:r>
                    <m:r>
                      <a:rPr lang="en-US" sz="2800">
                        <a:latin typeface="Cambria Math"/>
                      </a:rPr>
                      <m:t>=</m:t>
                    </m:r>
                    <m:r>
                      <a:rPr lang="en-US" sz="2800" i="1">
                        <a:latin typeface="Cambria Math"/>
                      </a:rPr>
                      <m:t>4</m:t>
                    </m:r>
                    <m:r>
                      <a:rPr lang="en-US" sz="2800" i="1">
                        <a:latin typeface="Cambria Math"/>
                      </a:rPr>
                      <m:t>𝑐𝑚</m:t>
                    </m:r>
                    <m:r>
                      <a:rPr lang="en-US" sz="2800">
                        <a:latin typeface="Cambria Math"/>
                      </a:rPr>
                      <m:t>.</m:t>
                    </m:r>
                  </m:oMath>
                </a14:m>
                <a:r>
                  <a:rPr lang="en-US" sz="2800" dirty="0">
                    <a:latin typeface="Calibri" pitchFamily="34" charset="0"/>
                    <a:cs typeface="Calibri" pitchFamily="34" charset="0"/>
                  </a:rPr>
                  <a:t> Tính diện tích xung quanh của</a:t>
                </a:r>
                <a:r>
                  <a:rPr lang="vi-VN" sz="2800" dirty="0">
                    <a:latin typeface="Calibri" pitchFamily="34" charset="0"/>
                    <a:cs typeface="Calibri" pitchFamily="34" charset="0"/>
                  </a:rPr>
                  <a:t> hình nón.</a:t>
                </a:r>
                <a:endParaRPr lang="en-US" sz="2800" dirty="0">
                  <a:latin typeface="Calibri" pitchFamily="34" charset="0"/>
                  <a:ea typeface="Times New Roman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87" y="209798"/>
                <a:ext cx="11074400" cy="1083949"/>
              </a:xfrm>
              <a:prstGeom prst="rect">
                <a:avLst/>
              </a:prstGeom>
              <a:blipFill>
                <a:blip r:embed="rId2"/>
                <a:stretch>
                  <a:fillRect l="-881" t="-1124" b="-140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24881" y="2497995"/>
                <a:ext cx="8737600" cy="2702020"/>
              </a:xfrm>
              <a:prstGeom prst="rect">
                <a:avLst/>
              </a:prstGeom>
              <a:noFill/>
            </p:spPr>
            <p:txBody>
              <a:bodyPr wrap="square" lIns="121917" tIns="60959" rIns="121917" bIns="60959" rtlCol="0">
                <a:spAutoFit/>
              </a:bodyPr>
              <a:lstStyle/>
              <a:p>
                <a:r>
                  <a:rPr lang="en-US" sz="2800">
                    <a:solidFill>
                      <a:srgbClr val="0000FF"/>
                    </a:solidFill>
                    <a:latin typeface="Calibri" pitchFamily="34" charset="0"/>
                    <a:cs typeface="Calibri" pitchFamily="34" charset="0"/>
                  </a:rPr>
                  <a:t>Lời giải</a:t>
                </a:r>
              </a:p>
              <a:p>
                <a:pPr>
                  <a:lnSpc>
                    <a:spcPct val="115000"/>
                  </a:lnSpc>
                  <a:spcBef>
                    <a:spcPts val="533"/>
                  </a:spcBef>
                </a:pPr>
                <a:r>
                  <a:rPr lang="nl-NL" sz="2800">
                    <a:latin typeface="Calibri" pitchFamily="34" charset="0"/>
                    <a:cs typeface="Calibri" pitchFamily="34" charset="0"/>
                  </a:rPr>
                  <a:t>Ta có </a:t>
                </a:r>
                <a:endParaRPr lang="en-US" sz="2800">
                  <a:latin typeface="Calibri" pitchFamily="34" charset="0"/>
                  <a:cs typeface="Calibri" pitchFamily="34" charset="0"/>
                </a:endParaRPr>
              </a:p>
              <a:p>
                <a:pPr>
                  <a:lnSpc>
                    <a:spcPct val="115000"/>
                  </a:lnSpc>
                  <a:spcBef>
                    <a:spcPts val="533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800" i="1">
                          <a:latin typeface="Cambria Math"/>
                        </a:rPr>
                        <m:t>𝑙</m:t>
                      </m:r>
                      <m:r>
                        <a:rPr lang="vi-VN" sz="280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vi-VN" sz="2800" i="1">
                                  <a:latin typeface="Cambria Math"/>
                                </a:rPr>
                                <m:t>h</m:t>
                              </m:r>
                            </m:e>
                            <m:sup>
                              <m:r>
                                <a:rPr lang="vi-VN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vi-VN" sz="280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vi-VN" sz="2800" i="1"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vi-VN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vi-VN" sz="280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vi-VN" sz="2800" i="1">
                                  <a:latin typeface="Cambria Math"/>
                                </a:rPr>
                                <m:t>4</m:t>
                              </m:r>
                            </m:e>
                            <m:sup>
                              <m:r>
                                <a:rPr lang="vi-VN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vi-VN" sz="280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vi-VN" sz="2800" i="1">
                                  <a:latin typeface="Cambria Math"/>
                                </a:rPr>
                                <m:t>3</m:t>
                              </m:r>
                            </m:e>
                            <m:sup>
                              <m:r>
                                <a:rPr lang="vi-VN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vi-VN" sz="2800">
                          <a:latin typeface="Cambria Math"/>
                        </a:rPr>
                        <m:t>=</m:t>
                      </m:r>
                      <m:r>
                        <a:rPr lang="vi-VN" sz="2800" i="1">
                          <a:latin typeface="Cambria Math"/>
                        </a:rPr>
                        <m:t>5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vi-VN" sz="2800" i="1">
                              <a:latin typeface="Cambria Math"/>
                            </a:rPr>
                            <m:t>𝑐𝑚</m:t>
                          </m:r>
                        </m:e>
                      </m:d>
                    </m:oMath>
                  </m:oMathPara>
                </a14:m>
                <a:endParaRPr lang="en-US" sz="2800">
                  <a:latin typeface="Calibri" pitchFamily="34" charset="0"/>
                  <a:cs typeface="Calibri" pitchFamily="34" charset="0"/>
                </a:endParaRPr>
              </a:p>
              <a:p>
                <a:pPr>
                  <a:lnSpc>
                    <a:spcPct val="115000"/>
                  </a:lnSpc>
                  <a:spcBef>
                    <a:spcPts val="533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800">
                          <a:latin typeface="Cambria Math"/>
                        </a:rPr>
                        <m:t>⇒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vi-VN" sz="28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vi-VN" sz="2800" i="1">
                              <a:latin typeface="Cambria Math"/>
                            </a:rPr>
                            <m:t>𝑥𝑞</m:t>
                          </m:r>
                        </m:sub>
                      </m:sSub>
                      <m:r>
                        <a:rPr lang="vi-VN" sz="2800">
                          <a:latin typeface="Cambria Math"/>
                        </a:rPr>
                        <m:t>=</m:t>
                      </m:r>
                      <m:r>
                        <a:rPr lang="vi-VN" sz="2800" i="1">
                          <a:latin typeface="Cambria Math"/>
                        </a:rPr>
                        <m:t>𝜋</m:t>
                      </m:r>
                      <m:r>
                        <a:rPr lang="vi-VN" sz="2800" i="1">
                          <a:latin typeface="Cambria Math"/>
                        </a:rPr>
                        <m:t>𝑟𝑙</m:t>
                      </m:r>
                      <m:r>
                        <a:rPr lang="vi-VN" sz="2800">
                          <a:latin typeface="Cambria Math"/>
                        </a:rPr>
                        <m:t>=</m:t>
                      </m:r>
                      <m:r>
                        <a:rPr lang="vi-VN" sz="2800" i="1">
                          <a:latin typeface="Cambria Math"/>
                        </a:rPr>
                        <m:t>𝜋</m:t>
                      </m:r>
                      <m:r>
                        <a:rPr lang="vi-VN" sz="2800">
                          <a:latin typeface="Cambria Math"/>
                        </a:rPr>
                        <m:t>.</m:t>
                      </m:r>
                      <m:r>
                        <a:rPr lang="vi-VN" sz="2800" i="1">
                          <a:latin typeface="Cambria Math"/>
                        </a:rPr>
                        <m:t>3</m:t>
                      </m:r>
                      <m:r>
                        <a:rPr lang="vi-VN" sz="2800">
                          <a:latin typeface="Cambria Math"/>
                        </a:rPr>
                        <m:t>.</m:t>
                      </m:r>
                      <m:r>
                        <a:rPr lang="vi-VN" sz="2800" i="1">
                          <a:latin typeface="Cambria Math"/>
                        </a:rPr>
                        <m:t>5</m:t>
                      </m:r>
                      <m:r>
                        <a:rPr lang="vi-VN" sz="2800">
                          <a:latin typeface="Cambria Math"/>
                        </a:rPr>
                        <m:t>=</m:t>
                      </m:r>
                      <m:r>
                        <a:rPr lang="vi-VN" sz="2800" i="1">
                          <a:latin typeface="Cambria Math"/>
                        </a:rPr>
                        <m:t>15</m:t>
                      </m:r>
                      <m:r>
                        <a:rPr lang="vi-VN" sz="2800" i="1">
                          <a:latin typeface="Cambria Math"/>
                        </a:rPr>
                        <m:t>𝜋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vi-VN" sz="2800" i="1">
                              <a:latin typeface="Cambria Math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vi-VN" sz="2800" i="1">
                                  <a:latin typeface="Cambria Math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vi-VN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>
                  <a:latin typeface="Calibri" pitchFamily="34" charset="0"/>
                  <a:ea typeface="Times New Roman"/>
                  <a:cs typeface="Calibri" pitchFamily="34" charset="0"/>
                </a:endParaRPr>
              </a:p>
              <a:p>
                <a:endParaRPr lang="en-US" sz="280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81" y="2497995"/>
                <a:ext cx="8737600" cy="2702020"/>
              </a:xfrm>
              <a:prstGeom prst="rect">
                <a:avLst/>
              </a:prstGeom>
              <a:blipFill>
                <a:blip r:embed="rId3"/>
                <a:stretch>
                  <a:fillRect l="-1117" t="-1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51137" y="1358583"/>
                <a:ext cx="8940800" cy="1448984"/>
              </a:xfrm>
              <a:prstGeom prst="rect">
                <a:avLst/>
              </a:prstGeom>
              <a:noFill/>
            </p:spPr>
            <p:txBody>
              <a:bodyPr wrap="square" lIns="121917" tIns="60959" rIns="121917" bIns="60959" rtlCol="0">
                <a:spAutoFit/>
              </a:bodyPr>
              <a:lstStyle/>
              <a:p>
                <a:r>
                  <a:rPr lang="vi-VN" sz="2800">
                    <a:solidFill>
                      <a:srgbClr val="0000FF"/>
                    </a:solidFill>
                    <a:latin typeface="Calibri" pitchFamily="34" charset="0"/>
                    <a:cs typeface="Calibri" pitchFamily="34" charset="0"/>
                  </a:rPr>
                  <a:t>PP nhanh </a:t>
                </a:r>
                <a:endParaRPr lang="en-US" sz="2800">
                  <a:solidFill>
                    <a:srgbClr val="0000FF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/>
                <a:r>
                  <a:rPr lang="en-US" sz="2800">
                    <a:solidFill>
                      <a:srgbClr val="0000FF"/>
                    </a:solidFill>
                    <a:latin typeface="Calibri" pitchFamily="34" charset="0"/>
                    <a:cs typeface="Calibri" pitchFamily="34" charset="0"/>
                    <a:sym typeface="Wingdings"/>
                  </a:rPr>
                  <a:t></a:t>
                </a:r>
                <a:r>
                  <a:rPr lang="vi-VN" sz="2800">
                    <a:solidFill>
                      <a:srgbClr val="0000FF"/>
                    </a:solidFill>
                    <a:latin typeface="Calibri" pitchFamily="34" charset="0"/>
                    <a:cs typeface="Calibri" pitchFamily="34" charset="0"/>
                  </a:rPr>
                  <a:t> Sử dụng công thức </a:t>
                </a:r>
                <a:r>
                  <a:rPr lang="en-US" sz="2800">
                    <a:latin typeface="Calibri" pitchFamily="34" charset="0"/>
                    <a:cs typeface="Calibri" pitchFamily="34" charset="0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vi-VN" sz="2800" i="1">
                            <a:latin typeface="Cambria Math"/>
                          </a:rPr>
                          <m:t>𝑙</m:t>
                        </m:r>
                      </m:e>
                      <m:sup>
                        <m:r>
                          <a:rPr lang="vi-VN" sz="2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vi-VN" sz="280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vi-VN" sz="2800" i="1">
                            <a:latin typeface="Cambria Math"/>
                          </a:rPr>
                          <m:t>h</m:t>
                        </m:r>
                      </m:e>
                      <m:sup>
                        <m:r>
                          <a:rPr lang="vi-VN" sz="2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vi-VN" sz="280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vi-VN" sz="2800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vi-VN" sz="28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2800">
                  <a:latin typeface="Calibri" pitchFamily="34" charset="0"/>
                  <a:cs typeface="Calibri" pitchFamily="34" charset="0"/>
                </a:endParaRPr>
              </a:p>
              <a:p>
                <a:pPr algn="ctr"/>
                <a:r>
                  <a:rPr lang="en-US" sz="2800"/>
                  <a:t>		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𝑥𝑞</m:t>
                        </m:r>
                      </m:sub>
                    </m:sSub>
                    <m:r>
                      <a:rPr lang="en-US" sz="2800">
                        <a:latin typeface="Cambria Math"/>
                      </a:rPr>
                      <m:t>=</m:t>
                    </m:r>
                    <m:r>
                      <a:rPr lang="en-US" sz="2800" i="1">
                        <a:latin typeface="Cambria Math"/>
                      </a:rPr>
                      <m:t>𝜋</m:t>
                    </m:r>
                    <m:r>
                      <a:rPr lang="en-US" sz="2800" i="1">
                        <a:latin typeface="Cambria Math"/>
                      </a:rPr>
                      <m:t>𝑟𝑙</m:t>
                    </m:r>
                    <m:r>
                      <a:rPr lang="en-US" sz="2800">
                        <a:latin typeface="Cambria Math"/>
                      </a:rPr>
                      <m:t>.</m:t>
                    </m:r>
                  </m:oMath>
                </a14:m>
                <a:endParaRPr lang="en-US" sz="2800">
                  <a:latin typeface="Calibri" pitchFamily="34" charset="0"/>
                  <a:ea typeface="Times New Roman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137" y="1358583"/>
                <a:ext cx="8940800" cy="1448984"/>
              </a:xfrm>
              <a:prstGeom prst="rect">
                <a:avLst/>
              </a:prstGeom>
              <a:blipFill>
                <a:blip r:embed="rId4"/>
                <a:stretch>
                  <a:fillRect l="-1091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hlinkClick r:id="rId5" action="ppaction://hlinksldjump"/>
          </p:cNvPr>
          <p:cNvSpPr/>
          <p:nvPr/>
        </p:nvSpPr>
        <p:spPr>
          <a:xfrm>
            <a:off x="10049608" y="5908431"/>
            <a:ext cx="1793630" cy="71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TRỞ LẠI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63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-203199" y="507882"/>
                <a:ext cx="12395199" cy="1696103"/>
              </a:xfrm>
              <a:prstGeom prst="rect">
                <a:avLst/>
              </a:prstGeom>
            </p:spPr>
            <p:txBody>
              <a:bodyPr wrap="square" lIns="121917" tIns="60959" rIns="121917" bIns="60959">
                <a:spAutoFit/>
              </a:bodyPr>
              <a:lstStyle/>
              <a:p>
                <a:pPr lvl="1">
                  <a:lnSpc>
                    <a:spcPct val="115000"/>
                  </a:lnSpc>
                  <a:spcBef>
                    <a:spcPts val="533"/>
                  </a:spcBef>
                  <a:buClr>
                    <a:srgbClr val="0000CC"/>
                  </a:buClr>
                  <a:buSzPts val="1200"/>
                  <a:tabLst>
                    <a:tab pos="840698" algn="l"/>
                  </a:tabLst>
                </a:pPr>
                <a:r>
                  <a:rPr lang="en-US" sz="2800" b="1" dirty="0">
                    <a:solidFill>
                      <a:srgbClr val="0000FF"/>
                    </a:solidFill>
                    <a:latin typeface="Calibri" pitchFamily="34" charset="0"/>
                    <a:cs typeface="Calibri" pitchFamily="34" charset="0"/>
                  </a:rPr>
                  <a:t>Câu </a:t>
                </a:r>
                <a:r>
                  <a:rPr lang="en-US" sz="2800" b="1" dirty="0" smtClean="0">
                    <a:solidFill>
                      <a:srgbClr val="0000FF"/>
                    </a:solidFill>
                    <a:latin typeface="Calibri" pitchFamily="34" charset="0"/>
                    <a:cs typeface="Calibri" pitchFamily="34" charset="0"/>
                  </a:rPr>
                  <a:t>2</a:t>
                </a:r>
                <a:r>
                  <a:rPr lang="en-US" sz="2800" dirty="0" smtClean="0">
                    <a:latin typeface="Calibri" pitchFamily="34" charset="0"/>
                    <a:cs typeface="Calibri" pitchFamily="34" charset="0"/>
                  </a:rPr>
                  <a:t>: </a:t>
                </a:r>
                <a:r>
                  <a:rPr lang="vi-VN" sz="2800" dirty="0">
                    <a:latin typeface="Calibri" pitchFamily="34" charset="0"/>
                    <a:cs typeface="Calibri" pitchFamily="34" charset="0"/>
                  </a:rPr>
                  <a:t>Gọi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𝑙</m:t>
                    </m:r>
                    <m:r>
                      <a:rPr lang="en-US" sz="2800">
                        <a:latin typeface="Cambria Math"/>
                      </a:rPr>
                      <m:t>,</m:t>
                    </m:r>
                    <m:r>
                      <a:rPr lang="en-US" sz="2800" i="1">
                        <a:latin typeface="Cambria Math"/>
                      </a:rPr>
                      <m:t>h</m:t>
                    </m:r>
                    <m:r>
                      <a:rPr lang="en-US" sz="2800">
                        <a:latin typeface="Cambria Math"/>
                      </a:rPr>
                      <m:t>,</m:t>
                    </m:r>
                    <m:r>
                      <a:rPr lang="en-US" sz="2800" i="1">
                        <a:latin typeface="Cambria Math"/>
                      </a:rPr>
                      <m:t>𝑟</m:t>
                    </m:r>
                  </m:oMath>
                </a14:m>
                <a:r>
                  <a:rPr lang="vi-VN" sz="2800" dirty="0">
                    <a:latin typeface="Calibri" pitchFamily="34" charset="0"/>
                    <a:cs typeface="Calibri" pitchFamily="34" charset="0"/>
                  </a:rPr>
                  <a:t> lần lượt là độ dài đường sinh, chiều cao và bán kính đáy của hình nón. Diện tích xung quanh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𝑥𝑞</m:t>
                        </m:r>
                      </m:sub>
                    </m:sSub>
                  </m:oMath>
                </a14:m>
                <a:r>
                  <a:rPr lang="vi-VN" sz="2800" dirty="0">
                    <a:latin typeface="Calibri" pitchFamily="34" charset="0"/>
                    <a:cs typeface="Calibri" pitchFamily="34" charset="0"/>
                  </a:rPr>
                  <a:t> của hình nón bằng</a:t>
                </a:r>
                <a:r>
                  <a:rPr lang="pt-BR" sz="2800" dirty="0">
                    <a:latin typeface="Calibri" pitchFamily="34" charset="0"/>
                    <a:cs typeface="Calibri" pitchFamily="34" charset="0"/>
                  </a:rPr>
                  <a:t>:</a:t>
                </a:r>
                <a:endParaRPr lang="en-US" sz="2800" dirty="0">
                  <a:latin typeface="Calibri" pitchFamily="34" charset="0"/>
                  <a:cs typeface="Calibri" pitchFamily="34" charset="0"/>
                </a:endParaRPr>
              </a:p>
              <a:p>
                <a:pPr marL="1080293" indent="-239595">
                  <a:lnSpc>
                    <a:spcPct val="120000"/>
                  </a:lnSpc>
                  <a:tabLst>
                    <a:tab pos="1080293" algn="l"/>
                    <a:tab pos="2880216" algn="l"/>
                    <a:tab pos="3120657" algn="l"/>
                    <a:tab pos="4799513" algn="l"/>
                    <a:tab pos="5040801" algn="l"/>
                    <a:tab pos="6719657" algn="l"/>
                    <a:tab pos="6960945" algn="l"/>
                  </a:tabLst>
                </a:pPr>
                <a:r>
                  <a:rPr lang="pt-BR" sz="2800" dirty="0">
                    <a:latin typeface="Calibri" pitchFamily="34" charset="0"/>
                    <a:cs typeface="Calibri" pitchFamily="34" charset="0"/>
                  </a:rPr>
                  <a:t>A.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𝑥𝑞</m:t>
                        </m:r>
                      </m:sub>
                    </m:sSub>
                    <m:r>
                      <a:rPr lang="en-US" sz="2800">
                        <a:latin typeface="Cambria Math"/>
                      </a:rPr>
                      <m:t>=</m:t>
                    </m:r>
                    <m:r>
                      <a:rPr lang="en-US" sz="2800" i="1">
                        <a:latin typeface="Cambria Math"/>
                      </a:rPr>
                      <m:t>𝜋</m:t>
                    </m:r>
                    <m:r>
                      <a:rPr lang="en-US" sz="2800" i="1">
                        <a:latin typeface="Cambria Math"/>
                      </a:rPr>
                      <m:t>𝑟𝑙</m:t>
                    </m:r>
                    <m:r>
                      <a:rPr lang="en-US" sz="2800">
                        <a:latin typeface="Cambria Math"/>
                      </a:rPr>
                      <m:t>.</m:t>
                    </m:r>
                  </m:oMath>
                </a14:m>
                <a:r>
                  <a:rPr lang="pt-BR" sz="2800" dirty="0">
                    <a:latin typeface="Calibri" pitchFamily="34" charset="0"/>
                    <a:cs typeface="Calibri" pitchFamily="34" charset="0"/>
                  </a:rPr>
                  <a:t>	     B.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𝑥𝑞</m:t>
                        </m:r>
                      </m:sub>
                    </m:sSub>
                    <m:r>
                      <a:rPr lang="en-US" sz="2800">
                        <a:latin typeface="Cambria Math"/>
                      </a:rPr>
                      <m:t>=</m:t>
                    </m:r>
                    <m:r>
                      <a:rPr lang="en-US" sz="2800" i="1">
                        <a:latin typeface="Cambria Math"/>
                      </a:rPr>
                      <m:t>𝜋</m:t>
                    </m:r>
                    <m:r>
                      <a:rPr lang="en-US" sz="2800" i="1">
                        <a:latin typeface="Cambria Math"/>
                      </a:rPr>
                      <m:t>𝑟</m:t>
                    </m:r>
                    <m:r>
                      <a:rPr lang="en-US" sz="2800" i="1">
                        <a:latin typeface="Cambria Math"/>
                      </a:rPr>
                      <m:t>h</m:t>
                    </m:r>
                    <m:r>
                      <a:rPr lang="en-US" sz="2800">
                        <a:latin typeface="Cambria Math"/>
                      </a:rPr>
                      <m:t>.</m:t>
                    </m:r>
                  </m:oMath>
                </a14:m>
                <a:r>
                  <a:rPr lang="pt-BR" sz="2800" dirty="0">
                    <a:latin typeface="Calibri" pitchFamily="34" charset="0"/>
                    <a:cs typeface="Calibri" pitchFamily="34" charset="0"/>
                  </a:rPr>
                  <a:t>	C.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𝑥𝑞</m:t>
                        </m:r>
                      </m:sub>
                    </m:sSub>
                    <m:r>
                      <a:rPr lang="en-US" sz="2800">
                        <a:latin typeface="Cambria Math"/>
                      </a:rPr>
                      <m:t>=</m:t>
                    </m:r>
                    <m:r>
                      <a:rPr lang="en-US" sz="2800" i="1">
                        <a:latin typeface="Cambria Math"/>
                      </a:rPr>
                      <m:t>2</m:t>
                    </m:r>
                    <m:r>
                      <a:rPr lang="en-US" sz="2800" i="1">
                        <a:latin typeface="Cambria Math"/>
                      </a:rPr>
                      <m:t>𝜋</m:t>
                    </m:r>
                    <m:r>
                      <a:rPr lang="en-US" sz="2800" i="1">
                        <a:latin typeface="Cambria Math"/>
                      </a:rPr>
                      <m:t>𝑟𝑙</m:t>
                    </m:r>
                    <m:r>
                      <a:rPr lang="en-US" sz="2800">
                        <a:latin typeface="Cambria Math"/>
                      </a:rPr>
                      <m:t>.</m:t>
                    </m:r>
                  </m:oMath>
                </a14:m>
                <a:r>
                  <a:rPr lang="pt-BR" sz="2800" dirty="0">
                    <a:latin typeface="Calibri" pitchFamily="34" charset="0"/>
                    <a:cs typeface="Calibri" pitchFamily="34" charset="0"/>
                  </a:rPr>
                  <a:t>	     D.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𝑥𝑞</m:t>
                        </m:r>
                      </m:sub>
                    </m:sSub>
                    <m:r>
                      <a:rPr lang="en-US" sz="2800">
                        <a:latin typeface="Cambria Math"/>
                      </a:rPr>
                      <m:t>=</m:t>
                    </m:r>
                    <m:r>
                      <a:rPr lang="en-US" sz="2800" i="1">
                        <a:latin typeface="Cambria Math"/>
                      </a:rPr>
                      <m:t>𝜋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latin typeface="Cambria Math"/>
                      </a:rPr>
                      <m:t>h</m:t>
                    </m:r>
                    <m:r>
                      <a:rPr lang="en-US" sz="2800">
                        <a:latin typeface="Cambria Math"/>
                      </a:rPr>
                      <m:t>.</m:t>
                    </m:r>
                  </m:oMath>
                </a14:m>
                <a:endParaRPr lang="en-US" sz="2800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3199" y="507882"/>
                <a:ext cx="12395199" cy="1696103"/>
              </a:xfrm>
              <a:prstGeom prst="rect">
                <a:avLst/>
              </a:prstGeom>
              <a:blipFill>
                <a:blip r:embed="rId2"/>
                <a:stretch>
                  <a:fillRect t="-717" b="-6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458791" y="1657110"/>
            <a:ext cx="609600" cy="546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en-US" sz="373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34799" y="2736899"/>
                <a:ext cx="7315200" cy="1879872"/>
              </a:xfrm>
              <a:prstGeom prst="rect">
                <a:avLst/>
              </a:prstGeom>
              <a:noFill/>
            </p:spPr>
            <p:txBody>
              <a:bodyPr wrap="square" lIns="121917" tIns="60959" rIns="121917" bIns="60959" rtlCol="0">
                <a:spAutoFit/>
              </a:bodyPr>
              <a:lstStyle/>
              <a:p>
                <a:r>
                  <a:rPr lang="en-US" sz="2800">
                    <a:solidFill>
                      <a:srgbClr val="0000FF"/>
                    </a:solidFill>
                    <a:latin typeface="Calibri" pitchFamily="34" charset="0"/>
                    <a:cs typeface="Calibri" pitchFamily="34" charset="0"/>
                  </a:rPr>
                  <a:t>PP nhanh trắc nghiệm</a:t>
                </a:r>
              </a:p>
              <a:p>
                <a:endParaRPr lang="en-US" sz="280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800">
                    <a:solidFill>
                      <a:srgbClr val="0000FF"/>
                    </a:solidFill>
                    <a:latin typeface="Calibri" pitchFamily="34" charset="0"/>
                    <a:cs typeface="Calibri" pitchFamily="34" charset="0"/>
                    <a:sym typeface="Wingdings"/>
                  </a:rPr>
                  <a:t></a:t>
                </a:r>
                <a:r>
                  <a:rPr lang="en-US" sz="2800">
                    <a:solidFill>
                      <a:srgbClr val="0000FF"/>
                    </a:solidFill>
                    <a:latin typeface="Calibri" pitchFamily="34" charset="0"/>
                    <a:cs typeface="Calibri" pitchFamily="34" charset="0"/>
                  </a:rPr>
                  <a:t> Sử dụng công thức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𝑥𝑞</m:t>
                        </m:r>
                      </m:sub>
                    </m:sSub>
                    <m:r>
                      <a:rPr lang="en-US" sz="2800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/>
                      </a:rPr>
                      <m:t>𝜋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/>
                      </a:rPr>
                      <m:t>𝑟𝑙</m:t>
                    </m:r>
                    <m:r>
                      <a:rPr lang="en-US" sz="2800">
                        <a:solidFill>
                          <a:srgbClr val="0000FF"/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en-US" sz="2800">
                  <a:solidFill>
                    <a:srgbClr val="0000FF"/>
                  </a:solidFill>
                  <a:latin typeface="Calibri" pitchFamily="34" charset="0"/>
                  <a:ea typeface="Times New Roman"/>
                  <a:cs typeface="Calibri" pitchFamily="34" charset="0"/>
                </a:endParaRPr>
              </a:p>
              <a:p>
                <a:endParaRPr lang="en-US" sz="280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99" y="2736899"/>
                <a:ext cx="7315200" cy="1879872"/>
              </a:xfrm>
              <a:prstGeom prst="rect">
                <a:avLst/>
              </a:prstGeom>
              <a:blipFill>
                <a:blip r:embed="rId3"/>
                <a:stretch>
                  <a:fillRect l="-1333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hlinkClick r:id="rId4" action="ppaction://hlinksldjump"/>
          </p:cNvPr>
          <p:cNvSpPr/>
          <p:nvPr/>
        </p:nvSpPr>
        <p:spPr>
          <a:xfrm>
            <a:off x="10049608" y="5908431"/>
            <a:ext cx="1793630" cy="71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TRỞ LẠI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95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1600" y="76200"/>
                <a:ext cx="11887200" cy="2239714"/>
              </a:xfrm>
              <a:prstGeom prst="rect">
                <a:avLst/>
              </a:prstGeom>
              <a:noFill/>
            </p:spPr>
            <p:txBody>
              <a:bodyPr wrap="square" lIns="121917" tIns="60959" rIns="121917" bIns="60959" rtlCol="0">
                <a:spAutoFit/>
              </a:bodyPr>
              <a:lstStyle/>
              <a:p>
                <a:pPr lvl="1" algn="just">
                  <a:lnSpc>
                    <a:spcPct val="115000"/>
                  </a:lnSpc>
                  <a:spcBef>
                    <a:spcPts val="533"/>
                  </a:spcBef>
                  <a:buClr>
                    <a:srgbClr val="0000CC"/>
                  </a:buClr>
                  <a:buSzPts val="1200"/>
                  <a:tabLst>
                    <a:tab pos="840698" algn="l"/>
                  </a:tabLst>
                </a:pPr>
                <a:r>
                  <a:rPr lang="en-US" sz="2800" b="1" dirty="0">
                    <a:solidFill>
                      <a:srgbClr val="0000FF"/>
                    </a:solidFill>
                    <a:latin typeface="Calibri" pitchFamily="34" charset="0"/>
                    <a:cs typeface="Calibri" pitchFamily="34" charset="0"/>
                  </a:rPr>
                  <a:t>Câu </a:t>
                </a:r>
                <a:r>
                  <a:rPr lang="en-US" sz="2800" b="1" dirty="0" smtClean="0">
                    <a:solidFill>
                      <a:srgbClr val="0000FF"/>
                    </a:solidFill>
                    <a:latin typeface="Calibri" pitchFamily="34" charset="0"/>
                    <a:cs typeface="Calibri" pitchFamily="34" charset="0"/>
                  </a:rPr>
                  <a:t>3: </a:t>
                </a:r>
                <a:r>
                  <a:rPr lang="pt-BR" sz="2800" dirty="0">
                    <a:latin typeface="Calibri" pitchFamily="34" charset="0"/>
                    <a:cs typeface="Calibri" pitchFamily="34" charset="0"/>
                  </a:rPr>
                  <a:t>Gọi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𝑙</m:t>
                    </m:r>
                    <m:r>
                      <a:rPr lang="en-US" sz="2800">
                        <a:latin typeface="Cambria Math"/>
                      </a:rPr>
                      <m:t>,</m:t>
                    </m:r>
                    <m:r>
                      <a:rPr lang="en-US" sz="2800" i="1">
                        <a:latin typeface="Cambria Math"/>
                      </a:rPr>
                      <m:t>h</m:t>
                    </m:r>
                    <m:r>
                      <a:rPr lang="en-US" sz="2800">
                        <a:latin typeface="Cambria Math"/>
                      </a:rPr>
                      <m:t>,</m:t>
                    </m:r>
                    <m:r>
                      <a:rPr lang="en-US" sz="2800" i="1">
                        <a:latin typeface="Cambria Math"/>
                      </a:rPr>
                      <m:t>𝑟</m:t>
                    </m:r>
                  </m:oMath>
                </a14:m>
                <a:r>
                  <a:rPr lang="pt-BR" sz="2800" dirty="0">
                    <a:latin typeface="Calibri" pitchFamily="34" charset="0"/>
                    <a:cs typeface="Calibri" pitchFamily="34" charset="0"/>
                  </a:rPr>
                  <a:t> lần lượt là độ dài đường sinh, chiều cao và bán kính đáy của hình nón. Diện tích toàn phần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𝑡𝑝</m:t>
                        </m:r>
                      </m:sub>
                    </m:sSub>
                  </m:oMath>
                </a14:m>
                <a:r>
                  <a:rPr lang="pt-BR" sz="2800" dirty="0">
                    <a:latin typeface="Calibri" pitchFamily="34" charset="0"/>
                    <a:cs typeface="Calibri" pitchFamily="34" charset="0"/>
                  </a:rPr>
                  <a:t>của hình nón bằng:</a:t>
                </a:r>
                <a:endParaRPr lang="en-US" sz="2800" dirty="0">
                  <a:latin typeface="Calibri" pitchFamily="34" charset="0"/>
                  <a:cs typeface="Calibri" pitchFamily="34" charset="0"/>
                </a:endParaRPr>
              </a:p>
              <a:p>
                <a:pPr marL="840698" algn="just">
                  <a:lnSpc>
                    <a:spcPct val="115000"/>
                  </a:lnSpc>
                  <a:tabLst>
                    <a:tab pos="4800360" algn="l"/>
                    <a:tab pos="6720504" algn="l"/>
                  </a:tabLst>
                </a:pPr>
                <a:r>
                  <a:rPr lang="en-US" sz="2800" dirty="0">
                    <a:latin typeface="Calibri" pitchFamily="34" charset="0"/>
                    <a:cs typeface="Calibri" pitchFamily="34" charset="0"/>
                  </a:rPr>
                  <a:t>A.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𝑡𝑝</m:t>
                        </m:r>
                      </m:sub>
                    </m:sSub>
                    <m:r>
                      <a:rPr lang="en-US" sz="2800">
                        <a:latin typeface="Cambria Math"/>
                      </a:rPr>
                      <m:t>=</m:t>
                    </m:r>
                    <m:r>
                      <a:rPr lang="en-US" sz="2800" i="1">
                        <a:latin typeface="Cambria Math"/>
                      </a:rPr>
                      <m:t>𝜋</m:t>
                    </m:r>
                    <m:r>
                      <a:rPr lang="en-US" sz="2800" i="1">
                        <a:latin typeface="Cambria Math"/>
                      </a:rPr>
                      <m:t>𝑟h</m:t>
                    </m:r>
                    <m:r>
                      <a:rPr lang="en-US" sz="2800">
                        <a:latin typeface="Cambria Math"/>
                      </a:rPr>
                      <m:t>+</m:t>
                    </m:r>
                    <m:r>
                      <a:rPr lang="en-US" sz="2800" i="1">
                        <a:latin typeface="Cambria Math"/>
                      </a:rPr>
                      <m:t>𝜋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>
                        <a:latin typeface="Cambria Math"/>
                      </a:rPr>
                      <m:t>.</m:t>
                    </m:r>
                  </m:oMath>
                </a14:m>
                <a:r>
                  <a:rPr lang="en-US" sz="2800" dirty="0">
                    <a:latin typeface="Calibri" pitchFamily="34" charset="0"/>
                    <a:cs typeface="Calibri" pitchFamily="34" charset="0"/>
                  </a:rPr>
                  <a:t>	                 </a:t>
                </a:r>
                <a:r>
                  <a:rPr lang="en-US" sz="2800" dirty="0" smtClean="0">
                    <a:latin typeface="Calibri" pitchFamily="34" charset="0"/>
                    <a:cs typeface="Calibri" pitchFamily="34" charset="0"/>
                  </a:rPr>
                  <a:t>	B</a:t>
                </a:r>
                <a:r>
                  <a:rPr lang="en-US" sz="2800" dirty="0">
                    <a:latin typeface="Calibri" pitchFamily="34" charset="0"/>
                    <a:cs typeface="Calibri" pitchFamily="34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𝑡𝑝</m:t>
                        </m:r>
                      </m:sub>
                    </m:sSub>
                    <m:r>
                      <a:rPr lang="en-US" sz="2800">
                        <a:latin typeface="Cambria Math"/>
                      </a:rPr>
                      <m:t>=</m:t>
                    </m:r>
                    <m:r>
                      <a:rPr lang="en-US" sz="2800" i="1">
                        <a:latin typeface="Cambria Math"/>
                      </a:rPr>
                      <m:t>2</m:t>
                    </m:r>
                    <m:r>
                      <a:rPr lang="en-US" sz="2800" i="1">
                        <a:latin typeface="Cambria Math"/>
                      </a:rPr>
                      <m:t>𝜋</m:t>
                    </m:r>
                    <m:r>
                      <a:rPr lang="en-US" sz="2800" i="1">
                        <a:latin typeface="Cambria Math"/>
                      </a:rPr>
                      <m:t>𝑟𝑙</m:t>
                    </m:r>
                    <m:r>
                      <a:rPr lang="en-US" sz="2800">
                        <a:latin typeface="Cambria Math"/>
                      </a:rPr>
                      <m:t>+</m:t>
                    </m:r>
                    <m:r>
                      <a:rPr lang="en-US" sz="2800" i="1">
                        <a:latin typeface="Cambria Math"/>
                      </a:rPr>
                      <m:t>2</m:t>
                    </m:r>
                    <m:r>
                      <a:rPr lang="en-US" sz="2800" i="1">
                        <a:latin typeface="Cambria Math"/>
                      </a:rPr>
                      <m:t>𝜋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>
                        <a:latin typeface="Cambria Math"/>
                      </a:rPr>
                      <m:t>.</m:t>
                    </m:r>
                  </m:oMath>
                </a14:m>
                <a:endParaRPr lang="en-US" sz="2800" dirty="0">
                  <a:latin typeface="Calibri" pitchFamily="34" charset="0"/>
                  <a:cs typeface="Calibri" pitchFamily="34" charset="0"/>
                </a:endParaRPr>
              </a:p>
              <a:p>
                <a:pPr marL="840698" algn="just">
                  <a:lnSpc>
                    <a:spcPct val="115000"/>
                  </a:lnSpc>
                  <a:tabLst>
                    <a:tab pos="4799513" algn="l"/>
                    <a:tab pos="6719657" algn="l"/>
                  </a:tabLst>
                </a:pPr>
                <a:r>
                  <a:rPr lang="en-US" sz="2800" dirty="0">
                    <a:latin typeface="Calibri" pitchFamily="34" charset="0"/>
                    <a:cs typeface="Calibri" pitchFamily="34" charset="0"/>
                  </a:rPr>
                  <a:t>C.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𝑡𝑝</m:t>
                        </m:r>
                      </m:sub>
                    </m:sSub>
                    <m:r>
                      <a:rPr lang="en-US" sz="2800">
                        <a:latin typeface="Cambria Math"/>
                      </a:rPr>
                      <m:t>=</m:t>
                    </m:r>
                    <m:r>
                      <a:rPr lang="en-US" sz="2800" i="1">
                        <a:latin typeface="Cambria Math"/>
                      </a:rPr>
                      <m:t>𝜋</m:t>
                    </m:r>
                    <m:r>
                      <a:rPr lang="en-US" sz="2800" i="1">
                        <a:latin typeface="Cambria Math"/>
                      </a:rPr>
                      <m:t>𝑟𝑙</m:t>
                    </m:r>
                    <m:r>
                      <a:rPr lang="en-US" sz="2800">
                        <a:latin typeface="Cambria Math"/>
                      </a:rPr>
                      <m:t>+</m:t>
                    </m:r>
                    <m:r>
                      <a:rPr lang="en-US" sz="2800" i="1">
                        <a:latin typeface="Cambria Math"/>
                      </a:rPr>
                      <m:t>2</m:t>
                    </m:r>
                    <m:r>
                      <a:rPr lang="en-US" sz="2800" i="1">
                        <a:latin typeface="Cambria Math"/>
                      </a:rPr>
                      <m:t>𝜋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>
                        <a:latin typeface="Cambria Math"/>
                      </a:rPr>
                      <m:t>.</m:t>
                    </m:r>
                  </m:oMath>
                </a14:m>
                <a:r>
                  <a:rPr lang="en-US" sz="2800" dirty="0">
                    <a:latin typeface="Calibri" pitchFamily="34" charset="0"/>
                    <a:cs typeface="Calibri" pitchFamily="34" charset="0"/>
                  </a:rPr>
                  <a:t>	</a:t>
                </a:r>
                <a:r>
                  <a:rPr lang="en-US" sz="2800" dirty="0" smtClean="0">
                    <a:latin typeface="Calibri" pitchFamily="34" charset="0"/>
                    <a:cs typeface="Calibri" pitchFamily="34" charset="0"/>
                  </a:rPr>
                  <a:t>	D</a:t>
                </a:r>
                <a:r>
                  <a:rPr lang="en-US" sz="2800" dirty="0">
                    <a:latin typeface="Calibri" pitchFamily="34" charset="0"/>
                    <a:cs typeface="Calibri" pitchFamily="34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𝑡𝑝</m:t>
                        </m:r>
                      </m:sub>
                    </m:sSub>
                    <m:r>
                      <a:rPr lang="en-US" sz="2800">
                        <a:latin typeface="Cambria Math"/>
                      </a:rPr>
                      <m:t>=</m:t>
                    </m:r>
                    <m:r>
                      <a:rPr lang="en-US" sz="2800" i="1">
                        <a:latin typeface="Cambria Math"/>
                      </a:rPr>
                      <m:t>𝜋</m:t>
                    </m:r>
                    <m:r>
                      <a:rPr lang="en-US" sz="2800" i="1">
                        <a:latin typeface="Cambria Math"/>
                      </a:rPr>
                      <m:t>𝑟𝑙</m:t>
                    </m:r>
                    <m:r>
                      <a:rPr lang="en-US" sz="2800">
                        <a:latin typeface="Cambria Math"/>
                      </a:rPr>
                      <m:t>+</m:t>
                    </m:r>
                    <m:r>
                      <a:rPr lang="en-US" sz="2800" i="1">
                        <a:latin typeface="Cambria Math"/>
                      </a:rPr>
                      <m:t>𝜋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>
                        <a:latin typeface="Cambria Math"/>
                      </a:rPr>
                      <m:t>.</m:t>
                    </m:r>
                  </m:oMath>
                </a14:m>
                <a:endParaRPr lang="en-US" sz="2800" dirty="0">
                  <a:latin typeface="Calibri" pitchFamily="34" charset="0"/>
                  <a:ea typeface="Times New Roman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0" y="76200"/>
                <a:ext cx="11887200" cy="2239714"/>
              </a:xfrm>
              <a:prstGeom prst="rect">
                <a:avLst/>
              </a:prstGeom>
              <a:blipFill>
                <a:blip r:embed="rId2"/>
                <a:stretch>
                  <a:fillRect t="-545" r="-769" b="-4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6710484" y="1712546"/>
            <a:ext cx="609600" cy="482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en-US" sz="3733">
              <a:latin typeface="Calibri" pitchFamily="34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60400" y="2584352"/>
                <a:ext cx="10769600" cy="1457641"/>
              </a:xfrm>
              <a:prstGeom prst="rect">
                <a:avLst/>
              </a:prstGeom>
              <a:noFill/>
            </p:spPr>
            <p:txBody>
              <a:bodyPr wrap="square" lIns="121917" tIns="60959" rIns="121917" bIns="60959" rtlCol="0">
                <a:spAutoFit/>
              </a:bodyPr>
              <a:lstStyle/>
              <a:p>
                <a:r>
                  <a:rPr lang="en-US" sz="2800" dirty="0">
                    <a:solidFill>
                      <a:srgbClr val="0000FF"/>
                    </a:solidFill>
                    <a:latin typeface="Calibri" pitchFamily="34" charset="0"/>
                    <a:cs typeface="Calibri" pitchFamily="34" charset="0"/>
                  </a:rPr>
                  <a:t>PP nhanh trắc nghiệm</a:t>
                </a:r>
                <a:endParaRPr lang="en-US" sz="2800" dirty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800" dirty="0">
                    <a:solidFill>
                      <a:srgbClr val="0000FF"/>
                    </a:solidFill>
                    <a:latin typeface="Calibri" pitchFamily="34" charset="0"/>
                    <a:cs typeface="Calibri" pitchFamily="34" charset="0"/>
                    <a:sym typeface="Wingdings"/>
                  </a:rPr>
                  <a:t></a:t>
                </a:r>
                <a:r>
                  <a:rPr lang="en-US" sz="2800" dirty="0">
                    <a:solidFill>
                      <a:srgbClr val="0000FF"/>
                    </a:solidFill>
                    <a:latin typeface="Calibri" pitchFamily="34" charset="0"/>
                    <a:cs typeface="Calibri" pitchFamily="34" charset="0"/>
                  </a:rPr>
                  <a:t> Các công thức tính diện tích của hình nón đều có hệ số 1.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𝑡𝑝</m:t>
                          </m:r>
                        </m:sub>
                      </m:sSub>
                      <m:r>
                        <a:rPr lang="en-US" sz="2800"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latin typeface="Cambria Math"/>
                        </a:rPr>
                        <m:t>𝜋</m:t>
                      </m:r>
                      <m:r>
                        <a:rPr lang="en-US" sz="2800" i="1">
                          <a:latin typeface="Cambria Math"/>
                        </a:rPr>
                        <m:t>𝑟𝑙</m:t>
                      </m:r>
                      <m:r>
                        <a:rPr lang="en-US" sz="2800">
                          <a:latin typeface="Cambria Math"/>
                        </a:rPr>
                        <m:t>+</m:t>
                      </m:r>
                      <m:r>
                        <a:rPr lang="en-US" sz="2800" i="1">
                          <a:latin typeface="Cambria Math"/>
                        </a:rPr>
                        <m:t>𝜋</m:t>
                      </m:r>
                      <m:sSup>
                        <m:s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sz="2800" dirty="0">
                  <a:latin typeface="Calibri" pitchFamily="34" charset="0"/>
                  <a:ea typeface="Times New Roman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00" y="2584352"/>
                <a:ext cx="10769600" cy="1457641"/>
              </a:xfrm>
              <a:prstGeom prst="rect">
                <a:avLst/>
              </a:prstGeom>
              <a:blipFill>
                <a:blip r:embed="rId3"/>
                <a:stretch>
                  <a:fillRect l="-849" t="-2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hlinkClick r:id="rId4" action="ppaction://hlinksldjump"/>
          </p:cNvPr>
          <p:cNvSpPr/>
          <p:nvPr/>
        </p:nvSpPr>
        <p:spPr>
          <a:xfrm>
            <a:off x="10049608" y="5908431"/>
            <a:ext cx="1793630" cy="71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TRỞ LẠI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571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-235164" y="61361"/>
                <a:ext cx="12397483" cy="2518380"/>
              </a:xfrm>
              <a:prstGeom prst="rect">
                <a:avLst/>
              </a:prstGeom>
            </p:spPr>
            <p:txBody>
              <a:bodyPr wrap="square" lIns="121917" tIns="60959" rIns="121917" bIns="60959">
                <a:spAutoFit/>
              </a:bodyPr>
              <a:lstStyle/>
              <a:p>
                <a:pPr lvl="1">
                  <a:lnSpc>
                    <a:spcPct val="115000"/>
                  </a:lnSpc>
                  <a:spcBef>
                    <a:spcPts val="533"/>
                  </a:spcBef>
                  <a:buClr>
                    <a:srgbClr val="0000CC"/>
                  </a:buClr>
                  <a:buSzPts val="1200"/>
                  <a:tabLst>
                    <a:tab pos="840698" algn="l"/>
                  </a:tabLst>
                </a:pPr>
                <a:r>
                  <a:rPr lang="pt-BR" sz="2800" b="1" dirty="0">
                    <a:solidFill>
                      <a:srgbClr val="0000FF"/>
                    </a:solidFill>
                    <a:latin typeface="Calibri" pitchFamily="34" charset="0"/>
                    <a:cs typeface="Calibri" pitchFamily="34" charset="0"/>
                  </a:rPr>
                  <a:t>Câu </a:t>
                </a:r>
                <a:r>
                  <a:rPr lang="pt-BR" sz="2800" b="1" dirty="0" smtClean="0">
                    <a:solidFill>
                      <a:srgbClr val="0000FF"/>
                    </a:solidFill>
                    <a:latin typeface="Calibri" pitchFamily="34" charset="0"/>
                    <a:cs typeface="Calibri" pitchFamily="34" charset="0"/>
                  </a:rPr>
                  <a:t>4: </a:t>
                </a:r>
                <a:r>
                  <a:rPr lang="pt-BR" sz="2800" dirty="0">
                    <a:latin typeface="Calibri" pitchFamily="34" charset="0"/>
                    <a:cs typeface="Calibri" pitchFamily="34" charset="0"/>
                  </a:rPr>
                  <a:t>Gọi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𝑙</m:t>
                    </m:r>
                    <m:r>
                      <a:rPr lang="en-US" sz="2800">
                        <a:latin typeface="Cambria Math"/>
                      </a:rPr>
                      <m:t>,</m:t>
                    </m:r>
                    <m:r>
                      <a:rPr lang="en-US" sz="2800" i="1">
                        <a:latin typeface="Cambria Math"/>
                      </a:rPr>
                      <m:t>h</m:t>
                    </m:r>
                    <m:r>
                      <a:rPr lang="en-US" sz="2800">
                        <a:latin typeface="Cambria Math"/>
                      </a:rPr>
                      <m:t>,</m:t>
                    </m:r>
                    <m:r>
                      <a:rPr lang="en-US" sz="2800" i="1">
                        <a:latin typeface="Cambria Math"/>
                      </a:rPr>
                      <m:t>𝑟</m:t>
                    </m:r>
                  </m:oMath>
                </a14:m>
                <a:r>
                  <a:rPr lang="pt-BR" sz="2800" dirty="0">
                    <a:latin typeface="Calibri" pitchFamily="34" charset="0"/>
                    <a:cs typeface="Calibri" pitchFamily="34" charset="0"/>
                  </a:rPr>
                  <a:t> lần lượt là độ dài đường sinh, chiều cao và bán kính đáy của hình nón. Thể tích của khối nón bằng:</a:t>
                </a:r>
                <a:endParaRPr lang="en-US" sz="2800" dirty="0">
                  <a:latin typeface="Calibri" pitchFamily="34" charset="0"/>
                  <a:cs typeface="Calibri" pitchFamily="34" charset="0"/>
                </a:endParaRPr>
              </a:p>
              <a:p>
                <a:pPr marL="840698">
                  <a:lnSpc>
                    <a:spcPct val="115000"/>
                  </a:lnSpc>
                  <a:tabLst>
                    <a:tab pos="4800360" algn="l"/>
                  </a:tabLst>
                </a:pPr>
                <a:r>
                  <a:rPr lang="en-US" sz="2800" dirty="0">
                    <a:latin typeface="Calibri" pitchFamily="34" charset="0"/>
                    <a:cs typeface="Calibri" pitchFamily="34" charset="0"/>
                  </a:rPr>
                  <a:t>A.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𝑉</m:t>
                    </m:r>
                    <m:r>
                      <a:rPr lang="en-US" sz="2800">
                        <a:latin typeface="Cambria Math"/>
                      </a:rPr>
                      <m:t>=</m:t>
                    </m:r>
                    <m:r>
                      <a:rPr lang="en-US" sz="2800" i="1">
                        <a:latin typeface="Cambria Math"/>
                      </a:rPr>
                      <m:t>𝜋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latin typeface="Cambria Math"/>
                      </a:rPr>
                      <m:t>h</m:t>
                    </m:r>
                    <m:r>
                      <a:rPr lang="en-US" sz="2800">
                        <a:latin typeface="Cambria Math"/>
                      </a:rPr>
                      <m:t>.</m:t>
                    </m:r>
                  </m:oMath>
                </a14:m>
                <a:r>
                  <a:rPr lang="en-US" sz="2800" dirty="0">
                    <a:latin typeface="Calibri" pitchFamily="34" charset="0"/>
                    <a:cs typeface="Calibri" pitchFamily="34" charset="0"/>
                  </a:rPr>
                  <a:t>	B.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𝑉</m:t>
                    </m:r>
                    <m:r>
                      <a:rPr lang="en-US" sz="28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sz="2800" i="1">
                        <a:latin typeface="Cambria Math"/>
                      </a:rPr>
                      <m:t>𝜋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latin typeface="Cambria Math"/>
                      </a:rPr>
                      <m:t>h</m:t>
                    </m:r>
                    <m:r>
                      <a:rPr lang="en-US" sz="2800">
                        <a:latin typeface="Cambria Math"/>
                      </a:rPr>
                      <m:t>.</m:t>
                    </m:r>
                  </m:oMath>
                </a14:m>
                <a:endParaRPr lang="en-US" sz="2800" dirty="0">
                  <a:latin typeface="Calibri" pitchFamily="34" charset="0"/>
                  <a:cs typeface="Calibri" pitchFamily="34" charset="0"/>
                </a:endParaRPr>
              </a:p>
              <a:p>
                <a:pPr marL="840698">
                  <a:lnSpc>
                    <a:spcPct val="115000"/>
                  </a:lnSpc>
                  <a:tabLst>
                    <a:tab pos="4800360" algn="l"/>
                  </a:tabLst>
                </a:pPr>
                <a:r>
                  <a:rPr lang="en-US" sz="2800" dirty="0">
                    <a:latin typeface="Calibri" pitchFamily="34" charset="0"/>
                    <a:cs typeface="Calibri" pitchFamily="34" charset="0"/>
                  </a:rPr>
                  <a:t>C.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𝑉</m:t>
                    </m:r>
                    <m:r>
                      <a:rPr lang="en-US" sz="2800">
                        <a:latin typeface="Cambria Math"/>
                      </a:rPr>
                      <m:t>=</m:t>
                    </m:r>
                    <m:r>
                      <a:rPr lang="en-US" sz="2800" i="1">
                        <a:latin typeface="Cambria Math"/>
                      </a:rPr>
                      <m:t>𝜋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latin typeface="Cambria Math"/>
                      </a:rPr>
                      <m:t>𝑙</m:t>
                    </m:r>
                    <m:r>
                      <a:rPr lang="en-US" sz="2800">
                        <a:latin typeface="Cambria Math"/>
                      </a:rPr>
                      <m:t>.</m:t>
                    </m:r>
                  </m:oMath>
                </a14:m>
                <a:r>
                  <a:rPr lang="en-US" sz="2800" dirty="0">
                    <a:latin typeface="Calibri" pitchFamily="34" charset="0"/>
                    <a:cs typeface="Calibri" pitchFamily="34" charset="0"/>
                  </a:rPr>
                  <a:t>	D.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𝑉</m:t>
                    </m:r>
                    <m:r>
                      <a:rPr lang="en-US" sz="28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sz="2800" i="1">
                        <a:latin typeface="Cambria Math"/>
                      </a:rPr>
                      <m:t>𝜋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latin typeface="Cambria Math"/>
                      </a:rPr>
                      <m:t>𝑙</m:t>
                    </m:r>
                    <m:r>
                      <a:rPr lang="en-US" sz="2800">
                        <a:latin typeface="Cambria Math"/>
                      </a:rPr>
                      <m:t>.</m:t>
                    </m:r>
                  </m:oMath>
                </a14:m>
                <a:endParaRPr lang="en-US" sz="2800" dirty="0">
                  <a:latin typeface="Calibri" pitchFamily="34" charset="0"/>
                  <a:ea typeface="Times New Roman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5164" y="61361"/>
                <a:ext cx="12397483" cy="2518380"/>
              </a:xfrm>
              <a:prstGeom prst="rect">
                <a:avLst/>
              </a:prstGeom>
              <a:blipFill>
                <a:blip r:embed="rId2"/>
                <a:stretch>
                  <a:fillRect t="-484" b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4240537" y="1125251"/>
            <a:ext cx="812800" cy="7271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22385" y="2710122"/>
                <a:ext cx="6878095" cy="2404887"/>
              </a:xfrm>
              <a:prstGeom prst="rect">
                <a:avLst/>
              </a:prstGeom>
              <a:noFill/>
            </p:spPr>
            <p:txBody>
              <a:bodyPr wrap="none" lIns="121917" tIns="60959" rIns="121917" bIns="60959" rtlCol="0">
                <a:spAutoFit/>
              </a:bodyPr>
              <a:lstStyle/>
              <a:p>
                <a:r>
                  <a:rPr lang="en-US" sz="2800" dirty="0">
                    <a:solidFill>
                      <a:srgbClr val="0000FF"/>
                    </a:solidFill>
                    <a:latin typeface="Calibri" pitchFamily="34" charset="0"/>
                    <a:cs typeface="Calibri" pitchFamily="34" charset="0"/>
                  </a:rPr>
                  <a:t>PP nhanh trắc nghiệm</a:t>
                </a:r>
              </a:p>
              <a:p>
                <a:r>
                  <a:rPr lang="en-US" sz="2800" dirty="0">
                    <a:solidFill>
                      <a:srgbClr val="0000FF"/>
                    </a:solidFill>
                    <a:latin typeface="Calibri" pitchFamily="34" charset="0"/>
                    <a:cs typeface="Calibri" pitchFamily="34" charset="0"/>
                    <a:sym typeface="Wingdings"/>
                  </a:rPr>
                  <a:t></a:t>
                </a:r>
                <a:r>
                  <a:rPr lang="en-US" sz="2800" dirty="0">
                    <a:solidFill>
                      <a:srgbClr val="0000FF"/>
                    </a:solidFill>
                    <a:latin typeface="Calibri" pitchFamily="34" charset="0"/>
                    <a:cs typeface="Calibri" pitchFamily="34" charset="0"/>
                  </a:rPr>
                  <a:t> Công thức tính thể tích khối nón có hệ số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endParaRPr lang="en-US" sz="2800" dirty="0">
                  <a:latin typeface="Calibri" pitchFamily="34" charset="0"/>
                  <a:cs typeface="Calibri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𝑉</m:t>
                      </m:r>
                      <m:r>
                        <a:rPr lang="en-US" sz="28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sz="2800" i="1">
                          <a:latin typeface="Cambria Math"/>
                        </a:rPr>
                        <m:t>𝜋</m:t>
                      </m:r>
                      <m:sSup>
                        <m:s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h</m:t>
                      </m:r>
                      <m:r>
                        <a:rPr lang="en-US" sz="280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sz="2800" dirty="0">
                  <a:latin typeface="Calibri" pitchFamily="34" charset="0"/>
                  <a:cs typeface="Calibri" pitchFamily="34" charset="0"/>
                </a:endParaRPr>
              </a:p>
              <a:p>
                <a:endParaRPr lang="en-US" sz="2800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85" y="2710122"/>
                <a:ext cx="6878095" cy="2404887"/>
              </a:xfrm>
              <a:prstGeom prst="rect">
                <a:avLst/>
              </a:prstGeom>
              <a:blipFill>
                <a:blip r:embed="rId3"/>
                <a:stretch>
                  <a:fillRect l="-1418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hlinkClick r:id="rId4" action="ppaction://hlinksldjump"/>
          </p:cNvPr>
          <p:cNvSpPr/>
          <p:nvPr/>
        </p:nvSpPr>
        <p:spPr>
          <a:xfrm>
            <a:off x="10049608" y="5908431"/>
            <a:ext cx="1793630" cy="71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TRỞ LẠI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9019"/>
                <a:ext cx="11785600" cy="2311978"/>
              </a:xfrm>
              <a:prstGeom prst="rect">
                <a:avLst/>
              </a:prstGeom>
              <a:noFill/>
            </p:spPr>
            <p:txBody>
              <a:bodyPr wrap="square" lIns="121917" tIns="60959" rIns="121917" bIns="60959" rtlCol="0">
                <a:spAutoFit/>
              </a:bodyPr>
              <a:lstStyle/>
              <a:p>
                <a:pPr lvl="1" algn="just">
                  <a:lnSpc>
                    <a:spcPct val="115000"/>
                  </a:lnSpc>
                  <a:spcBef>
                    <a:spcPts val="533"/>
                  </a:spcBef>
                  <a:buClr>
                    <a:srgbClr val="0000CC"/>
                  </a:buClr>
                  <a:buSzPts val="1200"/>
                  <a:tabLst>
                    <a:tab pos="840698" algn="l"/>
                  </a:tabLst>
                </a:pPr>
                <a:r>
                  <a:rPr lang="pt-BR" sz="2800" b="1" dirty="0">
                    <a:solidFill>
                      <a:srgbClr val="0000FF"/>
                    </a:solidFill>
                    <a:latin typeface="Calibri" pitchFamily="34" charset="0"/>
                    <a:cs typeface="Calibri" pitchFamily="34" charset="0"/>
                  </a:rPr>
                  <a:t>Câu </a:t>
                </a:r>
                <a:r>
                  <a:rPr lang="pt-BR" sz="2800" b="1" dirty="0" smtClean="0">
                    <a:solidFill>
                      <a:srgbClr val="0000FF"/>
                    </a:solidFill>
                    <a:latin typeface="Calibri" pitchFamily="34" charset="0"/>
                    <a:cs typeface="Calibri" pitchFamily="34" charset="0"/>
                  </a:rPr>
                  <a:t>5: </a:t>
                </a:r>
                <a:r>
                  <a:rPr lang="pt-BR" sz="2800" dirty="0">
                    <a:latin typeface="Calibri" pitchFamily="34" charset="0"/>
                    <a:cs typeface="Calibri" pitchFamily="34" charset="0"/>
                  </a:rPr>
                  <a:t>Gọi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𝑙</m:t>
                    </m:r>
                    <m:r>
                      <a:rPr lang="en-US" sz="2800">
                        <a:latin typeface="Cambria Math"/>
                      </a:rPr>
                      <m:t>,</m:t>
                    </m:r>
                    <m:r>
                      <a:rPr lang="en-US" sz="2800" i="1">
                        <a:latin typeface="Cambria Math"/>
                      </a:rPr>
                      <m:t>h</m:t>
                    </m:r>
                    <m:r>
                      <a:rPr lang="en-US" sz="2800">
                        <a:latin typeface="Cambria Math"/>
                      </a:rPr>
                      <m:t>,</m:t>
                    </m:r>
                    <m:r>
                      <a:rPr lang="en-US" sz="2800" i="1">
                        <a:latin typeface="Cambria Math"/>
                      </a:rPr>
                      <m:t>𝑟</m:t>
                    </m:r>
                  </m:oMath>
                </a14:m>
                <a:r>
                  <a:rPr lang="nl-NL" sz="2800" dirty="0">
                    <a:latin typeface="Calibri" pitchFamily="34" charset="0"/>
                    <a:cs typeface="Calibri" pitchFamily="34" charset="0"/>
                  </a:rPr>
                  <a:t> lần lượt là độ dài đường sinh, chiều cao và bán kính đáy của hình nón. Đẳng thức nào sau đây luôn đúng ?</a:t>
                </a:r>
                <a:endParaRPr lang="en-US" sz="2800" dirty="0">
                  <a:latin typeface="Calibri" pitchFamily="34" charset="0"/>
                  <a:cs typeface="Calibri" pitchFamily="34" charset="0"/>
                </a:endParaRPr>
              </a:p>
              <a:p>
                <a:pPr marL="840698" algn="just">
                  <a:lnSpc>
                    <a:spcPct val="115000"/>
                  </a:lnSpc>
                  <a:tabLst>
                    <a:tab pos="2880216" algn="l"/>
                    <a:tab pos="4800360" algn="l"/>
                    <a:tab pos="6720504" algn="l"/>
                  </a:tabLst>
                </a:pPr>
                <a:r>
                  <a:rPr lang="en-US" sz="2800" dirty="0">
                    <a:latin typeface="Calibri" pitchFamily="34" charset="0"/>
                    <a:cs typeface="Calibri" pitchFamily="34" charset="0"/>
                  </a:rPr>
                  <a:t>A.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h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𝑙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>
                        <a:latin typeface="Cambria Math"/>
                      </a:rPr>
                      <m:t>.             </m:t>
                    </m:r>
                  </m:oMath>
                </a14:m>
                <a:r>
                  <a:rPr lang="en-US" sz="2800" dirty="0" smtClean="0">
                    <a:latin typeface="Calibri" pitchFamily="34" charset="0"/>
                    <a:cs typeface="Calibri" pitchFamily="34" charset="0"/>
                  </a:rPr>
                  <a:t>	B</a:t>
                </a:r>
                <a:r>
                  <a:rPr lang="en-US" sz="2800" dirty="0">
                    <a:latin typeface="Calibri" pitchFamily="34" charset="0"/>
                    <a:cs typeface="Calibri" pitchFamily="34" charset="0"/>
                  </a:rPr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𝑙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h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2800" dirty="0">
                  <a:latin typeface="Calibri" pitchFamily="34" charset="0"/>
                  <a:cs typeface="Calibri" pitchFamily="34" charset="0"/>
                </a:endParaRPr>
              </a:p>
              <a:p>
                <a:pPr marL="840698" algn="just">
                  <a:lnSpc>
                    <a:spcPct val="115000"/>
                  </a:lnSpc>
                  <a:tabLst>
                    <a:tab pos="2880216" algn="l"/>
                    <a:tab pos="4800360" algn="l"/>
                    <a:tab pos="6720504" algn="l"/>
                  </a:tabLst>
                </a:pPr>
                <a:r>
                  <a:rPr lang="en-US" sz="2800" dirty="0"/>
                  <a:t>C.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𝑙</m:t>
                            </m:r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8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/>
                              </a:rPr>
                              <m:t>h</m:t>
                            </m:r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80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800">
                        <a:latin typeface="Cambria Math"/>
                      </a:rPr>
                      <m:t>.</m:t>
                    </m:r>
                  </m:oMath>
                </a14:m>
                <a:r>
                  <a:rPr lang="en-US" sz="2800" dirty="0">
                    <a:latin typeface="Calibri" pitchFamily="34" charset="0"/>
                    <a:cs typeface="Calibri" pitchFamily="34" charset="0"/>
                  </a:rPr>
                  <a:t>	D.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𝑙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>
                        <a:latin typeface="Cambria Math"/>
                      </a:rPr>
                      <m:t>=</m:t>
                    </m:r>
                    <m:r>
                      <a:rPr lang="en-US" sz="2800" i="1">
                        <a:latin typeface="Cambria Math"/>
                      </a:rPr>
                      <m:t>h𝑟</m:t>
                    </m:r>
                  </m:oMath>
                </a14:m>
                <a:endParaRPr lang="en-US" sz="2800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019"/>
                <a:ext cx="11785600" cy="2311978"/>
              </a:xfrm>
              <a:prstGeom prst="rect">
                <a:avLst/>
              </a:prstGeom>
              <a:blipFill>
                <a:blip r:embed="rId2"/>
                <a:stretch>
                  <a:fillRect t="-526" r="-776" b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4583282" y="935015"/>
            <a:ext cx="701964" cy="7262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4804" y="2869224"/>
                <a:ext cx="9347200" cy="1846657"/>
              </a:xfrm>
              <a:prstGeom prst="rect">
                <a:avLst/>
              </a:prstGeom>
              <a:noFill/>
            </p:spPr>
            <p:txBody>
              <a:bodyPr wrap="square" lIns="121917" tIns="60959" rIns="121917" bIns="60959" rtlCol="0">
                <a:spAutoFit/>
              </a:bodyPr>
              <a:lstStyle/>
              <a:p>
                <a:r>
                  <a:rPr lang="en-US" sz="2800">
                    <a:solidFill>
                      <a:srgbClr val="0000FF"/>
                    </a:solidFill>
                    <a:latin typeface="Calibri" pitchFamily="34" charset="0"/>
                    <a:cs typeface="Calibri" pitchFamily="34" charset="0"/>
                  </a:rPr>
                  <a:t>PP nhanh trắc nghiệm</a:t>
                </a:r>
              </a:p>
              <a:p>
                <a:r>
                  <a:rPr lang="en-US" sz="2800">
                    <a:solidFill>
                      <a:srgbClr val="0000FF"/>
                    </a:solidFill>
                    <a:latin typeface="Calibri" pitchFamily="34" charset="0"/>
                    <a:cs typeface="Calibri" pitchFamily="34" charset="0"/>
                  </a:rPr>
                  <a:t> </a:t>
                </a:r>
              </a:p>
              <a:p>
                <a:r>
                  <a:rPr lang="en-US" sz="2800">
                    <a:solidFill>
                      <a:srgbClr val="0000FF"/>
                    </a:solidFill>
                    <a:latin typeface="Calibri" pitchFamily="34" charset="0"/>
                    <a:cs typeface="Calibri" pitchFamily="34" charset="0"/>
                    <a:sym typeface="Wingdings"/>
                  </a:rPr>
                  <a:t></a:t>
                </a:r>
                <a:r>
                  <a:rPr lang="en-US" sz="2800">
                    <a:solidFill>
                      <a:srgbClr val="0000FF"/>
                    </a:solidFill>
                    <a:latin typeface="Calibri" pitchFamily="34" charset="0"/>
                    <a:cs typeface="Calibri" pitchFamily="34" charset="0"/>
                  </a:rPr>
                  <a:t> Công thức cần nhớ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𝑙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h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sz="280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04" y="2869224"/>
                <a:ext cx="9347200" cy="1846657"/>
              </a:xfrm>
              <a:prstGeom prst="rect">
                <a:avLst/>
              </a:prstGeom>
              <a:blipFill>
                <a:blip r:embed="rId3"/>
                <a:stretch>
                  <a:fillRect l="-1044" t="-2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hlinkClick r:id="rId4" action="ppaction://hlinksldjump"/>
          </p:cNvPr>
          <p:cNvSpPr/>
          <p:nvPr/>
        </p:nvSpPr>
        <p:spPr>
          <a:xfrm>
            <a:off x="10049608" y="5908431"/>
            <a:ext cx="1793630" cy="71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TRỞ LẠI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37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 animBg="1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0">
            <a:extLst>
              <a:ext uri="{FF2B5EF4-FFF2-40B4-BE49-F238E27FC236}">
                <a16:creationId xmlns:a16="http://schemas.microsoft.com/office/drawing/2014/main" xmlns="" id="{43C051DC-C7D1-4F76-A0E4-E9725AEA5753}"/>
              </a:ext>
            </a:extLst>
          </p:cNvPr>
          <p:cNvSpPr>
            <a:spLocks noChangeArrowheads="1"/>
          </p:cNvSpPr>
          <p:nvPr/>
        </p:nvSpPr>
        <p:spPr bwMode="gray">
          <a:xfrm>
            <a:off x="2304335" y="788586"/>
            <a:ext cx="6871416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 algn="ctr">
            <a:solidFill>
              <a:srgbClr val="0000CC"/>
            </a:solidFill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anchor="ctr"/>
          <a:lstStyle/>
          <a:p>
            <a:pPr algn="ctr">
              <a:defRPr/>
            </a:pPr>
            <a:r>
              <a:rPr lang="en-US" sz="3200" b="1" dirty="0">
                <a:solidFill>
                  <a:srgbClr val="00008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ani" panose="02040502050405020303" pitchFamily="18" charset="0"/>
                <a:cs typeface="Vani" panose="02040502050405020303" pitchFamily="18" charset="0"/>
              </a:rPr>
              <a:t> </a:t>
            </a:r>
            <a:r>
              <a:rPr lang="en-US" sz="3200" b="1" dirty="0" smtClean="0">
                <a:solidFill>
                  <a:srgbClr val="00008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ani" panose="02040502050405020303" pitchFamily="18" charset="0"/>
                <a:cs typeface="Vani" panose="02040502050405020303" pitchFamily="18" charset="0"/>
              </a:rPr>
              <a:t>              Phần 2. </a:t>
            </a:r>
            <a:r>
              <a:rPr lang="en-US" sz="3200" b="1" dirty="0" err="1" smtClean="0">
                <a:solidFill>
                  <a:srgbClr val="00008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ani" panose="02040502050405020303" pitchFamily="18" charset="0"/>
                <a:cs typeface="Vani" panose="02040502050405020303" pitchFamily="18" charset="0"/>
              </a:rPr>
              <a:t>Thông</a:t>
            </a:r>
            <a:r>
              <a:rPr lang="en-US" sz="3200" b="1" dirty="0" smtClean="0">
                <a:solidFill>
                  <a:srgbClr val="00008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ani" panose="02040502050405020303" pitchFamily="18" charset="0"/>
                <a:cs typeface="Vani" panose="02040502050405020303" pitchFamily="18" charset="0"/>
              </a:rPr>
              <a:t> </a:t>
            </a:r>
            <a:r>
              <a:rPr lang="en-US" sz="3200" b="1" dirty="0" err="1" smtClean="0">
                <a:solidFill>
                  <a:srgbClr val="00008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ani" panose="02040502050405020303" pitchFamily="18" charset="0"/>
                <a:cs typeface="Vani" panose="02040502050405020303" pitchFamily="18" charset="0"/>
              </a:rPr>
              <a:t>hiểu</a:t>
            </a:r>
            <a:r>
              <a:rPr lang="en-US" sz="3200" b="1" dirty="0" smtClean="0">
                <a:solidFill>
                  <a:srgbClr val="00008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ani" panose="02040502050405020303" pitchFamily="18" charset="0"/>
                <a:cs typeface="Vani" panose="02040502050405020303" pitchFamily="18" charset="0"/>
              </a:rPr>
              <a:t>          </a:t>
            </a:r>
            <a:endParaRPr lang="en-US" sz="3200" b="1" dirty="0">
              <a:solidFill>
                <a:srgbClr val="00008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ani" panose="02040502050405020303" pitchFamily="18" charset="0"/>
              <a:cs typeface="Vani" panose="02040502050405020303" pitchFamily="18" charset="0"/>
            </a:endParaRPr>
          </a:p>
        </p:txBody>
      </p:sp>
      <p:sp>
        <p:nvSpPr>
          <p:cNvPr id="20" name="TextBox 19">
            <a:hlinkClick r:id="rId2" action="ppaction://hlinksldjump"/>
          </p:cNvPr>
          <p:cNvSpPr txBox="1"/>
          <p:nvPr/>
        </p:nvSpPr>
        <p:spPr>
          <a:xfrm>
            <a:off x="6067425" y="3300908"/>
            <a:ext cx="166687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Câu 7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3" action="ppaction://hlinksldjump"/>
          </p:cNvPr>
          <p:cNvSpPr txBox="1"/>
          <p:nvPr/>
        </p:nvSpPr>
        <p:spPr>
          <a:xfrm>
            <a:off x="8037634" y="3300908"/>
            <a:ext cx="166687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Câu 8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4" action="ppaction://hlinksldjump"/>
          </p:cNvPr>
          <p:cNvSpPr txBox="1"/>
          <p:nvPr/>
        </p:nvSpPr>
        <p:spPr>
          <a:xfrm>
            <a:off x="1970209" y="3319958"/>
            <a:ext cx="166687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Câu 5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5" action="ppaction://hlinksldjump"/>
          </p:cNvPr>
          <p:cNvSpPr txBox="1"/>
          <p:nvPr/>
        </p:nvSpPr>
        <p:spPr>
          <a:xfrm>
            <a:off x="8037634" y="2360649"/>
            <a:ext cx="166687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Câu 4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6" action="ppaction://hlinksldjump"/>
          </p:cNvPr>
          <p:cNvSpPr txBox="1"/>
          <p:nvPr/>
        </p:nvSpPr>
        <p:spPr>
          <a:xfrm>
            <a:off x="6094534" y="2360649"/>
            <a:ext cx="166687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Câu 3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7" action="ppaction://hlinksldjump"/>
          </p:cNvPr>
          <p:cNvSpPr txBox="1"/>
          <p:nvPr/>
        </p:nvSpPr>
        <p:spPr>
          <a:xfrm>
            <a:off x="4027609" y="2330049"/>
            <a:ext cx="166687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Câu 2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8" action="ppaction://hlinksldjump"/>
          </p:cNvPr>
          <p:cNvSpPr txBox="1"/>
          <p:nvPr/>
        </p:nvSpPr>
        <p:spPr>
          <a:xfrm>
            <a:off x="4010025" y="3319958"/>
            <a:ext cx="166687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Câu 6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9" action="ppaction://hlinksldjump"/>
          </p:cNvPr>
          <p:cNvSpPr txBox="1"/>
          <p:nvPr/>
        </p:nvSpPr>
        <p:spPr>
          <a:xfrm>
            <a:off x="1970209" y="2349099"/>
            <a:ext cx="166687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1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Action Button: Beginning 29">
            <a:hlinkClick r:id="rId10" action="ppaction://hlinksldjump" highlightClick="1"/>
          </p:cNvPr>
          <p:cNvSpPr/>
          <p:nvPr/>
        </p:nvSpPr>
        <p:spPr>
          <a:xfrm>
            <a:off x="10243038" y="6022731"/>
            <a:ext cx="1125416" cy="553915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1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xmlns="" id="{0AEB5589-BCD2-4F0E-A74F-0ACF51F8500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50520" y="0"/>
                <a:ext cx="11929997" cy="500700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b="1" dirty="0" smtClean="0">
                    <a:solidFill>
                      <a:srgbClr val="0000FF"/>
                    </a:solidFill>
                  </a:rPr>
                  <a:t>Câu 1.  </a:t>
                </a:r>
                <a:r>
                  <a:rPr lang="en-US" dirty="0"/>
                  <a:t>Cho tam giác </a:t>
                </a:r>
                <a:r>
                  <a:rPr lang="en-US" i="1" dirty="0"/>
                  <a:t>ABC</a:t>
                </a:r>
                <a:r>
                  <a:rPr lang="en-US" dirty="0"/>
                  <a:t> đều cạnh bằng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, đường cao </a:t>
                </a:r>
                <a:r>
                  <a:rPr lang="en-US" i="1" dirty="0"/>
                  <a:t>AH</a:t>
                </a:r>
                <a:r>
                  <a:rPr lang="en-US" dirty="0"/>
                  <a:t>. Tính diện tích xung quanh của hình nón được tạo thành khi quay tam giác </a:t>
                </a:r>
                <a:r>
                  <a:rPr lang="en-US" i="1" dirty="0"/>
                  <a:t>ABC</a:t>
                </a:r>
                <a:r>
                  <a:rPr lang="en-US" dirty="0"/>
                  <a:t> quanh </a:t>
                </a:r>
                <a:r>
                  <a:rPr lang="en-US" i="1" dirty="0"/>
                  <a:t>AH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3200" b="1" dirty="0" smtClean="0">
                    <a:solidFill>
                      <a:srgbClr val="0000FF"/>
                    </a:solidFill>
                    <a:latin typeface="Calibri" panose="020F0502020204030204" pitchFamily="34" charset="0"/>
                  </a:rPr>
                  <a:t>Lời giải</a:t>
                </a:r>
              </a:p>
              <a:p>
                <a:pPr marL="0" indent="0">
                  <a:buNone/>
                </a:pPr>
                <a:r>
                  <a:rPr lang="en-US" dirty="0"/>
                  <a:t>Khi quay tam giác ABC quanh AH ta được một hình nón có:</a:t>
                </a:r>
              </a:p>
              <a:p>
                <a:pPr marL="0" indent="0">
                  <a:buNone/>
                </a:pPr>
                <a:r>
                  <a:rPr lang="en-US" dirty="0"/>
                  <a:t>- Trục là </a:t>
                </a:r>
                <a:r>
                  <a:rPr lang="en-US" i="1" dirty="0"/>
                  <a:t>AH.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i="1" dirty="0"/>
                  <a:t>-</a:t>
                </a:r>
                <a:r>
                  <a:rPr lang="en-US" dirty="0"/>
                  <a:t> Bán kính đáy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- Đường sinh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Suy ra diện tích xung quanh của hình nón là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𝑥𝑞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3200" b="1" dirty="0" smtClean="0">
                  <a:solidFill>
                    <a:srgbClr val="0000FF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AEB5589-BCD2-4F0E-A74F-0ACF51F850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0520" y="0"/>
                <a:ext cx="11929997" cy="5007006"/>
              </a:xfrm>
              <a:blipFill>
                <a:blip r:embed="rId2"/>
                <a:stretch>
                  <a:fillRect l="-1277" t="-1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hlinkClick r:id="rId3" action="ppaction://hlinksldjump"/>
          </p:cNvPr>
          <p:cNvSpPr/>
          <p:nvPr/>
        </p:nvSpPr>
        <p:spPr>
          <a:xfrm>
            <a:off x="10049608" y="5908431"/>
            <a:ext cx="1793630" cy="71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TRỞ LẠI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49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23092" y="133634"/>
                <a:ext cx="11825654" cy="1178269"/>
              </a:xfrm>
              <a:prstGeom prst="rect">
                <a:avLst/>
              </a:prstGeom>
            </p:spPr>
            <p:txBody>
              <a:bodyPr wrap="square" lIns="121917" tIns="60959" rIns="121917" bIns="60959">
                <a:spAutoFit/>
              </a:bodyPr>
              <a:lstStyle/>
              <a:p>
                <a:pPr lvl="1">
                  <a:lnSpc>
                    <a:spcPct val="115000"/>
                  </a:lnSpc>
                  <a:spcBef>
                    <a:spcPts val="533"/>
                  </a:spcBef>
                  <a:buClr>
                    <a:srgbClr val="0000CC"/>
                  </a:buClr>
                  <a:buSzPts val="1200"/>
                  <a:tabLst>
                    <a:tab pos="840698" algn="l"/>
                  </a:tabLst>
                </a:pPr>
                <a:r>
                  <a:rPr lang="nl-NL" sz="2800" b="1" dirty="0">
                    <a:solidFill>
                      <a:srgbClr val="0000FF"/>
                    </a:solidFill>
                    <a:latin typeface="Calibri" pitchFamily="34" charset="0"/>
                    <a:cs typeface="Calibri" pitchFamily="34" charset="0"/>
                  </a:rPr>
                  <a:t>Câu </a:t>
                </a:r>
                <a:r>
                  <a:rPr lang="nl-NL" sz="2800" b="1" dirty="0" smtClean="0">
                    <a:solidFill>
                      <a:srgbClr val="0000FF"/>
                    </a:solidFill>
                    <a:latin typeface="Calibri" pitchFamily="34" charset="0"/>
                    <a:cs typeface="Calibri" pitchFamily="34" charset="0"/>
                  </a:rPr>
                  <a:t>2.</a:t>
                </a:r>
                <a:r>
                  <a:rPr lang="nl-NL" sz="2800" dirty="0" smtClean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nl-NL" sz="2800" dirty="0">
                    <a:latin typeface="Calibri" pitchFamily="34" charset="0"/>
                    <a:cs typeface="Calibri" pitchFamily="34" charset="0"/>
                  </a:rPr>
                  <a:t>Một hình nón có đường sinh </a:t>
                </a:r>
                <a14:m>
                  <m:oMath xmlns:m="http://schemas.openxmlformats.org/officeDocument/2006/math">
                    <m:r>
                      <a:rPr lang="nl-NL" sz="2800" i="1">
                        <a:latin typeface="Cambria Math"/>
                      </a:rPr>
                      <m:t>𝑙</m:t>
                    </m:r>
                  </m:oMath>
                </a14:m>
                <a:r>
                  <a:rPr lang="nl-NL" sz="2800" dirty="0">
                    <a:latin typeface="Calibri" pitchFamily="34" charset="0"/>
                    <a:cs typeface="Calibri" pitchFamily="34" charset="0"/>
                  </a:rPr>
                  <a:t> gấp đôi bán kính </a:t>
                </a:r>
                <a14:m>
                  <m:oMath xmlns:m="http://schemas.openxmlformats.org/officeDocument/2006/math">
                    <m:r>
                      <a:rPr lang="nl-NL" sz="2800" i="1">
                        <a:latin typeface="Cambria Math"/>
                      </a:rPr>
                      <m:t>𝑟</m:t>
                    </m:r>
                  </m:oMath>
                </a14:m>
                <a:r>
                  <a:rPr lang="nl-NL" sz="2800" dirty="0">
                    <a:latin typeface="Calibri" pitchFamily="34" charset="0"/>
                    <a:cs typeface="Calibri" pitchFamily="34" charset="0"/>
                  </a:rPr>
                  <a:t> của mặt đáy. </a:t>
                </a:r>
                <a:endParaRPr lang="nl-NL" sz="2800" dirty="0" smtClean="0">
                  <a:latin typeface="Calibri" pitchFamily="34" charset="0"/>
                  <a:cs typeface="Calibri" pitchFamily="34" charset="0"/>
                </a:endParaRPr>
              </a:p>
              <a:p>
                <a:pPr lvl="1">
                  <a:lnSpc>
                    <a:spcPct val="115000"/>
                  </a:lnSpc>
                  <a:spcBef>
                    <a:spcPts val="533"/>
                  </a:spcBef>
                  <a:buClr>
                    <a:srgbClr val="0000CC"/>
                  </a:buClr>
                  <a:buSzPts val="1200"/>
                  <a:tabLst>
                    <a:tab pos="840698" algn="l"/>
                  </a:tabLst>
                </a:pPr>
                <a:r>
                  <a:rPr lang="nl-NL" sz="2800" dirty="0" smtClean="0">
                    <a:latin typeface="Calibri" pitchFamily="34" charset="0"/>
                    <a:cs typeface="Calibri" pitchFamily="34" charset="0"/>
                  </a:rPr>
                  <a:t>Diện </a:t>
                </a:r>
                <a:r>
                  <a:rPr lang="nl-NL" sz="2800" dirty="0">
                    <a:latin typeface="Calibri" pitchFamily="34" charset="0"/>
                    <a:cs typeface="Calibri" pitchFamily="34" charset="0"/>
                  </a:rPr>
                  <a:t>tích xung quanh của hình nón là:</a:t>
                </a:r>
                <a:endParaRPr lang="en-US" sz="2800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92" y="133634"/>
                <a:ext cx="11825654" cy="1178269"/>
              </a:xfrm>
              <a:prstGeom prst="rect">
                <a:avLst/>
              </a:prstGeom>
              <a:blipFill>
                <a:blip r:embed="rId2"/>
                <a:stretch>
                  <a:fillRect t="-1036" b="-9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0" y="1316245"/>
                <a:ext cx="12130454" cy="822724"/>
              </a:xfrm>
              <a:prstGeom prst="rect">
                <a:avLst/>
              </a:prstGeom>
            </p:spPr>
            <p:txBody>
              <a:bodyPr wrap="square" lIns="121917" tIns="60959" rIns="121917" bIns="60959">
                <a:spAutoFit/>
              </a:bodyPr>
              <a:lstStyle/>
              <a:p>
                <a:pPr marL="840698">
                  <a:lnSpc>
                    <a:spcPct val="115000"/>
                  </a:lnSpc>
                  <a:tabLst>
                    <a:tab pos="2880216" algn="l"/>
                    <a:tab pos="4800360" algn="l"/>
                    <a:tab pos="6720504" algn="l"/>
                  </a:tabLst>
                </a:pPr>
                <a:r>
                  <a:rPr lang="en-US" sz="2800" dirty="0" smtClean="0">
                    <a:latin typeface="Calibri" pitchFamily="34" charset="0"/>
                    <a:cs typeface="Calibri" pitchFamily="34" charset="0"/>
                  </a:rPr>
                  <a:t>A.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𝑥𝑞</m:t>
                        </m:r>
                      </m:sub>
                    </m:sSub>
                    <m:r>
                      <a:rPr lang="en-US" sz="2800">
                        <a:latin typeface="Cambria Math"/>
                      </a:rPr>
                      <m:t>=</m:t>
                    </m:r>
                    <m:r>
                      <a:rPr lang="en-US" sz="2800" i="1">
                        <a:latin typeface="Cambria Math"/>
                      </a:rPr>
                      <m:t>2</m:t>
                    </m:r>
                    <m:r>
                      <a:rPr lang="en-US" sz="2800" i="1">
                        <a:latin typeface="Cambria Math"/>
                      </a:rPr>
                      <m:t>𝜋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>
                        <a:latin typeface="Cambria Math"/>
                      </a:rPr>
                      <m:t>.</m:t>
                    </m:r>
                  </m:oMath>
                </a14:m>
                <a:r>
                  <a:rPr lang="en-US" sz="2800" dirty="0" smtClean="0">
                    <a:latin typeface="Calibri" pitchFamily="34" charset="0"/>
                    <a:cs typeface="Calibri" pitchFamily="34" charset="0"/>
                  </a:rPr>
                  <a:t>    B</a:t>
                </a:r>
                <a:r>
                  <a:rPr lang="en-US" sz="2800" dirty="0">
                    <a:latin typeface="Calibri" pitchFamily="34" charset="0"/>
                    <a:cs typeface="Calibri" pitchFamily="34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𝑥𝑞</m:t>
                        </m:r>
                      </m:sub>
                    </m:sSub>
                    <m:r>
                      <a:rPr lang="en-US" sz="2800">
                        <a:latin typeface="Cambria Math"/>
                      </a:rPr>
                      <m:t>=</m:t>
                    </m:r>
                    <m:r>
                      <a:rPr lang="en-US" sz="2800" i="1">
                        <a:latin typeface="Cambria Math"/>
                      </a:rPr>
                      <m:t>2</m:t>
                    </m:r>
                    <m:r>
                      <a:rPr lang="en-US" sz="2800" i="1">
                        <a:latin typeface="Cambria Math"/>
                      </a:rPr>
                      <m:t>𝜋</m:t>
                    </m:r>
                    <m:r>
                      <a:rPr lang="en-US" sz="2800" i="1">
                        <a:latin typeface="Cambria Math"/>
                      </a:rPr>
                      <m:t>𝑟𝑙</m:t>
                    </m:r>
                    <m:r>
                      <a:rPr lang="en-US" sz="2800">
                        <a:latin typeface="Cambria Math"/>
                      </a:rPr>
                      <m:t>.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   </m:t>
                    </m:r>
                  </m:oMath>
                </a14:m>
                <a:r>
                  <a:rPr lang="en-US" sz="2800" dirty="0">
                    <a:latin typeface="Calibri" pitchFamily="34" charset="0"/>
                    <a:cs typeface="Calibri" pitchFamily="34" charset="0"/>
                  </a:rPr>
                  <a:t>C.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𝑥𝑞</m:t>
                        </m:r>
                      </m:sub>
                    </m:sSub>
                    <m:r>
                      <a:rPr lang="en-US" sz="28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800" i="1">
                        <a:latin typeface="Cambria Math"/>
                      </a:rPr>
                      <m:t>𝜋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>
                        <a:latin typeface="Cambria Math"/>
                      </a:rPr>
                      <m:t>.</m:t>
                    </m:r>
                  </m:oMath>
                </a14:m>
                <a:r>
                  <a:rPr lang="en-US" sz="2800" dirty="0">
                    <a:latin typeface="Calibri" pitchFamily="34" charset="0"/>
                    <a:cs typeface="Calibri" pitchFamily="34" charset="0"/>
                  </a:rPr>
                  <a:t>	D.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𝑥𝑞</m:t>
                        </m:r>
                      </m:sub>
                    </m:sSub>
                    <m:r>
                      <a:rPr lang="en-US" sz="28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800" i="1">
                        <a:latin typeface="Cambria Math"/>
                      </a:rPr>
                      <m:t>𝜋</m:t>
                    </m:r>
                    <m:r>
                      <a:rPr lang="en-US" sz="2800" i="1">
                        <a:latin typeface="Cambria Math"/>
                      </a:rPr>
                      <m:t>𝑟𝑙</m:t>
                    </m:r>
                    <m:r>
                      <a:rPr lang="en-US" sz="2800">
                        <a:latin typeface="Cambria Math"/>
                      </a:rPr>
                      <m:t>.</m:t>
                    </m:r>
                  </m:oMath>
                </a14:m>
                <a:r>
                  <a:rPr lang="en-US" sz="2800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en-US" sz="2800" dirty="0">
                  <a:latin typeface="Calibri" pitchFamily="34" charset="0"/>
                  <a:ea typeface="Times New Roman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16245"/>
                <a:ext cx="12130454" cy="822724"/>
              </a:xfrm>
              <a:prstGeom prst="rect">
                <a:avLst/>
              </a:prstGeom>
              <a:blipFill>
                <a:blip r:embed="rId3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36364" y="3721887"/>
                <a:ext cx="7786728" cy="1026754"/>
              </a:xfrm>
              <a:prstGeom prst="rect">
                <a:avLst/>
              </a:prstGeom>
              <a:noFill/>
            </p:spPr>
            <p:txBody>
              <a:bodyPr wrap="square" lIns="121917" tIns="60959" rIns="121917" bIns="60959" rtlCol="0">
                <a:spAutoFit/>
              </a:bodyPr>
              <a:lstStyle/>
              <a:p>
                <a:r>
                  <a:rPr lang="en-US" sz="2800">
                    <a:solidFill>
                      <a:srgbClr val="0000FF"/>
                    </a:solidFill>
                    <a:latin typeface="Calibri" pitchFamily="34" charset="0"/>
                    <a:cs typeface="Calibri" pitchFamily="34" charset="0"/>
                  </a:rPr>
                  <a:t>Lời giải</a:t>
                </a:r>
              </a:p>
              <a:p>
                <a:r>
                  <a:rPr lang="en-US" sz="2800">
                    <a:latin typeface="Calibri" pitchFamily="34" charset="0"/>
                    <a:cs typeface="Calibri" pitchFamily="34" charset="0"/>
                    <a:sym typeface="Wingdings 2"/>
                  </a:rPr>
                  <a:t></a:t>
                </a:r>
                <a:r>
                  <a:rPr lang="en-US" sz="2800">
                    <a:latin typeface="Calibri" pitchFamily="34" charset="0"/>
                    <a:cs typeface="Calibri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𝑙</m:t>
                    </m:r>
                    <m:r>
                      <a:rPr lang="en-US" sz="2800">
                        <a:latin typeface="Cambria Math"/>
                      </a:rPr>
                      <m:t>=</m:t>
                    </m:r>
                    <m:r>
                      <a:rPr lang="en-US" sz="2800" i="1">
                        <a:latin typeface="Cambria Math"/>
                      </a:rPr>
                      <m:t>2</m:t>
                    </m:r>
                    <m:r>
                      <a:rPr lang="en-US" sz="2800" i="1">
                        <a:latin typeface="Cambria Math"/>
                      </a:rPr>
                      <m:t>𝑟</m:t>
                    </m:r>
                    <m:r>
                      <a:rPr lang="en-US" sz="2800">
                        <a:latin typeface="Cambria Math"/>
                      </a:rPr>
                      <m:t>⇒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𝑥𝑞</m:t>
                        </m:r>
                      </m:sub>
                    </m:sSub>
                    <m:r>
                      <a:rPr lang="en-US" sz="2800">
                        <a:latin typeface="Cambria Math"/>
                      </a:rPr>
                      <m:t>=</m:t>
                    </m:r>
                    <m:r>
                      <a:rPr lang="en-US" sz="2800" i="1">
                        <a:latin typeface="Cambria Math"/>
                      </a:rPr>
                      <m:t>𝜋</m:t>
                    </m:r>
                    <m:r>
                      <a:rPr lang="en-US" sz="2800" i="1">
                        <a:latin typeface="Cambria Math"/>
                      </a:rPr>
                      <m:t>𝑟𝑙</m:t>
                    </m:r>
                    <m:r>
                      <a:rPr lang="en-US" sz="2800">
                        <a:latin typeface="Cambria Math"/>
                      </a:rPr>
                      <m:t>=</m:t>
                    </m:r>
                    <m:r>
                      <a:rPr lang="en-US" sz="2800" i="1">
                        <a:latin typeface="Cambria Math"/>
                      </a:rPr>
                      <m:t>2</m:t>
                    </m:r>
                    <m:r>
                      <a:rPr lang="en-US" sz="2800" i="1">
                        <a:latin typeface="Cambria Math"/>
                      </a:rPr>
                      <m:t>𝜋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>
                        <a:latin typeface="Cambria Math"/>
                      </a:rPr>
                      <m:t>.</m:t>
                    </m:r>
                  </m:oMath>
                </a14:m>
                <a:endParaRPr lang="en-US" sz="280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364" y="3721887"/>
                <a:ext cx="7786728" cy="1026754"/>
              </a:xfrm>
              <a:prstGeom prst="rect">
                <a:avLst/>
              </a:prstGeom>
              <a:blipFill>
                <a:blip r:embed="rId4"/>
                <a:stretch>
                  <a:fillRect l="-1253" t="-4167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86135" y="2396075"/>
                <a:ext cx="8940800" cy="1018097"/>
              </a:xfrm>
              <a:prstGeom prst="rect">
                <a:avLst/>
              </a:prstGeom>
              <a:noFill/>
            </p:spPr>
            <p:txBody>
              <a:bodyPr wrap="square" lIns="121917" tIns="60959" rIns="121917" bIns="60959" rtlCol="0">
                <a:spAutoFit/>
              </a:bodyPr>
              <a:lstStyle/>
              <a:p>
                <a:r>
                  <a:rPr lang="en-US" sz="2800" dirty="0">
                    <a:solidFill>
                      <a:srgbClr val="0000FF"/>
                    </a:solidFill>
                    <a:latin typeface="Calibri" pitchFamily="34" charset="0"/>
                    <a:cs typeface="Calibri" pitchFamily="34" charset="0"/>
                  </a:rPr>
                  <a:t>PP nhanh trắc nghiệm</a:t>
                </a:r>
              </a:p>
              <a:p>
                <a:r>
                  <a:rPr lang="en-US" sz="2800" dirty="0">
                    <a:solidFill>
                      <a:srgbClr val="0000FF"/>
                    </a:solidFill>
                    <a:latin typeface="Calibri" pitchFamily="34" charset="0"/>
                    <a:cs typeface="Calibri" pitchFamily="34" charset="0"/>
                    <a:sym typeface="Wingdings"/>
                  </a:rPr>
                  <a:t></a:t>
                </a:r>
                <a:r>
                  <a:rPr lang="en-US" sz="2800" dirty="0">
                    <a:solidFill>
                      <a:srgbClr val="0000FF"/>
                    </a:solidFill>
                    <a:latin typeface="Calibri" pitchFamily="34" charset="0"/>
                    <a:cs typeface="Calibri" pitchFamily="34" charset="0"/>
                  </a:rPr>
                  <a:t> Công thức cần nhớ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𝑥𝑞</m:t>
                        </m:r>
                      </m:sub>
                    </m:sSub>
                    <m:r>
                      <a:rPr lang="en-US" sz="2800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/>
                      </a:rPr>
                      <m:t>𝜋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/>
                      </a:rPr>
                      <m:t>𝑟𝑙</m:t>
                    </m:r>
                  </m:oMath>
                </a14:m>
                <a:endParaRPr lang="en-US" sz="2800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135" y="2396075"/>
                <a:ext cx="8940800" cy="1018097"/>
              </a:xfrm>
              <a:prstGeom prst="rect">
                <a:avLst/>
              </a:prstGeom>
              <a:blipFill>
                <a:blip r:embed="rId5"/>
                <a:stretch>
                  <a:fillRect l="-1022" t="-4192" b="-12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/>
          <p:cNvSpPr/>
          <p:nvPr/>
        </p:nvSpPr>
        <p:spPr>
          <a:xfrm>
            <a:off x="683494" y="1453169"/>
            <a:ext cx="609600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en-US" sz="2800"/>
          </a:p>
        </p:txBody>
      </p:sp>
      <p:sp>
        <p:nvSpPr>
          <p:cNvPr id="7" name="Rectangle 6">
            <a:hlinkClick r:id="rId6" action="ppaction://hlinksldjump"/>
          </p:cNvPr>
          <p:cNvSpPr/>
          <p:nvPr/>
        </p:nvSpPr>
        <p:spPr>
          <a:xfrm>
            <a:off x="10049608" y="5908431"/>
            <a:ext cx="1793630" cy="71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TRỞ LẠI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18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-105508" y="378071"/>
                <a:ext cx="12192000" cy="2022859"/>
              </a:xfrm>
              <a:prstGeom prst="rect">
                <a:avLst/>
              </a:prstGeom>
              <a:noFill/>
            </p:spPr>
            <p:txBody>
              <a:bodyPr wrap="square" lIns="121917" tIns="60959" rIns="121917" bIns="60959" rtlCol="0">
                <a:spAutoFit/>
              </a:bodyPr>
              <a:lstStyle/>
              <a:p>
                <a:pPr lvl="1">
                  <a:lnSpc>
                    <a:spcPct val="115000"/>
                  </a:lnSpc>
                  <a:spcBef>
                    <a:spcPts val="533"/>
                  </a:spcBef>
                  <a:buClr>
                    <a:srgbClr val="0000CC"/>
                  </a:buClr>
                  <a:buSzPts val="1200"/>
                  <a:tabLst>
                    <a:tab pos="840698" algn="l"/>
                  </a:tabLst>
                </a:pPr>
                <a:r>
                  <a:rPr lang="nl-NL" sz="2800" b="1" dirty="0">
                    <a:solidFill>
                      <a:srgbClr val="0000FF"/>
                    </a:solidFill>
                    <a:latin typeface="Calibri" pitchFamily="34" charset="0"/>
                    <a:cs typeface="Calibri" pitchFamily="34" charset="0"/>
                  </a:rPr>
                  <a:t>Câu </a:t>
                </a:r>
                <a:r>
                  <a:rPr lang="nl-NL" sz="2800" b="1" dirty="0" smtClean="0">
                    <a:solidFill>
                      <a:srgbClr val="0000FF"/>
                    </a:solidFill>
                    <a:latin typeface="Calibri" pitchFamily="34" charset="0"/>
                    <a:cs typeface="Calibri" pitchFamily="34" charset="0"/>
                  </a:rPr>
                  <a:t>3. </a:t>
                </a:r>
                <a:r>
                  <a:rPr lang="nl-NL" sz="2800" dirty="0">
                    <a:latin typeface="Calibri" pitchFamily="34" charset="0"/>
                    <a:cs typeface="Calibri" pitchFamily="34" charset="0"/>
                  </a:rPr>
                  <a:t>Một khối nón có đường cao </a:t>
                </a:r>
                <a14:m>
                  <m:oMath xmlns:m="http://schemas.openxmlformats.org/officeDocument/2006/math">
                    <m:r>
                      <a:rPr lang="nl-NL" sz="2800" i="1">
                        <a:latin typeface="Cambria Math"/>
                      </a:rPr>
                      <m:t>𝑎</m:t>
                    </m:r>
                    <m:r>
                      <a:rPr lang="nl-NL" sz="2800">
                        <a:latin typeface="Cambria Math"/>
                      </a:rPr>
                      <m:t>(</m:t>
                    </m:r>
                    <m:r>
                      <a:rPr lang="nl-NL" sz="2800" i="1">
                        <a:latin typeface="Cambria Math"/>
                      </a:rPr>
                      <m:t>𝑐𝑚</m:t>
                    </m:r>
                    <m:r>
                      <a:rPr lang="nl-NL" sz="2800">
                        <a:latin typeface="Cambria Math"/>
                      </a:rPr>
                      <m:t>)</m:t>
                    </m:r>
                  </m:oMath>
                </a14:m>
                <a:r>
                  <a:rPr lang="nl-NL" sz="2800" dirty="0">
                    <a:latin typeface="Calibri" pitchFamily="34" charset="0"/>
                    <a:cs typeface="Calibri" pitchFamily="34" charset="0"/>
                  </a:rPr>
                  <a:t>, bán kính </a:t>
                </a:r>
                <a14:m>
                  <m:oMath xmlns:m="http://schemas.openxmlformats.org/officeDocument/2006/math">
                    <m:r>
                      <a:rPr lang="nl-NL" sz="2800" i="1">
                        <a:latin typeface="Cambria Math"/>
                      </a:rPr>
                      <m:t>𝑟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nl-NL" sz="2800" i="1">
                            <a:latin typeface="Cambria Math"/>
                          </a:rPr>
                          <m:t>𝑐𝑚</m:t>
                        </m:r>
                      </m:e>
                    </m:d>
                  </m:oMath>
                </a14:m>
                <a:r>
                  <a:rPr lang="nl-NL" sz="2800" dirty="0">
                    <a:latin typeface="Calibri" pitchFamily="34" charset="0"/>
                    <a:cs typeface="Calibri" pitchFamily="34" charset="0"/>
                  </a:rPr>
                  <a:t>thì có thể tích bằng:</a:t>
                </a:r>
                <a:endParaRPr lang="en-US" sz="2800" dirty="0">
                  <a:latin typeface="Calibri" pitchFamily="34" charset="0"/>
                  <a:cs typeface="Calibri" pitchFamily="34" charset="0"/>
                </a:endParaRPr>
              </a:p>
              <a:p>
                <a:pPr marL="840698">
                  <a:lnSpc>
                    <a:spcPct val="115000"/>
                  </a:lnSpc>
                  <a:tabLst>
                    <a:tab pos="4800360" algn="l"/>
                    <a:tab pos="6720504" algn="l"/>
                  </a:tabLst>
                </a:pPr>
                <a:r>
                  <a:rPr lang="en-US" sz="2800" dirty="0">
                    <a:latin typeface="Calibri" pitchFamily="34" charset="0"/>
                    <a:cs typeface="Calibri" pitchFamily="34" charset="0"/>
                  </a:rPr>
                  <a:t>A.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latin typeface="Cambria Math"/>
                          </a:rPr>
                          <m:t>ó</m:t>
                        </m:r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8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sz="2800" i="1">
                        <a:latin typeface="Cambria Math"/>
                      </a:rPr>
                      <m:t>𝜋</m:t>
                    </m:r>
                    <m:r>
                      <a:rPr lang="en-US" sz="2800" i="1">
                        <a:latin typeface="Cambria Math"/>
                      </a:rPr>
                      <m:t>𝑟𝑎</m:t>
                    </m:r>
                    <m:r>
                      <a:rPr lang="en-US" sz="2800">
                        <a:latin typeface="Cambria Math"/>
                      </a:rPr>
                      <m:t>.</m:t>
                    </m:r>
                  </m:oMath>
                </a14:m>
                <a:r>
                  <a:rPr lang="en-US" sz="2800" dirty="0">
                    <a:latin typeface="Calibri" pitchFamily="34" charset="0"/>
                    <a:cs typeface="Calibri" pitchFamily="34" charset="0"/>
                  </a:rPr>
                  <a:t>	B.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latin typeface="Cambria Math"/>
                          </a:rPr>
                          <m:t>ó</m:t>
                        </m:r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8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sz="2800" i="1">
                        <a:latin typeface="Cambria Math"/>
                      </a:rPr>
                      <m:t>𝜋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sz="2800">
                        <a:latin typeface="Cambria Math"/>
                      </a:rPr>
                      <m:t>.</m:t>
                    </m:r>
                  </m:oMath>
                </a14:m>
                <a:endParaRPr lang="en-US" sz="2800" dirty="0">
                  <a:latin typeface="Calibri" pitchFamily="34" charset="0"/>
                  <a:cs typeface="Calibri" pitchFamily="34" charset="0"/>
                </a:endParaRPr>
              </a:p>
              <a:p>
                <a:pPr marL="840698">
                  <a:lnSpc>
                    <a:spcPct val="115000"/>
                  </a:lnSpc>
                  <a:tabLst>
                    <a:tab pos="4800360" algn="l"/>
                    <a:tab pos="6720504" algn="l"/>
                  </a:tabLst>
                </a:pPr>
                <a:r>
                  <a:rPr lang="en-US" sz="2800" dirty="0">
                    <a:latin typeface="Calibri" pitchFamily="34" charset="0"/>
                    <a:cs typeface="Calibri" pitchFamily="34" charset="0"/>
                  </a:rPr>
                  <a:t>C.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latin typeface="Cambria Math"/>
                          </a:rPr>
                          <m:t>ó</m:t>
                        </m:r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8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sz="2800" i="1">
                        <a:latin typeface="Cambria Math"/>
                      </a:rPr>
                      <m:t>𝜋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latin typeface="Cambria Math"/>
                      </a:rPr>
                      <m:t>𝑎</m:t>
                    </m:r>
                    <m:r>
                      <a:rPr lang="en-US" sz="2800">
                        <a:latin typeface="Cambria Math"/>
                      </a:rPr>
                      <m:t>.</m:t>
                    </m:r>
                  </m:oMath>
                </a14:m>
                <a:r>
                  <a:rPr lang="en-US" sz="2800" dirty="0">
                    <a:latin typeface="Calibri" pitchFamily="34" charset="0"/>
                    <a:cs typeface="Calibri" pitchFamily="34" charset="0"/>
                  </a:rPr>
                  <a:t> 	D.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  <m:r>
                          <a:rPr lang="en-US" sz="2800">
                            <a:latin typeface="Cambria Math"/>
                          </a:rPr>
                          <m:t>ó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n</m:t>
                        </m:r>
                      </m:sub>
                    </m:sSub>
                    <m:r>
                      <a:rPr lang="en-US" sz="28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sz="2800" i="1">
                        <a:latin typeface="Cambria Math"/>
                      </a:rPr>
                      <m:t>𝜋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latin typeface="Cambria Math"/>
                      </a:rPr>
                      <m:t>𝑟</m:t>
                    </m:r>
                    <m:r>
                      <a:rPr lang="en-US" sz="2800">
                        <a:latin typeface="Cambria Math"/>
                      </a:rPr>
                      <m:t>.</m:t>
                    </m:r>
                  </m:oMath>
                </a14:m>
                <a:r>
                  <a:rPr lang="en-US" sz="2800" dirty="0">
                    <a:latin typeface="Calibri" pitchFamily="34" charset="0"/>
                    <a:cs typeface="Calibri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5508" y="378071"/>
                <a:ext cx="12192000" cy="2022859"/>
              </a:xfrm>
              <a:prstGeom prst="rect">
                <a:avLst/>
              </a:prstGeom>
              <a:blipFill>
                <a:blip r:embed="rId2"/>
                <a:stretch>
                  <a:fillRect t="-602" b="-2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606383" y="1687822"/>
            <a:ext cx="609600" cy="635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3114" y="4233008"/>
                <a:ext cx="5594667" cy="1164548"/>
              </a:xfrm>
              <a:prstGeom prst="rect">
                <a:avLst/>
              </a:prstGeom>
              <a:noFill/>
            </p:spPr>
            <p:txBody>
              <a:bodyPr wrap="none" lIns="121917" tIns="60959" rIns="121917" bIns="60959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0000FF"/>
                    </a:solidFill>
                    <a:latin typeface="Calibri" pitchFamily="34" charset="0"/>
                    <a:cs typeface="Calibri" pitchFamily="34" charset="0"/>
                  </a:rPr>
                  <a:t>Lời giải</a:t>
                </a:r>
              </a:p>
              <a:p>
                <a:r>
                  <a:rPr lang="en-US" sz="2800" dirty="0">
                    <a:latin typeface="Calibri" pitchFamily="34" charset="0"/>
                    <a:cs typeface="Calibri" pitchFamily="34" charset="0"/>
                    <a:sym typeface="Wingdings 2"/>
                  </a:rPr>
                  <a:t></a:t>
                </a:r>
                <a:r>
                  <a:rPr lang="en-US" sz="2800" dirty="0">
                    <a:latin typeface="Calibri" pitchFamily="34" charset="0"/>
                    <a:cs typeface="Calibri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h</m:t>
                    </m:r>
                    <m:r>
                      <a:rPr lang="en-US" sz="2800">
                        <a:latin typeface="Cambria Math"/>
                      </a:rPr>
                      <m:t>=</m:t>
                    </m:r>
                    <m:r>
                      <a:rPr lang="en-US" sz="2800" i="1">
                        <a:latin typeface="Cambria Math"/>
                      </a:rPr>
                      <m:t>𝑎</m:t>
                    </m:r>
                    <m:r>
                      <a:rPr lang="en-US" sz="2800">
                        <a:latin typeface="Cambria Math"/>
                      </a:rPr>
                      <m:t>⇒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ó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sz="2800" i="1">
                        <a:latin typeface="Cambria Math"/>
                      </a:rPr>
                      <m:t>𝜋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latin typeface="Cambria Math"/>
                      </a:rPr>
                      <m:t>h</m:t>
                    </m:r>
                    <m:r>
                      <a:rPr lang="en-US" sz="28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sz="2800" i="1">
                        <a:latin typeface="Cambria Math"/>
                      </a:rPr>
                      <m:t>𝜋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latin typeface="Cambria Math"/>
                      </a:rPr>
                      <m:t>𝑎</m:t>
                    </m:r>
                    <m:r>
                      <a:rPr lang="en-US" sz="2800">
                        <a:latin typeface="Cambria Math"/>
                      </a:rPr>
                      <m:t>.</m:t>
                    </m:r>
                  </m:oMath>
                </a14:m>
                <a:endParaRPr lang="en-US" sz="2800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14" y="4233008"/>
                <a:ext cx="5594667" cy="1164548"/>
              </a:xfrm>
              <a:prstGeom prst="rect">
                <a:avLst/>
              </a:prstGeom>
              <a:blipFill>
                <a:blip r:embed="rId3"/>
                <a:stretch>
                  <a:fillRect l="-1634" t="-3665" b="-4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33114" y="2550908"/>
                <a:ext cx="9855200" cy="1794335"/>
              </a:xfrm>
              <a:prstGeom prst="rect">
                <a:avLst/>
              </a:prstGeom>
              <a:noFill/>
            </p:spPr>
            <p:txBody>
              <a:bodyPr wrap="square" lIns="121917" tIns="60959" rIns="121917" bIns="60959" rtlCol="0">
                <a:spAutoFit/>
              </a:bodyPr>
              <a:lstStyle/>
              <a:p>
                <a:r>
                  <a:rPr lang="en-US" sz="2800" dirty="0">
                    <a:solidFill>
                      <a:srgbClr val="0000FF"/>
                    </a:solidFill>
                    <a:latin typeface="Calibri" pitchFamily="34" charset="0"/>
                    <a:cs typeface="Calibri" pitchFamily="34" charset="0"/>
                  </a:rPr>
                  <a:t>PP nhanh trắc nghiệm</a:t>
                </a:r>
              </a:p>
              <a:p>
                <a:r>
                  <a:rPr lang="en-US" sz="2800" dirty="0">
                    <a:solidFill>
                      <a:srgbClr val="0000FF"/>
                    </a:solidFill>
                    <a:latin typeface="Calibri" pitchFamily="34" charset="0"/>
                    <a:cs typeface="Calibri" pitchFamily="34" charset="0"/>
                    <a:sym typeface="Wingdings"/>
                  </a:rPr>
                  <a:t></a:t>
                </a:r>
                <a:r>
                  <a:rPr lang="en-US" sz="2800" dirty="0">
                    <a:solidFill>
                      <a:srgbClr val="0000FF"/>
                    </a:solidFill>
                    <a:latin typeface="Calibri" pitchFamily="34" charset="0"/>
                    <a:cs typeface="Calibri" pitchFamily="34" charset="0"/>
                  </a:rPr>
                  <a:t> Công thức tính thể tích khối nón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𝑉</m:t>
                      </m:r>
                      <m:r>
                        <a:rPr lang="en-US" sz="28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sz="2800" i="1">
                          <a:latin typeface="Cambria Math"/>
                        </a:rPr>
                        <m:t>𝜋</m:t>
                      </m:r>
                      <m:sSup>
                        <m:s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h</m:t>
                      </m:r>
                      <m:r>
                        <a:rPr lang="en-US" sz="280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sz="2800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14" y="2550908"/>
                <a:ext cx="9855200" cy="1794335"/>
              </a:xfrm>
              <a:prstGeom prst="rect">
                <a:avLst/>
              </a:prstGeom>
              <a:blipFill>
                <a:blip r:embed="rId4"/>
                <a:stretch>
                  <a:fillRect l="-928" t="-2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hlinkClick r:id="rId5" action="ppaction://hlinksldjump"/>
          </p:cNvPr>
          <p:cNvSpPr/>
          <p:nvPr/>
        </p:nvSpPr>
        <p:spPr>
          <a:xfrm>
            <a:off x="10049608" y="5908431"/>
            <a:ext cx="1793630" cy="71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TRỞ LẠI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1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 animBg="1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22400" y="1066801"/>
            <a:ext cx="10363200" cy="3570206"/>
          </a:xfrm>
          <a:prstGeom prst="rect">
            <a:avLst/>
          </a:prstGeom>
        </p:spPr>
        <p:txBody>
          <a:bodyPr wrap="square" lIns="121917" tIns="60959" rIns="121917" bIns="60959">
            <a:spAutoFit/>
          </a:bodyPr>
          <a:lstStyle/>
          <a:p>
            <a:pPr algn="ctr"/>
            <a:r>
              <a:rPr lang="en-US" sz="6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CHỦ ĐỀ: </a:t>
            </a:r>
          </a:p>
          <a:p>
            <a:r>
              <a:rPr lang="en-US" sz="6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Khái niệm về mặt tròn xoay</a:t>
            </a:r>
            <a:endParaRPr lang="en-US" sz="6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6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BÀI 1: </a:t>
            </a:r>
            <a:r>
              <a:rPr lang="en-US" sz="6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MẶT NÓN</a:t>
            </a:r>
            <a:endParaRPr lang="en-US" sz="6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20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1602" y="76201"/>
                <a:ext cx="12111101" cy="1904815"/>
              </a:xfrm>
              <a:prstGeom prst="rect">
                <a:avLst/>
              </a:prstGeom>
            </p:spPr>
            <p:txBody>
              <a:bodyPr wrap="square" lIns="121917" tIns="60959" rIns="121917" bIns="60959">
                <a:spAutoFit/>
              </a:bodyPr>
              <a:lstStyle/>
              <a:p>
                <a:pPr lvl="1">
                  <a:lnSpc>
                    <a:spcPct val="115000"/>
                  </a:lnSpc>
                  <a:spcBef>
                    <a:spcPts val="533"/>
                  </a:spcBef>
                  <a:buClr>
                    <a:srgbClr val="0000CC"/>
                  </a:buClr>
                  <a:buSzPts val="1200"/>
                  <a:tabLst>
                    <a:tab pos="840698" algn="l"/>
                  </a:tabLst>
                </a:pPr>
                <a:r>
                  <a:rPr lang="en-US" sz="2800" b="1" dirty="0">
                    <a:solidFill>
                      <a:srgbClr val="0000FF"/>
                    </a:solidFill>
                    <a:latin typeface="Calibri" pitchFamily="34" charset="0"/>
                    <a:cs typeface="Calibri" pitchFamily="34" charset="0"/>
                  </a:rPr>
                  <a:t>Câu </a:t>
                </a:r>
                <a:r>
                  <a:rPr lang="en-US" sz="2800" b="1" dirty="0" smtClean="0">
                    <a:solidFill>
                      <a:srgbClr val="0000FF"/>
                    </a:solidFill>
                    <a:latin typeface="Calibri" pitchFamily="34" charset="0"/>
                    <a:cs typeface="Calibri" pitchFamily="34" charset="0"/>
                  </a:rPr>
                  <a:t>4. </a:t>
                </a:r>
                <a:r>
                  <a:rPr lang="en-US" sz="2800" dirty="0">
                    <a:latin typeface="Calibri" pitchFamily="34" charset="0"/>
                    <a:cs typeface="Calibri" pitchFamily="34" charset="0"/>
                  </a:rPr>
                  <a:t>Một khối nón có thể tích bằng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4</m:t>
                    </m:r>
                    <m:r>
                      <a:rPr lang="en-US" sz="2800" i="1">
                        <a:latin typeface="Cambria Math"/>
                      </a:rPr>
                      <m:t>𝜋</m:t>
                    </m:r>
                  </m:oMath>
                </a14:m>
                <a:r>
                  <a:rPr lang="en-US" sz="2800" dirty="0">
                    <a:latin typeface="Calibri" pitchFamily="34" charset="0"/>
                    <a:cs typeface="Calibri" pitchFamily="34" charset="0"/>
                  </a:rPr>
                  <a:t> và chiều cao bằng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3</m:t>
                    </m:r>
                    <m:r>
                      <a:rPr lang="en-US" sz="2800">
                        <a:latin typeface="Cambria Math"/>
                      </a:rPr>
                      <m:t>.</m:t>
                    </m:r>
                  </m:oMath>
                </a14:m>
                <a:r>
                  <a:rPr lang="en-US" sz="2800" dirty="0">
                    <a:latin typeface="Calibri" pitchFamily="34" charset="0"/>
                    <a:cs typeface="Calibri" pitchFamily="34" charset="0"/>
                  </a:rPr>
                  <a:t> Bán kính đường tròn đáy bằng:</a:t>
                </a:r>
              </a:p>
              <a:p>
                <a:pPr marL="840698">
                  <a:lnSpc>
                    <a:spcPct val="115000"/>
                  </a:lnSpc>
                  <a:tabLst>
                    <a:tab pos="2880216" algn="l"/>
                    <a:tab pos="4800360" algn="l"/>
                    <a:tab pos="6720504" algn="l"/>
                  </a:tabLst>
                </a:pPr>
                <a:r>
                  <a:rPr lang="en-US" sz="2800" dirty="0">
                    <a:latin typeface="Calibri" pitchFamily="34" charset="0"/>
                    <a:cs typeface="Calibri" pitchFamily="34" charset="0"/>
                  </a:rPr>
                  <a:t>A.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2</m:t>
                    </m:r>
                    <m:r>
                      <a:rPr lang="en-US" sz="2800">
                        <a:latin typeface="Cambria Math"/>
                      </a:rPr>
                      <m:t>.</m:t>
                    </m:r>
                  </m:oMath>
                </a14:m>
                <a:r>
                  <a:rPr lang="en-US" sz="2800" dirty="0">
                    <a:latin typeface="Calibri" pitchFamily="34" charset="0"/>
                    <a:cs typeface="Calibri" pitchFamily="34" charset="0"/>
                  </a:rPr>
                  <a:t> 	B.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>
                                <a:latin typeface="Cambria Math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sz="2800">
                        <a:latin typeface="Cambria Math"/>
                      </a:rPr>
                      <m:t>.</m:t>
                    </m:r>
                  </m:oMath>
                </a14:m>
                <a:r>
                  <a:rPr lang="en-US" sz="2800" dirty="0">
                    <a:latin typeface="Calibri" pitchFamily="34" charset="0"/>
                    <a:cs typeface="Calibri" pitchFamily="34" charset="0"/>
                  </a:rPr>
                  <a:t> 	C.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sz="2800">
                        <a:latin typeface="Cambria Math"/>
                      </a:rPr>
                      <m:t>.</m:t>
                    </m:r>
                  </m:oMath>
                </a14:m>
                <a:r>
                  <a:rPr lang="en-US" sz="2800" dirty="0">
                    <a:latin typeface="Calibri" pitchFamily="34" charset="0"/>
                    <a:cs typeface="Calibri" pitchFamily="34" charset="0"/>
                  </a:rPr>
                  <a:t> 	D.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1</m:t>
                    </m:r>
                    <m:r>
                      <a:rPr lang="en-US" sz="2800">
                        <a:latin typeface="Cambria Math"/>
                      </a:rPr>
                      <m:t>.</m:t>
                    </m:r>
                  </m:oMath>
                </a14:m>
                <a:r>
                  <a:rPr lang="en-US" sz="2800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en-US" sz="2800" dirty="0">
                  <a:latin typeface="Calibri" pitchFamily="34" charset="0"/>
                  <a:ea typeface="Times New Roman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2" y="76201"/>
                <a:ext cx="12111101" cy="1904815"/>
              </a:xfrm>
              <a:prstGeom prst="rect">
                <a:avLst/>
              </a:prstGeom>
              <a:blipFill>
                <a:blip r:embed="rId2"/>
                <a:stretch>
                  <a:fillRect t="-641" b="-1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832484" y="1205985"/>
            <a:ext cx="609600" cy="7031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20023" y="4343400"/>
                <a:ext cx="11074259" cy="1794335"/>
              </a:xfrm>
              <a:prstGeom prst="rect">
                <a:avLst/>
              </a:prstGeom>
              <a:noFill/>
            </p:spPr>
            <p:txBody>
              <a:bodyPr wrap="square" lIns="121917" tIns="60959" rIns="121917" bIns="60959" rtlCol="0">
                <a:spAutoFit/>
              </a:bodyPr>
              <a:lstStyle/>
              <a:p>
                <a:r>
                  <a:rPr lang="fr-FR" sz="2800">
                    <a:solidFill>
                      <a:srgbClr val="0000FF"/>
                    </a:solidFill>
                    <a:latin typeface="Calibri" pitchFamily="34" charset="0"/>
                    <a:cs typeface="Calibri" pitchFamily="34" charset="0"/>
                  </a:rPr>
                  <a:t>Lời giải: </a:t>
                </a:r>
                <a:r>
                  <a:rPr lang="nl-NL" sz="2800">
                    <a:latin typeface="Calibri" pitchFamily="34" charset="0"/>
                    <a:cs typeface="Calibri" pitchFamily="34" charset="0"/>
                  </a:rPr>
                  <a:t>Chọn A.</a:t>
                </a:r>
                <a:endParaRPr lang="en-US" sz="2800">
                  <a:solidFill>
                    <a:srgbClr val="0000FF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𝑉</m:t>
                      </m:r>
                      <m:r>
                        <a:rPr lang="en-US" sz="28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sz="2800" i="1">
                          <a:latin typeface="Cambria Math"/>
                        </a:rPr>
                        <m:t>𝜋</m:t>
                      </m:r>
                      <m:sSup>
                        <m:s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h</m:t>
                      </m:r>
                      <m:r>
                        <a:rPr lang="en-US" sz="2800">
                          <a:latin typeface="Cambria Math"/>
                        </a:rPr>
                        <m:t>⇔</m:t>
                      </m:r>
                      <m:r>
                        <a:rPr lang="en-US" sz="2800" i="1">
                          <a:latin typeface="Cambria Math"/>
                        </a:rPr>
                        <m:t>4</m:t>
                      </m:r>
                      <m:r>
                        <a:rPr lang="en-US" sz="2800" i="1">
                          <a:latin typeface="Cambria Math"/>
                        </a:rPr>
                        <m:t>𝜋</m:t>
                      </m:r>
                      <m:r>
                        <a:rPr lang="en-US" sz="28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sz="2800" i="1">
                          <a:latin typeface="Cambria Math"/>
                        </a:rPr>
                        <m:t>𝜋</m:t>
                      </m:r>
                      <m:sSup>
                        <m:s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>
                          <a:latin typeface="Cambria Math"/>
                        </a:rPr>
                        <m:t>.</m:t>
                      </m:r>
                      <m:r>
                        <a:rPr lang="en-US" sz="2800" i="1">
                          <a:latin typeface="Cambria Math"/>
                        </a:rPr>
                        <m:t>3</m:t>
                      </m:r>
                    </m:oMath>
                    <m:oMath xmlns:m="http://schemas.openxmlformats.org/officeDocument/2006/math">
                      <m:r>
                        <a:rPr lang="en-US" sz="2800">
                          <a:latin typeface="Cambria Math"/>
                        </a:rPr>
                        <m:t>⇔</m:t>
                      </m:r>
                      <m:sSup>
                        <m:s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latin typeface="Cambria Math"/>
                        </a:rPr>
                        <m:t>4</m:t>
                      </m:r>
                      <m:r>
                        <a:rPr lang="en-US" sz="2800">
                          <a:latin typeface="Cambria Math"/>
                        </a:rPr>
                        <m:t>⇒</m:t>
                      </m:r>
                      <m:r>
                        <a:rPr lang="en-US" sz="2800" i="1">
                          <a:latin typeface="Cambria Math"/>
                        </a:rPr>
                        <m:t>𝑟</m:t>
                      </m:r>
                      <m:r>
                        <a:rPr lang="en-US" sz="2800"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latin typeface="Cambria Math"/>
                        </a:rPr>
                        <m:t>2</m:t>
                      </m:r>
                      <m:r>
                        <a:rPr lang="en-US" sz="280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sz="280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23" y="4343400"/>
                <a:ext cx="11074259" cy="1794335"/>
              </a:xfrm>
              <a:prstGeom prst="rect">
                <a:avLst/>
              </a:prstGeom>
              <a:blipFill>
                <a:blip r:embed="rId3"/>
                <a:stretch>
                  <a:fillRect l="-881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20023" y="2154161"/>
                <a:ext cx="8940800" cy="1861726"/>
              </a:xfrm>
              <a:prstGeom prst="rect">
                <a:avLst/>
              </a:prstGeom>
              <a:noFill/>
            </p:spPr>
            <p:txBody>
              <a:bodyPr wrap="square" lIns="121917" tIns="60959" rIns="121917" bIns="60959" rtlCol="0">
                <a:spAutoFit/>
              </a:bodyPr>
              <a:lstStyle/>
              <a:p>
                <a:r>
                  <a:rPr lang="en-US" sz="2800" dirty="0">
                    <a:solidFill>
                      <a:srgbClr val="0000FF"/>
                    </a:solidFill>
                    <a:latin typeface="Calibri" pitchFamily="34" charset="0"/>
                    <a:cs typeface="Calibri" pitchFamily="34" charset="0"/>
                  </a:rPr>
                  <a:t>PP nhanh trắc nghiệm</a:t>
                </a:r>
              </a:p>
              <a:p>
                <a:r>
                  <a:rPr lang="en-US" sz="2800" dirty="0">
                    <a:solidFill>
                      <a:srgbClr val="0000FF"/>
                    </a:solidFill>
                    <a:latin typeface="Calibri" pitchFamily="34" charset="0"/>
                    <a:cs typeface="Calibri" pitchFamily="34" charset="0"/>
                    <a:sym typeface="Wingdings"/>
                  </a:rPr>
                  <a:t></a:t>
                </a:r>
                <a:r>
                  <a:rPr lang="en-US" sz="2800" dirty="0">
                    <a:solidFill>
                      <a:srgbClr val="0000FF"/>
                    </a:solidFill>
                    <a:latin typeface="Calibri" pitchFamily="34" charset="0"/>
                    <a:cs typeface="Calibri" pitchFamily="34" charset="0"/>
                  </a:rPr>
                  <a:t> Công thức tính nhanh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/>
                      </a:rPr>
                      <m:t>  </m:t>
                    </m:r>
                    <m:r>
                      <a:rPr lang="en-US" sz="2800" i="1">
                        <a:latin typeface="Cambria Math"/>
                      </a:rPr>
                      <m:t>𝑟</m:t>
                    </m:r>
                    <m:r>
                      <a:rPr lang="en-US" sz="280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i="1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3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𝑉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𝜋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h</m:t>
                            </m:r>
                          </m:den>
                        </m:f>
                      </m:e>
                    </m:rad>
                    <m:r>
                      <a:rPr lang="en-US" sz="2800">
                        <a:latin typeface="Cambria Math"/>
                      </a:rPr>
                      <m:t>.</m:t>
                    </m:r>
                  </m:oMath>
                </a14:m>
                <a:endParaRPr lang="en-US" sz="2800" dirty="0">
                  <a:latin typeface="Calibri" pitchFamily="34" charset="0"/>
                  <a:cs typeface="Calibri" pitchFamily="34" charset="0"/>
                </a:endParaRPr>
              </a:p>
              <a:p>
                <a:endParaRPr lang="en-US" sz="2800" dirty="0">
                  <a:solidFill>
                    <a:srgbClr val="0000FF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23" y="2154161"/>
                <a:ext cx="8940800" cy="1861726"/>
              </a:xfrm>
              <a:prstGeom prst="rect">
                <a:avLst/>
              </a:prstGeom>
              <a:blipFill>
                <a:blip r:embed="rId4"/>
                <a:stretch>
                  <a:fillRect l="-1091" t="-2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hlinkClick r:id="rId5" action="ppaction://hlinksldjump"/>
          </p:cNvPr>
          <p:cNvSpPr/>
          <p:nvPr/>
        </p:nvSpPr>
        <p:spPr>
          <a:xfrm>
            <a:off x="10049608" y="5908431"/>
            <a:ext cx="1793630" cy="71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TRỞ LẠI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26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-203200" y="0"/>
                <a:ext cx="12395200" cy="2244651"/>
              </a:xfrm>
              <a:prstGeom prst="rect">
                <a:avLst/>
              </a:prstGeom>
              <a:noFill/>
            </p:spPr>
            <p:txBody>
              <a:bodyPr wrap="square" lIns="121917" tIns="60959" rIns="121917" bIns="60959" rtlCol="0">
                <a:spAutoFit/>
              </a:bodyPr>
              <a:lstStyle/>
              <a:p>
                <a:pPr lvl="1">
                  <a:lnSpc>
                    <a:spcPct val="115000"/>
                  </a:lnSpc>
                  <a:spcBef>
                    <a:spcPts val="533"/>
                  </a:spcBef>
                  <a:buClr>
                    <a:srgbClr val="0000CC"/>
                  </a:buClr>
                  <a:buSzPts val="1200"/>
                  <a:tabLst>
                    <a:tab pos="841546" algn="l"/>
                  </a:tabLst>
                </a:pPr>
                <a:r>
                  <a:rPr lang="en-US" sz="2800" b="1" dirty="0">
                    <a:solidFill>
                      <a:srgbClr val="0000FF"/>
                    </a:solidFill>
                    <a:latin typeface="Calibri" pitchFamily="34" charset="0"/>
                    <a:cs typeface="Calibri" pitchFamily="34" charset="0"/>
                  </a:rPr>
                  <a:t>Câu </a:t>
                </a:r>
                <a:r>
                  <a:rPr lang="en-US" sz="2800" b="1" dirty="0" smtClean="0">
                    <a:solidFill>
                      <a:srgbClr val="0000FF"/>
                    </a:solidFill>
                    <a:latin typeface="Calibri" pitchFamily="34" charset="0"/>
                    <a:cs typeface="Calibri" pitchFamily="34" charset="0"/>
                  </a:rPr>
                  <a:t>5: </a:t>
                </a:r>
                <a:r>
                  <a:rPr lang="en-US" sz="2800" dirty="0">
                    <a:latin typeface="Calibri" pitchFamily="34" charset="0"/>
                    <a:cs typeface="Calibri" pitchFamily="34" charset="0"/>
                  </a:rPr>
                  <a:t>Một </a:t>
                </a:r>
                <a:r>
                  <a:rPr lang="nl-NL" sz="2800" dirty="0">
                    <a:latin typeface="Calibri" pitchFamily="34" charset="0"/>
                    <a:cs typeface="Calibri" pitchFamily="34" charset="0"/>
                  </a:rPr>
                  <a:t>khối nón có diện tích xung quanh bằng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2</m:t>
                    </m:r>
                    <m:r>
                      <a:rPr lang="en-US" sz="2800" i="1">
                        <a:latin typeface="Cambria Math"/>
                      </a:rPr>
                      <m:t>𝜋</m:t>
                    </m:r>
                    <m:r>
                      <a:rPr lang="en-US" sz="2800">
                        <a:latin typeface="Cambria Math"/>
                      </a:rPr>
                      <m:t> </m:t>
                    </m:r>
                    <m:r>
                      <a:rPr lang="en-US" sz="2800" i="1">
                        <a:latin typeface="Cambria Math"/>
                      </a:rPr>
                      <m:t>𝑐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nl-NL" sz="2800" dirty="0">
                    <a:latin typeface="Calibri" pitchFamily="34" charset="0"/>
                    <a:cs typeface="Calibri" pitchFamily="34" charset="0"/>
                  </a:rPr>
                  <a:t> và bán kính đáy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𝑟</m:t>
                    </m:r>
                    <m:r>
                      <a:rPr lang="en-US" sz="28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800">
                        <a:latin typeface="Cambria Math"/>
                      </a:rPr>
                      <m:t> </m:t>
                    </m:r>
                    <m:r>
                      <a:rPr lang="en-US" sz="2800" i="1">
                        <a:latin typeface="Cambria Math"/>
                      </a:rPr>
                      <m:t>𝑐𝑚</m:t>
                    </m:r>
                    <m:r>
                      <a:rPr lang="en-US" sz="2800">
                        <a:latin typeface="Cambria Math"/>
                      </a:rPr>
                      <m:t>.</m:t>
                    </m:r>
                  </m:oMath>
                </a14:m>
                <a:r>
                  <a:rPr lang="nl-NL" sz="2800" dirty="0">
                    <a:latin typeface="Calibri" pitchFamily="34" charset="0"/>
                    <a:cs typeface="Calibri" pitchFamily="34" charset="0"/>
                  </a:rPr>
                  <a:t> Khi đó độ dài đường sinh của khối nón là:</a:t>
                </a:r>
                <a:endParaRPr lang="en-US" sz="2800" dirty="0">
                  <a:latin typeface="Calibri" pitchFamily="34" charset="0"/>
                  <a:cs typeface="Calibri" pitchFamily="34" charset="0"/>
                </a:endParaRPr>
              </a:p>
              <a:p>
                <a:pPr marL="840698">
                  <a:lnSpc>
                    <a:spcPct val="115000"/>
                  </a:lnSpc>
                  <a:tabLst>
                    <a:tab pos="2880216" algn="l"/>
                    <a:tab pos="4800360" algn="l"/>
                    <a:tab pos="6720504" algn="l"/>
                  </a:tabLst>
                </a:pPr>
                <a:r>
                  <a:rPr lang="en-US" sz="2800" dirty="0">
                    <a:latin typeface="Calibri" pitchFamily="34" charset="0"/>
                    <a:cs typeface="Calibri" pitchFamily="34" charset="0"/>
                  </a:rPr>
                  <a:t>A.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3</m:t>
                    </m:r>
                  </m:oMath>
                </a14:m>
                <a:r>
                  <a:rPr lang="en-US" sz="2800" dirty="0">
                    <a:latin typeface="Calibri" pitchFamily="34" charset="0"/>
                    <a:cs typeface="Calibri" pitchFamily="34" charset="0"/>
                  </a:rPr>
                  <a:t>	B.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4</m:t>
                    </m:r>
                  </m:oMath>
                </a14:m>
                <a:r>
                  <a:rPr lang="en-US" sz="2800" dirty="0">
                    <a:latin typeface="Calibri" pitchFamily="34" charset="0"/>
                    <a:cs typeface="Calibri" pitchFamily="34" charset="0"/>
                  </a:rPr>
                  <a:t>  	C.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2</m:t>
                    </m:r>
                  </m:oMath>
                </a14:m>
                <a:r>
                  <a:rPr lang="en-US" sz="2800" dirty="0">
                    <a:latin typeface="Calibri" pitchFamily="34" charset="0"/>
                    <a:cs typeface="Calibri" pitchFamily="34" charset="0"/>
                  </a:rPr>
                  <a:t> 	D.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1</m:t>
                    </m:r>
                  </m:oMath>
                </a14:m>
                <a:r>
                  <a:rPr lang="en-US" sz="2800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en-US" sz="2800" dirty="0">
                  <a:latin typeface="Calibri" pitchFamily="34" charset="0"/>
                  <a:ea typeface="Times New Roman"/>
                  <a:cs typeface="Calibri" pitchFamily="34" charset="0"/>
                </a:endParaRPr>
              </a:p>
              <a:p>
                <a:endParaRPr lang="en-US" sz="2800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3200" y="0"/>
                <a:ext cx="12395200" cy="2244651"/>
              </a:xfrm>
              <a:prstGeom prst="rect">
                <a:avLst/>
              </a:prstGeom>
              <a:blipFill>
                <a:blip r:embed="rId2"/>
                <a:stretch>
                  <a:fillRect t="-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8110" y="3596163"/>
                <a:ext cx="11548163" cy="1593255"/>
              </a:xfrm>
              <a:prstGeom prst="rect">
                <a:avLst/>
              </a:prstGeom>
              <a:noFill/>
            </p:spPr>
            <p:txBody>
              <a:bodyPr wrap="square" lIns="121917" tIns="60959" rIns="121917" bIns="60959" rtlCol="0">
                <a:spAutoFit/>
              </a:bodyPr>
              <a:lstStyle/>
              <a:p>
                <a:r>
                  <a:rPr lang="fr-FR" sz="2800" dirty="0">
                    <a:solidFill>
                      <a:srgbClr val="0000FF"/>
                    </a:solidFill>
                    <a:latin typeface="Calibri" pitchFamily="34" charset="0"/>
                    <a:cs typeface="Calibri" pitchFamily="34" charset="0"/>
                  </a:rPr>
                  <a:t>Lời giải : </a:t>
                </a:r>
                <a:endParaRPr lang="en-US" sz="2800" dirty="0">
                  <a:solidFill>
                    <a:srgbClr val="0000FF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r>
                  <a:rPr lang="fr-FR" sz="2800" dirty="0" smtClean="0">
                    <a:latin typeface="Calibri" pitchFamily="34" charset="0"/>
                    <a:cs typeface="Calibri" pitchFamily="34" charset="0"/>
                  </a:rPr>
                  <a:t>Ta </a:t>
                </a:r>
                <a:r>
                  <a:rPr lang="fr-FR" sz="2800" dirty="0">
                    <a:latin typeface="Calibri" pitchFamily="34" charset="0"/>
                    <a:cs typeface="Calibri" pitchFamily="34" charset="0"/>
                  </a:rPr>
                  <a:t>có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𝑥𝑞</m:t>
                        </m:r>
                      </m:sub>
                    </m:sSub>
                    <m:r>
                      <a:rPr lang="en-US" sz="2800">
                        <a:latin typeface="Cambria Math"/>
                      </a:rPr>
                      <m:t>=</m:t>
                    </m:r>
                    <m:r>
                      <a:rPr lang="en-US" sz="2800" i="1">
                        <a:latin typeface="Cambria Math"/>
                      </a:rPr>
                      <m:t>𝜋</m:t>
                    </m:r>
                    <m:r>
                      <a:rPr lang="en-US" sz="2800" i="1">
                        <a:latin typeface="Cambria Math"/>
                      </a:rPr>
                      <m:t>𝑟𝑙</m:t>
                    </m:r>
                    <m:r>
                      <a:rPr lang="en-US" sz="2800">
                        <a:latin typeface="Cambria Math"/>
                      </a:rPr>
                      <m:t>⇔</m:t>
                    </m:r>
                    <m:r>
                      <a:rPr lang="en-US" sz="2800" i="1">
                        <a:latin typeface="Cambria Math"/>
                      </a:rPr>
                      <m:t>2</m:t>
                    </m:r>
                    <m:r>
                      <a:rPr lang="en-US" sz="2800" i="1">
                        <a:latin typeface="Cambria Math"/>
                      </a:rPr>
                      <m:t>𝜋</m:t>
                    </m:r>
                    <m:r>
                      <a:rPr lang="en-US" sz="2800">
                        <a:latin typeface="Cambria Math"/>
                      </a:rPr>
                      <m:t>=</m:t>
                    </m:r>
                    <m:r>
                      <a:rPr lang="en-US" sz="2800" i="1">
                        <a:latin typeface="Cambria Math"/>
                      </a:rPr>
                      <m:t>𝜋</m:t>
                    </m:r>
                    <m:r>
                      <a:rPr lang="en-US" sz="2800">
                        <a:latin typeface="Cambria Math"/>
                      </a:rPr>
                      <m:t>.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800">
                        <a:latin typeface="Cambria Math"/>
                      </a:rPr>
                      <m:t>.</m:t>
                    </m:r>
                    <m:r>
                      <a:rPr lang="en-US" sz="2800" i="1">
                        <a:latin typeface="Cambria Math"/>
                      </a:rPr>
                      <m:t>𝑙</m:t>
                    </m:r>
                    <m:r>
                      <a:rPr lang="en-US" sz="2800">
                        <a:latin typeface="Cambria Math"/>
                      </a:rPr>
                      <m:t>⇔</m:t>
                    </m:r>
                    <m:r>
                      <a:rPr lang="en-US" sz="2800" i="1">
                        <a:latin typeface="Cambria Math"/>
                      </a:rPr>
                      <m:t>𝑙</m:t>
                    </m:r>
                    <m:r>
                      <a:rPr lang="en-US" sz="2800">
                        <a:latin typeface="Cambria Math"/>
                      </a:rPr>
                      <m:t>=</m:t>
                    </m:r>
                    <m:r>
                      <a:rPr lang="en-US" sz="2800" i="1">
                        <a:latin typeface="Cambria Math"/>
                      </a:rPr>
                      <m:t>4</m:t>
                    </m:r>
                  </m:oMath>
                </a14:m>
                <a:endParaRPr lang="en-US" sz="2800" dirty="0">
                  <a:latin typeface="Calibri" pitchFamily="34" charset="0"/>
                  <a:ea typeface="Times New Roman"/>
                  <a:cs typeface="Calibri" pitchFamily="34" charset="0"/>
                </a:endParaRPr>
              </a:p>
              <a:p>
                <a:endParaRPr lang="en-US" sz="2800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10" y="3596163"/>
                <a:ext cx="11548163" cy="1593255"/>
              </a:xfrm>
              <a:prstGeom prst="rect">
                <a:avLst/>
              </a:prstGeom>
              <a:blipFill>
                <a:blip r:embed="rId3"/>
                <a:stretch>
                  <a:fillRect l="-845" t="-2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98110" y="2006600"/>
                <a:ext cx="9352767" cy="1805364"/>
              </a:xfrm>
              <a:prstGeom prst="rect">
                <a:avLst/>
              </a:prstGeom>
              <a:noFill/>
            </p:spPr>
            <p:txBody>
              <a:bodyPr wrap="square" lIns="121917" tIns="60959" rIns="121917" bIns="60959" rtlCol="0">
                <a:spAutoFit/>
              </a:bodyPr>
              <a:lstStyle/>
              <a:p>
                <a:r>
                  <a:rPr lang="en-US" sz="2800" dirty="0">
                    <a:solidFill>
                      <a:srgbClr val="0000FF"/>
                    </a:solidFill>
                    <a:latin typeface="Calibri" pitchFamily="34" charset="0"/>
                    <a:cs typeface="Calibri" pitchFamily="34" charset="0"/>
                  </a:rPr>
                  <a:t>PP nhanh trắc nghiệm</a:t>
                </a:r>
              </a:p>
              <a:p>
                <a:r>
                  <a:rPr lang="en-US" sz="2800" dirty="0">
                    <a:solidFill>
                      <a:srgbClr val="0000FF"/>
                    </a:solidFill>
                    <a:latin typeface="Calibri" pitchFamily="34" charset="0"/>
                    <a:cs typeface="Calibri" pitchFamily="34" charset="0"/>
                    <a:sym typeface="Wingdings"/>
                  </a:rPr>
                  <a:t></a:t>
                </a:r>
                <a:r>
                  <a:rPr lang="en-US" sz="2800" dirty="0">
                    <a:solidFill>
                      <a:srgbClr val="0000FF"/>
                    </a:solidFill>
                    <a:latin typeface="Calibri" pitchFamily="34" charset="0"/>
                    <a:cs typeface="Calibri" pitchFamily="34" charset="0"/>
                  </a:rPr>
                  <a:t> Công thức tính nhanh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𝑙</m:t>
                      </m:r>
                      <m:r>
                        <a:rPr lang="en-US" sz="28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𝑥𝑞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𝜋</m:t>
                          </m:r>
                          <m:r>
                            <a:rPr lang="en-US" sz="2800" i="1">
                              <a:latin typeface="Cambria Math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10" y="2006600"/>
                <a:ext cx="9352767" cy="1805364"/>
              </a:xfrm>
              <a:prstGeom prst="rect">
                <a:avLst/>
              </a:prstGeom>
              <a:blipFill>
                <a:blip r:embed="rId4"/>
                <a:stretch>
                  <a:fillRect l="-1043" t="-2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2481508" y="1228058"/>
            <a:ext cx="689648" cy="5584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>
            <a:hlinkClick r:id="rId5" action="ppaction://hlinksldjump"/>
          </p:cNvPr>
          <p:cNvSpPr/>
          <p:nvPr/>
        </p:nvSpPr>
        <p:spPr>
          <a:xfrm>
            <a:off x="10049608" y="5908431"/>
            <a:ext cx="1793630" cy="71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TRỞ LẠI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661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26493" y="2769227"/>
                <a:ext cx="11637615" cy="2364491"/>
              </a:xfrm>
              <a:prstGeom prst="rect">
                <a:avLst/>
              </a:prstGeom>
              <a:noFill/>
            </p:spPr>
            <p:txBody>
              <a:bodyPr wrap="square" lIns="121917" tIns="60959" rIns="121917" bIns="60959" rtlCol="0">
                <a:spAutoFit/>
              </a:bodyPr>
              <a:lstStyle/>
              <a:p>
                <a:r>
                  <a:rPr lang="en-US" sz="2800" dirty="0">
                    <a:solidFill>
                      <a:srgbClr val="0000FF"/>
                    </a:solidFill>
                    <a:latin typeface="Calibri" pitchFamily="34" charset="0"/>
                    <a:cs typeface="Calibri" pitchFamily="34" charset="0"/>
                  </a:rPr>
                  <a:t>Lời giải :</a:t>
                </a:r>
                <a:r>
                  <a:rPr lang="en-US" sz="2800" dirty="0">
                    <a:latin typeface="Calibri" pitchFamily="34" charset="0"/>
                    <a:cs typeface="Calibri" pitchFamily="34" charset="0"/>
                  </a:rPr>
                  <a:t> Ta có thiết diện qua trục của hình nón là tam giác vuông cân có cạnh huyền bằng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2</m:t>
                    </m:r>
                    <m:r>
                      <a:rPr lang="en-US" sz="2800" i="1">
                        <a:latin typeface="Cambria Math"/>
                      </a:rPr>
                      <m:t>𝑎</m:t>
                    </m:r>
                    <m:rad>
                      <m:radPr>
                        <m:degHide m:val="on"/>
                        <m:ctrlPr>
                          <a:rPr lang="en-US" sz="28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2800" dirty="0">
                    <a:latin typeface="Calibri" pitchFamily="34" charset="0"/>
                    <a:cs typeface="Calibri" pitchFamily="34" charset="0"/>
                  </a:rPr>
                  <a:t>  nên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2</m:t>
                      </m:r>
                      <m:r>
                        <a:rPr lang="en-US" sz="2800" i="1">
                          <a:latin typeface="Cambria Math"/>
                        </a:rPr>
                        <m:t>𝑟</m:t>
                      </m:r>
                      <m:r>
                        <a:rPr lang="en-US" sz="2800"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latin typeface="Cambria Math"/>
                        </a:rPr>
                        <m:t>2</m:t>
                      </m:r>
                      <m:r>
                        <a:rPr lang="en-US" sz="2800" i="1">
                          <a:latin typeface="Cambria Math"/>
                        </a:rPr>
                        <m:t>𝑎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e>
                      </m:rad>
                      <m:r>
                        <a:rPr lang="en-US" sz="2800">
                          <a:latin typeface="Cambria Math"/>
                        </a:rPr>
                        <m:t>⇒</m:t>
                      </m:r>
                      <m:r>
                        <a:rPr lang="en-US" sz="2800" i="1">
                          <a:latin typeface="Cambria Math"/>
                        </a:rPr>
                        <m:t>𝑟</m:t>
                      </m:r>
                      <m:r>
                        <a:rPr lang="en-US" sz="2800"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latin typeface="Cambria Math"/>
                        </a:rPr>
                        <m:t>h</m:t>
                      </m:r>
                      <m:r>
                        <a:rPr lang="en-US" sz="2800"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latin typeface="Cambria Math"/>
                        </a:rPr>
                        <m:t>𝑎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e>
                      </m:rad>
                      <m:r>
                        <a:rPr lang="en-US" sz="280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sz="2800" dirty="0">
                  <a:latin typeface="Calibri" pitchFamily="34" charset="0"/>
                  <a:cs typeface="Calibri" pitchFamily="34" charset="0"/>
                </a:endParaRPr>
              </a:p>
              <a:p>
                <a:pPr>
                  <a:lnSpc>
                    <a:spcPct val="115000"/>
                  </a:lnSpc>
                  <a:spcBef>
                    <a:spcPts val="533"/>
                  </a:spcBef>
                </a:pPr>
                <a:r>
                  <a:rPr lang="en-US" sz="2800" dirty="0">
                    <a:latin typeface="Calibri" pitchFamily="34" charset="0"/>
                    <a:cs typeface="Calibri" pitchFamily="34" charset="0"/>
                  </a:rPr>
                  <a:t>Suy ra: </a:t>
                </a:r>
                <a:r>
                  <a:rPr lang="en-US" sz="2800" dirty="0" smtClean="0">
                    <a:latin typeface="Calibri" pitchFamily="34" charset="0"/>
                    <a:cs typeface="Calibri" pitchFamily="34" charset="0"/>
                  </a:rPr>
                  <a:t>Thể </a:t>
                </a:r>
                <a:r>
                  <a:rPr lang="en-US" sz="2800" dirty="0">
                    <a:latin typeface="Calibri" pitchFamily="34" charset="0"/>
                    <a:cs typeface="Calibri" pitchFamily="34" charset="0"/>
                  </a:rPr>
                  <a:t>tích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𝑉</m:t>
                    </m:r>
                    <m:r>
                      <a:rPr lang="en-US" sz="28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sz="2800" i="1">
                        <a:latin typeface="Cambria Math"/>
                      </a:rPr>
                      <m:t>𝜋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sz="28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sz="2800" i="1">
                        <a:latin typeface="Cambria Math"/>
                      </a:rPr>
                      <m:t>𝜋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𝑎</m:t>
                            </m:r>
                            <m:rad>
                              <m:radPr>
                                <m:degHide m:val="on"/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2</m:t>
                                </m:r>
                              </m:e>
                            </m:rad>
                          </m:e>
                        </m:d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sz="28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  <m:r>
                          <a:rPr lang="en-US" sz="2800" i="1">
                            <a:latin typeface="Cambria Math"/>
                          </a:rPr>
                          <m:t>𝜋</m:t>
                        </m:r>
                        <m:sSup>
                          <m:s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endParaRPr lang="en-US" sz="2800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93" y="2769227"/>
                <a:ext cx="11637615" cy="2364491"/>
              </a:xfrm>
              <a:prstGeom prst="rect">
                <a:avLst/>
              </a:prstGeom>
              <a:blipFill>
                <a:blip r:embed="rId2"/>
                <a:stretch>
                  <a:fillRect l="-838" t="-1804" b="-1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3200" y="2035567"/>
                <a:ext cx="7719479" cy="733660"/>
              </a:xfrm>
              <a:prstGeom prst="rect">
                <a:avLst/>
              </a:prstGeom>
              <a:noFill/>
            </p:spPr>
            <p:txBody>
              <a:bodyPr wrap="none" lIns="121917" tIns="60959" rIns="121917" bIns="60959" rtlCol="0">
                <a:spAutoFit/>
              </a:bodyPr>
              <a:lstStyle/>
              <a:p>
                <a:pPr lvl="0"/>
                <a:r>
                  <a:rPr lang="en-US" sz="2800" dirty="0">
                    <a:solidFill>
                      <a:srgbClr val="0000FF"/>
                    </a:solidFill>
                    <a:latin typeface="Calibri" pitchFamily="34" charset="0"/>
                    <a:cs typeface="Calibri" pitchFamily="34" charset="0"/>
                  </a:rPr>
                  <a:t>PP nhanh trắc nghiệm : </a:t>
                </a:r>
                <a:r>
                  <a:rPr lang="en-US" sz="2800" dirty="0">
                    <a:latin typeface="Calibri" pitchFamily="34" charset="0"/>
                    <a:cs typeface="Calibri" pitchFamily="34" charset="0"/>
                  </a:rPr>
                  <a:t>Thể tích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𝑉</m:t>
                    </m:r>
                    <m:r>
                      <a:rPr lang="en-US" sz="28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sz="2800" i="1">
                        <a:latin typeface="Cambria Math"/>
                      </a:rPr>
                      <m:t>𝜋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sz="28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sz="2800" i="1">
                        <a:latin typeface="Cambria Math"/>
                      </a:rPr>
                      <m:t>𝜋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h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endParaRPr lang="en-US" sz="2800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00" y="2035567"/>
                <a:ext cx="7719479" cy="733660"/>
              </a:xfrm>
              <a:prstGeom prst="rect">
                <a:avLst/>
              </a:prstGeom>
              <a:blipFill>
                <a:blip r:embed="rId3"/>
                <a:stretch>
                  <a:fillRect l="-1184" b="-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03200" y="1"/>
                <a:ext cx="11684000" cy="1954316"/>
              </a:xfrm>
              <a:prstGeom prst="rect">
                <a:avLst/>
              </a:prstGeom>
            </p:spPr>
            <p:txBody>
              <a:bodyPr wrap="square" lIns="121917" tIns="60959" rIns="121917" bIns="60959">
                <a:spAutoFit/>
              </a:bodyPr>
              <a:lstStyle/>
              <a:p>
                <a:pPr>
                  <a:lnSpc>
                    <a:spcPct val="115000"/>
                  </a:lnSpc>
                  <a:spcBef>
                    <a:spcPts val="533"/>
                  </a:spcBef>
                  <a:tabLst>
                    <a:tab pos="841546" algn="l"/>
                  </a:tabLst>
                </a:pPr>
                <a:r>
                  <a:rPr lang="en-US" sz="2800" b="1" dirty="0">
                    <a:solidFill>
                      <a:srgbClr val="0000FF"/>
                    </a:solidFill>
                    <a:latin typeface="Calibri" pitchFamily="34" charset="0"/>
                    <a:cs typeface="Calibri" pitchFamily="34" charset="0"/>
                  </a:rPr>
                  <a:t>Câu </a:t>
                </a:r>
                <a:r>
                  <a:rPr lang="en-US" sz="2800" b="1" dirty="0" smtClean="0">
                    <a:solidFill>
                      <a:srgbClr val="0000FF"/>
                    </a:solidFill>
                    <a:latin typeface="Calibri" pitchFamily="34" charset="0"/>
                    <a:cs typeface="Calibri" pitchFamily="34" charset="0"/>
                  </a:rPr>
                  <a:t>6: </a:t>
                </a:r>
                <a:r>
                  <a:rPr lang="en-US" sz="2800" dirty="0">
                    <a:latin typeface="Calibri" pitchFamily="34" charset="0"/>
                    <a:cs typeface="Calibri" pitchFamily="34" charset="0"/>
                  </a:rPr>
                  <a:t>Thiết d</a:t>
                </a:r>
                <a:r>
                  <a:rPr lang="pt-BR" sz="2800" dirty="0">
                    <a:latin typeface="Calibri" pitchFamily="34" charset="0"/>
                    <a:cs typeface="Calibri" pitchFamily="34" charset="0"/>
                  </a:rPr>
                  <a:t>iện qua trục của một hình nón là tam giác vuông có cạnh huyền là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2</m:t>
                    </m:r>
                    <m:r>
                      <a:rPr lang="en-US" sz="2800" i="1">
                        <a:latin typeface="Cambria Math"/>
                      </a:rPr>
                      <m:t>𝑎</m:t>
                    </m:r>
                    <m:rad>
                      <m:radPr>
                        <m:degHide m:val="on"/>
                        <m:ctrlPr>
                          <a:rPr lang="en-US" sz="28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e>
                    </m:rad>
                    <m:r>
                      <a:rPr lang="en-US" sz="2800">
                        <a:latin typeface="Cambria Math"/>
                      </a:rPr>
                      <m:t>.</m:t>
                    </m:r>
                  </m:oMath>
                </a14:m>
                <a:r>
                  <a:rPr lang="pt-BR" sz="2800" dirty="0">
                    <a:latin typeface="Calibri" pitchFamily="34" charset="0"/>
                    <a:cs typeface="Calibri" pitchFamily="34" charset="0"/>
                  </a:rPr>
                  <a:t> Thể tích khối nón giới hạn bởi hình nón đó là:</a:t>
                </a:r>
                <a:endParaRPr lang="en-US" sz="2800" dirty="0">
                  <a:latin typeface="Calibri" pitchFamily="34" charset="0"/>
                  <a:cs typeface="Calibri" pitchFamily="34" charset="0"/>
                </a:endParaRPr>
              </a:p>
              <a:p>
                <a:pPr marL="840698">
                  <a:lnSpc>
                    <a:spcPct val="115000"/>
                  </a:lnSpc>
                  <a:tabLst>
                    <a:tab pos="2880216" algn="l"/>
                    <a:tab pos="4800360" algn="l"/>
                    <a:tab pos="6720504" algn="l"/>
                  </a:tabLst>
                </a:pPr>
                <a:r>
                  <a:rPr lang="en-US" sz="2800" dirty="0">
                    <a:latin typeface="Calibri" pitchFamily="34" charset="0"/>
                    <a:cs typeface="Calibri" pitchFamily="34" charset="0"/>
                  </a:rPr>
                  <a:t>A.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  <m:r>
                          <a:rPr lang="en-US" sz="2800" i="1">
                            <a:latin typeface="Cambria Math"/>
                          </a:rPr>
                          <m:t>𝜋</m:t>
                        </m:r>
                        <m:sSup>
                          <m:s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sz="2800" b="1">
                        <a:latin typeface="Cambria Math"/>
                      </a:rPr>
                      <m:t>.</m:t>
                    </m:r>
                  </m:oMath>
                </a14:m>
                <a:r>
                  <a:rPr lang="en-US" sz="2800" dirty="0">
                    <a:latin typeface="Calibri" pitchFamily="34" charset="0"/>
                    <a:cs typeface="Calibri" pitchFamily="34" charset="0"/>
                  </a:rPr>
                  <a:t>	     B.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  <m:r>
                          <a:rPr lang="en-US" sz="2800" i="1">
                            <a:latin typeface="Cambria Math"/>
                          </a:rPr>
                          <m:t>𝜋</m:t>
                        </m:r>
                        <m:sSup>
                          <m:s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>
                                <a:latin typeface="Cambria Math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sz="2800" i="1">
                        <a:latin typeface="Cambria Math"/>
                      </a:rPr>
                      <m:t>         </m:t>
                    </m:r>
                  </m:oMath>
                </a14:m>
                <a:r>
                  <a:rPr lang="en-US" sz="2800" dirty="0">
                    <a:latin typeface="Calibri" pitchFamily="34" charset="0"/>
                    <a:cs typeface="Calibri" pitchFamily="34" charset="0"/>
                  </a:rPr>
                  <a:t>C.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4</m:t>
                        </m:r>
                        <m:r>
                          <a:rPr lang="en-US" sz="2800" i="1">
                            <a:latin typeface="Cambria Math"/>
                          </a:rPr>
                          <m:t>𝜋</m:t>
                        </m:r>
                        <m:sSup>
                          <m:s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>
                                <a:latin typeface="Cambria Math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sz="2800">
                        <a:latin typeface="Cambria Math"/>
                      </a:rPr>
                      <m:t>.</m:t>
                    </m:r>
                  </m:oMath>
                </a14:m>
                <a:r>
                  <a:rPr lang="en-US" sz="2800" dirty="0">
                    <a:latin typeface="Calibri" pitchFamily="34" charset="0"/>
                    <a:cs typeface="Calibri" pitchFamily="34" charset="0"/>
                  </a:rPr>
                  <a:t>       D.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2</m:t>
                    </m:r>
                    <m:r>
                      <a:rPr lang="en-US" sz="2800" i="1">
                        <a:latin typeface="Cambria Math"/>
                      </a:rPr>
                      <m:t>𝜋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3</m:t>
                        </m:r>
                      </m:sup>
                    </m:sSup>
                    <m:rad>
                      <m:radPr>
                        <m:degHide m:val="on"/>
                        <m:ctrlPr>
                          <a:rPr lang="en-US" sz="28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e>
                    </m:rad>
                    <m:r>
                      <a:rPr lang="en-US" sz="2800">
                        <a:latin typeface="Cambria Math"/>
                      </a:rPr>
                      <m:t>.</m:t>
                    </m:r>
                  </m:oMath>
                </a14:m>
                <a:endParaRPr lang="en-US" sz="2800" dirty="0">
                  <a:latin typeface="Calibri" pitchFamily="34" charset="0"/>
                  <a:ea typeface="Times New Roman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00" y="1"/>
                <a:ext cx="11684000" cy="1954316"/>
              </a:xfrm>
              <a:prstGeom prst="rect">
                <a:avLst/>
              </a:prstGeom>
              <a:blipFill>
                <a:blip r:embed="rId4"/>
                <a:stretch>
                  <a:fillRect l="-782" t="-623" b="-1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/>
          <p:cNvSpPr/>
          <p:nvPr/>
        </p:nvSpPr>
        <p:spPr>
          <a:xfrm>
            <a:off x="971355" y="1263654"/>
            <a:ext cx="609600" cy="5246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9">
            <a:hlinkClick r:id="rId5" action="ppaction://hlinksldjump"/>
          </p:cNvPr>
          <p:cNvSpPr/>
          <p:nvPr/>
        </p:nvSpPr>
        <p:spPr>
          <a:xfrm>
            <a:off x="10049608" y="5908431"/>
            <a:ext cx="1793630" cy="71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TRỞ LẠI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4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0326" y="3216564"/>
                <a:ext cx="11379200" cy="2281135"/>
              </a:xfrm>
              <a:prstGeom prst="rect">
                <a:avLst/>
              </a:prstGeom>
              <a:noFill/>
            </p:spPr>
            <p:txBody>
              <a:bodyPr wrap="square" lIns="121917" tIns="60959" rIns="121917" bIns="60959" rtlCol="0">
                <a:spAutoFit/>
              </a:bodyPr>
              <a:lstStyle/>
              <a:p>
                <a:r>
                  <a:rPr lang="fr-FR" sz="2800" dirty="0">
                    <a:solidFill>
                      <a:srgbClr val="0000FF"/>
                    </a:solidFill>
                  </a:rPr>
                  <a:t>Lời giải</a:t>
                </a:r>
                <a:endParaRPr lang="en-US" sz="2800" dirty="0">
                  <a:solidFill>
                    <a:srgbClr val="0000FF"/>
                  </a:solidFill>
                </a:endParaRPr>
              </a:p>
              <a:p>
                <a:pPr>
                  <a:lnSpc>
                    <a:spcPct val="115000"/>
                  </a:lnSpc>
                  <a:spcBef>
                    <a:spcPts val="533"/>
                  </a:spcBef>
                </a:pPr>
                <a:r>
                  <a:rPr lang="nl-NL" sz="2800" dirty="0"/>
                  <a:t>Ta có </a:t>
                </a:r>
                <a:endParaRPr lang="en-US" sz="2800" dirty="0"/>
              </a:p>
              <a:p>
                <a:pPr>
                  <a:lnSpc>
                    <a:spcPct val="115000"/>
                  </a:lnSpc>
                  <a:spcBef>
                    <a:spcPts val="533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800" i="1">
                          <a:latin typeface="Cambria Math"/>
                        </a:rPr>
                        <m:t>𝑙</m:t>
                      </m:r>
                      <m:r>
                        <a:rPr lang="vi-VN" sz="280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vi-VN" sz="2800" i="1"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vi-VN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vi-VN" sz="280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vi-VN" sz="2800" i="1">
                                  <a:latin typeface="Cambria Math"/>
                                </a:rPr>
                                <m:t>h</m:t>
                              </m:r>
                            </m:e>
                            <m:sup>
                              <m:r>
                                <a:rPr lang="vi-VN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vi-VN" sz="280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vi-VN" sz="2800" i="1">
                                      <a:latin typeface="Cambria Math"/>
                                    </a:rPr>
                                    <m:t>4</m:t>
                                  </m:r>
                                  <m:r>
                                    <a:rPr lang="vi-VN" sz="28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p>
                              <m:r>
                                <a:rPr lang="vi-VN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vi-VN" sz="280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vi-VN" sz="2800" i="1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vi-VN" sz="28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p>
                              <m:r>
                                <a:rPr lang="vi-VN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vi-VN" sz="2800">
                          <a:latin typeface="Cambria Math"/>
                        </a:rPr>
                        <m:t>=</m:t>
                      </m:r>
                      <m:r>
                        <a:rPr lang="vi-VN" sz="2800" i="1">
                          <a:latin typeface="Cambria Math"/>
                        </a:rPr>
                        <m:t>5</m:t>
                      </m:r>
                      <m:r>
                        <a:rPr lang="vi-VN" sz="2800" i="1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 sz="2800" dirty="0"/>
              </a:p>
              <a:p>
                <a:pPr>
                  <a:lnSpc>
                    <a:spcPct val="115000"/>
                  </a:lnSpc>
                  <a:spcBef>
                    <a:spcPts val="533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800">
                          <a:latin typeface="Cambria Math"/>
                        </a:rPr>
                        <m:t>⇒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vi-VN" sz="28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vi-VN" sz="2800" i="1">
                              <a:latin typeface="Cambria Math"/>
                            </a:rPr>
                            <m:t>𝑥𝑞</m:t>
                          </m:r>
                        </m:sub>
                      </m:sSub>
                      <m:r>
                        <a:rPr lang="vi-VN" sz="2800">
                          <a:latin typeface="Cambria Math"/>
                        </a:rPr>
                        <m:t>=</m:t>
                      </m:r>
                      <m:r>
                        <a:rPr lang="vi-VN" sz="2800" i="1">
                          <a:latin typeface="Cambria Math"/>
                        </a:rPr>
                        <m:t>𝜋</m:t>
                      </m:r>
                      <m:r>
                        <a:rPr lang="vi-VN" sz="2800" i="1">
                          <a:latin typeface="Cambria Math"/>
                        </a:rPr>
                        <m:t>𝑟𝑙</m:t>
                      </m:r>
                      <m:r>
                        <a:rPr lang="vi-VN" sz="2800">
                          <a:latin typeface="Cambria Math"/>
                        </a:rPr>
                        <m:t>=</m:t>
                      </m:r>
                      <m:r>
                        <a:rPr lang="vi-VN" sz="2800" i="1">
                          <a:latin typeface="Cambria Math"/>
                        </a:rPr>
                        <m:t>𝜋</m:t>
                      </m:r>
                      <m:r>
                        <a:rPr lang="vi-VN" sz="2800">
                          <a:latin typeface="Cambria Math"/>
                        </a:rPr>
                        <m:t>.</m:t>
                      </m:r>
                      <m:r>
                        <a:rPr lang="vi-VN" sz="2800" i="1">
                          <a:latin typeface="Cambria Math"/>
                        </a:rPr>
                        <m:t>4</m:t>
                      </m:r>
                      <m:r>
                        <a:rPr lang="vi-VN" sz="2800" i="1">
                          <a:latin typeface="Cambria Math"/>
                        </a:rPr>
                        <m:t>𝑎</m:t>
                      </m:r>
                      <m:r>
                        <a:rPr lang="vi-VN" sz="2800">
                          <a:latin typeface="Cambria Math"/>
                        </a:rPr>
                        <m:t>.</m:t>
                      </m:r>
                      <m:r>
                        <a:rPr lang="vi-VN" sz="2800" i="1">
                          <a:latin typeface="Cambria Math"/>
                        </a:rPr>
                        <m:t>5</m:t>
                      </m:r>
                      <m:r>
                        <a:rPr lang="vi-VN" sz="2800" i="1">
                          <a:latin typeface="Cambria Math"/>
                        </a:rPr>
                        <m:t>𝑎</m:t>
                      </m:r>
                      <m:r>
                        <a:rPr lang="vi-VN" sz="2800">
                          <a:latin typeface="Cambria Math"/>
                        </a:rPr>
                        <m:t>=</m:t>
                      </m:r>
                      <m:r>
                        <a:rPr lang="vi-VN" sz="2800" i="1">
                          <a:latin typeface="Cambria Math"/>
                        </a:rPr>
                        <m:t>20</m:t>
                      </m:r>
                      <m:r>
                        <a:rPr lang="vi-VN" sz="2800" i="1">
                          <a:latin typeface="Cambria Math"/>
                        </a:rPr>
                        <m:t>𝜋</m:t>
                      </m:r>
                      <m:sSup>
                        <m:s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vi-VN" sz="2800" i="1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vi-VN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26" y="3216564"/>
                <a:ext cx="11379200" cy="2281135"/>
              </a:xfrm>
              <a:prstGeom prst="rect">
                <a:avLst/>
              </a:prstGeom>
              <a:blipFill>
                <a:blip r:embed="rId2"/>
                <a:stretch>
                  <a:fillRect l="-803" t="-1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229600" y="3276602"/>
            <a:ext cx="101600" cy="553996"/>
          </a:xfrm>
          <a:prstGeom prst="rect">
            <a:avLst/>
          </a:prstGeom>
          <a:noFill/>
        </p:spPr>
        <p:txBody>
          <a:bodyPr wrap="square" lIns="121917" tIns="60959" rIns="121917" bIns="60959" rtlCol="0">
            <a:spAutoFit/>
          </a:bodyPr>
          <a:lstStyle/>
          <a:p>
            <a:endParaRPr 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0326" y="1714830"/>
                <a:ext cx="9979633" cy="1561772"/>
              </a:xfrm>
              <a:prstGeom prst="rect">
                <a:avLst/>
              </a:prstGeom>
              <a:noFill/>
            </p:spPr>
            <p:txBody>
              <a:bodyPr wrap="square" lIns="121917" tIns="60959" rIns="121917" bIns="60959" rtlCol="0">
                <a:spAutoFit/>
              </a:bodyPr>
              <a:lstStyle/>
              <a:p>
                <a:r>
                  <a:rPr lang="en-US" sz="2800" dirty="0">
                    <a:solidFill>
                      <a:srgbClr val="0000FF"/>
                    </a:solidFill>
                  </a:rPr>
                  <a:t>PP nhanh trắc nghiệm </a:t>
                </a:r>
              </a:p>
              <a:p>
                <a:r>
                  <a:rPr lang="en-US" sz="2800" dirty="0">
                    <a:solidFill>
                      <a:srgbClr val="0000FF"/>
                    </a:solidFill>
                    <a:sym typeface="Wingdings"/>
                  </a:rPr>
                  <a:t></a:t>
                </a:r>
                <a:r>
                  <a:rPr lang="en-US" sz="2800" dirty="0">
                    <a:solidFill>
                      <a:srgbClr val="0000FF"/>
                    </a:solidFill>
                  </a:rPr>
                  <a:t> Sử dụng công thức tính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800">
                          <a:latin typeface="Cambria Math"/>
                        </a:rPr>
                        <m:t>⇒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vi-VN" sz="28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vi-VN" sz="2800" i="1">
                              <a:latin typeface="Cambria Math"/>
                            </a:rPr>
                            <m:t>𝑥𝑞</m:t>
                          </m:r>
                        </m:sub>
                      </m:sSub>
                      <m:r>
                        <a:rPr lang="vi-VN" sz="2800">
                          <a:latin typeface="Cambria Math"/>
                        </a:rPr>
                        <m:t>=</m:t>
                      </m:r>
                      <m:r>
                        <a:rPr lang="vi-VN" sz="2800" i="1">
                          <a:latin typeface="Cambria Math"/>
                        </a:rPr>
                        <m:t>𝜋</m:t>
                      </m:r>
                      <m:r>
                        <a:rPr lang="vi-VN" sz="2800" i="1">
                          <a:latin typeface="Cambria Math"/>
                        </a:rPr>
                        <m:t>𝑟𝑙</m:t>
                      </m:r>
                      <m:r>
                        <a:rPr lang="vi-VN" sz="2800">
                          <a:latin typeface="Cambria Math"/>
                        </a:rPr>
                        <m:t>=</m:t>
                      </m:r>
                      <m:r>
                        <a:rPr lang="vi-VN" sz="2800" i="1">
                          <a:latin typeface="Cambria Math"/>
                        </a:rPr>
                        <m:t>𝜋</m:t>
                      </m:r>
                      <m:r>
                        <a:rPr lang="vi-VN" sz="2800" i="1">
                          <a:latin typeface="Cambria Math"/>
                        </a:rPr>
                        <m:t>𝑟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vi-VN" sz="2800" i="1"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vi-VN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vi-VN" sz="280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vi-VN" sz="2800" i="1">
                                  <a:latin typeface="Cambria Math"/>
                                </a:rPr>
                                <m:t>h</m:t>
                              </m:r>
                            </m:e>
                            <m:sup>
                              <m:r>
                                <a:rPr lang="vi-VN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26" y="1714830"/>
                <a:ext cx="9979633" cy="1561772"/>
              </a:xfrm>
              <a:prstGeom prst="rect">
                <a:avLst/>
              </a:prstGeom>
              <a:blipFill>
                <a:blip r:embed="rId3"/>
                <a:stretch>
                  <a:fillRect l="-916" t="-2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567" y="76201"/>
                <a:ext cx="12293600" cy="1577609"/>
              </a:xfrm>
              <a:prstGeom prst="rect">
                <a:avLst/>
              </a:prstGeom>
            </p:spPr>
            <p:txBody>
              <a:bodyPr wrap="square" lIns="121917" tIns="60959" rIns="121917" bIns="60959">
                <a:spAutoFit/>
              </a:bodyPr>
              <a:lstStyle/>
              <a:p>
                <a:pPr>
                  <a:lnSpc>
                    <a:spcPct val="115000"/>
                  </a:lnSpc>
                  <a:spcBef>
                    <a:spcPts val="533"/>
                  </a:spcBef>
                </a:pPr>
                <a:r>
                  <a:rPr lang="en-US" sz="2800" b="1" dirty="0">
                    <a:solidFill>
                      <a:srgbClr val="0000FF"/>
                    </a:solidFill>
                  </a:rPr>
                  <a:t>Câu </a:t>
                </a:r>
                <a:r>
                  <a:rPr lang="en-US" sz="2800" b="1" dirty="0" smtClean="0">
                    <a:solidFill>
                      <a:srgbClr val="0000FF"/>
                    </a:solidFill>
                  </a:rPr>
                  <a:t>7.     </a:t>
                </a:r>
                <a:r>
                  <a:rPr lang="en-US" sz="2800" dirty="0"/>
                  <a:t>Hình nón có bán kính đáy là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4</m:t>
                    </m:r>
                    <m:r>
                      <a:rPr lang="en-US" sz="2800" i="1">
                        <a:latin typeface="Cambria Math"/>
                      </a:rPr>
                      <m:t>𝑎</m:t>
                    </m:r>
                    <m:r>
                      <a:rPr lang="en-US" sz="2800">
                        <a:latin typeface="Cambria Math"/>
                      </a:rPr>
                      <m:t>,</m:t>
                    </m:r>
                  </m:oMath>
                </a14:m>
                <a:r>
                  <a:rPr lang="en-US" sz="2800" dirty="0"/>
                  <a:t> chiều cao là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3</m:t>
                    </m:r>
                    <m:r>
                      <a:rPr lang="en-US" sz="2800" i="1">
                        <a:latin typeface="Cambria Math"/>
                      </a:rPr>
                      <m:t>𝑎</m:t>
                    </m:r>
                    <m:r>
                      <a:rPr lang="en-US" sz="2800">
                        <a:latin typeface="Cambria Math"/>
                      </a:rPr>
                      <m:t>.</m:t>
                    </m:r>
                  </m:oMath>
                </a14:m>
                <a:r>
                  <a:rPr lang="en-US" sz="2800" dirty="0"/>
                  <a:t> có diện tích xung quanh bằng:</a:t>
                </a:r>
              </a:p>
              <a:p>
                <a:pPr>
                  <a:lnSpc>
                    <a:spcPct val="115000"/>
                  </a:lnSpc>
                  <a:tabLst>
                    <a:tab pos="2880216" algn="l"/>
                    <a:tab pos="4800360" algn="l"/>
                    <a:tab pos="6720504" algn="l"/>
                  </a:tabLst>
                </a:pPr>
                <a:r>
                  <a:rPr lang="en-US" sz="2800" dirty="0"/>
                  <a:t>   A.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/>
                      </a:rPr>
                      <m:t>20</m:t>
                    </m:r>
                    <m:r>
                      <a:rPr lang="en-US" sz="2800">
                        <a:latin typeface="Cambria Math"/>
                      </a:rPr>
                      <m:t>𝜋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80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>
                        <a:latin typeface="Cambria Math"/>
                      </a:rPr>
                      <m:t>.</m:t>
                    </m:r>
                  </m:oMath>
                </a14:m>
                <a:r>
                  <a:rPr lang="en-US" sz="2800" dirty="0"/>
                  <a:t>             B.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40</m:t>
                    </m:r>
                    <m:r>
                      <a:rPr lang="en-US" sz="2800" i="1">
                        <a:latin typeface="Cambria Math"/>
                      </a:rPr>
                      <m:t>𝜋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>
                        <a:latin typeface="Cambria Math"/>
                      </a:rPr>
                      <m:t>.</m:t>
                    </m:r>
                  </m:oMath>
                </a14:m>
                <a:r>
                  <a:rPr lang="en-US" sz="2800" dirty="0"/>
                  <a:t>             C.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24</m:t>
                    </m:r>
                    <m:r>
                      <a:rPr lang="en-US" sz="2800" i="1">
                        <a:latin typeface="Cambria Math"/>
                      </a:rPr>
                      <m:t>𝜋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>
                        <a:latin typeface="Cambria Math"/>
                      </a:rPr>
                      <m:t>.</m:t>
                    </m:r>
                  </m:oMath>
                </a14:m>
                <a:r>
                  <a:rPr lang="en-US" sz="2800" dirty="0"/>
                  <a:t>          D.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12</m:t>
                    </m:r>
                    <m:r>
                      <a:rPr lang="en-US" sz="2800" i="1">
                        <a:latin typeface="Cambria Math"/>
                      </a:rPr>
                      <m:t>𝜋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>
                        <a:latin typeface="Cambria Math"/>
                      </a:rPr>
                      <m:t>.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" y="76201"/>
                <a:ext cx="12293600" cy="1577609"/>
              </a:xfrm>
              <a:prstGeom prst="rect">
                <a:avLst/>
              </a:prstGeom>
              <a:blipFill>
                <a:blip r:embed="rId4"/>
                <a:stretch>
                  <a:fillRect l="-794" t="-775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239347" y="1050973"/>
            <a:ext cx="474895" cy="6028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en-US" sz="2800"/>
          </a:p>
        </p:txBody>
      </p:sp>
      <p:sp>
        <p:nvSpPr>
          <p:cNvPr id="9" name="Rectangle 8">
            <a:hlinkClick r:id="rId5" action="ppaction://hlinksldjump"/>
          </p:cNvPr>
          <p:cNvSpPr/>
          <p:nvPr/>
        </p:nvSpPr>
        <p:spPr>
          <a:xfrm>
            <a:off x="10049608" y="5908431"/>
            <a:ext cx="1793630" cy="71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TRỞ LẠI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34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xmlns="" id="{0AEB5589-BCD2-4F0E-A74F-0ACF51F8500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88974" y="342900"/>
                <a:ext cx="11929997" cy="68580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b="1" dirty="0" smtClean="0">
                    <a:solidFill>
                      <a:srgbClr val="0000FF"/>
                    </a:solidFill>
                  </a:rPr>
                  <a:t>Câu 8.  </a:t>
                </a:r>
                <a:r>
                  <a:rPr lang="en-US" b="1" dirty="0"/>
                  <a:t>(ĐỀ KT NĂNG LỰC GV THUẬN THÀNH 1 BẮC NINH 2018-2019) </a:t>
                </a:r>
                <a:r>
                  <a:rPr lang="en-US" dirty="0"/>
                  <a:t>Cắt một hình nón bằng một mặt phẳng qua trục của nó được thiết diện là tam giác đều cạnh bằng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Tính thể tích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của khối nón theo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 smtClean="0"/>
                  <a:t>	A</a:t>
                </a:r>
                <a:r>
                  <a:rPr lang="en-US" b="1" dirty="0"/>
                  <a:t>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24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	</a:t>
                </a:r>
                <a:r>
                  <a:rPr lang="en-US" b="1" dirty="0"/>
                  <a:t>B.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	</a:t>
                </a:r>
                <a:r>
                  <a:rPr lang="en-US" b="1" dirty="0"/>
                  <a:t>C.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	</a:t>
                </a:r>
                <a:r>
                  <a:rPr lang="en-US" b="1" dirty="0"/>
                  <a:t>D.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3200" b="1" dirty="0" smtClean="0">
                    <a:solidFill>
                      <a:srgbClr val="0000FF"/>
                    </a:solidFill>
                    <a:latin typeface="Calibri" panose="020F0502020204030204" pitchFamily="34" charset="0"/>
                  </a:rPr>
                  <a:t>Lời giải</a:t>
                </a:r>
              </a:p>
              <a:p>
                <a:pPr marL="0" indent="0">
                  <a:buNone/>
                </a:pPr>
                <a:r>
                  <a:rPr lang="fr-FR" b="1" dirty="0" smtClean="0"/>
                  <a:t>Chọn </a:t>
                </a:r>
                <a:r>
                  <a:rPr lang="fr-FR" b="1" dirty="0"/>
                  <a:t>A</a:t>
                </a:r>
                <a:endParaRPr lang="en-US" dirty="0"/>
              </a:p>
              <a:p>
                <a:pPr marL="0" indent="0">
                  <a:buNone/>
                </a:pPr>
                <a:r>
                  <a:rPr lang="fr-FR" dirty="0" smtClean="0"/>
                  <a:t>Ta có</a:t>
                </a:r>
              </a:p>
              <a:p>
                <a:pPr marL="0" indent="0" algn="ctr">
                  <a:buNone/>
                </a:pPr>
                <a:r>
                  <a:rPr lang="fr-FR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24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200" b="1" dirty="0" smtClean="0">
                  <a:solidFill>
                    <a:srgbClr val="0000FF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AEB5589-BCD2-4F0E-A74F-0ACF51F850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88974" y="342900"/>
                <a:ext cx="11929997" cy="6858000"/>
              </a:xfrm>
              <a:blipFill>
                <a:blip r:embed="rId2"/>
                <a:stretch>
                  <a:fillRect l="-1277" t="-1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hlinkClick r:id="rId3" action="ppaction://hlinksldjump"/>
          </p:cNvPr>
          <p:cNvSpPr/>
          <p:nvPr/>
        </p:nvSpPr>
        <p:spPr>
          <a:xfrm>
            <a:off x="10049608" y="5908431"/>
            <a:ext cx="1793630" cy="71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TRỞ LẠI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859966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3" grpId="0" uiExpand="1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0">
            <a:extLst>
              <a:ext uri="{FF2B5EF4-FFF2-40B4-BE49-F238E27FC236}">
                <a16:creationId xmlns:a16="http://schemas.microsoft.com/office/drawing/2014/main" xmlns="" id="{43C051DC-C7D1-4F76-A0E4-E9725AEA5753}"/>
              </a:ext>
            </a:extLst>
          </p:cNvPr>
          <p:cNvSpPr>
            <a:spLocks noChangeArrowheads="1"/>
          </p:cNvSpPr>
          <p:nvPr/>
        </p:nvSpPr>
        <p:spPr bwMode="gray">
          <a:xfrm>
            <a:off x="2760782" y="771001"/>
            <a:ext cx="6871416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 algn="ctr">
            <a:solidFill>
              <a:srgbClr val="0000CC"/>
            </a:solidFill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anchor="ctr"/>
          <a:lstStyle/>
          <a:p>
            <a:pPr algn="ctr">
              <a:defRPr/>
            </a:pPr>
            <a:r>
              <a:rPr lang="en-US" sz="3200" b="1" dirty="0" smtClean="0">
                <a:solidFill>
                  <a:srgbClr val="00008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ani" panose="02040502050405020303" pitchFamily="18" charset="0"/>
                <a:cs typeface="Vani" panose="02040502050405020303" pitchFamily="18" charset="0"/>
              </a:rPr>
              <a:t>Phần 3. </a:t>
            </a:r>
            <a:r>
              <a:rPr lang="en-US" sz="3200" b="1" dirty="0" err="1" smtClean="0">
                <a:solidFill>
                  <a:srgbClr val="00008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ani" panose="02040502050405020303" pitchFamily="18" charset="0"/>
                <a:cs typeface="Vani" panose="02040502050405020303" pitchFamily="18" charset="0"/>
              </a:rPr>
              <a:t>Vận</a:t>
            </a:r>
            <a:r>
              <a:rPr lang="en-US" sz="3200" b="1" dirty="0" smtClean="0">
                <a:solidFill>
                  <a:srgbClr val="00008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ani" panose="02040502050405020303" pitchFamily="18" charset="0"/>
                <a:cs typeface="Vani" panose="02040502050405020303" pitchFamily="18" charset="0"/>
              </a:rPr>
              <a:t> </a:t>
            </a:r>
            <a:r>
              <a:rPr lang="en-US" sz="3200" b="1" dirty="0" err="1" smtClean="0">
                <a:solidFill>
                  <a:srgbClr val="00008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ani" panose="02040502050405020303" pitchFamily="18" charset="0"/>
                <a:cs typeface="Vani" panose="02040502050405020303" pitchFamily="18" charset="0"/>
              </a:rPr>
              <a:t>dụng</a:t>
            </a:r>
            <a:r>
              <a:rPr lang="en-US" sz="3200" b="1" dirty="0" smtClean="0">
                <a:solidFill>
                  <a:srgbClr val="00008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ani" panose="02040502050405020303" pitchFamily="18" charset="0"/>
                <a:cs typeface="Vani" panose="02040502050405020303" pitchFamily="18" charset="0"/>
              </a:rPr>
              <a:t> </a:t>
            </a:r>
            <a:r>
              <a:rPr lang="en-US" sz="3200" b="1" dirty="0" err="1" smtClean="0">
                <a:solidFill>
                  <a:srgbClr val="00008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ani" panose="02040502050405020303" pitchFamily="18" charset="0"/>
                <a:cs typeface="Vani" panose="02040502050405020303" pitchFamily="18" charset="0"/>
              </a:rPr>
              <a:t>thấp</a:t>
            </a:r>
            <a:endParaRPr lang="en-US" sz="3200" b="1" dirty="0">
              <a:solidFill>
                <a:srgbClr val="00008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ani" panose="02040502050405020303" pitchFamily="18" charset="0"/>
              <a:cs typeface="Vani" panose="02040502050405020303" pitchFamily="18" charset="0"/>
            </a:endParaRPr>
          </a:p>
        </p:txBody>
      </p:sp>
      <p:sp>
        <p:nvSpPr>
          <p:cNvPr id="24" name="TextBox 23">
            <a:hlinkClick r:id="rId2" action="ppaction://hlinksldjump"/>
          </p:cNvPr>
          <p:cNvSpPr txBox="1"/>
          <p:nvPr/>
        </p:nvSpPr>
        <p:spPr>
          <a:xfrm>
            <a:off x="5372829" y="3135406"/>
            <a:ext cx="166687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Câu 5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3" action="ppaction://hlinksldjump"/>
          </p:cNvPr>
          <p:cNvSpPr txBox="1"/>
          <p:nvPr/>
        </p:nvSpPr>
        <p:spPr>
          <a:xfrm>
            <a:off x="3305905" y="3135319"/>
            <a:ext cx="166687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Câu 4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4" action="ppaction://hlinksldjump"/>
          </p:cNvPr>
          <p:cNvSpPr txBox="1"/>
          <p:nvPr/>
        </p:nvSpPr>
        <p:spPr>
          <a:xfrm>
            <a:off x="7439754" y="2096879"/>
            <a:ext cx="166687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Câu 3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5" action="ppaction://hlinksldjump"/>
          </p:cNvPr>
          <p:cNvSpPr txBox="1"/>
          <p:nvPr/>
        </p:nvSpPr>
        <p:spPr>
          <a:xfrm>
            <a:off x="5372829" y="2066279"/>
            <a:ext cx="166687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Câu 2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6" action="ppaction://hlinksldjump"/>
          </p:cNvPr>
          <p:cNvSpPr txBox="1"/>
          <p:nvPr/>
        </p:nvSpPr>
        <p:spPr>
          <a:xfrm>
            <a:off x="7439753" y="3135319"/>
            <a:ext cx="166687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Câu 6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7" action="ppaction://hlinksldjump"/>
          </p:cNvPr>
          <p:cNvSpPr txBox="1"/>
          <p:nvPr/>
        </p:nvSpPr>
        <p:spPr>
          <a:xfrm>
            <a:off x="3315429" y="2085329"/>
            <a:ext cx="166687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1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Action Button: Beginning 29">
            <a:hlinkClick r:id="rId8" action="ppaction://hlinksldjump" highlightClick="1"/>
          </p:cNvPr>
          <p:cNvSpPr/>
          <p:nvPr/>
        </p:nvSpPr>
        <p:spPr>
          <a:xfrm>
            <a:off x="10243038" y="6022731"/>
            <a:ext cx="1125416" cy="553915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4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-300893" y="67407"/>
                <a:ext cx="12344971" cy="1609669"/>
              </a:xfrm>
              <a:prstGeom prst="rect">
                <a:avLst/>
              </a:prstGeom>
            </p:spPr>
            <p:txBody>
              <a:bodyPr wrap="square" lIns="121917" tIns="60959" rIns="121917" bIns="60959">
                <a:spAutoFit/>
              </a:bodyPr>
              <a:lstStyle/>
              <a:p>
                <a:pPr lvl="1" algn="just">
                  <a:lnSpc>
                    <a:spcPct val="115000"/>
                  </a:lnSpc>
                  <a:spcBef>
                    <a:spcPts val="533"/>
                  </a:spcBef>
                  <a:buClr>
                    <a:srgbClr val="0000CC"/>
                  </a:buClr>
                  <a:buSzPts val="1200"/>
                  <a:tabLst>
                    <a:tab pos="840698" algn="l"/>
                  </a:tabLst>
                </a:pPr>
                <a:r>
                  <a:rPr lang="nl-NL" sz="2800" b="1" dirty="0">
                    <a:solidFill>
                      <a:srgbClr val="0000FF"/>
                    </a:solidFill>
                    <a:latin typeface="Calibri" pitchFamily="34" charset="0"/>
                    <a:cs typeface="Calibri" pitchFamily="34" charset="0"/>
                  </a:rPr>
                  <a:t>Câu </a:t>
                </a:r>
                <a:r>
                  <a:rPr lang="nl-NL" sz="2800" b="1" dirty="0" smtClean="0">
                    <a:solidFill>
                      <a:srgbClr val="0000FF"/>
                    </a:solidFill>
                    <a:latin typeface="Calibri" pitchFamily="34" charset="0"/>
                    <a:cs typeface="Calibri" pitchFamily="34" charset="0"/>
                  </a:rPr>
                  <a:t>1: </a:t>
                </a:r>
                <a:r>
                  <a:rPr lang="nl-NL" sz="2800" dirty="0">
                    <a:latin typeface="Calibri" pitchFamily="34" charset="0"/>
                    <a:cs typeface="Calibri" pitchFamily="34" charset="0"/>
                  </a:rPr>
                  <a:t>Thể tích của khối nón sẽ thay đổi như thế nào nếu tăng độ dài bán kính đáy lên hai lần mà vẫn giữ nguyên chiều cao của khối nón ?</a:t>
                </a:r>
                <a:endParaRPr lang="en-US" sz="2800" dirty="0">
                  <a:latin typeface="Calibri" pitchFamily="34" charset="0"/>
                  <a:cs typeface="Calibri" pitchFamily="34" charset="0"/>
                </a:endParaRPr>
              </a:p>
              <a:p>
                <a:pPr marL="1526481" indent="-685783">
                  <a:lnSpc>
                    <a:spcPct val="115000"/>
                  </a:lnSpc>
                  <a:buAutoNum type="alphaUcPeriod"/>
                  <a:tabLst>
                    <a:tab pos="4800360" algn="l"/>
                  </a:tabLst>
                </a:pPr>
                <a:r>
                  <a:rPr lang="nl-NL" sz="2800" dirty="0">
                    <a:latin typeface="Calibri" pitchFamily="34" charset="0"/>
                    <a:cs typeface="Calibri" pitchFamily="34" charset="0"/>
                  </a:rPr>
                  <a:t>Tăng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4</m:t>
                    </m:r>
                  </m:oMath>
                </a14:m>
                <a:r>
                  <a:rPr lang="nl-NL" sz="2800" dirty="0">
                    <a:latin typeface="Calibri" pitchFamily="34" charset="0"/>
                    <a:cs typeface="Calibri" pitchFamily="34" charset="0"/>
                  </a:rPr>
                  <a:t> lần   B. Giảm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2</m:t>
                    </m:r>
                  </m:oMath>
                </a14:m>
                <a:r>
                  <a:rPr lang="nl-NL" sz="2800" dirty="0">
                    <a:latin typeface="Calibri" pitchFamily="34" charset="0"/>
                    <a:cs typeface="Calibri" pitchFamily="34" charset="0"/>
                  </a:rPr>
                  <a:t> lần.</a:t>
                </a:r>
                <a:r>
                  <a:rPr lang="en-US" sz="2800" dirty="0">
                    <a:latin typeface="Calibri" pitchFamily="34" charset="0"/>
                    <a:cs typeface="Calibri" pitchFamily="34" charset="0"/>
                  </a:rPr>
                  <a:t>  </a:t>
                </a:r>
                <a:r>
                  <a:rPr lang="nl-NL" sz="2800" dirty="0">
                    <a:latin typeface="Calibri" pitchFamily="34" charset="0"/>
                    <a:cs typeface="Calibri" pitchFamily="34" charset="0"/>
                  </a:rPr>
                  <a:t>C. Tăng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2</m:t>
                    </m:r>
                  </m:oMath>
                </a14:m>
                <a:r>
                  <a:rPr lang="nl-NL" sz="2800" dirty="0">
                    <a:latin typeface="Calibri" pitchFamily="34" charset="0"/>
                    <a:cs typeface="Calibri" pitchFamily="34" charset="0"/>
                  </a:rPr>
                  <a:t> lần D. Không đổi.</a:t>
                </a:r>
                <a:endParaRPr lang="en-US" sz="2800" dirty="0">
                  <a:latin typeface="Calibri" pitchFamily="34" charset="0"/>
                  <a:ea typeface="Times New Roman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0893" y="67407"/>
                <a:ext cx="12344971" cy="1609669"/>
              </a:xfrm>
              <a:prstGeom prst="rect">
                <a:avLst/>
              </a:prstGeom>
              <a:blipFill>
                <a:blip r:embed="rId2"/>
                <a:stretch>
                  <a:fillRect t="-758" r="-741" b="-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/>
          <p:cNvSpPr/>
          <p:nvPr/>
        </p:nvSpPr>
        <p:spPr>
          <a:xfrm>
            <a:off x="381976" y="1078775"/>
            <a:ext cx="711200" cy="669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08706" y="2027115"/>
                <a:ext cx="11125771" cy="3425359"/>
              </a:xfrm>
              <a:prstGeom prst="rect">
                <a:avLst/>
              </a:prstGeom>
              <a:noFill/>
            </p:spPr>
            <p:txBody>
              <a:bodyPr wrap="square" lIns="121917" tIns="60959" rIns="121917" bIns="60959" rtlCol="0">
                <a:spAutoFit/>
              </a:bodyPr>
              <a:lstStyle/>
              <a:p>
                <a:r>
                  <a:rPr lang="fr-FR" sz="2800" dirty="0" smtClean="0">
                    <a:solidFill>
                      <a:srgbClr val="0000FF"/>
                    </a:solidFill>
                    <a:latin typeface="Calibri" pitchFamily="34" charset="0"/>
                    <a:cs typeface="Calibri" pitchFamily="34" charset="0"/>
                  </a:rPr>
                  <a:t>Lời </a:t>
                </a:r>
                <a:r>
                  <a:rPr lang="fr-FR" sz="2800" dirty="0">
                    <a:solidFill>
                      <a:srgbClr val="0000FF"/>
                    </a:solidFill>
                    <a:latin typeface="Calibri" pitchFamily="34" charset="0"/>
                    <a:cs typeface="Calibri" pitchFamily="34" charset="0"/>
                  </a:rPr>
                  <a:t>giải. </a:t>
                </a:r>
                <a:r>
                  <a:rPr lang="fr-FR" sz="2800" dirty="0">
                    <a:latin typeface="Calibri" pitchFamily="34" charset="0"/>
                    <a:cs typeface="Calibri" pitchFamily="34" charset="0"/>
                  </a:rPr>
                  <a:t>Chọn A</a:t>
                </a:r>
              </a:p>
              <a:p>
                <a:pPr marL="609585" indent="-609585">
                  <a:buFont typeface="Arial" pitchFamily="34" charset="0"/>
                  <a:buChar char="•"/>
                </a:pPr>
                <a:r>
                  <a:rPr lang="fr-FR" sz="2800" dirty="0">
                    <a:latin typeface="Calibri" pitchFamily="34" charset="0"/>
                    <a:cs typeface="Calibri" pitchFamily="34" charset="0"/>
                  </a:rPr>
                  <a:t>Ta có :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𝑉</m:t>
                    </m:r>
                    <m:r>
                      <m:rPr>
                        <m:sty m:val="p"/>
                      </m:rPr>
                      <a:rPr lang="en-US" sz="2800" b="0" i="0" baseline="-2500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800" b="0" i="0" baseline="-25000" smtClean="0">
                        <a:latin typeface="Cambria Math" panose="02040503050406030204" pitchFamily="18" charset="0"/>
                      </a:rPr>
                      <m:t>ũ=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sz="2800" i="1">
                        <a:latin typeface="Cambria Math"/>
                      </a:rPr>
                      <m:t>𝜋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latin typeface="Cambria Math"/>
                      </a:rPr>
                      <m:t>h</m:t>
                    </m:r>
                    <m:r>
                      <a:rPr lang="en-US" sz="2800">
                        <a:latin typeface="Cambria Math"/>
                      </a:rPr>
                      <m:t>.</m:t>
                    </m:r>
                  </m:oMath>
                </a14:m>
                <a:endParaRPr lang="en-US" sz="2800" dirty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800" dirty="0">
                    <a:latin typeface="Calibri" pitchFamily="34" charset="0"/>
                    <a:cs typeface="Calibri" pitchFamily="34" charset="0"/>
                  </a:rPr>
                  <a:t>Sau khi tăng độ dài bán kính đáy lên hai lần mà giữ nguyên chiều cao thì thể tích của khối nón là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ớ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sz="28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sz="2800" i="1">
                          <a:latin typeface="Cambria Math"/>
                        </a:rPr>
                        <m:t>𝜋</m:t>
                      </m:r>
                      <m:sSup>
                        <m:s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𝑟</m:t>
                              </m:r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h</m:t>
                      </m:r>
                      <m:r>
                        <a:rPr lang="en-US" sz="2800"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latin typeface="Cambria Math"/>
                        </a:rPr>
                        <m:t>4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800" i="1">
                              <a:latin typeface="Cambria Math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/>
                            </a:rPr>
                            <m:t>h</m:t>
                          </m:r>
                        </m:e>
                      </m:d>
                      <m:r>
                        <a:rPr lang="en-US" sz="2800"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latin typeface="Cambria Math"/>
                        </a:rPr>
                        <m:t>4</m:t>
                      </m:r>
                      <m:r>
                        <a:rPr lang="en-US" sz="2800" i="1">
                          <a:latin typeface="Cambria Math"/>
                        </a:rPr>
                        <m:t>𝑉</m:t>
                      </m:r>
                      <m:r>
                        <a:rPr lang="en-US" sz="280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sz="2800" dirty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800" dirty="0">
                    <a:latin typeface="Calibri" pitchFamily="34" charset="0"/>
                    <a:cs typeface="Calibri" pitchFamily="34" charset="0"/>
                  </a:rPr>
                  <a:t>Như vậy, thể tích của khối nón tăng lên 4 lần.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06" y="2027115"/>
                <a:ext cx="11125771" cy="3425359"/>
              </a:xfrm>
              <a:prstGeom prst="rect">
                <a:avLst/>
              </a:prstGeom>
              <a:blipFill>
                <a:blip r:embed="rId3"/>
                <a:stretch>
                  <a:fillRect l="-877" t="-1248" b="-3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hlinkClick r:id="rId4" action="ppaction://hlinksldjump"/>
          </p:cNvPr>
          <p:cNvSpPr/>
          <p:nvPr/>
        </p:nvSpPr>
        <p:spPr>
          <a:xfrm>
            <a:off x="10049608" y="5908431"/>
            <a:ext cx="1793630" cy="71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TRỞ LẠI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22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99561" y="3834590"/>
                <a:ext cx="10566400" cy="1986311"/>
              </a:xfrm>
              <a:prstGeom prst="rect">
                <a:avLst/>
              </a:prstGeom>
              <a:noFill/>
            </p:spPr>
            <p:txBody>
              <a:bodyPr wrap="square" lIns="121917" tIns="60959" rIns="121917" bIns="60959" rtlCol="0">
                <a:spAutoFit/>
              </a:bodyPr>
              <a:lstStyle/>
              <a:p>
                <a:r>
                  <a:rPr lang="fr-FR" sz="2800" dirty="0">
                    <a:solidFill>
                      <a:srgbClr val="0000FF"/>
                    </a:solidFill>
                    <a:latin typeface="Calibri" pitchFamily="34" charset="0"/>
                    <a:cs typeface="Calibri" pitchFamily="34" charset="0"/>
                  </a:rPr>
                  <a:t>Lời giải</a:t>
                </a:r>
                <a:endParaRPr lang="en-US" sz="2800" dirty="0">
                  <a:solidFill>
                    <a:srgbClr val="0000FF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r>
                  <a:rPr lang="nl-NL" sz="2800" dirty="0">
                    <a:latin typeface="Calibri" pitchFamily="34" charset="0"/>
                    <a:cs typeface="Calibri" pitchFamily="34" charset="0"/>
                  </a:rPr>
                  <a:t> Chọn D.</a:t>
                </a:r>
                <a:endParaRPr lang="en-US" sz="2800" dirty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nl-NL" sz="2800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en-US" sz="2800" dirty="0">
                    <a:latin typeface="Calibri" pitchFamily="34" charset="0"/>
                    <a:cs typeface="Calibri" pitchFamily="34" charset="0"/>
                    <a:sym typeface="Wingdings 2"/>
                  </a:rPr>
                  <a:t></a:t>
                </a:r>
                <a:r>
                  <a:rPr lang="en-US" sz="2800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fr-FR" sz="2800" dirty="0">
                    <a:latin typeface="Calibri" pitchFamily="34" charset="0"/>
                    <a:cs typeface="Calibri" pitchFamily="34" charset="0"/>
                  </a:rPr>
                  <a:t>Ta có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𝑥𝑞</m:t>
                        </m:r>
                      </m:sub>
                    </m:sSub>
                    <m:r>
                      <a:rPr lang="en-US" sz="2800">
                        <a:latin typeface="Cambria Math"/>
                      </a:rPr>
                      <m:t>=</m:t>
                    </m:r>
                    <m:r>
                      <a:rPr lang="en-US" sz="2800" i="1">
                        <a:latin typeface="Cambria Math"/>
                      </a:rPr>
                      <m:t>𝜋</m:t>
                    </m:r>
                    <m:r>
                      <a:rPr lang="en-US" sz="2800" i="1">
                        <a:latin typeface="Cambria Math"/>
                      </a:rPr>
                      <m:t>𝑟𝑙</m:t>
                    </m:r>
                    <m:r>
                      <a:rPr lang="en-US" sz="2800">
                        <a:latin typeface="Cambria Math"/>
                      </a:rPr>
                      <m:t>⇔</m:t>
                    </m:r>
                    <m:r>
                      <a:rPr lang="en-US" sz="2800" i="1">
                        <a:latin typeface="Cambria Math"/>
                      </a:rPr>
                      <m:t>24</m:t>
                    </m:r>
                    <m:r>
                      <a:rPr lang="en-US" sz="2800" i="1">
                        <a:latin typeface="Cambria Math"/>
                      </a:rPr>
                      <m:t>𝜋</m:t>
                    </m:r>
                    <m:r>
                      <a:rPr lang="en-US" sz="2800">
                        <a:latin typeface="Cambria Math"/>
                      </a:rPr>
                      <m:t>=</m:t>
                    </m:r>
                    <m:r>
                      <a:rPr lang="en-US" sz="2800" i="1">
                        <a:latin typeface="Cambria Math"/>
                      </a:rPr>
                      <m:t>𝜋</m:t>
                    </m:r>
                    <m:r>
                      <a:rPr lang="en-US" sz="2800">
                        <a:latin typeface="Cambria Math"/>
                      </a:rPr>
                      <m:t>.</m:t>
                    </m:r>
                    <m:r>
                      <a:rPr lang="en-US" sz="2800" i="1">
                        <a:latin typeface="Cambria Math"/>
                      </a:rPr>
                      <m:t>3</m:t>
                    </m:r>
                    <m:r>
                      <a:rPr lang="en-US" sz="2800">
                        <a:latin typeface="Cambria Math"/>
                      </a:rPr>
                      <m:t>.</m:t>
                    </m:r>
                    <m:r>
                      <a:rPr lang="en-US" sz="2800" i="1">
                        <a:latin typeface="Cambria Math"/>
                      </a:rPr>
                      <m:t>𝑙</m:t>
                    </m:r>
                    <m:r>
                      <a:rPr lang="en-US" sz="2800">
                        <a:latin typeface="Cambria Math"/>
                      </a:rPr>
                      <m:t>⇔</m:t>
                    </m:r>
                    <m:r>
                      <a:rPr lang="en-US" sz="2800" i="1">
                        <a:latin typeface="Cambria Math"/>
                      </a:rPr>
                      <m:t>𝑙</m:t>
                    </m:r>
                    <m:r>
                      <a:rPr lang="en-US" sz="2800">
                        <a:latin typeface="Cambria Math"/>
                      </a:rPr>
                      <m:t>=</m:t>
                    </m:r>
                    <m:r>
                      <a:rPr lang="en-US" sz="2800" i="1">
                        <a:latin typeface="Cambria Math"/>
                      </a:rPr>
                      <m:t>8</m:t>
                    </m:r>
                  </m:oMath>
                </a14:m>
                <a:endParaRPr lang="en-US" sz="2800" dirty="0">
                  <a:latin typeface="Calibri" pitchFamily="34" charset="0"/>
                  <a:cs typeface="Calibri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>
                          <a:latin typeface="Cambria Math"/>
                        </a:rPr>
                        <m:t>⇒</m:t>
                      </m:r>
                      <m:r>
                        <a:rPr lang="en-US" sz="2800" i="1">
                          <a:latin typeface="Cambria Math"/>
                        </a:rPr>
                        <m:t>h</m:t>
                      </m:r>
                      <m:r>
                        <a:rPr lang="en-US" sz="280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80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8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80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latin typeface="Cambria Math"/>
                            </a:rPr>
                            <m:t>55</m:t>
                          </m:r>
                        </m:e>
                      </m:rad>
                    </m:oMath>
                  </m:oMathPara>
                </a14:m>
                <a:endParaRPr lang="en-US" sz="2800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61" y="3834590"/>
                <a:ext cx="10566400" cy="1986311"/>
              </a:xfrm>
              <a:prstGeom prst="rect">
                <a:avLst/>
              </a:prstGeom>
              <a:blipFill>
                <a:blip r:embed="rId2"/>
                <a:stretch>
                  <a:fillRect l="-923" t="-2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9561" y="1754164"/>
                <a:ext cx="10008635" cy="2257924"/>
              </a:xfrm>
              <a:prstGeom prst="rect">
                <a:avLst/>
              </a:prstGeom>
              <a:noFill/>
            </p:spPr>
            <p:txBody>
              <a:bodyPr wrap="square" lIns="121917" tIns="60959" rIns="121917" bIns="60959" rtlCol="0">
                <a:spAutoFit/>
              </a:bodyPr>
              <a:lstStyle/>
              <a:p>
                <a:r>
                  <a:rPr lang="en-US" sz="2800" dirty="0">
                    <a:solidFill>
                      <a:srgbClr val="0000FF"/>
                    </a:solidFill>
                    <a:latin typeface="Calibri" pitchFamily="34" charset="0"/>
                    <a:cs typeface="Calibri" pitchFamily="34" charset="0"/>
                  </a:rPr>
                  <a:t>PP nhanh trắc nghiệm</a:t>
                </a:r>
              </a:p>
              <a:p>
                <a:r>
                  <a:rPr lang="en-US" sz="2800" dirty="0">
                    <a:solidFill>
                      <a:srgbClr val="0000FF"/>
                    </a:solidFill>
                    <a:latin typeface="Calibri" pitchFamily="34" charset="0"/>
                    <a:cs typeface="Calibri" pitchFamily="34" charset="0"/>
                    <a:sym typeface="Wingdings"/>
                  </a:rPr>
                  <a:t></a:t>
                </a:r>
                <a:r>
                  <a:rPr lang="en-US" sz="2800" dirty="0">
                    <a:solidFill>
                      <a:srgbClr val="0000FF"/>
                    </a:solidFill>
                    <a:latin typeface="Calibri" pitchFamily="34" charset="0"/>
                    <a:cs typeface="Calibri" pitchFamily="34" charset="0"/>
                  </a:rPr>
                  <a:t> Công thức tính nhanh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h</m:t>
                      </m:r>
                      <m:r>
                        <a:rPr lang="en-US" sz="280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8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/>
                                            </a:rPr>
                                            <m:t>𝑥𝑞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𝜋</m:t>
                                      </m:r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800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61" y="1754164"/>
                <a:ext cx="10008635" cy="2257924"/>
              </a:xfrm>
              <a:prstGeom prst="rect">
                <a:avLst/>
              </a:prstGeom>
              <a:blipFill>
                <a:blip r:embed="rId3"/>
                <a:stretch>
                  <a:fillRect l="-975" t="-1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-78304" y="63643"/>
                <a:ext cx="12270304" cy="1616466"/>
              </a:xfrm>
              <a:prstGeom prst="rect">
                <a:avLst/>
              </a:prstGeom>
            </p:spPr>
            <p:txBody>
              <a:bodyPr wrap="square" lIns="121917" tIns="60959" rIns="121917" bIns="60959">
                <a:spAutoFit/>
              </a:bodyPr>
              <a:lstStyle/>
              <a:p>
                <a:pPr lvl="1">
                  <a:lnSpc>
                    <a:spcPct val="115000"/>
                  </a:lnSpc>
                  <a:spcBef>
                    <a:spcPts val="533"/>
                  </a:spcBef>
                  <a:buClr>
                    <a:srgbClr val="0000CC"/>
                  </a:buClr>
                  <a:buSzPts val="1200"/>
                  <a:tabLst>
                    <a:tab pos="840698" algn="l"/>
                  </a:tabLst>
                </a:pPr>
                <a:r>
                  <a:rPr lang="en-US" sz="2800" b="1" dirty="0">
                    <a:solidFill>
                      <a:srgbClr val="0000FF"/>
                    </a:solidFill>
                    <a:latin typeface="Calibri" pitchFamily="34" charset="0"/>
                    <a:cs typeface="Calibri" pitchFamily="34" charset="0"/>
                  </a:rPr>
                  <a:t>Câu </a:t>
                </a:r>
                <a:r>
                  <a:rPr lang="en-US" sz="2800" b="1" dirty="0" smtClean="0">
                    <a:solidFill>
                      <a:srgbClr val="0000FF"/>
                    </a:solidFill>
                    <a:latin typeface="Calibri" pitchFamily="34" charset="0"/>
                    <a:cs typeface="Calibri" pitchFamily="34" charset="0"/>
                  </a:rPr>
                  <a:t>2: </a:t>
                </a:r>
                <a:r>
                  <a:rPr lang="en-US" sz="2800" dirty="0">
                    <a:latin typeface="Calibri" pitchFamily="34" charset="0"/>
                    <a:cs typeface="Calibri" pitchFamily="34" charset="0"/>
                  </a:rPr>
                  <a:t>Hình nón có diện tích xung quanh bằng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24</m:t>
                    </m:r>
                    <m:r>
                      <a:rPr lang="en-US" sz="2800" i="1">
                        <a:latin typeface="Cambria Math"/>
                      </a:rPr>
                      <m:t>𝜋</m:t>
                    </m:r>
                  </m:oMath>
                </a14:m>
                <a:r>
                  <a:rPr lang="en-US" sz="2800" dirty="0">
                    <a:latin typeface="Calibri" pitchFamily="34" charset="0"/>
                    <a:cs typeface="Calibri" pitchFamily="34" charset="0"/>
                  </a:rPr>
                  <a:t> và bán kính đường tròn đáy bằng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3</m:t>
                    </m:r>
                    <m:r>
                      <a:rPr lang="en-US" sz="2800">
                        <a:latin typeface="Cambria Math"/>
                      </a:rPr>
                      <m:t>.</m:t>
                    </m:r>
                  </m:oMath>
                </a14:m>
                <a:r>
                  <a:rPr lang="en-US" sz="2800" dirty="0">
                    <a:latin typeface="Calibri" pitchFamily="34" charset="0"/>
                    <a:cs typeface="Calibri" pitchFamily="34" charset="0"/>
                  </a:rPr>
                  <a:t> Chiều cao khối nón là:</a:t>
                </a:r>
              </a:p>
              <a:p>
                <a:pPr marL="840698">
                  <a:lnSpc>
                    <a:spcPct val="115000"/>
                  </a:lnSpc>
                  <a:tabLst>
                    <a:tab pos="2880216" algn="l"/>
                    <a:tab pos="4800360" algn="l"/>
                    <a:tab pos="6720504" algn="l"/>
                  </a:tabLst>
                </a:pPr>
                <a:r>
                  <a:rPr lang="en-US" sz="2800" dirty="0">
                    <a:latin typeface="Calibri" pitchFamily="34" charset="0"/>
                    <a:cs typeface="Calibri" pitchFamily="34" charset="0"/>
                  </a:rPr>
                  <a:t>A.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8</m:t>
                    </m:r>
                    <m:r>
                      <a:rPr lang="en-US" sz="2800">
                        <a:latin typeface="Cambria Math"/>
                      </a:rPr>
                      <m:t>.</m:t>
                    </m:r>
                  </m:oMath>
                </a14:m>
                <a:r>
                  <a:rPr lang="en-US" sz="2800" dirty="0">
                    <a:latin typeface="Calibri" pitchFamily="34" charset="0"/>
                    <a:cs typeface="Calibri" pitchFamily="34" charset="0"/>
                  </a:rPr>
                  <a:t>	B.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800" i="1">
                            <a:latin typeface="Cambria Math"/>
                          </a:rPr>
                          <m:t>89</m:t>
                        </m:r>
                      </m:e>
                    </m:rad>
                    <m:r>
                      <a:rPr lang="en-US" sz="2800">
                        <a:latin typeface="Cambria Math"/>
                      </a:rPr>
                      <m:t>.</m:t>
                    </m:r>
                  </m:oMath>
                </a14:m>
                <a:r>
                  <a:rPr lang="en-US" sz="2800" dirty="0">
                    <a:latin typeface="Calibri" pitchFamily="34" charset="0"/>
                    <a:cs typeface="Calibri" pitchFamily="34" charset="0"/>
                  </a:rPr>
                  <a:t> 	C.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3</m:t>
                    </m:r>
                    <m:r>
                      <a:rPr lang="en-US" sz="2800">
                        <a:latin typeface="Cambria Math"/>
                      </a:rPr>
                      <m:t>.</m:t>
                    </m:r>
                  </m:oMath>
                </a14:m>
                <a:r>
                  <a:rPr lang="en-US" sz="2800" dirty="0">
                    <a:latin typeface="Calibri" pitchFamily="34" charset="0"/>
                    <a:cs typeface="Calibri" pitchFamily="34" charset="0"/>
                  </a:rPr>
                  <a:t> 	D.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800" i="1">
                            <a:latin typeface="Cambria Math"/>
                          </a:rPr>
                          <m:t>55</m:t>
                        </m:r>
                      </m:e>
                    </m:rad>
                    <m:r>
                      <a:rPr lang="en-US" sz="2800">
                        <a:latin typeface="Cambria Math"/>
                      </a:rPr>
                      <m:t>.</m:t>
                    </m:r>
                  </m:oMath>
                </a14:m>
                <a:r>
                  <a:rPr lang="en-US" sz="2800" dirty="0">
                    <a:latin typeface="Calibri" pitchFamily="34" charset="0"/>
                    <a:cs typeface="Calibri" pitchFamily="34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8304" y="63643"/>
                <a:ext cx="12270304" cy="1616466"/>
              </a:xfrm>
              <a:prstGeom prst="rect">
                <a:avLst/>
              </a:prstGeom>
              <a:blipFill>
                <a:blip r:embed="rId4"/>
                <a:stretch>
                  <a:fillRect t="-752" r="-50" b="-9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6530599" y="1158825"/>
            <a:ext cx="6096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en-US" sz="2800"/>
          </a:p>
        </p:txBody>
      </p:sp>
      <p:sp>
        <p:nvSpPr>
          <p:cNvPr id="8" name="Rectangle 7">
            <a:hlinkClick r:id="rId5" action="ppaction://hlinksldjump"/>
          </p:cNvPr>
          <p:cNvSpPr/>
          <p:nvPr/>
        </p:nvSpPr>
        <p:spPr>
          <a:xfrm>
            <a:off x="10049608" y="5908431"/>
            <a:ext cx="1793630" cy="71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TRỞ LẠI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7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0323" y="3277143"/>
                <a:ext cx="12621524" cy="2068898"/>
              </a:xfrm>
              <a:prstGeom prst="rect">
                <a:avLst/>
              </a:prstGeom>
              <a:noFill/>
            </p:spPr>
            <p:txBody>
              <a:bodyPr wrap="square" lIns="121917" tIns="60959" rIns="121917" bIns="60959" rtlCol="0">
                <a:spAutoFit/>
              </a:bodyPr>
              <a:lstStyle/>
              <a:p>
                <a:r>
                  <a:rPr lang="en-US" sz="2800" dirty="0">
                    <a:solidFill>
                      <a:srgbClr val="0000FF"/>
                    </a:solidFill>
                    <a:latin typeface="Calibri" pitchFamily="34" charset="0"/>
                    <a:cs typeface="Calibri" pitchFamily="34" charset="0"/>
                  </a:rPr>
                  <a:t>Lời giải : </a:t>
                </a:r>
                <a:r>
                  <a:rPr lang="en-US" sz="2800" dirty="0">
                    <a:latin typeface="Calibri" pitchFamily="34" charset="0"/>
                    <a:cs typeface="Calibri" pitchFamily="34" charset="0"/>
                  </a:rPr>
                  <a:t>Chiều cao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h</m:t>
                    </m:r>
                  </m:oMath>
                </a14:m>
                <a:r>
                  <a:rPr lang="en-US" sz="2800" dirty="0">
                    <a:latin typeface="Calibri" pitchFamily="34" charset="0"/>
                    <a:cs typeface="Calibri" pitchFamily="34" charset="0"/>
                  </a:rPr>
                  <a:t> của hình nón </a:t>
                </a:r>
                <a:r>
                  <a:rPr lang="en-US" sz="2800" dirty="0" smtClean="0">
                    <a:latin typeface="Calibri" pitchFamily="34" charset="0"/>
                    <a:cs typeface="Calibri" pitchFamily="34" charset="0"/>
                  </a:rPr>
                  <a:t>là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  <m:r>
                          <a:rPr lang="en-US" sz="2800" i="1">
                            <a:latin typeface="Cambria Math"/>
                          </a:rPr>
                          <m:t>𝑎</m:t>
                        </m:r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>
                                <a:latin typeface="Cambria Math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800">
                        <a:latin typeface="Cambria Math"/>
                      </a:rPr>
                      <m:t>=</m:t>
                    </m:r>
                    <m:r>
                      <a:rPr lang="en-US" sz="2800" i="1">
                        <a:latin typeface="Cambria Math"/>
                      </a:rPr>
                      <m:t>𝑎</m:t>
                    </m:r>
                    <m:rad>
                      <m:radPr>
                        <m:degHide m:val="on"/>
                        <m:ctrlPr>
                          <a:rPr lang="en-US" sz="28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800" i="1">
                            <a:latin typeface="Cambria Math"/>
                          </a:rPr>
                          <m:t>3</m:t>
                        </m:r>
                      </m:e>
                    </m:rad>
                    <m:r>
                      <a:rPr lang="en-US" sz="2800">
                        <a:latin typeface="Cambria Math"/>
                      </a:rPr>
                      <m:t>.</m:t>
                    </m:r>
                  </m:oMath>
                </a14:m>
                <a:r>
                  <a:rPr lang="en-US" sz="2800" dirty="0">
                    <a:latin typeface="Calibri" pitchFamily="34" charset="0"/>
                    <a:cs typeface="Calibri" pitchFamily="34" charset="0"/>
                  </a:rPr>
                  <a:t> </a:t>
                </a:r>
              </a:p>
              <a:p>
                <a:pPr>
                  <a:lnSpc>
                    <a:spcPct val="115000"/>
                  </a:lnSpc>
                  <a:tabLst>
                    <a:tab pos="1920144" algn="l"/>
                  </a:tabLst>
                </a:pPr>
                <a:r>
                  <a:rPr lang="en-US" sz="2800" dirty="0">
                    <a:latin typeface="Calibri" pitchFamily="34" charset="0"/>
                    <a:cs typeface="Calibri" pitchFamily="34" charset="0"/>
                  </a:rPr>
                  <a:t>Khi đó bán kính đáy của hình nón là: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𝑟</m:t>
                    </m:r>
                    <m:r>
                      <a:rPr lang="en-US" sz="2800">
                        <a:latin typeface="Cambria Math"/>
                      </a:rPr>
                      <m:t>=</m:t>
                    </m:r>
                    <m:r>
                      <a:rPr lang="en-US" sz="2800" i="1">
                        <a:latin typeface="Cambria Math"/>
                      </a:rPr>
                      <m:t>𝑎</m:t>
                    </m:r>
                    <m:r>
                      <a:rPr lang="en-US" sz="2800">
                        <a:latin typeface="Cambria Math"/>
                      </a:rPr>
                      <m:t>.</m:t>
                    </m:r>
                  </m:oMath>
                </a14:m>
                <a:r>
                  <a:rPr lang="en-US" sz="2800" dirty="0">
                    <a:latin typeface="Calibri" pitchFamily="34" charset="0"/>
                    <a:cs typeface="Calibri" pitchFamily="34" charset="0"/>
                  </a:rPr>
                  <a:t> </a:t>
                </a:r>
              </a:p>
              <a:p>
                <a:pPr>
                  <a:lnSpc>
                    <a:spcPct val="115000"/>
                  </a:lnSpc>
                  <a:tabLst>
                    <a:tab pos="1920144" algn="l"/>
                  </a:tabLst>
                </a:pPr>
                <a:r>
                  <a:rPr lang="en-US" sz="2800" dirty="0">
                    <a:latin typeface="Calibri" pitchFamily="34" charset="0"/>
                    <a:cs typeface="Calibri" pitchFamily="34" charset="0"/>
                  </a:rPr>
                  <a:t>Thể tích của hình nón là: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𝑉</m:t>
                    </m:r>
                    <m:r>
                      <a:rPr lang="en-US" sz="28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sz="2800" i="1">
                        <a:latin typeface="Cambria Math"/>
                      </a:rPr>
                      <m:t>𝜋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latin typeface="Cambria Math"/>
                      </a:rPr>
                      <m:t>h</m:t>
                    </m:r>
                    <m:r>
                      <a:rPr lang="en-US" sz="28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sz="2800" i="1">
                        <a:latin typeface="Cambria Math"/>
                      </a:rPr>
                      <m:t>𝜋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>
                        <a:latin typeface="Cambria Math"/>
                      </a:rPr>
                      <m:t>.</m:t>
                    </m:r>
                    <m:rad>
                      <m:radPr>
                        <m:degHide m:val="on"/>
                        <m:ctrlPr>
                          <a:rPr lang="en-US" sz="28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800" i="1">
                            <a:latin typeface="Cambria Math"/>
                          </a:rPr>
                          <m:t>3</m:t>
                        </m:r>
                      </m:e>
                    </m:rad>
                    <m:r>
                      <a:rPr lang="en-US" sz="2800" i="1">
                        <a:latin typeface="Cambria Math"/>
                      </a:rPr>
                      <m:t>𝑎</m:t>
                    </m:r>
                    <m:r>
                      <a:rPr lang="en-US" sz="28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𝜋</m:t>
                        </m:r>
                        <m:sSup>
                          <m:s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>
                                <a:latin typeface="Cambria Math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endParaRPr lang="en-US" sz="2800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23" y="3277143"/>
                <a:ext cx="12621524" cy="2068898"/>
              </a:xfrm>
              <a:prstGeom prst="rect">
                <a:avLst/>
              </a:prstGeom>
              <a:blipFill>
                <a:blip r:embed="rId2"/>
                <a:stretch>
                  <a:fillRect l="-724" b="-2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0323" y="2466474"/>
                <a:ext cx="11660027" cy="810669"/>
              </a:xfrm>
              <a:prstGeom prst="rect">
                <a:avLst/>
              </a:prstGeom>
              <a:noFill/>
            </p:spPr>
            <p:txBody>
              <a:bodyPr wrap="square" lIns="121917" tIns="60959" rIns="121917" bIns="60959" rtlCol="0">
                <a:spAutoFit/>
              </a:bodyPr>
              <a:lstStyle/>
              <a:p>
                <a:pPr marL="0" lvl="7"/>
                <a:r>
                  <a:rPr lang="en-US" sz="2800" dirty="0">
                    <a:solidFill>
                      <a:srgbClr val="0000FF"/>
                    </a:solidFill>
                    <a:latin typeface="Calibri" pitchFamily="34" charset="0"/>
                    <a:cs typeface="Calibri" pitchFamily="34" charset="0"/>
                  </a:rPr>
                  <a:t>PP nhanh trắc nghiệm: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𝑙</m:t>
                    </m:r>
                    <m:r>
                      <a:rPr lang="en-US" sz="2800">
                        <a:latin typeface="Cambria Math"/>
                      </a:rPr>
                      <m:t>=</m:t>
                    </m:r>
                    <m:r>
                      <a:rPr lang="en-US" sz="2800" i="1">
                        <a:latin typeface="Cambria Math"/>
                      </a:rPr>
                      <m:t>2</m:t>
                    </m:r>
                    <m:r>
                      <a:rPr lang="en-US" sz="2800" i="1">
                        <a:latin typeface="Cambria Math"/>
                      </a:rPr>
                      <m:t>𝑟</m:t>
                    </m:r>
                    <m:r>
                      <a:rPr lang="en-US" sz="2800">
                        <a:latin typeface="Cambria Math"/>
                      </a:rPr>
                      <m:t>;</m:t>
                    </m:r>
                    <m:r>
                      <m:rPr>
                        <m:nor/>
                      </m:rPr>
                      <a:rPr lang="en-US" sz="2800">
                        <a:latin typeface="Calibri" pitchFamily="34" charset="0"/>
                        <a:cs typeface="Calibri" pitchFamily="34" charset="0"/>
                      </a:rPr>
                      <m:t>Th</m:t>
                    </m:r>
                    <m:r>
                      <m:rPr>
                        <m:nor/>
                      </m:rPr>
                      <a:rPr lang="en-US" sz="2800">
                        <a:latin typeface="Calibri" pitchFamily="34" charset="0"/>
                        <a:cs typeface="Calibri" pitchFamily="34" charset="0"/>
                      </a:rPr>
                      <m:t>ể </m:t>
                    </m:r>
                    <m:r>
                      <m:rPr>
                        <m:nor/>
                      </m:rPr>
                      <a:rPr lang="en-US" sz="2800">
                        <a:latin typeface="Calibri" pitchFamily="34" charset="0"/>
                        <a:cs typeface="Calibri" pitchFamily="34" charset="0"/>
                      </a:rPr>
                      <m:t>t</m:t>
                    </m:r>
                    <m:r>
                      <m:rPr>
                        <m:nor/>
                      </m:rPr>
                      <a:rPr lang="en-US" sz="2800">
                        <a:latin typeface="Calibri" pitchFamily="34" charset="0"/>
                        <a:cs typeface="Calibri" pitchFamily="34" charset="0"/>
                      </a:rPr>
                      <m:t>í</m:t>
                    </m:r>
                    <m:r>
                      <m:rPr>
                        <m:nor/>
                      </m:rPr>
                      <a:rPr lang="en-US" sz="2800">
                        <a:latin typeface="Calibri" pitchFamily="34" charset="0"/>
                        <a:cs typeface="Calibri" pitchFamily="34" charset="0"/>
                      </a:rPr>
                      <m:t>ch</m:t>
                    </m:r>
                    <m:r>
                      <m:rPr>
                        <m:nor/>
                      </m:rPr>
                      <a:rPr lang="en-US" sz="2800">
                        <a:latin typeface="Calibri" pitchFamily="34" charset="0"/>
                        <a:cs typeface="Calibri" pitchFamily="34" charset="0"/>
                      </a:rPr>
                      <m:t> </m:t>
                    </m:r>
                    <m:r>
                      <a:rPr lang="en-US" sz="2800" i="1">
                        <a:latin typeface="Cambria Math"/>
                      </a:rPr>
                      <m:t>𝑉</m:t>
                    </m:r>
                    <m:r>
                      <a:rPr lang="en-US" sz="28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sz="2800" i="1">
                        <a:latin typeface="Cambria Math"/>
                      </a:rPr>
                      <m:t>𝜋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latin typeface="Cambria Math"/>
                      </a:rPr>
                      <m:t>h</m:t>
                    </m:r>
                    <m:r>
                      <a:rPr lang="en-US" sz="28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𝑙</m:t>
                            </m:r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>
                                <a:latin typeface="Cambria Math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24</m:t>
                        </m:r>
                      </m:den>
                    </m:f>
                  </m:oMath>
                </a14:m>
                <a:endParaRPr lang="en-US" sz="2800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23" y="2466474"/>
                <a:ext cx="11660027" cy="810669"/>
              </a:xfrm>
              <a:prstGeom prst="rect">
                <a:avLst/>
              </a:prstGeom>
              <a:blipFill>
                <a:blip r:embed="rId3"/>
                <a:stretch>
                  <a:fillRect l="-784" b="-7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983" y="1"/>
                <a:ext cx="11625780" cy="2400976"/>
              </a:xfrm>
              <a:prstGeom prst="rect">
                <a:avLst/>
              </a:prstGeom>
            </p:spPr>
            <p:txBody>
              <a:bodyPr wrap="square" lIns="121917" tIns="60959" rIns="121917" bIns="60959">
                <a:spAutoFit/>
              </a:bodyPr>
              <a:lstStyle/>
              <a:p>
                <a:pPr marL="816146" indent="-816146">
                  <a:lnSpc>
                    <a:spcPct val="115000"/>
                  </a:lnSpc>
                  <a:tabLst>
                    <a:tab pos="1920144" algn="l"/>
                  </a:tabLst>
                </a:pPr>
                <a:r>
                  <a:rPr lang="en-US" sz="2800" b="1" dirty="0">
                    <a:solidFill>
                      <a:srgbClr val="0000FF"/>
                    </a:solidFill>
                    <a:latin typeface="Calibri" pitchFamily="34" charset="0"/>
                    <a:cs typeface="Calibri" pitchFamily="34" charset="0"/>
                  </a:rPr>
                  <a:t>Câu </a:t>
                </a:r>
                <a:r>
                  <a:rPr lang="en-US" sz="2800" b="1" dirty="0" smtClean="0">
                    <a:solidFill>
                      <a:srgbClr val="0000FF"/>
                    </a:solidFill>
                    <a:latin typeface="Calibri" pitchFamily="34" charset="0"/>
                    <a:cs typeface="Calibri" pitchFamily="34" charset="0"/>
                  </a:rPr>
                  <a:t>3:  </a:t>
                </a:r>
                <a:r>
                  <a:rPr lang="en-US" sz="2800" dirty="0">
                    <a:latin typeface="Calibri" pitchFamily="34" charset="0"/>
                    <a:cs typeface="Calibri" pitchFamily="34" charset="0"/>
                  </a:rPr>
                  <a:t>(Lương Thế Vinh - Hà Nội - Lần 1 - 2018-2019) Thiết diện qua trục của một hình nón là một tam giác đều cạnh có độ dài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2</m:t>
                    </m:r>
                    <m:r>
                      <a:rPr lang="en-US" sz="2800" i="1">
                        <a:latin typeface="Cambria Math"/>
                      </a:rPr>
                      <m:t>𝑎</m:t>
                    </m:r>
                  </m:oMath>
                </a14:m>
                <a:r>
                  <a:rPr lang="en-US" sz="2800" dirty="0">
                    <a:latin typeface="Calibri" pitchFamily="34" charset="0"/>
                    <a:cs typeface="Calibri" pitchFamily="34" charset="0"/>
                  </a:rPr>
                  <a:t>. Thể tích của khối nón là: </a:t>
                </a:r>
              </a:p>
              <a:p>
                <a:pPr marL="839851">
                  <a:lnSpc>
                    <a:spcPct val="115000"/>
                  </a:lnSpc>
                  <a:tabLst>
                    <a:tab pos="2880216" algn="l"/>
                    <a:tab pos="4799513" algn="l"/>
                    <a:tab pos="6719657" algn="l"/>
                  </a:tabLst>
                </a:pPr>
                <a:r>
                  <a:rPr lang="en-US" sz="2800" dirty="0">
                    <a:latin typeface="Calibri" pitchFamily="34" charset="0"/>
                    <a:cs typeface="Calibri" pitchFamily="34" charset="0"/>
                  </a:rPr>
                  <a:t>A.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𝜋</m:t>
                        </m:r>
                        <m:sSup>
                          <m:s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>
                                <a:latin typeface="Cambria Math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sz="2800" dirty="0">
                    <a:latin typeface="Calibri" pitchFamily="34" charset="0"/>
                    <a:cs typeface="Calibri" pitchFamily="34" charset="0"/>
                  </a:rPr>
                  <a:t>.	B.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𝜋</m:t>
                        </m:r>
                        <m:sSup>
                          <m:s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>
                                <a:latin typeface="Cambria Math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sz="2800" dirty="0">
                    <a:latin typeface="Calibri" pitchFamily="34" charset="0"/>
                    <a:cs typeface="Calibri" pitchFamily="34" charset="0"/>
                  </a:rPr>
                  <a:t>.	C.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𝜋</m:t>
                        </m:r>
                        <m:sSup>
                          <m:s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>
                                <a:latin typeface="Cambria Math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800" dirty="0">
                    <a:latin typeface="Calibri" pitchFamily="34" charset="0"/>
                    <a:cs typeface="Calibri" pitchFamily="34" charset="0"/>
                  </a:rPr>
                  <a:t>.	D.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𝜋</m:t>
                        </m:r>
                        <m:sSup>
                          <m:s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>
                                <a:latin typeface="Cambria Math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sz="2800" dirty="0">
                    <a:latin typeface="Calibri" pitchFamily="34" charset="0"/>
                    <a:cs typeface="Calibri" pitchFamily="34" charset="0"/>
                  </a:rPr>
                  <a:t>.</a:t>
                </a:r>
                <a:endParaRPr lang="en-US" sz="2800" dirty="0">
                  <a:latin typeface="Calibri" pitchFamily="34" charset="0"/>
                  <a:ea typeface="Times New Roman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3" y="1"/>
                <a:ext cx="11625780" cy="2400976"/>
              </a:xfrm>
              <a:prstGeom prst="rect">
                <a:avLst/>
              </a:prstGeom>
              <a:blipFill>
                <a:blip r:embed="rId4"/>
                <a:stretch>
                  <a:fillRect l="-839" t="-508" b="-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4616939" y="1664001"/>
            <a:ext cx="609600" cy="711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>
            <a:hlinkClick r:id="rId5" action="ppaction://hlinksldjump"/>
          </p:cNvPr>
          <p:cNvSpPr/>
          <p:nvPr/>
        </p:nvSpPr>
        <p:spPr>
          <a:xfrm>
            <a:off x="10049608" y="5908431"/>
            <a:ext cx="1793630" cy="71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TRỞ LẠI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64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xmlns="" id="{0AEB5589-BCD2-4F0E-A74F-0ACF51F8500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50520" y="0"/>
                <a:ext cx="11929997" cy="68580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0000FF"/>
                    </a:solidFill>
                  </a:rPr>
                  <a:t>Câu </a:t>
                </a:r>
                <a:r>
                  <a:rPr lang="en-US" b="1" dirty="0" smtClean="0">
                    <a:solidFill>
                      <a:srgbClr val="0000FF"/>
                    </a:solidFill>
                  </a:rPr>
                  <a:t>4:  </a:t>
                </a:r>
                <a:r>
                  <a:rPr lang="en-US" dirty="0"/>
                  <a:t>Cho hình nón tròn xoay có đường sinh bằng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/>
                  <a:t> và góc giữa đường sinh và mặt phẳng đáy bằng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60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dirty="0"/>
                  <a:t>. Diện tích xung quanh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𝑥𝑞</m:t>
                        </m:r>
                      </m:sub>
                    </m:sSub>
                  </m:oMath>
                </a14:m>
                <a:r>
                  <a:rPr lang="en-US" dirty="0"/>
                  <a:t> của hình nón và thể tích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của khối nón lần lượt là</a:t>
                </a:r>
              </a:p>
              <a:p>
                <a:pPr marL="0" indent="0">
                  <a:buNone/>
                </a:pPr>
                <a:r>
                  <a:rPr lang="fr-FR" b="1" dirty="0" smtClean="0"/>
                  <a:t>	A</a:t>
                </a:r>
                <a:r>
                  <a:rPr lang="fr-FR" b="1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𝑥𝑞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dirty="0"/>
                  <a:t> và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ra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24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fr-FR" dirty="0"/>
                  <a:t>.	</a:t>
                </a:r>
                <a:r>
                  <a:rPr lang="fr-FR" b="1" dirty="0"/>
                  <a:t>B.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𝑥𝑞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dirty="0"/>
                  <a:t> và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ra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fr-FR" dirty="0"/>
                  <a:t>.	</a:t>
                </a:r>
                <a:endParaRPr lang="en-US" dirty="0"/>
              </a:p>
              <a:p>
                <a:pPr marL="0" indent="0">
                  <a:buNone/>
                </a:pPr>
                <a:r>
                  <a:rPr lang="fr-FR" b="1" dirty="0" smtClean="0"/>
                  <a:t>	C</a:t>
                </a:r>
                <a:r>
                  <a:rPr lang="fr-FR" b="1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𝑥𝑞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dirty="0"/>
                  <a:t> và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ra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fr-FR" dirty="0"/>
                  <a:t>.	</a:t>
                </a:r>
                <a:r>
                  <a:rPr lang="fr-FR" b="1" dirty="0"/>
                  <a:t>D.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𝑥𝑞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và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ra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3200" b="1" dirty="0" smtClean="0">
                    <a:solidFill>
                      <a:srgbClr val="0000FF"/>
                    </a:solidFill>
                    <a:latin typeface="Calibri" panose="020F0502020204030204" pitchFamily="34" charset="0"/>
                  </a:rPr>
                  <a:t>Lời giải</a:t>
                </a:r>
              </a:p>
              <a:p>
                <a:pPr marL="0" indent="0">
                  <a:buNone/>
                </a:pPr>
                <a:r>
                  <a:rPr lang="en-US" b="1" dirty="0"/>
                  <a:t>Chọn A</a:t>
                </a:r>
                <a:endParaRPr lang="en-US" sz="3200" b="1" dirty="0" smtClean="0">
                  <a:solidFill>
                    <a:srgbClr val="0000FF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Từ giả thiết góc giữa đường sinh và mặt phẳng đáy bằng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60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dirty="0"/>
                  <a:t> ta có thiết diện qua trục của hình nón là tam giác đều có cạnh  bằng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/>
                  <a:t>  nên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ra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vi-VN" i="1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𝑥𝑞</m:t>
                          </m:r>
                        </m:sub>
                      </m:sSub>
                      <m:r>
                        <a:rPr lang="vi-V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vi-VN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vi-VN" i="1">
                          <a:latin typeface="Cambria Math" panose="02040503050406030204" pitchFamily="18" charset="0"/>
                        </a:rPr>
                        <m:t>𝑟𝑙</m:t>
                      </m:r>
                      <m:r>
                        <a:rPr lang="vi-V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vi-VN" i="1"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vi-VN" i="1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vi-VN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vi-V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vi-VN" i="1"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vi-VN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vi-V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rad>
                        </m:num>
                        <m:den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24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vi-V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3200" b="1" dirty="0" smtClean="0">
                  <a:solidFill>
                    <a:srgbClr val="0000FF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AEB5589-BCD2-4F0E-A74F-0ACF51F850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0520" y="0"/>
                <a:ext cx="11929997" cy="6858000"/>
              </a:xfrm>
              <a:blipFill>
                <a:blip r:embed="rId2"/>
                <a:stretch>
                  <a:fillRect l="-1277" t="-889" r="-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hlinkClick r:id="rId3" action="ppaction://hlinksldjump"/>
          </p:cNvPr>
          <p:cNvSpPr/>
          <p:nvPr/>
        </p:nvSpPr>
        <p:spPr>
          <a:xfrm>
            <a:off x="10049608" y="5908431"/>
            <a:ext cx="1793630" cy="71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TRỞ LẠI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85129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3" grpId="0" uiExpand="1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4">
            <a:extLst>
              <a:ext uri="{FF2B5EF4-FFF2-40B4-BE49-F238E27FC236}">
                <a16:creationId xmlns:a16="http://schemas.microsoft.com/office/drawing/2014/main" xmlns="" id="{C747A885-F2D1-409F-9DDA-9CB0AA9B9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1" y="304406"/>
            <a:ext cx="11624711" cy="584775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8" name="Picture 11" descr="FIREWRK8">
            <a:extLst>
              <a:ext uri="{FF2B5EF4-FFF2-40B4-BE49-F238E27FC236}">
                <a16:creationId xmlns:a16="http://schemas.microsoft.com/office/drawing/2014/main" xmlns="" id="{C4BE1026-8D85-4517-A42B-961A508F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137" y="310114"/>
            <a:ext cx="690499" cy="60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AutoShape 2">
            <a:extLst>
              <a:ext uri="{FF2B5EF4-FFF2-40B4-BE49-F238E27FC236}">
                <a16:creationId xmlns:a16="http://schemas.microsoft.com/office/drawing/2014/main" xmlns="" id="{6512D224-3B8D-44B0-B24C-E08BAE30CDA9}"/>
              </a:ext>
            </a:extLst>
          </p:cNvPr>
          <p:cNvSpPr>
            <a:spLocks noChangeArrowheads="1"/>
          </p:cNvSpPr>
          <p:nvPr/>
        </p:nvSpPr>
        <p:spPr bwMode="ltGray">
          <a:xfrm rot="5400000">
            <a:off x="650700" y="2840878"/>
            <a:ext cx="4267202" cy="2214544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vi-VN">
              <a:latin typeface="Arial" charset="0"/>
              <a:cs typeface="+mn-cs"/>
            </a:endParaRPr>
          </a:p>
        </p:txBody>
      </p:sp>
      <p:sp>
        <p:nvSpPr>
          <p:cNvPr id="70" name="AutoShape 13">
            <a:extLst>
              <a:ext uri="{FF2B5EF4-FFF2-40B4-BE49-F238E27FC236}">
                <a16:creationId xmlns:a16="http://schemas.microsoft.com/office/drawing/2014/main" xmlns="" id="{19C1E010-0A75-458A-AC1E-141C2C697206}"/>
              </a:ext>
            </a:extLst>
          </p:cNvPr>
          <p:cNvSpPr>
            <a:spLocks noChangeArrowheads="1"/>
          </p:cNvSpPr>
          <p:nvPr/>
        </p:nvSpPr>
        <p:spPr bwMode="gray">
          <a:xfrm>
            <a:off x="3696283" y="2120056"/>
            <a:ext cx="6149211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 algn="ctr">
            <a:solidFill>
              <a:srgbClr val="0000CC"/>
            </a:solidFill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anchor="ctr"/>
          <a:lstStyle/>
          <a:p>
            <a:pPr>
              <a:defRPr/>
            </a:pP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ani" panose="02040502050405020303" pitchFamily="18" charset="0"/>
                <a:cs typeface="Vani" panose="02040502050405020303" pitchFamily="18" charset="0"/>
              </a:rPr>
              <a:t>B.Ví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ani" panose="02040502050405020303" pitchFamily="18" charset="0"/>
                <a:cs typeface="Vani" panose="02040502050405020303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ani" panose="02040502050405020303" pitchFamily="18" charset="0"/>
                <a:cs typeface="Vani" panose="02040502050405020303" pitchFamily="18" charset="0"/>
              </a:rPr>
              <a:t>dụ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ani" panose="02040502050405020303" pitchFamily="18" charset="0"/>
                <a:cs typeface="Vani" panose="02040502050405020303" pitchFamily="18" charset="0"/>
              </a:rPr>
              <a:t> minh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ani" panose="02040502050405020303" pitchFamily="18" charset="0"/>
                <a:cs typeface="Vani" panose="02040502050405020303" pitchFamily="18" charset="0"/>
              </a:rPr>
              <a:t>họa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ani" panose="02040502050405020303" pitchFamily="18" charset="0"/>
              <a:cs typeface="Vani" panose="02040502050405020303" pitchFamily="18" charset="0"/>
            </a:endParaRPr>
          </a:p>
        </p:txBody>
      </p:sp>
      <p:sp>
        <p:nvSpPr>
          <p:cNvPr id="71" name="AutoShape 15">
            <a:hlinkClick r:id="rId3" action="ppaction://hlinksldjump"/>
            <a:extLst>
              <a:ext uri="{FF2B5EF4-FFF2-40B4-BE49-F238E27FC236}">
                <a16:creationId xmlns:a16="http://schemas.microsoft.com/office/drawing/2014/main" xmlns="" id="{577AD902-088F-4ACE-8D4B-39C5325F42C0}"/>
              </a:ext>
            </a:extLst>
          </p:cNvPr>
          <p:cNvSpPr>
            <a:spLocks noChangeArrowheads="1"/>
          </p:cNvSpPr>
          <p:nvPr/>
        </p:nvSpPr>
        <p:spPr bwMode="gray">
          <a:xfrm>
            <a:off x="3121318" y="1373808"/>
            <a:ext cx="5708175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 algn="ctr">
            <a:solidFill>
              <a:srgbClr val="0000CC"/>
            </a:solidFill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anchor="ctr"/>
          <a:lstStyle/>
          <a:p>
            <a:pPr>
              <a:defRPr/>
            </a:pPr>
            <a:r>
              <a:rPr lang="en-US" sz="3200" dirty="0">
                <a:latin typeface="Vani" panose="02040502050405020303" pitchFamily="18" charset="0"/>
                <a:cs typeface="Vani" panose="02040502050405020303" pitchFamily="18" charset="0"/>
              </a:rPr>
              <a:t> 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ani" panose="02040502050405020303" pitchFamily="18" charset="0"/>
                <a:cs typeface="Vani" panose="02040502050405020303" pitchFamily="18" charset="0"/>
              </a:rPr>
              <a:t>A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ani" panose="02040502050405020303" pitchFamily="18" charset="0"/>
                <a:cs typeface="Vani" panose="02040502050405020303" pitchFamily="18" charset="0"/>
              </a:rPr>
              <a:t>.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ani" panose="02040502050405020303" pitchFamily="18" charset="0"/>
                <a:cs typeface="Vani" panose="02040502050405020303" pitchFamily="18" charset="0"/>
              </a:rPr>
              <a:t>Lý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ani" panose="02040502050405020303" pitchFamily="18" charset="0"/>
                <a:cs typeface="Vani" panose="02040502050405020303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ani" panose="02040502050405020303" pitchFamily="18" charset="0"/>
                <a:cs typeface="Vani" panose="02040502050405020303" pitchFamily="18" charset="0"/>
              </a:rPr>
              <a:t>thuyết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ani" panose="02040502050405020303" pitchFamily="18" charset="0"/>
              <a:cs typeface="Vani" panose="02040502050405020303" pitchFamily="18" charset="0"/>
            </a:endParaRPr>
          </a:p>
        </p:txBody>
      </p:sp>
      <p:sp>
        <p:nvSpPr>
          <p:cNvPr id="72" name="AutoShape 40">
            <a:hlinkClick r:id="rId4" action="ppaction://hlinksldjump"/>
            <a:extLst>
              <a:ext uri="{FF2B5EF4-FFF2-40B4-BE49-F238E27FC236}">
                <a16:creationId xmlns:a16="http://schemas.microsoft.com/office/drawing/2014/main" xmlns="" id="{43C051DC-C7D1-4F76-A0E4-E9725AEA5753}"/>
              </a:ext>
            </a:extLst>
          </p:cNvPr>
          <p:cNvSpPr>
            <a:spLocks noChangeArrowheads="1"/>
          </p:cNvSpPr>
          <p:nvPr/>
        </p:nvSpPr>
        <p:spPr bwMode="gray">
          <a:xfrm>
            <a:off x="3999785" y="2903136"/>
            <a:ext cx="6871416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 algn="ctr">
            <a:solidFill>
              <a:srgbClr val="0000CC"/>
            </a:solidFill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anchor="ctr"/>
          <a:lstStyle/>
          <a:p>
            <a:pPr>
              <a:defRPr/>
            </a:pPr>
            <a:r>
              <a:rPr lang="en-US" sz="3200" b="1" dirty="0">
                <a:solidFill>
                  <a:srgbClr val="00008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ani" panose="02040502050405020303" pitchFamily="18" charset="0"/>
                <a:cs typeface="Vani" panose="02040502050405020303" pitchFamily="18" charset="0"/>
              </a:rPr>
              <a:t> Phần </a:t>
            </a:r>
            <a:r>
              <a:rPr lang="en-US" sz="3200" b="1" dirty="0" smtClean="0">
                <a:solidFill>
                  <a:srgbClr val="00008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ani" panose="02040502050405020303" pitchFamily="18" charset="0"/>
                <a:cs typeface="Vani" panose="02040502050405020303" pitchFamily="18" charset="0"/>
              </a:rPr>
              <a:t>1. </a:t>
            </a:r>
            <a:r>
              <a:rPr lang="en-US" sz="3200" b="1" dirty="0">
                <a:solidFill>
                  <a:srgbClr val="00008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ani" panose="02040502050405020303" pitchFamily="18" charset="0"/>
                <a:cs typeface="Vani" panose="02040502050405020303" pitchFamily="18" charset="0"/>
              </a:rPr>
              <a:t>	</a:t>
            </a:r>
            <a:r>
              <a:rPr lang="en-US" sz="3200" b="1" dirty="0" smtClean="0">
                <a:solidFill>
                  <a:srgbClr val="00008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ani" panose="02040502050405020303" pitchFamily="18" charset="0"/>
                <a:cs typeface="Vani" panose="02040502050405020303" pitchFamily="18" charset="0"/>
              </a:rPr>
              <a:t>Nhận biết</a:t>
            </a:r>
            <a:endParaRPr lang="en-US" sz="3200" b="1" dirty="0">
              <a:solidFill>
                <a:srgbClr val="00008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ani" panose="02040502050405020303" pitchFamily="18" charset="0"/>
              <a:cs typeface="Vani" panose="02040502050405020303" pitchFamily="18" charset="0"/>
            </a:endParaRPr>
          </a:p>
        </p:txBody>
      </p:sp>
      <p:sp>
        <p:nvSpPr>
          <p:cNvPr id="73" name="AutoShape 42">
            <a:hlinkClick r:id="rId5" action="ppaction://hlinksldjump"/>
            <a:extLst>
              <a:ext uri="{FF2B5EF4-FFF2-40B4-BE49-F238E27FC236}">
                <a16:creationId xmlns:a16="http://schemas.microsoft.com/office/drawing/2014/main" xmlns="" id="{0FAF4748-6605-4C2C-B023-89CDD8CF2848}"/>
              </a:ext>
            </a:extLst>
          </p:cNvPr>
          <p:cNvSpPr>
            <a:spLocks noChangeArrowheads="1"/>
          </p:cNvSpPr>
          <p:nvPr/>
        </p:nvSpPr>
        <p:spPr bwMode="gray">
          <a:xfrm>
            <a:off x="4020215" y="4425179"/>
            <a:ext cx="7054187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 algn="ctr">
            <a:solidFill>
              <a:srgbClr val="0000CC"/>
            </a:solidFill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anchor="ctr"/>
          <a:lstStyle/>
          <a:p>
            <a:pPr>
              <a:defRPr/>
            </a:pPr>
            <a:r>
              <a:rPr lang="en-US" sz="3200" dirty="0">
                <a:latin typeface="Vani" panose="02040502050405020303" pitchFamily="18" charset="0"/>
                <a:cs typeface="Vani" panose="02040502050405020303" pitchFamily="18" charset="0"/>
              </a:rPr>
              <a:t> </a:t>
            </a:r>
            <a:r>
              <a:rPr lang="en-US" sz="3200" b="1" dirty="0" err="1" smtClean="0">
                <a:solidFill>
                  <a:srgbClr val="00008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ani" panose="02040502050405020303" pitchFamily="18" charset="0"/>
                <a:cs typeface="Vani" panose="02040502050405020303" pitchFamily="18" charset="0"/>
              </a:rPr>
              <a:t>Phần</a:t>
            </a:r>
            <a:r>
              <a:rPr lang="en-US" sz="3200" b="1" dirty="0" smtClean="0">
                <a:solidFill>
                  <a:srgbClr val="00008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ani" panose="02040502050405020303" pitchFamily="18" charset="0"/>
                <a:cs typeface="Vani" panose="02040502050405020303" pitchFamily="18" charset="0"/>
              </a:rPr>
              <a:t> 3. </a:t>
            </a:r>
            <a:r>
              <a:rPr lang="en-US" sz="3200" b="1" dirty="0" err="1" smtClean="0">
                <a:solidFill>
                  <a:srgbClr val="00008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ani" panose="02040502050405020303" pitchFamily="18" charset="0"/>
                <a:cs typeface="Vani" panose="02040502050405020303" pitchFamily="18" charset="0"/>
              </a:rPr>
              <a:t>Vận</a:t>
            </a:r>
            <a:r>
              <a:rPr lang="en-US" sz="3200" b="1" dirty="0" smtClean="0">
                <a:solidFill>
                  <a:srgbClr val="00008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ani" panose="02040502050405020303" pitchFamily="18" charset="0"/>
                <a:cs typeface="Vani" panose="02040502050405020303" pitchFamily="18" charset="0"/>
              </a:rPr>
              <a:t> </a:t>
            </a:r>
            <a:r>
              <a:rPr lang="en-US" sz="3200" b="1" dirty="0" err="1" smtClean="0">
                <a:solidFill>
                  <a:srgbClr val="00008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ani" panose="02040502050405020303" pitchFamily="18" charset="0"/>
                <a:cs typeface="Vani" panose="02040502050405020303" pitchFamily="18" charset="0"/>
              </a:rPr>
              <a:t>dụng</a:t>
            </a:r>
            <a:r>
              <a:rPr lang="en-US" sz="3200" b="1" dirty="0" smtClean="0">
                <a:solidFill>
                  <a:srgbClr val="00008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ani" panose="02040502050405020303" pitchFamily="18" charset="0"/>
                <a:cs typeface="Vani" panose="02040502050405020303" pitchFamily="18" charset="0"/>
              </a:rPr>
              <a:t> </a:t>
            </a:r>
            <a:r>
              <a:rPr lang="en-US" sz="3200" b="1" dirty="0" err="1" smtClean="0">
                <a:solidFill>
                  <a:srgbClr val="00008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ani" panose="02040502050405020303" pitchFamily="18" charset="0"/>
                <a:cs typeface="Vani" panose="02040502050405020303" pitchFamily="18" charset="0"/>
              </a:rPr>
              <a:t>thấp</a:t>
            </a:r>
            <a:endParaRPr lang="en-US" sz="3200" b="1" dirty="0">
              <a:solidFill>
                <a:srgbClr val="00008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ani" panose="02040502050405020303" pitchFamily="18" charset="0"/>
              <a:cs typeface="Vani" panose="02040502050405020303" pitchFamily="18" charset="0"/>
            </a:endParaRPr>
          </a:p>
        </p:txBody>
      </p:sp>
      <p:sp>
        <p:nvSpPr>
          <p:cNvPr id="74" name="AutoShape 51">
            <a:hlinkClick r:id="rId6" action="ppaction://hlinksldjump"/>
            <a:extLst>
              <a:ext uri="{FF2B5EF4-FFF2-40B4-BE49-F238E27FC236}">
                <a16:creationId xmlns:a16="http://schemas.microsoft.com/office/drawing/2014/main" xmlns="" id="{CE672B44-7DA4-451C-91C7-5C64339B421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125721" y="3690246"/>
            <a:ext cx="755828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 algn="ctr">
            <a:solidFill>
              <a:srgbClr val="0000CC"/>
            </a:solidFill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anchor="ctr"/>
          <a:lstStyle/>
          <a:p>
            <a:pPr>
              <a:defRPr/>
            </a:pPr>
            <a:r>
              <a:rPr lang="en-US" sz="3200" dirty="0">
                <a:latin typeface="Vani" panose="02040502050405020303" pitchFamily="18" charset="0"/>
                <a:cs typeface="Vani" panose="02040502050405020303" pitchFamily="18" charset="0"/>
              </a:rPr>
              <a:t> </a:t>
            </a:r>
            <a:r>
              <a:rPr lang="en-US" sz="3200" b="1" dirty="0" smtClean="0">
                <a:solidFill>
                  <a:srgbClr val="00008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ani" panose="02040502050405020303" pitchFamily="18" charset="0"/>
                <a:cs typeface="Vani" panose="02040502050405020303" pitchFamily="18" charset="0"/>
              </a:rPr>
              <a:t>Phần 2. Thông hiểu</a:t>
            </a:r>
            <a:endParaRPr lang="en-US" sz="3200" b="1" dirty="0">
              <a:solidFill>
                <a:srgbClr val="00008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ani" panose="02040502050405020303" pitchFamily="18" charset="0"/>
              <a:cs typeface="Vani" panose="02040502050405020303" pitchFamily="18" charset="0"/>
            </a:endParaRPr>
          </a:p>
        </p:txBody>
      </p:sp>
      <p:sp>
        <p:nvSpPr>
          <p:cNvPr id="75" name="AutoShape 42">
            <a:hlinkClick r:id="rId7" action="ppaction://hlinksldjump"/>
            <a:extLst>
              <a:ext uri="{FF2B5EF4-FFF2-40B4-BE49-F238E27FC236}">
                <a16:creationId xmlns:a16="http://schemas.microsoft.com/office/drawing/2014/main" xmlns="" id="{CAD2B4EC-B821-40B2-B9F1-5D402438BD57}"/>
              </a:ext>
            </a:extLst>
          </p:cNvPr>
          <p:cNvSpPr>
            <a:spLocks noChangeArrowheads="1"/>
          </p:cNvSpPr>
          <p:nvPr/>
        </p:nvSpPr>
        <p:spPr bwMode="gray">
          <a:xfrm>
            <a:off x="3748205" y="5206815"/>
            <a:ext cx="6097288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 algn="ctr">
            <a:solidFill>
              <a:srgbClr val="0000CC"/>
            </a:solidFill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anchor="ctr"/>
          <a:lstStyle/>
          <a:p>
            <a:pPr>
              <a:defRPr/>
            </a:pPr>
            <a:r>
              <a:rPr lang="en-US" sz="3200" dirty="0">
                <a:latin typeface="Vani" panose="02040502050405020303" pitchFamily="18" charset="0"/>
                <a:cs typeface="Vani" panose="02040502050405020303" pitchFamily="18" charset="0"/>
              </a:rPr>
              <a:t> </a:t>
            </a:r>
            <a:r>
              <a:rPr lang="en-US" sz="3200" b="1" dirty="0" err="1" smtClean="0">
                <a:solidFill>
                  <a:srgbClr val="00008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ani" panose="02040502050405020303" pitchFamily="18" charset="0"/>
                <a:cs typeface="Vani" panose="02040502050405020303" pitchFamily="18" charset="0"/>
              </a:rPr>
              <a:t>Phần</a:t>
            </a:r>
            <a:r>
              <a:rPr lang="en-US" sz="3200" b="1" dirty="0" smtClean="0">
                <a:solidFill>
                  <a:srgbClr val="00008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ani" panose="02040502050405020303" pitchFamily="18" charset="0"/>
                <a:cs typeface="Vani" panose="02040502050405020303" pitchFamily="18" charset="0"/>
              </a:rPr>
              <a:t> 4. </a:t>
            </a:r>
            <a:r>
              <a:rPr lang="en-US" sz="3200" b="1" dirty="0" err="1" smtClean="0">
                <a:solidFill>
                  <a:srgbClr val="00008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ani" panose="02040502050405020303" pitchFamily="18" charset="0"/>
                <a:cs typeface="Vani" panose="02040502050405020303" pitchFamily="18" charset="0"/>
              </a:rPr>
              <a:t>Vận</a:t>
            </a:r>
            <a:r>
              <a:rPr lang="en-US" sz="3200" b="1" dirty="0" smtClean="0">
                <a:solidFill>
                  <a:srgbClr val="00008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ani" panose="02040502050405020303" pitchFamily="18" charset="0"/>
                <a:cs typeface="Vani" panose="02040502050405020303" pitchFamily="18" charset="0"/>
              </a:rPr>
              <a:t> </a:t>
            </a:r>
            <a:r>
              <a:rPr lang="en-US" sz="3200" b="1" dirty="0" err="1" smtClean="0">
                <a:solidFill>
                  <a:srgbClr val="00008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ani" panose="02040502050405020303" pitchFamily="18" charset="0"/>
                <a:cs typeface="Vani" panose="02040502050405020303" pitchFamily="18" charset="0"/>
              </a:rPr>
              <a:t>dụng</a:t>
            </a:r>
            <a:r>
              <a:rPr lang="en-US" sz="3200" b="1" dirty="0" smtClean="0">
                <a:solidFill>
                  <a:srgbClr val="00008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ani" panose="02040502050405020303" pitchFamily="18" charset="0"/>
                <a:cs typeface="Vani" panose="02040502050405020303" pitchFamily="18" charset="0"/>
              </a:rPr>
              <a:t> </a:t>
            </a:r>
            <a:r>
              <a:rPr lang="en-US" sz="3200" b="1" dirty="0" err="1" smtClean="0">
                <a:solidFill>
                  <a:srgbClr val="00008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ani" panose="02040502050405020303" pitchFamily="18" charset="0"/>
                <a:cs typeface="Vani" panose="02040502050405020303" pitchFamily="18" charset="0"/>
              </a:rPr>
              <a:t>cao</a:t>
            </a:r>
            <a:endParaRPr lang="en-US" sz="3200" b="1" dirty="0">
              <a:solidFill>
                <a:srgbClr val="00008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ani" panose="02040502050405020303" pitchFamily="18" charset="0"/>
              <a:cs typeface="Vani" panose="02040502050405020303" pitchFamily="18" charset="0"/>
            </a:endParaRPr>
          </a:p>
        </p:txBody>
      </p:sp>
      <p:grpSp>
        <p:nvGrpSpPr>
          <p:cNvPr id="76" name="Group 65">
            <a:extLst>
              <a:ext uri="{FF2B5EF4-FFF2-40B4-BE49-F238E27FC236}">
                <a16:creationId xmlns:a16="http://schemas.microsoft.com/office/drawing/2014/main" xmlns="" id="{E6473F85-1D8D-43BB-80CC-11DB85C4BC47}"/>
              </a:ext>
            </a:extLst>
          </p:cNvPr>
          <p:cNvGrpSpPr>
            <a:grpSpLocks/>
          </p:cNvGrpSpPr>
          <p:nvPr/>
        </p:nvGrpSpPr>
        <p:grpSpPr bwMode="auto">
          <a:xfrm>
            <a:off x="2739564" y="1726734"/>
            <a:ext cx="228600" cy="228600"/>
            <a:chOff x="8229600" y="5638800"/>
            <a:chExt cx="228600" cy="228600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xmlns="" id="{7D6BBE25-4167-45A1-B925-33E722E7CF47}"/>
                </a:ext>
              </a:extLst>
            </p:cNvPr>
            <p:cNvSpPr/>
            <p:nvPr/>
          </p:nvSpPr>
          <p:spPr>
            <a:xfrm>
              <a:off x="8229600" y="5638800"/>
              <a:ext cx="228600" cy="228600"/>
            </a:xfrm>
            <a:prstGeom prst="ellipse">
              <a:avLst/>
            </a:prstGeom>
            <a:solidFill>
              <a:srgbClr val="FFFFCC"/>
            </a:solidFill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vi-VN"/>
            </a:p>
          </p:txBody>
        </p:sp>
        <p:sp>
          <p:nvSpPr>
            <p:cNvPr id="78" name="4-Point Star 35">
              <a:extLst>
                <a:ext uri="{FF2B5EF4-FFF2-40B4-BE49-F238E27FC236}">
                  <a16:creationId xmlns:a16="http://schemas.microsoft.com/office/drawing/2014/main" xmlns="" id="{14A72920-E183-4776-8D42-2F327B826210}"/>
                </a:ext>
              </a:extLst>
            </p:cNvPr>
            <p:cNvSpPr/>
            <p:nvPr/>
          </p:nvSpPr>
          <p:spPr>
            <a:xfrm>
              <a:off x="8229600" y="5638800"/>
              <a:ext cx="228600" cy="228600"/>
            </a:xfrm>
            <a:prstGeom prst="star4">
              <a:avLst/>
            </a:prstGeom>
            <a:solidFill>
              <a:srgbClr val="FFFF00"/>
            </a:solidFill>
            <a:ln>
              <a:solidFill>
                <a:srgbClr val="66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vi-VN"/>
            </a:p>
          </p:txBody>
        </p:sp>
      </p:grpSp>
      <p:grpSp>
        <p:nvGrpSpPr>
          <p:cNvPr id="79" name="Group 66">
            <a:extLst>
              <a:ext uri="{FF2B5EF4-FFF2-40B4-BE49-F238E27FC236}">
                <a16:creationId xmlns:a16="http://schemas.microsoft.com/office/drawing/2014/main" xmlns="" id="{95980423-CCF8-4D69-9A77-F2A58F96124E}"/>
              </a:ext>
            </a:extLst>
          </p:cNvPr>
          <p:cNvGrpSpPr>
            <a:grpSpLocks/>
          </p:cNvGrpSpPr>
          <p:nvPr/>
        </p:nvGrpSpPr>
        <p:grpSpPr bwMode="auto">
          <a:xfrm>
            <a:off x="3476285" y="2351930"/>
            <a:ext cx="228600" cy="228600"/>
            <a:chOff x="8229600" y="5638800"/>
            <a:chExt cx="228600" cy="228600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xmlns="" id="{C2C4D8A0-5EC3-448A-B3A5-0C0BF86DE489}"/>
                </a:ext>
              </a:extLst>
            </p:cNvPr>
            <p:cNvSpPr/>
            <p:nvPr/>
          </p:nvSpPr>
          <p:spPr>
            <a:xfrm>
              <a:off x="8229600" y="5638800"/>
              <a:ext cx="228600" cy="228600"/>
            </a:xfrm>
            <a:prstGeom prst="ellipse">
              <a:avLst/>
            </a:prstGeom>
            <a:solidFill>
              <a:srgbClr val="FFFFCC"/>
            </a:solidFill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vi-VN"/>
            </a:p>
          </p:txBody>
        </p:sp>
        <p:sp>
          <p:nvSpPr>
            <p:cNvPr id="81" name="4-Point Star 38">
              <a:extLst>
                <a:ext uri="{FF2B5EF4-FFF2-40B4-BE49-F238E27FC236}">
                  <a16:creationId xmlns:a16="http://schemas.microsoft.com/office/drawing/2014/main" xmlns="" id="{5AD3CAD2-0803-42DA-ABD7-95040BA18166}"/>
                </a:ext>
              </a:extLst>
            </p:cNvPr>
            <p:cNvSpPr/>
            <p:nvPr/>
          </p:nvSpPr>
          <p:spPr>
            <a:xfrm>
              <a:off x="8229600" y="5638800"/>
              <a:ext cx="228600" cy="228600"/>
            </a:xfrm>
            <a:prstGeom prst="star4">
              <a:avLst/>
            </a:prstGeom>
            <a:solidFill>
              <a:srgbClr val="FFFF00"/>
            </a:solidFill>
            <a:ln>
              <a:solidFill>
                <a:srgbClr val="66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vi-VN"/>
            </a:p>
          </p:txBody>
        </p:sp>
      </p:grpSp>
      <p:grpSp>
        <p:nvGrpSpPr>
          <p:cNvPr id="82" name="Group 69">
            <a:extLst>
              <a:ext uri="{FF2B5EF4-FFF2-40B4-BE49-F238E27FC236}">
                <a16:creationId xmlns:a16="http://schemas.microsoft.com/office/drawing/2014/main" xmlns="" id="{8D9D2BD9-A944-4950-AA10-4B5766A678A4}"/>
              </a:ext>
            </a:extLst>
          </p:cNvPr>
          <p:cNvGrpSpPr>
            <a:grpSpLocks/>
          </p:cNvGrpSpPr>
          <p:nvPr/>
        </p:nvGrpSpPr>
        <p:grpSpPr bwMode="auto">
          <a:xfrm>
            <a:off x="3683495" y="3102371"/>
            <a:ext cx="228600" cy="228600"/>
            <a:chOff x="8229600" y="5638800"/>
            <a:chExt cx="228600" cy="228600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xmlns="" id="{3107472B-7956-4822-9C6A-9891AB0838BA}"/>
                </a:ext>
              </a:extLst>
            </p:cNvPr>
            <p:cNvSpPr/>
            <p:nvPr/>
          </p:nvSpPr>
          <p:spPr>
            <a:xfrm>
              <a:off x="8229600" y="5638800"/>
              <a:ext cx="228600" cy="228600"/>
            </a:xfrm>
            <a:prstGeom prst="ellipse">
              <a:avLst/>
            </a:prstGeom>
            <a:solidFill>
              <a:srgbClr val="FFFFCC"/>
            </a:solidFill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vi-VN"/>
            </a:p>
          </p:txBody>
        </p:sp>
        <p:sp>
          <p:nvSpPr>
            <p:cNvPr id="84" name="4-Point Star 41">
              <a:extLst>
                <a:ext uri="{FF2B5EF4-FFF2-40B4-BE49-F238E27FC236}">
                  <a16:creationId xmlns:a16="http://schemas.microsoft.com/office/drawing/2014/main" xmlns="" id="{89A25397-347B-47A0-A5F8-0041A9C22E3D}"/>
                </a:ext>
              </a:extLst>
            </p:cNvPr>
            <p:cNvSpPr/>
            <p:nvPr/>
          </p:nvSpPr>
          <p:spPr>
            <a:xfrm>
              <a:off x="8229600" y="5638800"/>
              <a:ext cx="228600" cy="228600"/>
            </a:xfrm>
            <a:prstGeom prst="star4">
              <a:avLst/>
            </a:prstGeom>
            <a:solidFill>
              <a:srgbClr val="FFFF00"/>
            </a:solidFill>
            <a:ln>
              <a:solidFill>
                <a:srgbClr val="66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vi-VN"/>
            </a:p>
          </p:txBody>
        </p:sp>
      </p:grpSp>
      <p:grpSp>
        <p:nvGrpSpPr>
          <p:cNvPr id="85" name="Group 74">
            <a:extLst>
              <a:ext uri="{FF2B5EF4-FFF2-40B4-BE49-F238E27FC236}">
                <a16:creationId xmlns:a16="http://schemas.microsoft.com/office/drawing/2014/main" xmlns="" id="{72026C21-6757-497F-8CD2-85B3C2E125E0}"/>
              </a:ext>
            </a:extLst>
          </p:cNvPr>
          <p:cNvGrpSpPr>
            <a:grpSpLocks/>
          </p:cNvGrpSpPr>
          <p:nvPr/>
        </p:nvGrpSpPr>
        <p:grpSpPr bwMode="auto">
          <a:xfrm>
            <a:off x="3758604" y="3920277"/>
            <a:ext cx="228600" cy="228600"/>
            <a:chOff x="8229600" y="5638800"/>
            <a:chExt cx="228600" cy="228600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xmlns="" id="{C7EEFD93-2DED-47A4-B949-2CA6B758A63C}"/>
                </a:ext>
              </a:extLst>
            </p:cNvPr>
            <p:cNvSpPr/>
            <p:nvPr/>
          </p:nvSpPr>
          <p:spPr>
            <a:xfrm>
              <a:off x="8229600" y="5638800"/>
              <a:ext cx="228600" cy="228600"/>
            </a:xfrm>
            <a:prstGeom prst="ellipse">
              <a:avLst/>
            </a:prstGeom>
            <a:solidFill>
              <a:srgbClr val="FFFFCC"/>
            </a:solidFill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vi-VN"/>
            </a:p>
          </p:txBody>
        </p:sp>
        <p:sp>
          <p:nvSpPr>
            <p:cNvPr id="87" name="4-Point Star 44">
              <a:extLst>
                <a:ext uri="{FF2B5EF4-FFF2-40B4-BE49-F238E27FC236}">
                  <a16:creationId xmlns:a16="http://schemas.microsoft.com/office/drawing/2014/main" xmlns="" id="{854D6027-38EA-48A2-862A-7731C4E9A776}"/>
                </a:ext>
              </a:extLst>
            </p:cNvPr>
            <p:cNvSpPr/>
            <p:nvPr/>
          </p:nvSpPr>
          <p:spPr>
            <a:xfrm>
              <a:off x="8229600" y="5638800"/>
              <a:ext cx="228600" cy="228600"/>
            </a:xfrm>
            <a:prstGeom prst="star4">
              <a:avLst/>
            </a:prstGeom>
            <a:solidFill>
              <a:srgbClr val="FFFF00"/>
            </a:solidFill>
            <a:ln>
              <a:solidFill>
                <a:srgbClr val="66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vi-VN"/>
            </a:p>
          </p:txBody>
        </p:sp>
      </p:grpSp>
      <p:grpSp>
        <p:nvGrpSpPr>
          <p:cNvPr id="88" name="Group 77">
            <a:extLst>
              <a:ext uri="{FF2B5EF4-FFF2-40B4-BE49-F238E27FC236}">
                <a16:creationId xmlns:a16="http://schemas.microsoft.com/office/drawing/2014/main" xmlns="" id="{3B0D3E39-21F0-454D-A91F-D4D9485F53F7}"/>
              </a:ext>
            </a:extLst>
          </p:cNvPr>
          <p:cNvGrpSpPr>
            <a:grpSpLocks/>
          </p:cNvGrpSpPr>
          <p:nvPr/>
        </p:nvGrpSpPr>
        <p:grpSpPr bwMode="auto">
          <a:xfrm>
            <a:off x="3696281" y="4674243"/>
            <a:ext cx="228600" cy="228600"/>
            <a:chOff x="8229600" y="5638800"/>
            <a:chExt cx="228600" cy="228600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xmlns="" id="{1AA7808C-76D5-4371-8E22-51EE89183C20}"/>
                </a:ext>
              </a:extLst>
            </p:cNvPr>
            <p:cNvSpPr/>
            <p:nvPr/>
          </p:nvSpPr>
          <p:spPr>
            <a:xfrm>
              <a:off x="8229600" y="5638800"/>
              <a:ext cx="228600" cy="228600"/>
            </a:xfrm>
            <a:prstGeom prst="ellipse">
              <a:avLst/>
            </a:prstGeom>
            <a:solidFill>
              <a:srgbClr val="FFFFCC"/>
            </a:solidFill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vi-VN"/>
            </a:p>
          </p:txBody>
        </p:sp>
        <p:sp>
          <p:nvSpPr>
            <p:cNvPr id="90" name="4-Point Star 47">
              <a:extLst>
                <a:ext uri="{FF2B5EF4-FFF2-40B4-BE49-F238E27FC236}">
                  <a16:creationId xmlns:a16="http://schemas.microsoft.com/office/drawing/2014/main" xmlns="" id="{58B872AF-F601-4738-B10F-A640D8213704}"/>
                </a:ext>
              </a:extLst>
            </p:cNvPr>
            <p:cNvSpPr/>
            <p:nvPr/>
          </p:nvSpPr>
          <p:spPr>
            <a:xfrm>
              <a:off x="8229600" y="5638800"/>
              <a:ext cx="228600" cy="228600"/>
            </a:xfrm>
            <a:prstGeom prst="star4">
              <a:avLst/>
            </a:prstGeom>
            <a:solidFill>
              <a:srgbClr val="FFFF00"/>
            </a:solidFill>
            <a:ln>
              <a:solidFill>
                <a:srgbClr val="66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vi-VN"/>
            </a:p>
          </p:txBody>
        </p:sp>
      </p:grpSp>
      <p:grpSp>
        <p:nvGrpSpPr>
          <p:cNvPr id="91" name="Group 80">
            <a:extLst>
              <a:ext uri="{FF2B5EF4-FFF2-40B4-BE49-F238E27FC236}">
                <a16:creationId xmlns:a16="http://schemas.microsoft.com/office/drawing/2014/main" xmlns="" id="{BEE9A61B-18E2-4126-87AF-DA029539450E}"/>
              </a:ext>
            </a:extLst>
          </p:cNvPr>
          <p:cNvGrpSpPr>
            <a:grpSpLocks/>
          </p:cNvGrpSpPr>
          <p:nvPr/>
        </p:nvGrpSpPr>
        <p:grpSpPr bwMode="auto">
          <a:xfrm>
            <a:off x="3430032" y="5386587"/>
            <a:ext cx="228600" cy="228600"/>
            <a:chOff x="8229600" y="5638800"/>
            <a:chExt cx="228600" cy="228600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xmlns="" id="{BA0677D4-62DB-4284-8B2F-798B1119ED4E}"/>
                </a:ext>
              </a:extLst>
            </p:cNvPr>
            <p:cNvSpPr/>
            <p:nvPr/>
          </p:nvSpPr>
          <p:spPr>
            <a:xfrm>
              <a:off x="8229600" y="5638800"/>
              <a:ext cx="228600" cy="228600"/>
            </a:xfrm>
            <a:prstGeom prst="ellipse">
              <a:avLst/>
            </a:prstGeom>
            <a:solidFill>
              <a:srgbClr val="FFFFCC"/>
            </a:solidFill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vi-VN"/>
            </a:p>
          </p:txBody>
        </p:sp>
        <p:sp>
          <p:nvSpPr>
            <p:cNvPr id="93" name="4-Point Star 50">
              <a:extLst>
                <a:ext uri="{FF2B5EF4-FFF2-40B4-BE49-F238E27FC236}">
                  <a16:creationId xmlns:a16="http://schemas.microsoft.com/office/drawing/2014/main" xmlns="" id="{B6821D32-36E3-4DFF-8181-D5A24B05B1BF}"/>
                </a:ext>
              </a:extLst>
            </p:cNvPr>
            <p:cNvSpPr/>
            <p:nvPr/>
          </p:nvSpPr>
          <p:spPr>
            <a:xfrm>
              <a:off x="8229600" y="5638800"/>
              <a:ext cx="228600" cy="228600"/>
            </a:xfrm>
            <a:prstGeom prst="star4">
              <a:avLst/>
            </a:prstGeom>
            <a:solidFill>
              <a:srgbClr val="FFFF00"/>
            </a:solidFill>
            <a:ln>
              <a:solidFill>
                <a:srgbClr val="66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vi-VN"/>
            </a:p>
          </p:txBody>
        </p:sp>
      </p:grpSp>
      <p:sp>
        <p:nvSpPr>
          <p:cNvPr id="94" name="Oval 93">
            <a:extLst>
              <a:ext uri="{FF2B5EF4-FFF2-40B4-BE49-F238E27FC236}">
                <a16:creationId xmlns:a16="http://schemas.microsoft.com/office/drawing/2014/main" xmlns="" id="{A4E24E9A-81B4-4290-BC44-FC215AE743B6}"/>
              </a:ext>
            </a:extLst>
          </p:cNvPr>
          <p:cNvSpPr/>
          <p:nvPr/>
        </p:nvSpPr>
        <p:spPr>
          <a:xfrm>
            <a:off x="502780" y="2120057"/>
            <a:ext cx="3087805" cy="3870647"/>
          </a:xfrm>
          <a:prstGeom prst="ellipse">
            <a:avLst/>
          </a:prstGeom>
          <a:solidFill>
            <a:srgbClr val="FFFFCC"/>
          </a:solidFill>
          <a:ln>
            <a:solidFill>
              <a:srgbClr val="C0000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 BÀI HỌC</a:t>
            </a:r>
            <a:endParaRPr lang="en-US" sz="48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AutoShape 42">
            <a:hlinkClick r:id="rId8" action="ppaction://hlinksldjump"/>
            <a:extLst>
              <a:ext uri="{FF2B5EF4-FFF2-40B4-BE49-F238E27FC236}">
                <a16:creationId xmlns:a16="http://schemas.microsoft.com/office/drawing/2014/main" xmlns="" id="{48D6109D-698F-4E02-A46F-683DA1DC3949}"/>
              </a:ext>
            </a:extLst>
          </p:cNvPr>
          <p:cNvSpPr>
            <a:spLocks noChangeArrowheads="1"/>
          </p:cNvSpPr>
          <p:nvPr/>
        </p:nvSpPr>
        <p:spPr bwMode="gray">
          <a:xfrm>
            <a:off x="3031785" y="6006685"/>
            <a:ext cx="6204107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 algn="ctr">
            <a:solidFill>
              <a:srgbClr val="0000CC"/>
            </a:solidFill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anchor="ctr"/>
          <a:lstStyle/>
          <a:p>
            <a:pPr>
              <a:defRPr/>
            </a:pP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ani" panose="02040502050405020303" pitchFamily="18" charset="0"/>
                <a:cs typeface="Vani" panose="02040502050405020303" pitchFamily="18" charset="0"/>
              </a:rPr>
              <a:t>C.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ani" panose="02040502050405020303" pitchFamily="18" charset="0"/>
                <a:cs typeface="Vani" panose="02040502050405020303" pitchFamily="18" charset="0"/>
              </a:rPr>
              <a:t>Bài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ani" panose="02040502050405020303" pitchFamily="18" charset="0"/>
                <a:cs typeface="Vani" panose="02040502050405020303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ani" panose="02040502050405020303" pitchFamily="18" charset="0"/>
                <a:cs typeface="Vani" panose="02040502050405020303" pitchFamily="18" charset="0"/>
              </a:rPr>
              <a:t>tập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ani" panose="02040502050405020303" pitchFamily="18" charset="0"/>
                <a:cs typeface="Vani" panose="02040502050405020303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ani" panose="02040502050405020303" pitchFamily="18" charset="0"/>
                <a:cs typeface="Vani" panose="02040502050405020303" pitchFamily="18" charset="0"/>
              </a:rPr>
              <a:t>tự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ani" panose="02040502050405020303" pitchFamily="18" charset="0"/>
                <a:cs typeface="Vani" panose="02040502050405020303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ani" panose="02040502050405020303" pitchFamily="18" charset="0"/>
                <a:cs typeface="Vani" panose="02040502050405020303" pitchFamily="18" charset="0"/>
              </a:rPr>
              <a:t>luyện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ani" panose="02040502050405020303" pitchFamily="18" charset="0"/>
              <a:cs typeface="Vani" panose="02040502050405020303" pitchFamily="18" charset="0"/>
            </a:endParaRPr>
          </a:p>
        </p:txBody>
      </p:sp>
      <p:grpSp>
        <p:nvGrpSpPr>
          <p:cNvPr id="96" name="Group 80">
            <a:extLst>
              <a:ext uri="{FF2B5EF4-FFF2-40B4-BE49-F238E27FC236}">
                <a16:creationId xmlns:a16="http://schemas.microsoft.com/office/drawing/2014/main" xmlns="" id="{AC539B52-E89A-4065-86E0-6866CAD50144}"/>
              </a:ext>
            </a:extLst>
          </p:cNvPr>
          <p:cNvGrpSpPr>
            <a:grpSpLocks/>
          </p:cNvGrpSpPr>
          <p:nvPr/>
        </p:nvGrpSpPr>
        <p:grpSpPr bwMode="auto">
          <a:xfrm>
            <a:off x="2803185" y="5944008"/>
            <a:ext cx="228600" cy="228600"/>
            <a:chOff x="8229600" y="5638800"/>
            <a:chExt cx="228600" cy="228600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xmlns="" id="{E8602C37-FF86-4E2F-B116-7D46095D5DE7}"/>
                </a:ext>
              </a:extLst>
            </p:cNvPr>
            <p:cNvSpPr/>
            <p:nvPr/>
          </p:nvSpPr>
          <p:spPr>
            <a:xfrm>
              <a:off x="8229600" y="5638800"/>
              <a:ext cx="228600" cy="228600"/>
            </a:xfrm>
            <a:prstGeom prst="ellipse">
              <a:avLst/>
            </a:prstGeom>
            <a:solidFill>
              <a:srgbClr val="FFFFCC"/>
            </a:solidFill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vi-VN"/>
            </a:p>
          </p:txBody>
        </p:sp>
        <p:sp>
          <p:nvSpPr>
            <p:cNvPr id="98" name="4-Point Star 89">
              <a:extLst>
                <a:ext uri="{FF2B5EF4-FFF2-40B4-BE49-F238E27FC236}">
                  <a16:creationId xmlns:a16="http://schemas.microsoft.com/office/drawing/2014/main" xmlns="" id="{A3A64552-4792-4C13-BB68-54D85A1E3FFF}"/>
                </a:ext>
              </a:extLst>
            </p:cNvPr>
            <p:cNvSpPr/>
            <p:nvPr/>
          </p:nvSpPr>
          <p:spPr>
            <a:xfrm>
              <a:off x="8229600" y="5638800"/>
              <a:ext cx="228600" cy="228600"/>
            </a:xfrm>
            <a:prstGeom prst="star4">
              <a:avLst/>
            </a:prstGeom>
            <a:solidFill>
              <a:srgbClr val="FFFF00"/>
            </a:solidFill>
            <a:ln>
              <a:solidFill>
                <a:srgbClr val="66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vi-VN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04800" y="308133"/>
            <a:ext cx="1105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MẶT NÓN</a:t>
            </a:r>
            <a:endParaRPr lang="en-US" sz="32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9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7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0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5" grpId="0" animBg="1"/>
      <p:bldP spid="9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xmlns="" id="{0AEB5589-BCD2-4F0E-A74F-0ACF51F8500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50520" y="0"/>
                <a:ext cx="11929997" cy="68580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b="1" dirty="0" smtClean="0">
                    <a:solidFill>
                      <a:srgbClr val="0000FF"/>
                    </a:solidFill>
                  </a:rPr>
                  <a:t>Câu 5:  </a:t>
                </a:r>
                <a:r>
                  <a:rPr lang="en-US" dirty="0"/>
                  <a:t>Cắt một hình nón bằng một mặt phẳng qua trục của nó ta được thiết diện là một tam giác vuông cân có cạnh góc vuông bằng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. Tính thể tích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của khối nón được tạo nên bởi hình nón đã cho.</a:t>
                </a:r>
              </a:p>
              <a:p>
                <a:pPr marL="0" indent="0">
                  <a:buNone/>
                </a:pPr>
                <a:r>
                  <a:rPr lang="nl-NL" b="1" dirty="0" smtClean="0"/>
                  <a:t>	A</a:t>
                </a:r>
                <a:r>
                  <a:rPr lang="nl-NL" b="1" dirty="0"/>
                  <a:t>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  <a:r>
                  <a:rPr lang="nl-NL" dirty="0"/>
                  <a:t>	</a:t>
                </a:r>
                <a:r>
                  <a:rPr lang="nl-NL" b="1" u="sng" dirty="0"/>
                  <a:t>B</a:t>
                </a:r>
                <a:r>
                  <a:rPr lang="nl-NL" b="1" dirty="0"/>
                  <a:t>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  <a:r>
                  <a:rPr lang="nl-NL" dirty="0"/>
                  <a:t>	</a:t>
                </a:r>
                <a:r>
                  <a:rPr lang="nl-NL" b="1" dirty="0"/>
                  <a:t>C.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  <a:r>
                  <a:rPr lang="nl-NL" dirty="0"/>
                  <a:t>	</a:t>
                </a:r>
                <a:r>
                  <a:rPr lang="nl-NL" b="1" dirty="0"/>
                  <a:t>D.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sz="3200" b="1" dirty="0" smtClean="0">
                    <a:solidFill>
                      <a:srgbClr val="0000FF"/>
                    </a:solidFill>
                    <a:latin typeface="Calibri" panose="020F0502020204030204" pitchFamily="34" charset="0"/>
                  </a:rPr>
                  <a:t>Lời giải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b="1" dirty="0"/>
                  <a:t>Chọn B</a:t>
                </a:r>
                <a:endParaRPr lang="en-US" dirty="0"/>
              </a:p>
              <a:p>
                <a:r>
                  <a:rPr lang="en-US" dirty="0" smtClean="0"/>
                  <a:t>Cắt </a:t>
                </a:r>
                <a:r>
                  <a:rPr lang="en-US" dirty="0"/>
                  <a:t>một hình nón bằng một mặt phẳng qua trục của nó ta được thiết diện là một tam giác vuông cân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𝐴𝐵𝐶</m:t>
                    </m:r>
                  </m:oMath>
                </a14:m>
                <a:r>
                  <a:rPr lang="en-US" dirty="0"/>
                  <a:t>có cạnh góc vuông bằng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: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Mà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Đường cao hình nón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𝐵𝐶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Thể tích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của khối nón là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200" b="1" dirty="0" smtClean="0">
                  <a:solidFill>
                    <a:srgbClr val="0000FF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AEB5589-BCD2-4F0E-A74F-0ACF51F850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0520" y="0"/>
                <a:ext cx="11929997" cy="6858000"/>
              </a:xfrm>
              <a:blipFill>
                <a:blip r:embed="rId2"/>
                <a:stretch>
                  <a:fillRect l="-1277" t="-1422" r="-1431" b="-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aptu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841" y="3559943"/>
            <a:ext cx="2592279" cy="253013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hlinkClick r:id="rId4" action="ppaction://hlinksldjump"/>
          </p:cNvPr>
          <p:cNvSpPr/>
          <p:nvPr/>
        </p:nvSpPr>
        <p:spPr>
          <a:xfrm>
            <a:off x="10575426" y="6219062"/>
            <a:ext cx="1462694" cy="509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TRỞ LẠI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93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xmlns="" id="{0AEB5589-BCD2-4F0E-A74F-0ACF51F8500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50520" y="0"/>
                <a:ext cx="11929997" cy="68580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b="1" dirty="0" smtClean="0">
                    <a:solidFill>
                      <a:srgbClr val="0000FF"/>
                    </a:solidFill>
                  </a:rPr>
                  <a:t>Câu 6:  </a:t>
                </a:r>
                <a:r>
                  <a:rPr lang="en-US" dirty="0"/>
                  <a:t>Cho tam giác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𝐴𝐵𝐶</m:t>
                    </m:r>
                  </m:oMath>
                </a14:m>
                <a:r>
                  <a:rPr lang="en-US" dirty="0"/>
                  <a:t> vuông tại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có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dirty="0"/>
                  <a:t> và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. Tính thể tích khối nón tròn xoay khi quay tam giác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𝐴𝐵𝐶</m:t>
                    </m:r>
                  </m:oMath>
                </a14:m>
                <a:r>
                  <a:rPr lang="en-US" dirty="0"/>
                  <a:t> quanh trục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 smtClean="0"/>
                  <a:t>	A</a:t>
                </a:r>
                <a:r>
                  <a:rPr lang="en-US" b="1" dirty="0"/>
                  <a:t>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ad>
                      <m:radPr>
                        <m:degHide m:val="on"/>
                        <m:ctrlPr>
                          <a:rPr lang="en-US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dirty="0"/>
                  <a:t>.	</a:t>
                </a:r>
                <a:r>
                  <a:rPr lang="en-US" b="1" dirty="0"/>
                  <a:t>B.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.	</a:t>
                </a:r>
                <a:r>
                  <a:rPr lang="en-US" b="1" dirty="0"/>
                  <a:t>C.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.	</a:t>
                </a:r>
                <a:r>
                  <a:rPr lang="en-US" dirty="0" smtClean="0"/>
                  <a:t>	</a:t>
                </a:r>
                <a:r>
                  <a:rPr lang="en-US" b="1" dirty="0" smtClean="0"/>
                  <a:t>D</a:t>
                </a:r>
                <a:r>
                  <a:rPr lang="en-US" b="1" dirty="0"/>
                  <a:t>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  <a:endParaRPr lang="en-US" sz="3200" b="1" dirty="0" smtClean="0">
                  <a:solidFill>
                    <a:srgbClr val="0000FF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3200" b="1" dirty="0" smtClean="0">
                    <a:solidFill>
                      <a:srgbClr val="0000FF"/>
                    </a:solidFill>
                    <a:latin typeface="Calibri" panose="020F0502020204030204" pitchFamily="34" charset="0"/>
                  </a:rPr>
                  <a:t>Lời giải</a:t>
                </a:r>
              </a:p>
              <a:p>
                <a:pPr marL="0" indent="0">
                  <a:buNone/>
                </a:pPr>
                <a:r>
                  <a:rPr lang="en-US" b="1" dirty="0"/>
                  <a:t>Chọn </a:t>
                </a:r>
                <a:r>
                  <a:rPr lang="en-US" b="1" dirty="0" smtClean="0"/>
                  <a:t>D</a:t>
                </a:r>
              </a:p>
              <a:p>
                <a:pPr marL="0" indent="0">
                  <a:buNone/>
                </a:pPr>
                <a:r>
                  <a:rPr lang="en-US" dirty="0"/>
                  <a:t>Xét tam giác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𝐴𝐵𝐶</m:t>
                    </m:r>
                  </m:oMath>
                </a14:m>
                <a:r>
                  <a:rPr lang="en-US" dirty="0"/>
                  <a:t> vuông tại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có:</a:t>
                </a: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dirty="0"/>
                  <a:t> và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, suy ra: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Quay tam giác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𝐴𝐵𝐶</m:t>
                    </m:r>
                  </m:oMath>
                </a14:m>
                <a:r>
                  <a:rPr lang="en-US" dirty="0"/>
                  <a:t> quanh trục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tạo </a:t>
                </a:r>
                <a:r>
                  <a:rPr lang="en-US" dirty="0"/>
                  <a:t>thành khối nón tròn xoay</a:t>
                </a:r>
              </a:p>
              <a:p>
                <a:pPr marL="0" indent="0">
                  <a:buNone/>
                </a:pPr>
                <a:r>
                  <a:rPr lang="en-US" dirty="0"/>
                  <a:t>Biết chiều cao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v</a:t>
                </a:r>
                <a:r>
                  <a:rPr lang="en-US" dirty="0" smtClean="0"/>
                  <a:t>à bán </a:t>
                </a:r>
                <a:r>
                  <a:rPr lang="en-US" dirty="0"/>
                  <a:t>kính đường tròn đáy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Thể tích khối nón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  <a:endParaRPr lang="en-US" sz="3200" b="1" dirty="0" smtClean="0">
                  <a:solidFill>
                    <a:srgbClr val="0000FF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AEB5589-BCD2-4F0E-A74F-0ACF51F850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0520" y="0"/>
                <a:ext cx="11929997" cy="6858000"/>
              </a:xfrm>
              <a:blipFill>
                <a:blip r:embed="rId2"/>
                <a:stretch>
                  <a:fillRect l="-1277" t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300" y="1964690"/>
            <a:ext cx="3994467" cy="355981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hlinkClick r:id="rId4" action="ppaction://hlinksldjump"/>
          </p:cNvPr>
          <p:cNvSpPr/>
          <p:nvPr/>
        </p:nvSpPr>
        <p:spPr>
          <a:xfrm>
            <a:off x="10049608" y="5908431"/>
            <a:ext cx="1793630" cy="71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TRỞ LẠI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79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0">
            <a:extLst>
              <a:ext uri="{FF2B5EF4-FFF2-40B4-BE49-F238E27FC236}">
                <a16:creationId xmlns:a16="http://schemas.microsoft.com/office/drawing/2014/main" xmlns="" id="{43C051DC-C7D1-4F76-A0E4-E9725AEA5753}"/>
              </a:ext>
            </a:extLst>
          </p:cNvPr>
          <p:cNvSpPr>
            <a:spLocks noChangeArrowheads="1"/>
          </p:cNvSpPr>
          <p:nvPr/>
        </p:nvSpPr>
        <p:spPr bwMode="gray">
          <a:xfrm>
            <a:off x="2304335" y="788586"/>
            <a:ext cx="6871416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 algn="ctr">
            <a:solidFill>
              <a:srgbClr val="0000CC"/>
            </a:solidFill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anchor="ctr"/>
          <a:lstStyle/>
          <a:p>
            <a:pPr algn="ctr">
              <a:defRPr/>
            </a:pPr>
            <a:r>
              <a:rPr lang="en-US" sz="3200" b="1" dirty="0" smtClean="0">
                <a:solidFill>
                  <a:srgbClr val="00008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ani" panose="02040502050405020303" pitchFamily="18" charset="0"/>
                <a:cs typeface="Vani" panose="02040502050405020303" pitchFamily="18" charset="0"/>
              </a:rPr>
              <a:t>Phần 4. </a:t>
            </a:r>
            <a:r>
              <a:rPr lang="en-US" sz="3200" b="1" dirty="0" err="1" smtClean="0">
                <a:solidFill>
                  <a:srgbClr val="00008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ani" panose="02040502050405020303" pitchFamily="18" charset="0"/>
                <a:cs typeface="Vani" panose="02040502050405020303" pitchFamily="18" charset="0"/>
              </a:rPr>
              <a:t>Vận</a:t>
            </a:r>
            <a:r>
              <a:rPr lang="en-US" sz="3200" b="1" dirty="0" smtClean="0">
                <a:solidFill>
                  <a:srgbClr val="00008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ani" panose="02040502050405020303" pitchFamily="18" charset="0"/>
                <a:cs typeface="Vani" panose="02040502050405020303" pitchFamily="18" charset="0"/>
              </a:rPr>
              <a:t> </a:t>
            </a:r>
            <a:r>
              <a:rPr lang="en-US" sz="3200" b="1" dirty="0" err="1" smtClean="0">
                <a:solidFill>
                  <a:srgbClr val="00008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ani" panose="02040502050405020303" pitchFamily="18" charset="0"/>
                <a:cs typeface="Vani" panose="02040502050405020303" pitchFamily="18" charset="0"/>
              </a:rPr>
              <a:t>dụng</a:t>
            </a:r>
            <a:r>
              <a:rPr lang="en-US" sz="3200" b="1" dirty="0" smtClean="0">
                <a:solidFill>
                  <a:srgbClr val="00008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ani" panose="02040502050405020303" pitchFamily="18" charset="0"/>
                <a:cs typeface="Vani" panose="02040502050405020303" pitchFamily="18" charset="0"/>
              </a:rPr>
              <a:t> </a:t>
            </a:r>
            <a:r>
              <a:rPr lang="en-US" sz="3200" b="1" dirty="0" err="1" smtClean="0">
                <a:solidFill>
                  <a:srgbClr val="00008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ani" panose="02040502050405020303" pitchFamily="18" charset="0"/>
                <a:cs typeface="Vani" panose="02040502050405020303" pitchFamily="18" charset="0"/>
              </a:rPr>
              <a:t>cao</a:t>
            </a:r>
            <a:endParaRPr lang="en-US" sz="3200" b="1" dirty="0">
              <a:solidFill>
                <a:srgbClr val="00008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ani" panose="02040502050405020303" pitchFamily="18" charset="0"/>
              <a:cs typeface="Vani" panose="02040502050405020303" pitchFamily="18" charset="0"/>
            </a:endParaRPr>
          </a:p>
        </p:txBody>
      </p:sp>
      <p:sp>
        <p:nvSpPr>
          <p:cNvPr id="15" name="TextBox 14">
            <a:hlinkClick r:id="rId2" action="ppaction://hlinksldjump"/>
          </p:cNvPr>
          <p:cNvSpPr txBox="1"/>
          <p:nvPr/>
        </p:nvSpPr>
        <p:spPr>
          <a:xfrm>
            <a:off x="5958254" y="2111533"/>
            <a:ext cx="166687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Câu 2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3" action="ppaction://hlinksldjump"/>
          </p:cNvPr>
          <p:cNvSpPr txBox="1"/>
          <p:nvPr/>
        </p:nvSpPr>
        <p:spPr>
          <a:xfrm>
            <a:off x="3891329" y="2080933"/>
            <a:ext cx="166687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Câu 1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Action Button: Beginning 7">
            <a:hlinkClick r:id="rId4" action="ppaction://hlinksldjump" highlightClick="1"/>
          </p:cNvPr>
          <p:cNvSpPr/>
          <p:nvPr/>
        </p:nvSpPr>
        <p:spPr>
          <a:xfrm>
            <a:off x="10243038" y="6022731"/>
            <a:ext cx="1125416" cy="553915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4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xmlns="" id="{0AEB5589-BCD2-4F0E-A74F-0ACF51F8500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0" y="95170"/>
                <a:ext cx="12001500" cy="68580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0000FF"/>
                    </a:solidFill>
                  </a:rPr>
                  <a:t>Câu </a:t>
                </a:r>
                <a:r>
                  <a:rPr lang="en-US" b="1" dirty="0" smtClean="0">
                    <a:solidFill>
                      <a:srgbClr val="0000FF"/>
                    </a:solidFill>
                  </a:rPr>
                  <a:t>1:  </a:t>
                </a:r>
                <a:r>
                  <a:rPr lang="en-US" dirty="0"/>
                  <a:t>Cho tam giác ABC có AB = 3, AC = 4, BC = 5. Tính thể tích khối tròn xoay thu được khi quay tam giác này quanh đường thẳng BC. 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A</a:t>
                </a:r>
                <a:r>
                  <a:rPr lang="en-US" b="1" dirty="0"/>
                  <a:t>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48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dirty="0"/>
                  <a:t>.	</a:t>
                </a:r>
                <a:r>
                  <a:rPr lang="en-US" b="1" dirty="0"/>
                  <a:t>B.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144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dirty="0"/>
                  <a:t>.	</a:t>
                </a:r>
                <a:r>
                  <a:rPr lang="en-US" b="1" dirty="0"/>
                  <a:t>C.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48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dirty="0"/>
                  <a:t>.		</a:t>
                </a:r>
                <a:r>
                  <a:rPr lang="en-US" b="1" dirty="0"/>
                  <a:t>D. </a:t>
                </a:r>
                <a:r>
                  <a:rPr lang="en-US" dirty="0"/>
                  <a:t>Đáp số khác.</a:t>
                </a:r>
                <a:endParaRPr lang="en-US" b="1" dirty="0">
                  <a:solidFill>
                    <a:srgbClr val="0000FF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b="1" dirty="0" smtClean="0">
                    <a:solidFill>
                      <a:srgbClr val="0000FF"/>
                    </a:solidFill>
                    <a:latin typeface="Calibri" panose="020F0502020204030204" pitchFamily="34" charset="0"/>
                  </a:rPr>
                  <a:t>Lời giải	</a:t>
                </a:r>
                <a:r>
                  <a:rPr lang="en-US" b="1" dirty="0" smtClean="0"/>
                  <a:t>Chọn A</a:t>
                </a:r>
              </a:p>
              <a:p>
                <a:pPr marL="0" indent="0">
                  <a:buNone/>
                </a:pPr>
                <a:r>
                  <a:rPr lang="en-US" sz="2600" dirty="0"/>
                  <a:t>Ta có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2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2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sz="2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600" dirty="0"/>
                  <a:t> nên tam giác ABC vuông tại A. </a:t>
                </a:r>
                <a:endParaRPr lang="en-US" sz="2600" dirty="0" smtClean="0"/>
              </a:p>
              <a:p>
                <a:pPr marL="0" indent="0">
                  <a:buNone/>
                </a:pPr>
                <a:r>
                  <a:rPr lang="en-US" sz="2600" dirty="0" smtClean="0"/>
                  <a:t>Do </a:t>
                </a:r>
                <a:r>
                  <a:rPr lang="en-US" sz="2600" dirty="0"/>
                  <a:t>đó khi quay tam giác ABC quanh đường thẳng BC </a:t>
                </a:r>
                <a:endParaRPr lang="en-US" sz="2600" dirty="0" smtClean="0"/>
              </a:p>
              <a:p>
                <a:pPr marL="0" indent="0">
                  <a:buNone/>
                </a:pPr>
                <a:r>
                  <a:rPr lang="en-US" sz="2600" dirty="0" smtClean="0"/>
                  <a:t>tạo </a:t>
                </a:r>
                <a:r>
                  <a:rPr lang="en-US" sz="2600" dirty="0"/>
                  <a:t>thành hai khối nón như hình vẽ.</a:t>
                </a:r>
              </a:p>
              <a:p>
                <a:pPr marL="0" indent="0">
                  <a:buNone/>
                </a:pPr>
                <a:r>
                  <a:rPr lang="fr-FR" sz="2600" dirty="0"/>
                  <a:t>Gọi I là hình chiếu của A lên BC. </a:t>
                </a:r>
                <a:endParaRPr lang="fr-FR" sz="2600" dirty="0" smtClean="0"/>
              </a:p>
              <a:p>
                <a:pPr marL="0" indent="0">
                  <a:buNone/>
                </a:pPr>
                <a:r>
                  <a:rPr lang="fr-FR" sz="2600" dirty="0" smtClean="0"/>
                  <a:t>Ta </a:t>
                </a:r>
                <a:r>
                  <a:rPr lang="fr-FR" sz="2600" dirty="0"/>
                  <a:t>có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𝐴𝐼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𝐵𝐶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𝐴𝐶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𝐴𝐼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𝐴𝐵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𝐴𝐶</m:t>
                        </m:r>
                      </m:num>
                      <m:den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𝐵𝐶</m:t>
                        </m:r>
                      </m:den>
                    </m:f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fr-FR" sz="2600" dirty="0"/>
                  <a:t>.</a:t>
                </a:r>
                <a:endParaRPr lang="en-US" sz="2600" dirty="0"/>
              </a:p>
              <a:p>
                <a:pPr marL="0" indent="0">
                  <a:buNone/>
                </a:pPr>
                <a:r>
                  <a:rPr lang="fr-FR" sz="2600" dirty="0"/>
                  <a:t>Do đó thể tích khối tròn xoay thu được khi quay tam giác ABC quanh đường thẳng BC là </a:t>
                </a:r>
                <a:endParaRPr lang="en-US" sz="2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600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26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6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𝐵𝐼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600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26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6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𝐶𝐼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600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26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6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𝐵𝐶</m:t>
                      </m:r>
                    </m:oMath>
                  </m:oMathPara>
                </a14:m>
                <a:r>
                  <a:rPr lang="en-US" sz="2600" dirty="0"/>
                  <a:t/>
                </a:r>
                <a:br>
                  <a:rPr lang="en-US" sz="2600" dirty="0"/>
                </a:br>
                <a:r>
                  <a:rPr lang="en-US" sz="2600" dirty="0"/>
                  <a:t>	</a:t>
                </a:r>
                <a:r>
                  <a:rPr lang="en-US" sz="2600" dirty="0" smtClean="0"/>
                  <a:t>	        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6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sz="26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6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6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num>
                              <m:den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6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48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sz="2600" b="1" dirty="0" smtClean="0">
                  <a:solidFill>
                    <a:srgbClr val="0000FF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AEB5589-BCD2-4F0E-A74F-0ACF51F850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0" y="95170"/>
                <a:ext cx="12001500" cy="6858000"/>
              </a:xfrm>
              <a:blipFill>
                <a:blip r:embed="rId2"/>
                <a:stretch>
                  <a:fillRect l="-1016" t="-1511" r="-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370" y="1010205"/>
            <a:ext cx="3072130" cy="358076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hlinkClick r:id="rId4" action="ppaction://hlinksldjump"/>
          </p:cNvPr>
          <p:cNvSpPr/>
          <p:nvPr/>
        </p:nvSpPr>
        <p:spPr>
          <a:xfrm>
            <a:off x="10049608" y="5908431"/>
            <a:ext cx="1793630" cy="71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TRỞ LẠI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55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xmlns="" id="{0AEB5589-BCD2-4F0E-A74F-0ACF51F8500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23521" y="0"/>
                <a:ext cx="11662080" cy="6858000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b="1" dirty="0" smtClean="0">
                    <a:solidFill>
                      <a:srgbClr val="0000FF"/>
                    </a:solidFill>
                  </a:rPr>
                  <a:t>Câu 2: </a:t>
                </a:r>
                <a:r>
                  <a:rPr lang="en-US" dirty="0" smtClean="0"/>
                  <a:t>Cho </a:t>
                </a:r>
                <a:r>
                  <a:rPr lang="en-US" dirty="0"/>
                  <a:t>tam giác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𝐴𝐵𝐶</m:t>
                    </m:r>
                  </m:oMath>
                </a14:m>
                <a:r>
                  <a:rPr lang="en-US" dirty="0"/>
                  <a:t> vuông tại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 Đường thẳng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đi qua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và song song với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𝐵𝐶</m:t>
                    </m:r>
                  </m:oMath>
                </a14:m>
                <a:r>
                  <a:rPr lang="en-US" dirty="0"/>
                  <a:t>. Cạnh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𝐵𝐶</m:t>
                    </m:r>
                  </m:oMath>
                </a14:m>
                <a:r>
                  <a:rPr lang="en-US" dirty="0"/>
                  <a:t> quay xung quanh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tạo thành mặt xung quanh của hình trụ có thể tích là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 Tam giác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𝐴𝐵𝐶</m:t>
                    </m:r>
                  </m:oMath>
                </a14:m>
                <a:r>
                  <a:rPr lang="en-US" dirty="0"/>
                  <a:t> quay xung quanh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được khối tròn xoay có thể tích là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  <a:r>
                  <a:rPr lang="pt-BR" dirty="0"/>
                  <a:t>Tính tỉ số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pt-BR" dirty="0"/>
                  <a:t>.</a:t>
                </a:r>
                <a:endParaRPr lang="en-US" dirty="0"/>
              </a:p>
              <a:p>
                <a:pPr marL="0" indent="0">
                  <a:buNone/>
                </a:pPr>
                <a:r>
                  <a:rPr lang="pt-BR" b="1" dirty="0" smtClean="0"/>
                  <a:t>	A</a:t>
                </a:r>
                <a:r>
                  <a:rPr lang="pt-BR" b="1" dirty="0"/>
                  <a:t>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.	</a:t>
                </a:r>
                <a:r>
                  <a:rPr lang="en-US" dirty="0" smtClean="0"/>
                  <a:t>	</a:t>
                </a:r>
                <a:r>
                  <a:rPr lang="en-US" b="1" dirty="0" smtClean="0"/>
                  <a:t>B</a:t>
                </a:r>
                <a:r>
                  <a:rPr lang="en-US" b="1" dirty="0"/>
                  <a:t>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.	</a:t>
                </a:r>
                <a:r>
                  <a:rPr lang="en-US" dirty="0" smtClean="0"/>
                  <a:t>	</a:t>
                </a:r>
                <a:r>
                  <a:rPr lang="en-US" b="1" dirty="0" smtClean="0"/>
                  <a:t>C</a:t>
                </a:r>
                <a:r>
                  <a:rPr lang="en-US" b="1" dirty="0"/>
                  <a:t>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.	</a:t>
                </a:r>
                <a:r>
                  <a:rPr lang="en-US" dirty="0" smtClean="0"/>
                  <a:t>	</a:t>
                </a:r>
                <a:r>
                  <a:rPr lang="en-US" b="1" dirty="0" smtClean="0"/>
                  <a:t>D</a:t>
                </a:r>
                <a:r>
                  <a:rPr lang="en-US" b="1" dirty="0"/>
                  <a:t>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  <a:endParaRPr lang="en-US" dirty="0" smtClean="0"/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sz="3200" b="1" dirty="0" smtClean="0">
                    <a:solidFill>
                      <a:srgbClr val="0000FF"/>
                    </a:solidFill>
                    <a:latin typeface="Calibri" panose="020F0502020204030204" pitchFamily="34" charset="0"/>
                  </a:rPr>
                  <a:t>Lời giải	</a:t>
                </a:r>
                <a:r>
                  <a:rPr lang="en-US" sz="2600" b="1" dirty="0" smtClean="0"/>
                  <a:t>Chọn C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600" dirty="0"/>
                  <a:t>Gọi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600" dirty="0"/>
                  <a:t> là chân đường vuông góc hạ từ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600" dirty="0"/>
                  <a:t> tới đường thẳng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𝐵𝐶</m:t>
                    </m:r>
                  </m:oMath>
                </a14:m>
                <a:r>
                  <a:rPr lang="en-US" sz="2600" dirty="0"/>
                  <a:t>.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600" dirty="0"/>
                  <a:t>Ta có </a:t>
                </a:r>
                <a:endParaRPr lang="en-US" sz="26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600" dirty="0" smtClean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2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6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𝐵𝐶</m:t>
                    </m:r>
                  </m:oMath>
                </a14:m>
                <a:r>
                  <a:rPr lang="en-US" sz="2600" dirty="0"/>
                  <a:t>.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600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600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2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6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𝐵𝐻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6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600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2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6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𝐵𝐻</m:t>
                    </m:r>
                  </m:oMath>
                </a14:m>
                <a:endParaRPr lang="en-US" sz="2600" i="1" dirty="0" smtClean="0"/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600" dirty="0" smtClean="0"/>
                  <a:t>        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600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2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6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𝐵𝐻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𝐶𝐻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600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2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6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𝐵𝐶</m:t>
                    </m:r>
                  </m:oMath>
                </a14:m>
                <a:endParaRPr lang="en-US" sz="2600" dirty="0"/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600" dirty="0"/>
                  <a:t>Vậy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600" dirty="0"/>
                  <a:t>.</a:t>
                </a:r>
              </a:p>
              <a:p>
                <a:pPr marL="0" indent="0">
                  <a:buNone/>
                </a:pPr>
                <a:endParaRPr lang="en-US" sz="3200" b="1" dirty="0" smtClean="0">
                  <a:solidFill>
                    <a:srgbClr val="0000FF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AEB5589-BCD2-4F0E-A74F-0ACF51F850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3521" y="0"/>
                <a:ext cx="11662080" cy="6858000"/>
              </a:xfrm>
              <a:blipFill>
                <a:blip r:embed="rId2"/>
                <a:stretch>
                  <a:fillRect l="-1307" t="-1422" r="-1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2019_01_18_12_49_07_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72"/>
          <a:stretch/>
        </p:blipFill>
        <p:spPr bwMode="auto">
          <a:xfrm>
            <a:off x="7251700" y="4089400"/>
            <a:ext cx="4660901" cy="260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hlinkClick r:id="rId4" action="ppaction://hlinksldjump"/>
          </p:cNvPr>
          <p:cNvSpPr/>
          <p:nvPr/>
        </p:nvSpPr>
        <p:spPr>
          <a:xfrm>
            <a:off x="10867292" y="6409592"/>
            <a:ext cx="1324708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TRỞ LẠI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64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254" y="2932478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</a:t>
            </a:r>
            <a:r>
              <a:rPr lang="en-US" b="1" dirty="0" smtClean="0">
                <a:solidFill>
                  <a:srgbClr val="FF0000"/>
                </a:solidFill>
              </a:rPr>
              <a:t>. BÀI TẬP TỰ LUYỆN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Action Button: Beginning 2">
            <a:hlinkClick r:id="rId2" action="ppaction://hlinksldjump" highlightClick="1"/>
          </p:cNvPr>
          <p:cNvSpPr/>
          <p:nvPr/>
        </p:nvSpPr>
        <p:spPr>
          <a:xfrm>
            <a:off x="10243038" y="6022731"/>
            <a:ext cx="1125416" cy="553915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1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0">
            <a:extLst>
              <a:ext uri="{FF2B5EF4-FFF2-40B4-BE49-F238E27FC236}">
                <a16:creationId xmlns:a16="http://schemas.microsoft.com/office/drawing/2014/main" xmlns="" id="{43C051DC-C7D1-4F76-A0E4-E9725AEA5753}"/>
              </a:ext>
            </a:extLst>
          </p:cNvPr>
          <p:cNvSpPr>
            <a:spLocks noChangeArrowheads="1"/>
          </p:cNvSpPr>
          <p:nvPr/>
        </p:nvSpPr>
        <p:spPr bwMode="gray">
          <a:xfrm>
            <a:off x="2326315" y="400094"/>
            <a:ext cx="6871416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 algn="ctr">
            <a:solidFill>
              <a:srgbClr val="0000CC"/>
            </a:solidFill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anchor="ctr"/>
          <a:lstStyle/>
          <a:p>
            <a:pPr algn="ctr">
              <a:defRPr/>
            </a:pPr>
            <a:r>
              <a:rPr lang="en-US" sz="3200" b="1" dirty="0">
                <a:solidFill>
                  <a:srgbClr val="00008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ani" panose="02040502050405020303" pitchFamily="18" charset="0"/>
                <a:cs typeface="Vani" panose="02040502050405020303" pitchFamily="18" charset="0"/>
              </a:rPr>
              <a:t> </a:t>
            </a:r>
            <a:r>
              <a:rPr lang="en-US" sz="3200" b="1" dirty="0" smtClean="0">
                <a:solidFill>
                  <a:srgbClr val="00008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ani" panose="02040502050405020303" pitchFamily="18" charset="0"/>
                <a:cs typeface="Vani" panose="02040502050405020303" pitchFamily="18" charset="0"/>
              </a:rPr>
              <a:t>       C. </a:t>
            </a:r>
            <a:r>
              <a:rPr lang="en-US" sz="3200" b="1" dirty="0" err="1" smtClean="0">
                <a:solidFill>
                  <a:srgbClr val="00008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ani" panose="02040502050405020303" pitchFamily="18" charset="0"/>
                <a:cs typeface="Vani" panose="02040502050405020303" pitchFamily="18" charset="0"/>
              </a:rPr>
              <a:t>Bài</a:t>
            </a:r>
            <a:r>
              <a:rPr lang="en-US" sz="3200" b="1" dirty="0" smtClean="0">
                <a:solidFill>
                  <a:srgbClr val="00008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ani" panose="02040502050405020303" pitchFamily="18" charset="0"/>
                <a:cs typeface="Vani" panose="02040502050405020303" pitchFamily="18" charset="0"/>
              </a:rPr>
              <a:t> </a:t>
            </a:r>
            <a:r>
              <a:rPr lang="en-US" sz="3200" b="1" dirty="0" err="1" smtClean="0">
                <a:solidFill>
                  <a:srgbClr val="00008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ani" panose="02040502050405020303" pitchFamily="18" charset="0"/>
                <a:cs typeface="Vani" panose="02040502050405020303" pitchFamily="18" charset="0"/>
              </a:rPr>
              <a:t>tập</a:t>
            </a:r>
            <a:r>
              <a:rPr lang="en-US" sz="3200" b="1" dirty="0" smtClean="0">
                <a:solidFill>
                  <a:srgbClr val="00008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ani" panose="02040502050405020303" pitchFamily="18" charset="0"/>
                <a:cs typeface="Vani" panose="02040502050405020303" pitchFamily="18" charset="0"/>
              </a:rPr>
              <a:t> </a:t>
            </a:r>
            <a:r>
              <a:rPr lang="en-US" sz="3200" b="1" dirty="0" err="1" smtClean="0">
                <a:solidFill>
                  <a:srgbClr val="00008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ani" panose="02040502050405020303" pitchFamily="18" charset="0"/>
                <a:cs typeface="Vani" panose="02040502050405020303" pitchFamily="18" charset="0"/>
              </a:rPr>
              <a:t>tự</a:t>
            </a:r>
            <a:r>
              <a:rPr lang="en-US" sz="3200" b="1" dirty="0" smtClean="0">
                <a:solidFill>
                  <a:srgbClr val="00008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ani" panose="02040502050405020303" pitchFamily="18" charset="0"/>
                <a:cs typeface="Vani" panose="02040502050405020303" pitchFamily="18" charset="0"/>
              </a:rPr>
              <a:t> </a:t>
            </a:r>
            <a:r>
              <a:rPr lang="en-US" sz="3200" b="1" dirty="0" err="1" smtClean="0">
                <a:solidFill>
                  <a:srgbClr val="00008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ani" panose="02040502050405020303" pitchFamily="18" charset="0"/>
                <a:cs typeface="Vani" panose="02040502050405020303" pitchFamily="18" charset="0"/>
              </a:rPr>
              <a:t>luyện</a:t>
            </a:r>
            <a:endParaRPr lang="en-US" sz="3200" b="1" dirty="0">
              <a:solidFill>
                <a:srgbClr val="00008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ani" panose="02040502050405020303" pitchFamily="18" charset="0"/>
              <a:cs typeface="Vani" panose="02040502050405020303" pitchFamily="18" charset="0"/>
            </a:endParaRPr>
          </a:p>
        </p:txBody>
      </p:sp>
      <p:sp>
        <p:nvSpPr>
          <p:cNvPr id="9" name="TextBox 8">
            <a:hlinkClick r:id="rId2" action="ppaction://hlinksldjump"/>
          </p:cNvPr>
          <p:cNvSpPr txBox="1"/>
          <p:nvPr/>
        </p:nvSpPr>
        <p:spPr>
          <a:xfrm>
            <a:off x="3203330" y="2518392"/>
            <a:ext cx="166687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Câu 7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3" action="ppaction://hlinksldjump"/>
          </p:cNvPr>
          <p:cNvSpPr txBox="1"/>
          <p:nvPr/>
        </p:nvSpPr>
        <p:spPr>
          <a:xfrm>
            <a:off x="5241679" y="2518393"/>
            <a:ext cx="166687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Câu 8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4" action="ppaction://hlinksldjump"/>
          </p:cNvPr>
          <p:cNvSpPr txBox="1"/>
          <p:nvPr/>
        </p:nvSpPr>
        <p:spPr>
          <a:xfrm>
            <a:off x="9197731" y="1551756"/>
            <a:ext cx="166687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Câu 5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5" action="ppaction://hlinksldjump"/>
          </p:cNvPr>
          <p:cNvSpPr txBox="1"/>
          <p:nvPr/>
        </p:nvSpPr>
        <p:spPr>
          <a:xfrm>
            <a:off x="7184780" y="1551756"/>
            <a:ext cx="166687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Câu 4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6" action="ppaction://hlinksldjump"/>
          </p:cNvPr>
          <p:cNvSpPr txBox="1"/>
          <p:nvPr/>
        </p:nvSpPr>
        <p:spPr>
          <a:xfrm>
            <a:off x="5241680" y="1551756"/>
            <a:ext cx="166687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Câu 3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7" action="ppaction://hlinksldjump"/>
          </p:cNvPr>
          <p:cNvSpPr txBox="1"/>
          <p:nvPr/>
        </p:nvSpPr>
        <p:spPr>
          <a:xfrm>
            <a:off x="3174755" y="1521156"/>
            <a:ext cx="166687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Câu 2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8" action="ppaction://hlinksldjump"/>
          </p:cNvPr>
          <p:cNvSpPr txBox="1"/>
          <p:nvPr/>
        </p:nvSpPr>
        <p:spPr>
          <a:xfrm>
            <a:off x="1145930" y="2537442"/>
            <a:ext cx="166687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Câu 6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9" action="ppaction://hlinksldjump"/>
          </p:cNvPr>
          <p:cNvSpPr txBox="1"/>
          <p:nvPr/>
        </p:nvSpPr>
        <p:spPr>
          <a:xfrm>
            <a:off x="1117355" y="1540206"/>
            <a:ext cx="166687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1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84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177801"/>
                <a:ext cx="12700000" cy="984883"/>
              </a:xfrm>
              <a:prstGeom prst="rect">
                <a:avLst/>
              </a:prstGeom>
              <a:noFill/>
            </p:spPr>
            <p:txBody>
              <a:bodyPr wrap="square" lIns="121917" tIns="60959" rIns="121917" bIns="60959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FF"/>
                    </a:solidFill>
                  </a:rPr>
                  <a:t>Câu </a:t>
                </a:r>
                <a:r>
                  <a:rPr lang="en-US" sz="2800" b="1" dirty="0" smtClean="0">
                    <a:solidFill>
                      <a:srgbClr val="0000FF"/>
                    </a:solidFill>
                  </a:rPr>
                  <a:t>1.  </a:t>
                </a:r>
                <a:r>
                  <a:rPr lang="en-US" sz="2800" dirty="0"/>
                  <a:t>Cho hình nón có bán kính đáy và đường cao lần lượt là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𝑟</m:t>
                    </m:r>
                    <m:r>
                      <a:rPr lang="en-US" sz="2800">
                        <a:latin typeface="Cambria Math"/>
                      </a:rPr>
                      <m:t>=</m:t>
                    </m:r>
                    <m:r>
                      <a:rPr lang="en-US" sz="2800" i="1">
                        <a:latin typeface="Cambria Math"/>
                      </a:rPr>
                      <m:t>6</m:t>
                    </m:r>
                    <m:r>
                      <a:rPr lang="en-US" sz="2800" i="1">
                        <a:latin typeface="Cambria Math"/>
                      </a:rPr>
                      <m:t>𝑐𝑚</m:t>
                    </m:r>
                    <m:r>
                      <a:rPr lang="en-US" sz="2800">
                        <a:latin typeface="Cambria Math"/>
                      </a:rPr>
                      <m:t>,</m:t>
                    </m:r>
                    <m:r>
                      <a:rPr lang="en-US" sz="2800" i="1">
                        <a:latin typeface="Cambria Math"/>
                      </a:rPr>
                      <m:t>h</m:t>
                    </m:r>
                    <m:r>
                      <a:rPr lang="en-US" sz="2800">
                        <a:latin typeface="Cambria Math"/>
                      </a:rPr>
                      <m:t>=</m:t>
                    </m:r>
                    <m:r>
                      <a:rPr lang="en-US" sz="2800" i="1">
                        <a:latin typeface="Cambria Math"/>
                      </a:rPr>
                      <m:t>8</m:t>
                    </m:r>
                    <m:r>
                      <a:rPr lang="en-US" sz="2800" i="1">
                        <a:latin typeface="Cambria Math"/>
                      </a:rPr>
                      <m:t>𝑐𝑚</m:t>
                    </m:r>
                    <m:r>
                      <a:rPr lang="en-US" sz="2800">
                        <a:latin typeface="Cambria Math"/>
                      </a:rPr>
                      <m:t>.</m:t>
                    </m:r>
                  </m:oMath>
                </a14:m>
                <a:r>
                  <a:rPr lang="en-US" sz="2800" dirty="0"/>
                  <a:t> Tính diện tích toàn phần của</a:t>
                </a:r>
                <a:r>
                  <a:rPr lang="vi-VN" sz="2800" dirty="0"/>
                  <a:t> hình nón</a:t>
                </a:r>
                <a:r>
                  <a:rPr lang="vi-VN" sz="2800" dirty="0" smtClean="0"/>
                  <a:t>.</a:t>
                </a:r>
                <a:endParaRPr lang="en-US" sz="2800" dirty="0">
                  <a:ea typeface="Times New Roman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7801"/>
                <a:ext cx="12700000" cy="984883"/>
              </a:xfrm>
              <a:prstGeom prst="rect">
                <a:avLst/>
              </a:prstGeom>
              <a:blipFill>
                <a:blip r:embed="rId2"/>
                <a:stretch>
                  <a:fillRect l="-720" t="-4321" b="-15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04801" y="3380317"/>
                <a:ext cx="9563785" cy="2200216"/>
              </a:xfrm>
              <a:prstGeom prst="rect">
                <a:avLst/>
              </a:prstGeom>
              <a:noFill/>
            </p:spPr>
            <p:txBody>
              <a:bodyPr wrap="square" lIns="121917" tIns="60959" rIns="121917" bIns="60959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FF"/>
                    </a:solidFill>
                    <a:latin typeface="+mj-lt"/>
                  </a:rPr>
                  <a:t>Lời giải</a:t>
                </a:r>
              </a:p>
              <a:p>
                <a:pPr>
                  <a:lnSpc>
                    <a:spcPct val="115000"/>
                  </a:lnSpc>
                  <a:spcBef>
                    <a:spcPts val="533"/>
                  </a:spcBef>
                </a:pPr>
                <a:r>
                  <a:rPr lang="nl-NL" sz="2800" dirty="0">
                    <a:latin typeface="+mj-lt"/>
                  </a:rPr>
                  <a:t>Ta có </a:t>
                </a:r>
                <a:endParaRPr lang="en-US" sz="2800" dirty="0">
                  <a:latin typeface="+mj-lt"/>
                </a:endParaRPr>
              </a:p>
              <a:p>
                <a:pPr>
                  <a:lnSpc>
                    <a:spcPct val="115000"/>
                  </a:lnSpc>
                  <a:spcBef>
                    <a:spcPts val="533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800" i="1">
                          <a:latin typeface="Cambria Math"/>
                        </a:rPr>
                        <m:t>𝑙</m:t>
                      </m:r>
                      <m:r>
                        <a:rPr lang="vi-VN" sz="280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vi-VN" sz="2800" i="1">
                                  <a:latin typeface="Cambria Math"/>
                                </a:rPr>
                                <m:t>h</m:t>
                              </m:r>
                            </m:e>
                            <m:sup>
                              <m:r>
                                <a:rPr lang="vi-VN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vi-VN" sz="280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vi-VN" sz="2800" i="1"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vi-VN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vi-VN" sz="280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vi-VN" sz="2800" i="1">
                                  <a:latin typeface="Cambria Math"/>
                                </a:rPr>
                                <m:t>6</m:t>
                              </m:r>
                            </m:e>
                            <m:sup>
                              <m:r>
                                <a:rPr lang="vi-VN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vi-VN" sz="280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vi-VN" sz="2800" i="1">
                                  <a:latin typeface="Cambria Math"/>
                                </a:rPr>
                                <m:t>8</m:t>
                              </m:r>
                            </m:e>
                            <m:sup>
                              <m:r>
                                <a:rPr lang="vi-VN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vi-VN" sz="2800">
                          <a:latin typeface="Cambria Math"/>
                        </a:rPr>
                        <m:t>=</m:t>
                      </m:r>
                      <m:r>
                        <a:rPr lang="vi-VN" sz="2800" i="1">
                          <a:latin typeface="Cambria Math"/>
                        </a:rPr>
                        <m:t>10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vi-VN" sz="2800" i="1">
                              <a:latin typeface="Cambria Math"/>
                            </a:rPr>
                            <m:t>𝑐𝑚</m:t>
                          </m:r>
                        </m:e>
                      </m:d>
                    </m:oMath>
                  </m:oMathPara>
                </a14:m>
                <a:endParaRPr lang="en-US" sz="28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800">
                          <a:latin typeface="Cambria Math"/>
                        </a:rPr>
                        <m:t>⇒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vi-VN" sz="28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vi-VN" sz="2800" i="1">
                              <a:latin typeface="Cambria Math"/>
                            </a:rPr>
                            <m:t>𝑡𝑝</m:t>
                          </m:r>
                        </m:sub>
                      </m:sSub>
                      <m:r>
                        <a:rPr lang="vi-VN" sz="2800">
                          <a:latin typeface="Cambria Math"/>
                        </a:rPr>
                        <m:t>=</m:t>
                      </m:r>
                      <m:r>
                        <a:rPr lang="vi-VN" sz="2800" i="1">
                          <a:latin typeface="Cambria Math"/>
                        </a:rPr>
                        <m:t>𝜋</m:t>
                      </m:r>
                      <m:r>
                        <a:rPr lang="vi-VN" sz="2800" i="1">
                          <a:latin typeface="Cambria Math"/>
                        </a:rPr>
                        <m:t>𝑟𝑙</m:t>
                      </m:r>
                      <m:r>
                        <a:rPr lang="vi-VN" sz="2800">
                          <a:latin typeface="Cambria Math"/>
                        </a:rPr>
                        <m:t>+</m:t>
                      </m:r>
                      <m:r>
                        <a:rPr lang="vi-VN" sz="2800" i="1">
                          <a:latin typeface="Cambria Math"/>
                        </a:rPr>
                        <m:t>𝜋</m:t>
                      </m:r>
                      <m:sSup>
                        <m:s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vi-VN" sz="2800" i="1"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vi-VN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vi-VN" sz="2800">
                          <a:latin typeface="Cambria Math"/>
                        </a:rPr>
                        <m:t>=</m:t>
                      </m:r>
                      <m:r>
                        <a:rPr lang="vi-VN" sz="2800" i="1">
                          <a:latin typeface="Cambria Math"/>
                        </a:rPr>
                        <m:t>𝜋</m:t>
                      </m:r>
                      <m:r>
                        <a:rPr lang="vi-VN" sz="2800">
                          <a:latin typeface="Cambria Math"/>
                        </a:rPr>
                        <m:t>.</m:t>
                      </m:r>
                      <m:r>
                        <a:rPr lang="vi-VN" sz="2800" i="1">
                          <a:latin typeface="Cambria Math"/>
                        </a:rPr>
                        <m:t>6</m:t>
                      </m:r>
                      <m:r>
                        <a:rPr lang="vi-VN" sz="2800">
                          <a:latin typeface="Cambria Math"/>
                        </a:rPr>
                        <m:t>.</m:t>
                      </m:r>
                      <m:r>
                        <a:rPr lang="vi-VN" sz="2800" i="1">
                          <a:latin typeface="Cambria Math"/>
                        </a:rPr>
                        <m:t>10</m:t>
                      </m:r>
                      <m:r>
                        <a:rPr lang="vi-VN" sz="2800">
                          <a:latin typeface="Cambria Math"/>
                        </a:rPr>
                        <m:t>+</m:t>
                      </m:r>
                      <m:r>
                        <a:rPr lang="vi-VN" sz="2800" i="1">
                          <a:latin typeface="Cambria Math"/>
                        </a:rPr>
                        <m:t>𝜋</m:t>
                      </m:r>
                      <m:r>
                        <a:rPr lang="vi-VN" sz="2800">
                          <a:latin typeface="Cambria Math"/>
                        </a:rPr>
                        <m:t>.</m:t>
                      </m:r>
                      <m:sSup>
                        <m:s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vi-VN" sz="2800" i="1">
                              <a:latin typeface="Cambria Math"/>
                            </a:rPr>
                            <m:t>6</m:t>
                          </m:r>
                        </m:e>
                        <m:sup>
                          <m:r>
                            <a:rPr lang="vi-VN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vi-VN" sz="2800">
                          <a:latin typeface="Cambria Math"/>
                        </a:rPr>
                        <m:t>=</m:t>
                      </m:r>
                      <m:r>
                        <a:rPr lang="vi-VN" sz="2800" i="1">
                          <a:latin typeface="Cambria Math"/>
                        </a:rPr>
                        <m:t>96</m:t>
                      </m:r>
                      <m:r>
                        <a:rPr lang="vi-VN" sz="2800" i="1">
                          <a:latin typeface="Cambria Math"/>
                        </a:rPr>
                        <m:t>𝜋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vi-VN" sz="2800" i="1">
                              <a:latin typeface="Cambria Math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vi-VN" sz="2800" i="1">
                                  <a:latin typeface="Cambria Math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vi-VN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1" y="3380317"/>
                <a:ext cx="9563785" cy="2200216"/>
              </a:xfrm>
              <a:prstGeom prst="rect">
                <a:avLst/>
              </a:prstGeom>
              <a:blipFill>
                <a:blip r:embed="rId3"/>
                <a:stretch>
                  <a:fillRect l="-956" t="-1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4800" y="1397001"/>
                <a:ext cx="9855200" cy="1888528"/>
              </a:xfrm>
              <a:prstGeom prst="rect">
                <a:avLst/>
              </a:prstGeom>
              <a:noFill/>
            </p:spPr>
            <p:txBody>
              <a:bodyPr wrap="square" lIns="121917" tIns="60959" rIns="121917" bIns="60959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FF"/>
                    </a:solidFill>
                    <a:latin typeface="+mj-lt"/>
                  </a:rPr>
                  <a:t>PP nhanh</a:t>
                </a:r>
              </a:p>
              <a:p>
                <a:r>
                  <a:rPr lang="en-US" sz="2800" dirty="0">
                    <a:solidFill>
                      <a:srgbClr val="0000FF"/>
                    </a:solidFill>
                    <a:latin typeface="+mj-lt"/>
                    <a:sym typeface="Wingdings"/>
                  </a:rPr>
                  <a:t></a:t>
                </a:r>
                <a:r>
                  <a:rPr lang="en-US" sz="2800" dirty="0">
                    <a:solidFill>
                      <a:srgbClr val="0000FF"/>
                    </a:solidFill>
                    <a:latin typeface="+mj-lt"/>
                  </a:rPr>
                  <a:t> Sử dụng các công thức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vi-VN" sz="2800" i="1">
                              <a:latin typeface="Cambria Math"/>
                            </a:rPr>
                            <m:t>𝑙</m:t>
                          </m:r>
                        </m:e>
                        <m:sup>
                          <m:r>
                            <a:rPr lang="vi-VN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vi-VN" sz="280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vi-VN" sz="2800" i="1">
                              <a:latin typeface="Cambria Math"/>
                            </a:rPr>
                            <m:t>h</m:t>
                          </m:r>
                        </m:e>
                        <m:sup>
                          <m:r>
                            <a:rPr lang="vi-VN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vi-VN" sz="280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vi-VN" sz="2800" i="1"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vi-VN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𝑡𝑝</m:t>
                          </m:r>
                        </m:sub>
                      </m:sSub>
                      <m:r>
                        <a:rPr lang="en-US" sz="2800"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latin typeface="Cambria Math"/>
                        </a:rPr>
                        <m:t>𝜋</m:t>
                      </m:r>
                      <m:r>
                        <a:rPr lang="en-US" sz="2800" i="1">
                          <a:latin typeface="Cambria Math"/>
                        </a:rPr>
                        <m:t>𝑟𝑙</m:t>
                      </m:r>
                      <m:r>
                        <a:rPr lang="en-US" sz="2800">
                          <a:latin typeface="Cambria Math"/>
                        </a:rPr>
                        <m:t>+</m:t>
                      </m:r>
                      <m:r>
                        <a:rPr lang="en-US" sz="2800" i="1">
                          <a:latin typeface="Cambria Math"/>
                        </a:rPr>
                        <m:t>𝜋</m:t>
                      </m:r>
                      <m:sSup>
                        <m:s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sz="2800" dirty="0">
                  <a:latin typeface="+mj-lt"/>
                  <a:ea typeface="Times New Roman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397001"/>
                <a:ext cx="9855200" cy="1888528"/>
              </a:xfrm>
              <a:prstGeom prst="rect">
                <a:avLst/>
              </a:prstGeom>
              <a:blipFill>
                <a:blip r:embed="rId4"/>
                <a:stretch>
                  <a:fillRect l="-928" t="-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hlinkClick r:id="rId5" action="ppaction://hlinksldjump"/>
          </p:cNvPr>
          <p:cNvSpPr/>
          <p:nvPr/>
        </p:nvSpPr>
        <p:spPr>
          <a:xfrm>
            <a:off x="10049608" y="5908431"/>
            <a:ext cx="1793630" cy="71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TRỞ LẠI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313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908800" y="1295401"/>
                <a:ext cx="5588000" cy="2311528"/>
              </a:xfrm>
              <a:prstGeom prst="rect">
                <a:avLst/>
              </a:prstGeom>
              <a:noFill/>
            </p:spPr>
            <p:txBody>
              <a:bodyPr wrap="square" lIns="121917" tIns="60959" rIns="121917" bIns="60959" rtlCol="0">
                <a:spAutoFit/>
              </a:bodyPr>
              <a:lstStyle/>
              <a:p>
                <a:r>
                  <a:rPr lang="en-US" sz="2800" dirty="0">
                    <a:solidFill>
                      <a:srgbClr val="0000FF"/>
                    </a:solidFill>
                    <a:latin typeface="Calibri" pitchFamily="34" charset="0"/>
                    <a:cs typeface="Calibri" pitchFamily="34" charset="0"/>
                  </a:rPr>
                  <a:t>PP nhanh trắc nghiệm</a:t>
                </a:r>
              </a:p>
              <a:p>
                <a:pPr marL="457178" indent="-457178">
                  <a:lnSpc>
                    <a:spcPct val="115000"/>
                  </a:lnSpc>
                  <a:spcBef>
                    <a:spcPts val="533"/>
                  </a:spcBef>
                  <a:buFont typeface="Symbol"/>
                  <a:buChar char=""/>
                </a:pPr>
                <a14:m>
                  <m:oMath xmlns:m="http://schemas.openxmlformats.org/officeDocument/2006/math">
                    <m:r>
                      <a:rPr lang="vi-VN" sz="2800" i="1">
                        <a:latin typeface="Cambria Math"/>
                      </a:rPr>
                      <m:t>𝑙</m:t>
                    </m:r>
                    <m:r>
                      <a:rPr lang="vi-VN" sz="2800">
                        <a:latin typeface="Cambria Math"/>
                      </a:rPr>
                      <m:t>=</m:t>
                    </m:r>
                    <m:r>
                      <a:rPr lang="vi-VN" sz="2800" i="1">
                        <a:latin typeface="Cambria Math"/>
                      </a:rPr>
                      <m:t>2</m:t>
                    </m:r>
                    <m:r>
                      <a:rPr lang="vi-VN" sz="2800" i="1">
                        <a:latin typeface="Cambria Math"/>
                      </a:rPr>
                      <m:t>𝑟</m:t>
                    </m:r>
                  </m:oMath>
                </a14:m>
                <a:endParaRPr lang="en-US" sz="2800" dirty="0">
                  <a:latin typeface="Calibri" pitchFamily="34" charset="0"/>
                  <a:cs typeface="Calibri" pitchFamily="34" charset="0"/>
                </a:endParaRPr>
              </a:p>
              <a:p>
                <a:pPr marL="457178" indent="-457178">
                  <a:lnSpc>
                    <a:spcPct val="115000"/>
                  </a:lnSpc>
                  <a:spcBef>
                    <a:spcPts val="533"/>
                  </a:spcBef>
                  <a:buFont typeface="Symbol"/>
                  <a:buChar char="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vi-VN" sz="28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vi-VN" sz="2800" i="1">
                            <a:latin typeface="Cambria Math"/>
                          </a:rPr>
                          <m:t>𝑥𝑞</m:t>
                        </m:r>
                      </m:sub>
                    </m:sSub>
                    <m:r>
                      <a:rPr lang="vi-VN" sz="2800">
                        <a:latin typeface="Cambria Math"/>
                      </a:rPr>
                      <m:t>=</m:t>
                    </m:r>
                    <m:r>
                      <a:rPr lang="vi-VN" sz="2800" i="1">
                        <a:latin typeface="Cambria Math"/>
                      </a:rPr>
                      <m:t>2</m:t>
                    </m:r>
                    <m:r>
                      <a:rPr lang="vi-VN" sz="2800" i="1">
                        <a:latin typeface="Cambria Math"/>
                      </a:rPr>
                      <m:t>𝜋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vi-VN" sz="2800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vi-VN" sz="28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2800" dirty="0">
                  <a:latin typeface="Calibri" pitchFamily="34" charset="0"/>
                  <a:cs typeface="Calibri" pitchFamily="34" charset="0"/>
                </a:endParaRPr>
              </a:p>
              <a:p>
                <a:pPr marL="457178" indent="-457178">
                  <a:lnSpc>
                    <a:spcPct val="115000"/>
                  </a:lnSpc>
                  <a:spcBef>
                    <a:spcPts val="533"/>
                  </a:spcBef>
                  <a:buFont typeface="Symbol"/>
                  <a:buChar char="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vi-VN" sz="28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vi-VN" sz="2800" i="1">
                            <a:latin typeface="Cambria Math"/>
                          </a:rPr>
                          <m:t>𝑡𝑝</m:t>
                        </m:r>
                      </m:sub>
                    </m:sSub>
                    <m:r>
                      <a:rPr lang="vi-VN" sz="2800">
                        <a:latin typeface="Cambria Math"/>
                      </a:rPr>
                      <m:t>=</m:t>
                    </m:r>
                    <m:r>
                      <a:rPr lang="vi-VN" sz="2800" i="1">
                        <a:latin typeface="Cambria Math"/>
                      </a:rPr>
                      <m:t>3</m:t>
                    </m:r>
                    <m:r>
                      <a:rPr lang="vi-VN" sz="2800" i="1">
                        <a:latin typeface="Cambria Math"/>
                      </a:rPr>
                      <m:t>𝜋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vi-VN" sz="2800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vi-VN" sz="28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2800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800" y="1295401"/>
                <a:ext cx="5588000" cy="2311528"/>
              </a:xfrm>
              <a:prstGeom prst="rect">
                <a:avLst/>
              </a:prstGeom>
              <a:blipFill>
                <a:blip r:embed="rId2"/>
                <a:stretch>
                  <a:fillRect l="-1636" t="-1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52401" y="39625"/>
                <a:ext cx="11684000" cy="984883"/>
              </a:xfrm>
              <a:prstGeom prst="rect">
                <a:avLst/>
              </a:prstGeom>
            </p:spPr>
            <p:txBody>
              <a:bodyPr wrap="square" lIns="121917" tIns="60959" rIns="121917" bIns="60959">
                <a:spAutoFit/>
              </a:bodyPr>
              <a:lstStyle/>
              <a:p>
                <a:r>
                  <a:rPr lang="en-US" sz="2800" b="1" dirty="0">
                    <a:solidFill>
                      <a:srgbClr val="0000FF"/>
                    </a:solidFill>
                    <a:latin typeface="Calibri" pitchFamily="34" charset="0"/>
                    <a:cs typeface="Calibri" pitchFamily="34" charset="0"/>
                  </a:rPr>
                  <a:t>Câu </a:t>
                </a:r>
                <a:r>
                  <a:rPr lang="en-US" sz="2800" b="1" dirty="0" smtClean="0">
                    <a:solidFill>
                      <a:srgbClr val="0000FF"/>
                    </a:solidFill>
                    <a:latin typeface="Calibri" pitchFamily="34" charset="0"/>
                    <a:cs typeface="Calibri" pitchFamily="34" charset="0"/>
                  </a:rPr>
                  <a:t>2.  </a:t>
                </a:r>
                <a:r>
                  <a:rPr lang="en-US" sz="2800" dirty="0">
                    <a:latin typeface="Calibri" pitchFamily="34" charset="0"/>
                    <a:cs typeface="Calibri" pitchFamily="34" charset="0"/>
                  </a:rPr>
                  <a:t>Một hình nón có thiết diện qua trục là tam giác đều cạnh bằng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2</m:t>
                    </m:r>
                    <m:r>
                      <a:rPr lang="en-US" sz="2800" i="1">
                        <a:latin typeface="Cambria Math"/>
                      </a:rPr>
                      <m:t>𝑎</m:t>
                    </m:r>
                  </m:oMath>
                </a14:m>
                <a:r>
                  <a:rPr lang="en-US" sz="2800" dirty="0">
                    <a:latin typeface="Calibri" pitchFamily="34" charset="0"/>
                    <a:cs typeface="Calibri" pitchFamily="34" charset="0"/>
                  </a:rPr>
                  <a:t> . Tính diện tích xung quanh và diện tích toàn phần của hình nón đó.</a:t>
                </a:r>
                <a:endParaRPr lang="en-US" sz="2800" dirty="0">
                  <a:latin typeface="Calibri" pitchFamily="34" charset="0"/>
                  <a:ea typeface="Times New Roman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1" y="39625"/>
                <a:ext cx="11684000" cy="984883"/>
              </a:xfrm>
              <a:prstGeom prst="rect">
                <a:avLst/>
              </a:prstGeom>
              <a:blipFill>
                <a:blip r:embed="rId3"/>
                <a:stretch>
                  <a:fillRect l="-782" t="-4348" r="-1408" b="-15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0850" y="3414825"/>
                <a:ext cx="11850669" cy="2613662"/>
              </a:xfrm>
              <a:prstGeom prst="rect">
                <a:avLst/>
              </a:prstGeom>
              <a:noFill/>
            </p:spPr>
            <p:txBody>
              <a:bodyPr wrap="square" lIns="121917" tIns="60959" rIns="121917" bIns="60959" rtlCol="0">
                <a:spAutoFit/>
              </a:bodyPr>
              <a:lstStyle/>
              <a:p>
                <a:r>
                  <a:rPr lang="en-US" sz="2800" dirty="0">
                    <a:solidFill>
                      <a:srgbClr val="0000FF"/>
                    </a:solidFill>
                    <a:latin typeface="Calibri" pitchFamily="34" charset="0"/>
                    <a:cs typeface="Calibri" pitchFamily="34" charset="0"/>
                  </a:rPr>
                  <a:t>Lời giải</a:t>
                </a:r>
              </a:p>
              <a:p>
                <a:r>
                  <a:rPr lang="en-US" sz="2800" dirty="0">
                    <a:latin typeface="Calibri" pitchFamily="34" charset="0"/>
                    <a:cs typeface="Calibri" pitchFamily="34" charset="0"/>
                  </a:rPr>
                  <a:t>Ta có thiết diện qua trục của hình nón là tam giác đều cạnh bằng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2</m:t>
                    </m:r>
                    <m:r>
                      <a:rPr lang="en-US" sz="2800" i="1">
                        <a:latin typeface="Cambria Math"/>
                      </a:rPr>
                      <m:t>𝑎</m:t>
                    </m:r>
                  </m:oMath>
                </a14:m>
                <a:r>
                  <a:rPr lang="en-US" sz="2800" dirty="0">
                    <a:latin typeface="Calibri" pitchFamily="34" charset="0"/>
                    <a:cs typeface="Calibri" pitchFamily="34" charset="0"/>
                  </a:rPr>
                  <a:t> nên </a:t>
                </a:r>
                <a14:m>
                  <m:oMath xmlns:m="http://schemas.openxmlformats.org/officeDocument/2006/math">
                    <m:r>
                      <a:rPr lang="vi-VN" sz="2800" i="1">
                        <a:latin typeface="Cambria Math"/>
                      </a:rPr>
                      <m:t>𝑙</m:t>
                    </m:r>
                    <m:r>
                      <a:rPr lang="vi-VN" sz="2800">
                        <a:latin typeface="Cambria Math"/>
                      </a:rPr>
                      <m:t>=</m:t>
                    </m:r>
                    <m:r>
                      <a:rPr lang="vi-VN" sz="2800" i="1">
                        <a:latin typeface="Cambria Math"/>
                      </a:rPr>
                      <m:t>2</m:t>
                    </m:r>
                    <m:r>
                      <a:rPr lang="vi-VN" sz="2800" i="1">
                        <a:latin typeface="Cambria Math"/>
                      </a:rPr>
                      <m:t>𝑟</m:t>
                    </m:r>
                    <m:r>
                      <a:rPr lang="vi-VN" sz="2800">
                        <a:latin typeface="Cambria Math"/>
                      </a:rPr>
                      <m:t>=</m:t>
                    </m:r>
                    <m:r>
                      <a:rPr lang="vi-VN" sz="2800" i="1">
                        <a:latin typeface="Cambria Math"/>
                      </a:rPr>
                      <m:t>2</m:t>
                    </m:r>
                    <m:r>
                      <a:rPr lang="vi-VN" sz="2800" i="1">
                        <a:latin typeface="Cambria Math"/>
                      </a:rPr>
                      <m:t>𝑎</m:t>
                    </m:r>
                    <m:r>
                      <a:rPr lang="vi-VN" sz="2800">
                        <a:latin typeface="Cambria Math"/>
                      </a:rPr>
                      <m:t>⇒</m:t>
                    </m:r>
                    <m:r>
                      <a:rPr lang="vi-VN" sz="2800" i="1">
                        <a:latin typeface="Cambria Math"/>
                      </a:rPr>
                      <m:t>𝑙</m:t>
                    </m:r>
                    <m:r>
                      <a:rPr lang="vi-VN" sz="2800">
                        <a:latin typeface="Cambria Math"/>
                      </a:rPr>
                      <m:t>=</m:t>
                    </m:r>
                    <m:r>
                      <a:rPr lang="vi-VN" sz="2800" i="1">
                        <a:latin typeface="Cambria Math"/>
                      </a:rPr>
                      <m:t>2</m:t>
                    </m:r>
                    <m:r>
                      <a:rPr lang="vi-VN" sz="2800" i="1">
                        <a:latin typeface="Cambria Math"/>
                      </a:rPr>
                      <m:t>𝑎</m:t>
                    </m:r>
                    <m:r>
                      <a:rPr lang="vi-VN" sz="2800">
                        <a:latin typeface="Cambria Math"/>
                      </a:rPr>
                      <m:t>;</m:t>
                    </m:r>
                    <m:r>
                      <a:rPr lang="vi-VN" sz="2800" i="1">
                        <a:latin typeface="Cambria Math"/>
                      </a:rPr>
                      <m:t>𝑟</m:t>
                    </m:r>
                    <m:r>
                      <a:rPr lang="vi-VN" sz="2800">
                        <a:latin typeface="Cambria Math"/>
                      </a:rPr>
                      <m:t>=</m:t>
                    </m:r>
                    <m:r>
                      <a:rPr lang="vi-VN" sz="2800" i="1">
                        <a:latin typeface="Cambria Math"/>
                      </a:rPr>
                      <m:t>𝑎</m:t>
                    </m:r>
                    <m:r>
                      <a:rPr lang="vi-VN" sz="2800">
                        <a:latin typeface="Cambria Math"/>
                      </a:rPr>
                      <m:t>.</m:t>
                    </m:r>
                  </m:oMath>
                </a14:m>
                <a:endParaRPr lang="en-US" sz="2800" dirty="0">
                  <a:latin typeface="Calibri" pitchFamily="34" charset="0"/>
                  <a:cs typeface="Calibri" pitchFamily="34" charset="0"/>
                </a:endParaRPr>
              </a:p>
              <a:p>
                <a:pPr marL="457178" indent="-457178">
                  <a:lnSpc>
                    <a:spcPct val="115000"/>
                  </a:lnSpc>
                  <a:spcBef>
                    <a:spcPts val="533"/>
                  </a:spcBef>
                  <a:buFont typeface="Symbol"/>
                  <a:buChar char="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vi-VN" sz="28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vi-VN" sz="2800" i="1">
                            <a:latin typeface="Cambria Math"/>
                          </a:rPr>
                          <m:t>𝑥𝑞</m:t>
                        </m:r>
                      </m:sub>
                    </m:sSub>
                    <m:r>
                      <a:rPr lang="vi-VN" sz="2800">
                        <a:latin typeface="Cambria Math"/>
                      </a:rPr>
                      <m:t>=</m:t>
                    </m:r>
                    <m:r>
                      <a:rPr lang="vi-VN" sz="2800" i="1">
                        <a:latin typeface="Cambria Math"/>
                      </a:rPr>
                      <m:t>𝜋</m:t>
                    </m:r>
                    <m:r>
                      <a:rPr lang="vi-VN" sz="2800" i="1">
                        <a:latin typeface="Cambria Math"/>
                      </a:rPr>
                      <m:t>𝑟𝑙</m:t>
                    </m:r>
                    <m:r>
                      <a:rPr lang="vi-VN" sz="2800">
                        <a:latin typeface="Cambria Math"/>
                      </a:rPr>
                      <m:t>=</m:t>
                    </m:r>
                    <m:r>
                      <a:rPr lang="vi-VN" sz="2800" i="1">
                        <a:latin typeface="Cambria Math"/>
                      </a:rPr>
                      <m:t>2</m:t>
                    </m:r>
                    <m:r>
                      <a:rPr lang="vi-VN" sz="2800" i="1">
                        <a:latin typeface="Cambria Math"/>
                      </a:rPr>
                      <m:t>𝜋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vi-VN" sz="2800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vi-VN" sz="2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vi-VN" sz="2800">
                        <a:latin typeface="Cambria Math"/>
                      </a:rPr>
                      <m:t>.</m:t>
                    </m:r>
                  </m:oMath>
                </a14:m>
                <a:endParaRPr lang="en-US" sz="2800" dirty="0">
                  <a:latin typeface="Calibri" pitchFamily="34" charset="0"/>
                  <a:cs typeface="Calibri" pitchFamily="34" charset="0"/>
                </a:endParaRPr>
              </a:p>
              <a:p>
                <a:pPr marL="457178" indent="-457178">
                  <a:lnSpc>
                    <a:spcPct val="115000"/>
                  </a:lnSpc>
                  <a:spcBef>
                    <a:spcPts val="533"/>
                  </a:spcBef>
                  <a:buFont typeface="Symbol"/>
                  <a:buChar char="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vi-VN" sz="28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vi-VN" sz="2800" i="1">
                            <a:latin typeface="Cambria Math"/>
                          </a:rPr>
                          <m:t>𝑡𝑝</m:t>
                        </m:r>
                      </m:sub>
                    </m:sSub>
                    <m:r>
                      <a:rPr lang="vi-VN" sz="2800">
                        <a:latin typeface="Cambria Math"/>
                      </a:rPr>
                      <m:t>=</m:t>
                    </m:r>
                    <m:r>
                      <a:rPr lang="vi-VN" sz="2800" i="1">
                        <a:latin typeface="Cambria Math"/>
                      </a:rPr>
                      <m:t>𝜋</m:t>
                    </m:r>
                    <m:r>
                      <a:rPr lang="vi-VN" sz="2800" i="1">
                        <a:latin typeface="Cambria Math"/>
                      </a:rPr>
                      <m:t>𝑟𝑙</m:t>
                    </m:r>
                    <m:r>
                      <a:rPr lang="vi-VN" sz="2800">
                        <a:latin typeface="Cambria Math"/>
                      </a:rPr>
                      <m:t>+</m:t>
                    </m:r>
                    <m:r>
                      <a:rPr lang="vi-VN" sz="2800" i="1">
                        <a:latin typeface="Cambria Math"/>
                      </a:rPr>
                      <m:t>𝜋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vi-VN" sz="2800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vi-VN" sz="2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vi-VN" sz="2800">
                        <a:latin typeface="Cambria Math"/>
                      </a:rPr>
                      <m:t>=</m:t>
                    </m:r>
                    <m:r>
                      <a:rPr lang="vi-VN" sz="2800" i="1">
                        <a:latin typeface="Cambria Math"/>
                      </a:rPr>
                      <m:t>3</m:t>
                    </m:r>
                    <m:r>
                      <a:rPr lang="vi-VN" sz="2800" i="1">
                        <a:latin typeface="Cambria Math"/>
                      </a:rPr>
                      <m:t>𝜋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vi-VN" sz="2800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vi-VN" sz="28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2800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50" y="3414825"/>
                <a:ext cx="11850669" cy="2613662"/>
              </a:xfrm>
              <a:prstGeom prst="rect">
                <a:avLst/>
              </a:prstGeom>
              <a:blipFill>
                <a:blip r:embed="rId4"/>
                <a:stretch>
                  <a:fillRect l="-823" t="-1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hlinkClick r:id="rId5" action="ppaction://hlinksldjump"/>
          </p:cNvPr>
          <p:cNvSpPr/>
          <p:nvPr/>
        </p:nvSpPr>
        <p:spPr>
          <a:xfrm>
            <a:off x="10049608" y="5908431"/>
            <a:ext cx="1793630" cy="71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TRỞ LẠI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073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07816" y="1"/>
                <a:ext cx="11684000" cy="1415770"/>
              </a:xfrm>
              <a:prstGeom prst="rect">
                <a:avLst/>
              </a:prstGeom>
              <a:noFill/>
            </p:spPr>
            <p:txBody>
              <a:bodyPr wrap="square" lIns="121917" tIns="60959" rIns="121917" bIns="60959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FF"/>
                    </a:solidFill>
                    <a:latin typeface="Calibri" pitchFamily="34" charset="0"/>
                    <a:cs typeface="Calibri" pitchFamily="34" charset="0"/>
                  </a:rPr>
                  <a:t>Câu </a:t>
                </a:r>
                <a:r>
                  <a:rPr lang="en-US" sz="2800" b="1" dirty="0" smtClean="0">
                    <a:solidFill>
                      <a:srgbClr val="0000FF"/>
                    </a:solidFill>
                    <a:latin typeface="Calibri" pitchFamily="34" charset="0"/>
                    <a:cs typeface="Calibri" pitchFamily="34" charset="0"/>
                  </a:rPr>
                  <a:t>3.  </a:t>
                </a:r>
                <a:r>
                  <a:rPr lang="en-US" sz="2800" dirty="0">
                    <a:latin typeface="Calibri" pitchFamily="34" charset="0"/>
                    <a:cs typeface="Calibri" pitchFamily="34" charset="0"/>
                  </a:rPr>
                  <a:t>Một khối nón có thiết diện qua trục là tam giác đều cạnh bằng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𝑎</m:t>
                    </m:r>
                  </m:oMath>
                </a14:m>
                <a:r>
                  <a:rPr lang="en-US" sz="2800" dirty="0">
                    <a:latin typeface="Calibri" pitchFamily="34" charset="0"/>
                    <a:cs typeface="Calibri" pitchFamily="34" charset="0"/>
                  </a:rPr>
                  <a:t> . Tính thể tích của khối nón đó.</a:t>
                </a:r>
                <a:endParaRPr lang="en-US" sz="2800" dirty="0">
                  <a:latin typeface="Calibri" pitchFamily="34" charset="0"/>
                  <a:ea typeface="Times New Roman"/>
                  <a:cs typeface="Calibri" pitchFamily="34" charset="0"/>
                </a:endParaRPr>
              </a:p>
              <a:p>
                <a:endParaRPr lang="en-US" sz="2800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16" y="1"/>
                <a:ext cx="11684000" cy="1415770"/>
              </a:xfrm>
              <a:prstGeom prst="rect">
                <a:avLst/>
              </a:prstGeom>
              <a:blipFill>
                <a:blip r:embed="rId2"/>
                <a:stretch>
                  <a:fillRect l="-782" t="-3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7817" y="2413001"/>
                <a:ext cx="11286833" cy="3150861"/>
              </a:xfrm>
              <a:prstGeom prst="rect">
                <a:avLst/>
              </a:prstGeom>
              <a:noFill/>
            </p:spPr>
            <p:txBody>
              <a:bodyPr wrap="square" lIns="121917" tIns="60959" rIns="121917" bIns="60959" rtlCol="0">
                <a:spAutoFit/>
              </a:bodyPr>
              <a:lstStyle/>
              <a:p>
                <a:r>
                  <a:rPr lang="en-US" sz="2800">
                    <a:solidFill>
                      <a:srgbClr val="0000FF"/>
                    </a:solidFill>
                    <a:latin typeface="Calibri" pitchFamily="34" charset="0"/>
                    <a:cs typeface="Calibri" pitchFamily="34" charset="0"/>
                  </a:rPr>
                  <a:t>Lời giải</a:t>
                </a:r>
              </a:p>
              <a:p>
                <a:r>
                  <a:rPr lang="en-US" sz="2800">
                    <a:latin typeface="Calibri" pitchFamily="34" charset="0"/>
                    <a:cs typeface="Calibri" pitchFamily="34" charset="0"/>
                  </a:rPr>
                  <a:t> Ta có thiết diện qua trục của hình nón là tam giác đều cạnh bằng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𝑎</m:t>
                    </m:r>
                  </m:oMath>
                </a14:m>
                <a:r>
                  <a:rPr lang="en-US" sz="2800">
                    <a:latin typeface="Calibri" pitchFamily="34" charset="0"/>
                    <a:cs typeface="Calibri" pitchFamily="34" charset="0"/>
                  </a:rPr>
                  <a:t> nên </a:t>
                </a:r>
                <a14:m>
                  <m:oMath xmlns:m="http://schemas.openxmlformats.org/officeDocument/2006/math">
                    <m:r>
                      <a:rPr lang="vi-VN" sz="2800" i="1">
                        <a:latin typeface="Cambria Math"/>
                      </a:rPr>
                      <m:t>𝑙</m:t>
                    </m:r>
                    <m:r>
                      <a:rPr lang="vi-VN" sz="2800">
                        <a:latin typeface="Cambria Math"/>
                      </a:rPr>
                      <m:t>=</m:t>
                    </m:r>
                    <m:r>
                      <a:rPr lang="vi-VN" sz="2800" i="1">
                        <a:latin typeface="Cambria Math"/>
                      </a:rPr>
                      <m:t>2</m:t>
                    </m:r>
                    <m:r>
                      <a:rPr lang="vi-VN" sz="2800" i="1">
                        <a:latin typeface="Cambria Math"/>
                      </a:rPr>
                      <m:t>𝑟</m:t>
                    </m:r>
                    <m:r>
                      <a:rPr lang="vi-VN" sz="2800">
                        <a:latin typeface="Cambria Math"/>
                      </a:rPr>
                      <m:t>=</m:t>
                    </m:r>
                    <m:r>
                      <a:rPr lang="vi-VN" sz="2800" i="1">
                        <a:latin typeface="Cambria Math"/>
                      </a:rPr>
                      <m:t>𝑎</m:t>
                    </m:r>
                    <m:r>
                      <a:rPr lang="vi-VN" sz="2800">
                        <a:latin typeface="Cambria Math"/>
                      </a:rPr>
                      <m:t>⇒</m:t>
                    </m:r>
                    <m:r>
                      <a:rPr lang="vi-VN" sz="2800" i="1">
                        <a:latin typeface="Cambria Math"/>
                      </a:rPr>
                      <m:t>𝑙</m:t>
                    </m:r>
                    <m:r>
                      <a:rPr lang="vi-VN" sz="2800">
                        <a:latin typeface="Cambria Math"/>
                      </a:rPr>
                      <m:t>=</m:t>
                    </m:r>
                    <m:r>
                      <a:rPr lang="vi-VN" sz="2800" i="1">
                        <a:latin typeface="Cambria Math"/>
                      </a:rPr>
                      <m:t>𝑎</m:t>
                    </m:r>
                    <m:r>
                      <a:rPr lang="vi-VN" sz="2800">
                        <a:latin typeface="Cambria Math"/>
                      </a:rPr>
                      <m:t>;</m:t>
                    </m:r>
                    <m:r>
                      <a:rPr lang="vi-VN" sz="2800" i="1">
                        <a:latin typeface="Cambria Math"/>
                      </a:rPr>
                      <m:t>𝑟</m:t>
                    </m:r>
                    <m:r>
                      <a:rPr lang="vi-VN" sz="28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vi-VN" sz="2800" i="1">
                            <a:latin typeface="Cambria Math"/>
                          </a:rPr>
                          <m:t>𝑎</m:t>
                        </m:r>
                      </m:num>
                      <m:den>
                        <m:r>
                          <a:rPr lang="vi-VN" sz="28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vi-VN" sz="2800">
                        <a:latin typeface="Cambria Math"/>
                      </a:rPr>
                      <m:t>.</m:t>
                    </m:r>
                  </m:oMath>
                </a14:m>
                <a:endParaRPr lang="en-US" sz="280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800">
                    <a:latin typeface="Calibri" pitchFamily="34" charset="0"/>
                    <a:cs typeface="Calibri" pitchFamily="34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/>
                      </a:rPr>
                      <m:t>⇒</m:t>
                    </m:r>
                    <m:r>
                      <a:rPr lang="en-US" sz="2800" i="1">
                        <a:latin typeface="Cambria Math"/>
                      </a:rPr>
                      <m:t>h</m:t>
                    </m:r>
                    <m:r>
                      <a:rPr lang="en-US" sz="280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i="1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𝑙</m:t>
                            </m:r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80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28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𝑎</m:t>
                        </m:r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>
                                <a:latin typeface="Cambria Math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2800">
                  <a:latin typeface="Calibri" pitchFamily="34" charset="0"/>
                  <a:cs typeface="Calibri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>
                          <a:latin typeface="Cambria Math"/>
                        </a:rPr>
                        <m:t>⇒</m:t>
                      </m:r>
                      <m:r>
                        <a:rPr lang="en-US" sz="2800" i="1">
                          <a:latin typeface="Cambria Math"/>
                        </a:rPr>
                        <m:t>𝑉</m:t>
                      </m:r>
                      <m:r>
                        <a:rPr lang="en-US" sz="28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sz="2800" i="1">
                          <a:latin typeface="Cambria Math"/>
                        </a:rPr>
                        <m:t>𝜋</m:t>
                      </m:r>
                      <m:sSup>
                        <m:s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h</m:t>
                      </m:r>
                      <m:r>
                        <a:rPr lang="en-US" sz="28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sz="2800" i="1">
                          <a:latin typeface="Cambria Math"/>
                        </a:rPr>
                        <m:t>𝜋</m:t>
                      </m:r>
                      <m:r>
                        <a:rPr lang="en-US" sz="2800">
                          <a:latin typeface="Cambria Math"/>
                        </a:rPr>
                        <m:t>.</m:t>
                      </m:r>
                      <m:sSup>
                        <m:s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>
                          <a:latin typeface="Cambria Math"/>
                        </a:rPr>
                        <m:t>.</m:t>
                      </m:r>
                      <m:f>
                        <m:fPr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𝑎</m:t>
                          </m:r>
                          <m:rad>
                            <m:radPr>
                              <m:degHide m:val="on"/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8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  <m:rad>
                            <m:radPr>
                              <m:degHide m:val="on"/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24</m:t>
                          </m:r>
                        </m:den>
                      </m:f>
                    </m:oMath>
                  </m:oMathPara>
                </a14:m>
                <a:endParaRPr lang="en-US" sz="280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17" y="2413001"/>
                <a:ext cx="11286833" cy="3150861"/>
              </a:xfrm>
              <a:prstGeom prst="rect">
                <a:avLst/>
              </a:prstGeom>
              <a:blipFill>
                <a:blip r:embed="rId3"/>
                <a:stretch>
                  <a:fillRect l="-810" t="-1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06400" y="1331930"/>
                <a:ext cx="9314021" cy="1239376"/>
              </a:xfrm>
              <a:prstGeom prst="rect">
                <a:avLst/>
              </a:prstGeom>
              <a:noFill/>
            </p:spPr>
            <p:txBody>
              <a:bodyPr wrap="square" lIns="121917" tIns="60959" rIns="121917" bIns="60959" rtlCol="0">
                <a:spAutoFit/>
              </a:bodyPr>
              <a:lstStyle/>
              <a:p>
                <a:r>
                  <a:rPr lang="en-US" sz="2800">
                    <a:solidFill>
                      <a:srgbClr val="0000FF"/>
                    </a:solidFill>
                    <a:latin typeface="Calibri" pitchFamily="34" charset="0"/>
                    <a:cs typeface="Calibri" pitchFamily="34" charset="0"/>
                  </a:rPr>
                  <a:t>PP nhanh trắc nghiệm:</a:t>
                </a:r>
                <a:r>
                  <a:rPr lang="en-US" sz="2800">
                    <a:latin typeface="Calibri" pitchFamily="34" charset="0"/>
                    <a:cs typeface="Calibri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𝑉</m:t>
                    </m:r>
                    <m:r>
                      <a:rPr lang="en-US" sz="28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𝑙</m:t>
                            </m:r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>
                                <a:latin typeface="Cambria Math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24</m:t>
                        </m:r>
                      </m:den>
                    </m:f>
                    <m:r>
                      <a:rPr lang="en-US" sz="28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>
                                <a:latin typeface="Cambria Math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24</m:t>
                        </m:r>
                      </m:den>
                    </m:f>
                  </m:oMath>
                </a14:m>
                <a:r>
                  <a:rPr lang="en-US" sz="2800">
                    <a:latin typeface="Calibri" pitchFamily="34" charset="0"/>
                    <a:cs typeface="Calibri" pitchFamily="34" charset="0"/>
                  </a:rPr>
                  <a:t>.</a:t>
                </a:r>
              </a:p>
              <a:p>
                <a:endParaRPr lang="en-US" sz="280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0" y="1331930"/>
                <a:ext cx="9314021" cy="1239376"/>
              </a:xfrm>
              <a:prstGeom prst="rect">
                <a:avLst/>
              </a:prstGeom>
              <a:blipFill>
                <a:blip r:embed="rId4"/>
                <a:stretch>
                  <a:fillRect l="-1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hlinkClick r:id="rId5" action="ppaction://hlinksldjump"/>
          </p:cNvPr>
          <p:cNvSpPr/>
          <p:nvPr/>
        </p:nvSpPr>
        <p:spPr>
          <a:xfrm>
            <a:off x="10049608" y="5908431"/>
            <a:ext cx="1793630" cy="71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TRỞ LẠI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78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254" y="2932478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A. LÝ THUYẾT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24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21920" y="177800"/>
                <a:ext cx="11687322" cy="1846657"/>
              </a:xfrm>
              <a:prstGeom prst="rect">
                <a:avLst/>
              </a:prstGeom>
            </p:spPr>
            <p:txBody>
              <a:bodyPr wrap="square" lIns="121917" tIns="60959" rIns="121917" bIns="60959">
                <a:spAutoFit/>
              </a:bodyPr>
              <a:lstStyle/>
              <a:p>
                <a:pPr marL="839851" indent="-839851" algn="just">
                  <a:spcBef>
                    <a:spcPts val="800"/>
                  </a:spcBef>
                  <a:tabLst>
                    <a:tab pos="839851" algn="l"/>
                  </a:tabLst>
                </a:pPr>
                <a:r>
                  <a:rPr lang="en-US" sz="2800" b="1" dirty="0">
                    <a:solidFill>
                      <a:srgbClr val="0000FF"/>
                    </a:solidFill>
                    <a:latin typeface="Calibri" pitchFamily="34" charset="0"/>
                    <a:cs typeface="Calibri" pitchFamily="34" charset="0"/>
                  </a:rPr>
                  <a:t>Câu </a:t>
                </a:r>
                <a:r>
                  <a:rPr lang="en-US" sz="2800" b="1" dirty="0" smtClean="0">
                    <a:solidFill>
                      <a:srgbClr val="0000FF"/>
                    </a:solidFill>
                    <a:latin typeface="Calibri" pitchFamily="34" charset="0"/>
                    <a:cs typeface="Calibri" pitchFamily="34" charset="0"/>
                  </a:rPr>
                  <a:t>4.  </a:t>
                </a:r>
                <a:r>
                  <a:rPr lang="en-US" sz="2800" dirty="0">
                    <a:latin typeface="Calibri" pitchFamily="34" charset="0"/>
                    <a:cs typeface="Calibri" pitchFamily="34" charset="0"/>
                  </a:rPr>
                  <a:t>Một khối nón có thiết diện qua trục là tam giác vuông cân cạnh có cạnh huyền bằng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2</m:t>
                    </m:r>
                    <m:r>
                      <a:rPr lang="en-US" sz="2800" i="1">
                        <a:latin typeface="Cambria Math"/>
                      </a:rPr>
                      <m:t>𝑎</m:t>
                    </m:r>
                  </m:oMath>
                </a14:m>
                <a:r>
                  <a:rPr lang="en-US" sz="2800" dirty="0">
                    <a:latin typeface="Calibri" pitchFamily="34" charset="0"/>
                    <a:cs typeface="Calibri" pitchFamily="34" charset="0"/>
                  </a:rPr>
                  <a:t> . Tính diện tích xung quanh, diện tích toàn phần, diện tích thiết diện và thể tích của khối nón đó.</a:t>
                </a:r>
              </a:p>
              <a:p>
                <a:pPr marL="839851">
                  <a:tabLst>
                    <a:tab pos="2880216" algn="l"/>
                    <a:tab pos="4799513" algn="l"/>
                    <a:tab pos="6719657" algn="l"/>
                  </a:tabLst>
                </a:pPr>
                <a:r>
                  <a:rPr lang="en-US" sz="2800" dirty="0">
                    <a:latin typeface="Calibri" pitchFamily="34" charset="0"/>
                    <a:cs typeface="Calibri" pitchFamily="34" charset="0"/>
                  </a:rPr>
                  <a:t> </a:t>
                </a:r>
                <a:endParaRPr lang="en-US" sz="2800" dirty="0">
                  <a:latin typeface="Calibri" pitchFamily="34" charset="0"/>
                  <a:ea typeface="Times New Roman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" y="177800"/>
                <a:ext cx="11687322" cy="1846657"/>
              </a:xfrm>
              <a:prstGeom prst="rect">
                <a:avLst/>
              </a:prstGeom>
              <a:blipFill>
                <a:blip r:embed="rId2"/>
                <a:stretch>
                  <a:fillRect l="-782" t="-2310" r="-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47162" y="2096122"/>
                <a:ext cx="11562080" cy="3489158"/>
              </a:xfrm>
              <a:prstGeom prst="rect">
                <a:avLst/>
              </a:prstGeom>
              <a:noFill/>
            </p:spPr>
            <p:txBody>
              <a:bodyPr wrap="square" lIns="121917" tIns="60959" rIns="121917" bIns="60959" rtlCol="0">
                <a:spAutoFit/>
              </a:bodyPr>
              <a:lstStyle/>
              <a:p>
                <a:r>
                  <a:rPr lang="en-US" sz="2800" dirty="0">
                    <a:solidFill>
                      <a:srgbClr val="0000FF"/>
                    </a:solidFill>
                    <a:latin typeface="Calibri" pitchFamily="34" charset="0"/>
                    <a:cs typeface="Calibri" pitchFamily="34" charset="0"/>
                  </a:rPr>
                  <a:t>Lời giải</a:t>
                </a:r>
              </a:p>
              <a:p>
                <a:r>
                  <a:rPr lang="en-US" sz="2800" dirty="0">
                    <a:latin typeface="Calibri" pitchFamily="34" charset="0"/>
                    <a:cs typeface="Calibri" pitchFamily="34" charset="0"/>
                  </a:rPr>
                  <a:t> Ta có thiết diện qua trục của hình nón là tam giác vuông cân có cạnh huyền bằng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2</m:t>
                    </m:r>
                    <m:r>
                      <a:rPr lang="en-US" sz="2800" i="1">
                        <a:latin typeface="Cambria Math"/>
                      </a:rPr>
                      <m:t>𝑎</m:t>
                    </m:r>
                  </m:oMath>
                </a14:m>
                <a:r>
                  <a:rPr lang="en-US" sz="2800" dirty="0">
                    <a:latin typeface="Calibri" pitchFamily="34" charset="0"/>
                    <a:cs typeface="Calibri" pitchFamily="34" charset="0"/>
                  </a:rPr>
                  <a:t>  nên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2</m:t>
                    </m:r>
                    <m:r>
                      <a:rPr lang="en-US" sz="2800" i="1">
                        <a:latin typeface="Cambria Math"/>
                      </a:rPr>
                      <m:t>𝑟</m:t>
                    </m:r>
                    <m:r>
                      <a:rPr lang="en-US" sz="2800">
                        <a:latin typeface="Cambria Math"/>
                      </a:rPr>
                      <m:t>=</m:t>
                    </m:r>
                    <m:r>
                      <a:rPr lang="en-US" sz="2800" i="1">
                        <a:latin typeface="Cambria Math"/>
                      </a:rPr>
                      <m:t>2</m:t>
                    </m:r>
                    <m:r>
                      <a:rPr lang="en-US" sz="2800" i="1">
                        <a:latin typeface="Cambria Math"/>
                      </a:rPr>
                      <m:t>𝑎</m:t>
                    </m:r>
                    <m:r>
                      <a:rPr lang="en-US" sz="2800">
                        <a:latin typeface="Cambria Math"/>
                      </a:rPr>
                      <m:t>⇒</m:t>
                    </m:r>
                    <m:r>
                      <a:rPr lang="en-US" sz="2800" i="1">
                        <a:latin typeface="Cambria Math"/>
                      </a:rPr>
                      <m:t>𝑟</m:t>
                    </m:r>
                    <m:r>
                      <a:rPr lang="en-US" sz="2800">
                        <a:latin typeface="Cambria Math"/>
                      </a:rPr>
                      <m:t>=</m:t>
                    </m:r>
                    <m:r>
                      <a:rPr lang="en-US" sz="2800" i="1">
                        <a:latin typeface="Cambria Math"/>
                      </a:rPr>
                      <m:t>h</m:t>
                    </m:r>
                    <m:r>
                      <a:rPr lang="en-US" sz="2800">
                        <a:latin typeface="Cambria Math"/>
                      </a:rPr>
                      <m:t>=</m:t>
                    </m:r>
                    <m:r>
                      <a:rPr lang="en-US" sz="2800" i="1">
                        <a:latin typeface="Cambria Math"/>
                      </a:rPr>
                      <m:t>𝑎</m:t>
                    </m:r>
                    <m:r>
                      <a:rPr lang="en-US" sz="2800">
                        <a:latin typeface="Cambria Math"/>
                      </a:rPr>
                      <m:t>.</m:t>
                    </m:r>
                  </m:oMath>
                </a14:m>
                <a:endParaRPr lang="en-US" sz="2800" dirty="0">
                  <a:latin typeface="Calibri" pitchFamily="34" charset="0"/>
                  <a:cs typeface="Calibri" pitchFamily="34" charset="0"/>
                </a:endParaRPr>
              </a:p>
              <a:p>
                <a:pPr marL="457178" indent="-457178">
                  <a:buFont typeface="Symbol"/>
                  <a:buChar char="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vi-VN" sz="28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vi-VN" sz="2800" i="1">
                            <a:latin typeface="Cambria Math"/>
                          </a:rPr>
                          <m:t>𝑥𝑞</m:t>
                        </m:r>
                      </m:sub>
                    </m:sSub>
                    <m:r>
                      <a:rPr lang="vi-VN" sz="2800">
                        <a:latin typeface="Cambria Math"/>
                      </a:rPr>
                      <m:t>=</m:t>
                    </m:r>
                    <m:r>
                      <a:rPr lang="vi-VN" sz="2800" i="1">
                        <a:latin typeface="Cambria Math"/>
                      </a:rPr>
                      <m:t>𝜋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vi-VN" sz="2800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vi-VN" sz="2800" i="1">
                            <a:latin typeface="Cambria Math"/>
                          </a:rPr>
                          <m:t>2</m:t>
                        </m:r>
                      </m:sup>
                    </m:sSup>
                    <m:rad>
                      <m:radPr>
                        <m:degHide m:val="on"/>
                        <m:ctrlPr>
                          <a:rPr lang="en-US" sz="28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vi-VN" sz="2800" i="1">
                            <a:latin typeface="Cambria Math"/>
                          </a:rPr>
                          <m:t>2</m:t>
                        </m:r>
                      </m:e>
                    </m:rad>
                    <m:r>
                      <a:rPr lang="vi-VN" sz="2800">
                        <a:latin typeface="Cambria Math"/>
                      </a:rPr>
                      <m:t>=</m:t>
                    </m:r>
                    <m:r>
                      <a:rPr lang="vi-VN" sz="2800" i="1">
                        <a:latin typeface="Cambria Math"/>
                      </a:rPr>
                      <m:t>𝜋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vi-VN" sz="2800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vi-VN" sz="2800" i="1">
                            <a:latin typeface="Cambria Math"/>
                          </a:rPr>
                          <m:t>2</m:t>
                        </m:r>
                      </m:sup>
                    </m:sSup>
                    <m:rad>
                      <m:radPr>
                        <m:degHide m:val="on"/>
                        <m:ctrlPr>
                          <a:rPr lang="en-US" sz="28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vi-VN" sz="2800" i="1">
                            <a:latin typeface="Cambria Math"/>
                          </a:rPr>
                          <m:t>2</m:t>
                        </m:r>
                      </m:e>
                    </m:rad>
                  </m:oMath>
                </a14:m>
                <a:endParaRPr lang="en-US" sz="2800" dirty="0">
                  <a:latin typeface="Calibri" pitchFamily="34" charset="0"/>
                  <a:cs typeface="Calibri" pitchFamily="34" charset="0"/>
                </a:endParaRPr>
              </a:p>
              <a:p>
                <a:pPr marL="457178" indent="-457178">
                  <a:buFont typeface="Symbol"/>
                  <a:buChar char="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vi-VN" sz="28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vi-VN" sz="2800" i="1">
                            <a:latin typeface="Cambria Math"/>
                          </a:rPr>
                          <m:t>𝑡𝑝</m:t>
                        </m:r>
                      </m:sub>
                    </m:sSub>
                    <m:r>
                      <a:rPr lang="vi-VN" sz="2800">
                        <a:latin typeface="Cambria Math"/>
                      </a:rPr>
                      <m:t>=</m:t>
                    </m:r>
                    <m:r>
                      <a:rPr lang="vi-VN" sz="2800" i="1">
                        <a:latin typeface="Cambria Math"/>
                      </a:rPr>
                      <m:t>𝜋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vi-VN" sz="2800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vi-VN" sz="2800" i="1">
                            <a:latin typeface="Cambria Math"/>
                          </a:rPr>
                          <m:t>2</m:t>
                        </m:r>
                      </m:sup>
                    </m:sSup>
                    <m:rad>
                      <m:radPr>
                        <m:degHide m:val="on"/>
                        <m:ctrlPr>
                          <a:rPr lang="en-US" sz="28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vi-VN" sz="2800" i="1">
                            <a:latin typeface="Cambria Math"/>
                          </a:rPr>
                          <m:t>2</m:t>
                        </m:r>
                      </m:e>
                    </m:rad>
                    <m:r>
                      <a:rPr lang="vi-VN" sz="2800">
                        <a:latin typeface="Cambria Math"/>
                      </a:rPr>
                      <m:t>+</m:t>
                    </m:r>
                    <m:r>
                      <a:rPr lang="vi-VN" sz="2800" i="1">
                        <a:latin typeface="Cambria Math"/>
                      </a:rPr>
                      <m:t>𝜋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vi-VN" sz="2800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vi-VN" sz="2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vi-VN" sz="2800">
                        <a:latin typeface="Cambria Math"/>
                      </a:rPr>
                      <m:t>=</m:t>
                    </m:r>
                    <m:r>
                      <a:rPr lang="vi-VN" sz="2800" i="1">
                        <a:latin typeface="Cambria Math"/>
                      </a:rPr>
                      <m:t>𝜋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vi-VN" sz="2800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vi-VN" sz="2800" i="1"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vi-VN" sz="2800" i="1">
                                <a:latin typeface="Cambria Math"/>
                              </a:rPr>
                              <m:t>2</m:t>
                            </m:r>
                          </m:e>
                        </m:rad>
                        <m:r>
                          <a:rPr lang="vi-VN" sz="2800">
                            <a:latin typeface="Cambria Math"/>
                          </a:rPr>
                          <m:t>+</m:t>
                        </m:r>
                        <m:r>
                          <a:rPr lang="vi-VN" sz="2800" i="1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endParaRPr lang="en-US" sz="2800" dirty="0">
                  <a:latin typeface="Calibri" pitchFamily="34" charset="0"/>
                  <a:cs typeface="Calibri" pitchFamily="34" charset="0"/>
                </a:endParaRPr>
              </a:p>
              <a:p>
                <a:pPr marL="457178" indent="-457178">
                  <a:buFont typeface="Symbol"/>
                  <a:buChar char=""/>
                </a:pPr>
                <a:r>
                  <a:rPr lang="vi-VN" sz="2800" dirty="0">
                    <a:latin typeface="Calibri" pitchFamily="34" charset="0"/>
                    <a:cs typeface="Calibri" pitchFamily="34" charset="0"/>
                  </a:rPr>
                  <a:t>Diện tích thiết diện bằng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𝑇𝐷</m:t>
                        </m:r>
                      </m:sub>
                    </m:sSub>
                    <m:r>
                      <a:rPr lang="en-US" sz="280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2800" dirty="0">
                  <a:latin typeface="Calibri" pitchFamily="34" charset="0"/>
                  <a:cs typeface="Calibri" pitchFamily="34" charset="0"/>
                </a:endParaRPr>
              </a:p>
              <a:p>
                <a:pPr marL="457178" indent="-457178">
                  <a:buFont typeface="Symbol"/>
                  <a:buChar char=""/>
                </a:pPr>
                <a:r>
                  <a:rPr lang="en-US" sz="2800" dirty="0">
                    <a:latin typeface="Calibri" pitchFamily="34" charset="0"/>
                    <a:cs typeface="Calibri" pitchFamily="34" charset="0"/>
                  </a:rPr>
                  <a:t>Thể tích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𝑉</m:t>
                    </m:r>
                    <m:r>
                      <a:rPr lang="en-US" sz="28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sz="2800" i="1">
                        <a:latin typeface="Cambria Math"/>
                      </a:rPr>
                      <m:t>𝜋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sz="28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sz="2800" i="1">
                        <a:latin typeface="Cambria Math"/>
                      </a:rPr>
                      <m:t>𝜋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endParaRPr lang="en-US" sz="2800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162" y="2096122"/>
                <a:ext cx="11562080" cy="3489158"/>
              </a:xfrm>
              <a:prstGeom prst="rect">
                <a:avLst/>
              </a:prstGeom>
              <a:blipFill>
                <a:blip r:embed="rId3"/>
                <a:stretch>
                  <a:fillRect l="-844" t="-1224" b="-1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hlinkClick r:id="rId4" action="ppaction://hlinksldjump"/>
          </p:cNvPr>
          <p:cNvSpPr/>
          <p:nvPr/>
        </p:nvSpPr>
        <p:spPr>
          <a:xfrm>
            <a:off x="10049608" y="5908431"/>
            <a:ext cx="1793630" cy="71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TRỞ LẠI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07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xmlns="" id="{0AEB5589-BCD2-4F0E-A74F-0ACF51F8500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50520" y="0"/>
                <a:ext cx="11929997" cy="68580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0000FF"/>
                    </a:solidFill>
                  </a:rPr>
                  <a:t>Câu </a:t>
                </a:r>
                <a:r>
                  <a:rPr lang="en-US" b="1" dirty="0" smtClean="0">
                    <a:solidFill>
                      <a:srgbClr val="0000FF"/>
                    </a:solidFill>
                  </a:rPr>
                  <a:t>5.  </a:t>
                </a:r>
                <a:r>
                  <a:rPr lang="en-US" dirty="0"/>
                  <a:t>Cho tam giác </a:t>
                </a:r>
                <a:r>
                  <a:rPr lang="en-US" i="1" dirty="0"/>
                  <a:t>ABC</a:t>
                </a:r>
                <a:r>
                  <a:rPr lang="en-US" dirty="0"/>
                  <a:t> vuông tại </a:t>
                </a:r>
                <a:r>
                  <a:rPr lang="en-US" i="1" dirty="0"/>
                  <a:t>C có các</a:t>
                </a:r>
                <a:r>
                  <a:rPr lang="en-US" dirty="0"/>
                  <a:t> cạnh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. Tính thể tích của khối nón được tạo thành khi quay tam giác </a:t>
                </a:r>
                <a:r>
                  <a:rPr lang="en-US" i="1" dirty="0"/>
                  <a:t>ABC</a:t>
                </a:r>
                <a:r>
                  <a:rPr lang="en-US" dirty="0"/>
                  <a:t> quanh </a:t>
                </a:r>
                <a:r>
                  <a:rPr lang="en-US" i="1" dirty="0"/>
                  <a:t>AC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3200" b="1" dirty="0" smtClean="0">
                    <a:solidFill>
                      <a:srgbClr val="0000FF"/>
                    </a:solidFill>
                    <a:latin typeface="Calibri" panose="020F0502020204030204" pitchFamily="34" charset="0"/>
                  </a:rPr>
                  <a:t>Lời giải</a:t>
                </a:r>
              </a:p>
              <a:p>
                <a:pPr marL="0" indent="0">
                  <a:buNone/>
                </a:pPr>
                <a:r>
                  <a:rPr lang="en-US" dirty="0"/>
                  <a:t>Khi quay tam giác ABC quanh AC ta được một hình nón có:</a:t>
                </a:r>
              </a:p>
              <a:p>
                <a:pPr marL="0" indent="0">
                  <a:buNone/>
                </a:pPr>
                <a:r>
                  <a:rPr lang="en-US" dirty="0"/>
                  <a:t>- Trục là </a:t>
                </a:r>
                <a:r>
                  <a:rPr lang="en-US" i="1" dirty="0"/>
                  <a:t>AC </a:t>
                </a:r>
                <a:r>
                  <a:rPr lang="en-US" dirty="0"/>
                  <a:t> nên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i="1" dirty="0"/>
                  <a:t>-</a:t>
                </a:r>
                <a:r>
                  <a:rPr lang="en-US" dirty="0"/>
                  <a:t> Bán kính đáy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Suy ra thể tích của khối nón </a:t>
                </a:r>
                <a:r>
                  <a:rPr lang="en-US" dirty="0" smtClean="0"/>
                  <a:t>là: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3200" b="1" dirty="0" smtClean="0">
                  <a:solidFill>
                    <a:srgbClr val="0000FF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AEB5589-BCD2-4F0E-A74F-0ACF51F850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0520" y="0"/>
                <a:ext cx="11929997" cy="6858000"/>
              </a:xfrm>
              <a:blipFill>
                <a:blip r:embed="rId2"/>
                <a:stretch>
                  <a:fillRect l="-1277" t="-1422" r="-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hlinkClick r:id="rId3" action="ppaction://hlinksldjump"/>
          </p:cNvPr>
          <p:cNvSpPr/>
          <p:nvPr/>
        </p:nvSpPr>
        <p:spPr>
          <a:xfrm>
            <a:off x="10049608" y="5908431"/>
            <a:ext cx="1793630" cy="71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TRỞ LẠI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61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53915" y="185950"/>
                <a:ext cx="11043139" cy="1114149"/>
              </a:xfrm>
              <a:prstGeom prst="rect">
                <a:avLst/>
              </a:prstGeom>
            </p:spPr>
            <p:txBody>
              <a:bodyPr wrap="square" lIns="121917" tIns="60959" rIns="121917" bIns="60959">
                <a:spAutoFit/>
              </a:bodyPr>
              <a:lstStyle/>
              <a:p>
                <a:pPr>
                  <a:lnSpc>
                    <a:spcPct val="115000"/>
                  </a:lnSpc>
                  <a:tabLst>
                    <a:tab pos="4800360" algn="l"/>
                  </a:tabLst>
                </a:pPr>
                <a:r>
                  <a:rPr lang="en-US" sz="2800" b="1" dirty="0" smtClean="0">
                    <a:solidFill>
                      <a:srgbClr val="0000FF"/>
                    </a:solidFill>
                    <a:latin typeface="Calibri" pitchFamily="34" charset="0"/>
                    <a:cs typeface="Calibri" pitchFamily="34" charset="0"/>
                  </a:rPr>
                  <a:t>Câu 6.   </a:t>
                </a:r>
                <a:r>
                  <a:rPr lang="en-US" sz="2800" dirty="0">
                    <a:latin typeface="Calibri" pitchFamily="34" charset="0"/>
                    <a:cs typeface="Calibri" pitchFamily="34" charset="0"/>
                  </a:rPr>
                  <a:t>Cho khối nón có bán kính đáy và đường sinh lần lượt là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𝑟</m:t>
                    </m:r>
                    <m:r>
                      <a:rPr lang="en-US" sz="2800">
                        <a:latin typeface="Cambria Math"/>
                      </a:rPr>
                      <m:t>=</m:t>
                    </m:r>
                    <m:r>
                      <a:rPr lang="en-US" sz="2800" i="1">
                        <a:latin typeface="Cambria Math"/>
                      </a:rPr>
                      <m:t>3</m:t>
                    </m:r>
                    <m:r>
                      <a:rPr lang="en-US" sz="2800" i="1">
                        <a:latin typeface="Cambria Math"/>
                      </a:rPr>
                      <m:t>𝑐𝑚</m:t>
                    </m:r>
                    <m:r>
                      <a:rPr lang="en-US" sz="2800">
                        <a:latin typeface="Cambria Math"/>
                      </a:rPr>
                      <m:t>,</m:t>
                    </m:r>
                  </m:oMath>
                </a14:m>
                <a:endParaRPr lang="en-US" sz="2800" dirty="0" smtClean="0">
                  <a:latin typeface="Cambria Math"/>
                </a:endParaRPr>
              </a:p>
              <a:p>
                <a:pPr>
                  <a:lnSpc>
                    <a:spcPct val="115000"/>
                  </a:lnSpc>
                  <a:tabLst>
                    <a:tab pos="4800360" algn="l"/>
                  </a:tabLs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𝑙</m:t>
                    </m:r>
                    <m:r>
                      <a:rPr lang="en-US" sz="2800">
                        <a:latin typeface="Cambria Math"/>
                      </a:rPr>
                      <m:t>=</m:t>
                    </m:r>
                    <m:r>
                      <a:rPr lang="en-US" sz="2800" i="1">
                        <a:latin typeface="Cambria Math"/>
                      </a:rPr>
                      <m:t>5</m:t>
                    </m:r>
                    <m:r>
                      <a:rPr lang="en-US" sz="2800" i="1">
                        <a:latin typeface="Cambria Math"/>
                      </a:rPr>
                      <m:t>𝑐𝑚</m:t>
                    </m:r>
                    <m:r>
                      <a:rPr lang="en-US" sz="2800">
                        <a:latin typeface="Cambria Math"/>
                      </a:rPr>
                      <m:t>.</m:t>
                    </m:r>
                  </m:oMath>
                </a14:m>
                <a:r>
                  <a:rPr lang="en-US" sz="2800" dirty="0">
                    <a:latin typeface="Calibri" pitchFamily="34" charset="0"/>
                    <a:cs typeface="Calibri" pitchFamily="34" charset="0"/>
                  </a:rPr>
                  <a:t> Tính thể tích khối </a:t>
                </a:r>
                <a:r>
                  <a:rPr lang="vi-VN" sz="2800" dirty="0">
                    <a:latin typeface="Calibri" pitchFamily="34" charset="0"/>
                    <a:cs typeface="Calibri" pitchFamily="34" charset="0"/>
                  </a:rPr>
                  <a:t> nón.</a:t>
                </a:r>
                <a:endParaRPr lang="en-US" sz="2800" dirty="0">
                  <a:latin typeface="Calibri" pitchFamily="34" charset="0"/>
                  <a:ea typeface="Times New Roman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15" y="185950"/>
                <a:ext cx="11043139" cy="1114149"/>
              </a:xfrm>
              <a:prstGeom prst="rect">
                <a:avLst/>
              </a:prstGeom>
              <a:blipFill>
                <a:blip r:embed="rId2"/>
                <a:stretch>
                  <a:fillRect l="-883" t="-1099" b="-10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11200" y="3327401"/>
                <a:ext cx="9033933" cy="2541015"/>
              </a:xfrm>
              <a:prstGeom prst="rect">
                <a:avLst/>
              </a:prstGeom>
              <a:noFill/>
            </p:spPr>
            <p:txBody>
              <a:bodyPr wrap="square" lIns="121917" tIns="60959" rIns="121917" bIns="60959" rtlCol="0">
                <a:spAutoFit/>
              </a:bodyPr>
              <a:lstStyle/>
              <a:p>
                <a:r>
                  <a:rPr lang="en-US" sz="2800">
                    <a:solidFill>
                      <a:srgbClr val="0000FF"/>
                    </a:solidFill>
                    <a:latin typeface="Calibri" pitchFamily="34" charset="0"/>
                    <a:cs typeface="Calibri" pitchFamily="34" charset="0"/>
                  </a:rPr>
                  <a:t>Lời giải</a:t>
                </a:r>
              </a:p>
              <a:p>
                <a:pPr>
                  <a:lnSpc>
                    <a:spcPct val="115000"/>
                  </a:lnSpc>
                  <a:spcBef>
                    <a:spcPts val="533"/>
                  </a:spcBef>
                </a:pPr>
                <a:r>
                  <a:rPr lang="nl-NL" sz="2800">
                    <a:latin typeface="Calibri" pitchFamily="34" charset="0"/>
                    <a:cs typeface="Calibri" pitchFamily="34" charset="0"/>
                  </a:rPr>
                  <a:t>Ta có </a:t>
                </a:r>
                <a:endParaRPr lang="en-US" sz="2800">
                  <a:latin typeface="Calibri" pitchFamily="34" charset="0"/>
                  <a:cs typeface="Calibri" pitchFamily="34" charset="0"/>
                </a:endParaRPr>
              </a:p>
              <a:p>
                <a:pPr>
                  <a:lnSpc>
                    <a:spcPct val="115000"/>
                  </a:lnSpc>
                  <a:spcBef>
                    <a:spcPts val="533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800" i="1">
                          <a:latin typeface="Cambria Math"/>
                        </a:rPr>
                        <m:t>h</m:t>
                      </m:r>
                      <m:r>
                        <a:rPr lang="vi-VN" sz="280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vi-VN" sz="2800" i="1">
                                  <a:latin typeface="Cambria Math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vi-VN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vi-VN" sz="280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vi-VN" sz="2800" i="1"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vi-VN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vi-VN" sz="280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vi-VN" sz="2800" i="1">
                                  <a:latin typeface="Cambria Math"/>
                                </a:rPr>
                                <m:t>5</m:t>
                              </m:r>
                            </m:e>
                            <m:sup>
                              <m:r>
                                <a:rPr lang="vi-VN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vi-VN" sz="280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vi-VN" sz="2800" i="1">
                                  <a:latin typeface="Cambria Math"/>
                                </a:rPr>
                                <m:t>3</m:t>
                              </m:r>
                            </m:e>
                            <m:sup>
                              <m:r>
                                <a:rPr lang="vi-VN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vi-VN" sz="2800">
                          <a:latin typeface="Cambria Math"/>
                        </a:rPr>
                        <m:t>=</m:t>
                      </m:r>
                      <m:r>
                        <a:rPr lang="vi-VN" sz="2800" i="1">
                          <a:latin typeface="Cambria Math"/>
                        </a:rPr>
                        <m:t>4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vi-VN" sz="2800" i="1">
                              <a:latin typeface="Cambria Math"/>
                            </a:rPr>
                            <m:t>𝑐𝑚</m:t>
                          </m:r>
                        </m:e>
                      </m:d>
                    </m:oMath>
                  </m:oMathPara>
                </a14:m>
                <a:endParaRPr lang="en-US" sz="2800">
                  <a:latin typeface="Calibri" pitchFamily="34" charset="0"/>
                  <a:cs typeface="Calibri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800">
                          <a:latin typeface="Cambria Math"/>
                        </a:rPr>
                        <m:t>⇒</m:t>
                      </m:r>
                      <m:r>
                        <a:rPr lang="vi-VN" sz="2800" i="1">
                          <a:latin typeface="Cambria Math"/>
                        </a:rPr>
                        <m:t>𝑉</m:t>
                      </m:r>
                      <m:r>
                        <a:rPr lang="vi-VN" sz="28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vi-VN" sz="28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vi-VN" sz="2800" i="1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vi-VN" sz="2800" i="1">
                          <a:latin typeface="Cambria Math"/>
                        </a:rPr>
                        <m:t>𝜋</m:t>
                      </m:r>
                      <m:sSup>
                        <m:s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vi-VN" sz="2800" i="1"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vi-VN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vi-VN" sz="2800" i="1">
                          <a:latin typeface="Cambria Math"/>
                        </a:rPr>
                        <m:t>h</m:t>
                      </m:r>
                      <m:r>
                        <a:rPr lang="vi-VN" sz="28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vi-VN" sz="28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vi-VN" sz="2800" i="1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vi-VN" sz="2800" i="1">
                          <a:latin typeface="Cambria Math"/>
                        </a:rPr>
                        <m:t>𝜋</m:t>
                      </m:r>
                      <m:r>
                        <a:rPr lang="vi-VN" sz="2800">
                          <a:latin typeface="Cambria Math"/>
                        </a:rPr>
                        <m:t>.</m:t>
                      </m:r>
                      <m:sSup>
                        <m:s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vi-VN" sz="2800" i="1">
                              <a:latin typeface="Cambria Math"/>
                            </a:rPr>
                            <m:t>3</m:t>
                          </m:r>
                        </m:e>
                        <m:sup>
                          <m:r>
                            <a:rPr lang="vi-VN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vi-VN" sz="2800">
                          <a:latin typeface="Cambria Math"/>
                        </a:rPr>
                        <m:t>.</m:t>
                      </m:r>
                      <m:r>
                        <a:rPr lang="vi-VN" sz="2800" i="1">
                          <a:latin typeface="Cambria Math"/>
                        </a:rPr>
                        <m:t>4</m:t>
                      </m:r>
                      <m:r>
                        <a:rPr lang="vi-VN" sz="2800">
                          <a:latin typeface="Cambria Math"/>
                        </a:rPr>
                        <m:t>=</m:t>
                      </m:r>
                      <m:r>
                        <a:rPr lang="vi-VN" sz="2800" i="1">
                          <a:latin typeface="Cambria Math"/>
                        </a:rPr>
                        <m:t>12</m:t>
                      </m:r>
                      <m:r>
                        <a:rPr lang="vi-VN" sz="2800" i="1">
                          <a:latin typeface="Cambria Math"/>
                        </a:rPr>
                        <m:t>𝜋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vi-VN" sz="2800" i="1">
                              <a:latin typeface="Cambria Math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vi-VN" sz="2800" i="1">
                                  <a:latin typeface="Cambria Math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vi-VN" sz="2800" i="1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" y="3327401"/>
                <a:ext cx="9033933" cy="2541015"/>
              </a:xfrm>
              <a:prstGeom prst="rect">
                <a:avLst/>
              </a:prstGeom>
              <a:blipFill>
                <a:blip r:embed="rId3"/>
                <a:stretch>
                  <a:fillRect l="-1080" t="-1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60053" y="1604483"/>
                <a:ext cx="11661987" cy="2225223"/>
              </a:xfrm>
              <a:prstGeom prst="rect">
                <a:avLst/>
              </a:prstGeom>
              <a:noFill/>
            </p:spPr>
            <p:txBody>
              <a:bodyPr wrap="square" lIns="121917" tIns="60959" rIns="121917" bIns="60959" rtlCol="0">
                <a:spAutoFit/>
              </a:bodyPr>
              <a:lstStyle/>
              <a:p>
                <a:r>
                  <a:rPr lang="en-US" sz="2800">
                    <a:solidFill>
                      <a:srgbClr val="0000FF"/>
                    </a:solidFill>
                    <a:latin typeface="Calibri" pitchFamily="34" charset="0"/>
                    <a:cs typeface="Calibri" pitchFamily="34" charset="0"/>
                  </a:rPr>
                  <a:t>PP nhanh trắc nghiệm</a:t>
                </a:r>
              </a:p>
              <a:p>
                <a:r>
                  <a:rPr lang="en-US" sz="2800">
                    <a:solidFill>
                      <a:srgbClr val="0000FF"/>
                    </a:solidFill>
                    <a:latin typeface="Calibri" pitchFamily="34" charset="0"/>
                    <a:cs typeface="Calibri" pitchFamily="34" charset="0"/>
                    <a:sym typeface="Wingdings"/>
                  </a:rPr>
                  <a:t></a:t>
                </a:r>
                <a:r>
                  <a:rPr lang="en-US" sz="2800">
                    <a:solidFill>
                      <a:srgbClr val="0000FF"/>
                    </a:solidFill>
                    <a:latin typeface="Calibri" pitchFamily="34" charset="0"/>
                    <a:cs typeface="Calibri" pitchFamily="34" charset="0"/>
                  </a:rPr>
                  <a:t> Sử dụng công thức tính thể tích khối nón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𝑉</m:t>
                      </m:r>
                      <m:r>
                        <a:rPr lang="en-US" sz="28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sz="2800" i="1">
                          <a:latin typeface="Cambria Math"/>
                        </a:rPr>
                        <m:t>𝜋</m:t>
                      </m:r>
                      <m:sSup>
                        <m:s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h</m:t>
                      </m:r>
                      <m:r>
                        <a:rPr lang="en-US" sz="280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sz="2800">
                  <a:latin typeface="Calibri" pitchFamily="34" charset="0"/>
                  <a:cs typeface="Calibri" pitchFamily="34" charset="0"/>
                </a:endParaRPr>
              </a:p>
              <a:p>
                <a:endParaRPr lang="en-US" sz="280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53" y="1604483"/>
                <a:ext cx="11661987" cy="2225223"/>
              </a:xfrm>
              <a:prstGeom prst="rect">
                <a:avLst/>
              </a:prstGeom>
              <a:blipFill>
                <a:blip r:embed="rId4"/>
                <a:stretch>
                  <a:fillRect l="-784" t="-1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hlinkClick r:id="rId5" action="ppaction://hlinksldjump"/>
          </p:cNvPr>
          <p:cNvSpPr/>
          <p:nvPr/>
        </p:nvSpPr>
        <p:spPr>
          <a:xfrm>
            <a:off x="10049608" y="5908431"/>
            <a:ext cx="1793630" cy="71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TRỞ LẠI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17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36307" y="190501"/>
                <a:ext cx="10699261" cy="1029832"/>
              </a:xfrm>
              <a:prstGeom prst="rect">
                <a:avLst/>
              </a:prstGeom>
              <a:noFill/>
            </p:spPr>
            <p:txBody>
              <a:bodyPr wrap="square" lIns="121917" tIns="60959" rIns="121917" bIns="60959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FF"/>
                    </a:solidFill>
                    <a:cs typeface="Calibri" pitchFamily="34" charset="0"/>
                  </a:rPr>
                  <a:t>Câu </a:t>
                </a:r>
                <a:r>
                  <a:rPr lang="en-US" sz="2800" b="1" dirty="0" smtClean="0">
                    <a:solidFill>
                      <a:srgbClr val="0000FF"/>
                    </a:solidFill>
                    <a:cs typeface="Calibri" pitchFamily="34" charset="0"/>
                  </a:rPr>
                  <a:t>7.    </a:t>
                </a:r>
                <a:r>
                  <a:rPr lang="en-US" sz="2800" dirty="0">
                    <a:cs typeface="Calibri" pitchFamily="34" charset="0"/>
                  </a:rPr>
                  <a:t>Cho hình nón có đường cao bằng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2</m:t>
                    </m:r>
                    <m:r>
                      <a:rPr lang="en-US" sz="2800" i="1">
                        <a:latin typeface="Cambria Math"/>
                      </a:rPr>
                      <m:t>𝑎</m:t>
                    </m:r>
                  </m:oMath>
                </a14:m>
                <a:r>
                  <a:rPr lang="en-US" sz="2800" dirty="0">
                    <a:cs typeface="Calibri" pitchFamily="34" charset="0"/>
                  </a:rPr>
                  <a:t> và đường sinh bằng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𝑎</m:t>
                    </m:r>
                    <m:rad>
                      <m:radPr>
                        <m:degHide m:val="on"/>
                        <m:ctrlPr>
                          <a:rPr lang="en-US" sz="28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800" i="1">
                            <a:latin typeface="Cambria Math"/>
                          </a:rPr>
                          <m:t>5</m:t>
                        </m:r>
                      </m:e>
                    </m:rad>
                  </m:oMath>
                </a14:m>
                <a:r>
                  <a:rPr lang="en-US" sz="2800" dirty="0">
                    <a:cs typeface="Calibri" pitchFamily="34" charset="0"/>
                  </a:rPr>
                  <a:t>. Tính diện tích toàn phần của hình </a:t>
                </a:r>
                <a:r>
                  <a:rPr lang="vi-VN" sz="2800" dirty="0">
                    <a:cs typeface="Calibri" pitchFamily="34" charset="0"/>
                  </a:rPr>
                  <a:t>nón</a:t>
                </a:r>
                <a:r>
                  <a:rPr lang="vi-VN" sz="2800" dirty="0" smtClean="0">
                    <a:cs typeface="Calibri" pitchFamily="34" charset="0"/>
                  </a:rPr>
                  <a:t>.</a:t>
                </a:r>
                <a:endParaRPr lang="en-US" sz="2800" dirty="0">
                  <a:ea typeface="Times New Roman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07" y="190501"/>
                <a:ext cx="10699261" cy="1029832"/>
              </a:xfrm>
              <a:prstGeom prst="rect">
                <a:avLst/>
              </a:prstGeom>
              <a:blipFill>
                <a:blip r:embed="rId2"/>
                <a:stretch>
                  <a:fillRect l="-912" r="-342" b="-14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03201" y="3090837"/>
                <a:ext cx="12090400" cy="2019910"/>
              </a:xfrm>
              <a:prstGeom prst="rect">
                <a:avLst/>
              </a:prstGeom>
              <a:noFill/>
            </p:spPr>
            <p:txBody>
              <a:bodyPr wrap="square" lIns="121917" tIns="60959" rIns="121917" bIns="60959" rtlCol="0">
                <a:spAutoFit/>
              </a:bodyPr>
              <a:lstStyle/>
              <a:p>
                <a:r>
                  <a:rPr lang="en-US" sz="2800" dirty="0">
                    <a:solidFill>
                      <a:srgbClr val="0000FF"/>
                    </a:solidFill>
                    <a:cs typeface="Calibri" pitchFamily="34" charset="0"/>
                  </a:rPr>
                  <a:t>Lời giải</a:t>
                </a:r>
              </a:p>
              <a:p>
                <a:pPr>
                  <a:spcBef>
                    <a:spcPts val="533"/>
                  </a:spcBef>
                </a:pPr>
                <a:r>
                  <a:rPr lang="nl-NL" sz="2800" dirty="0">
                    <a:cs typeface="Calibri" pitchFamily="34" charset="0"/>
                  </a:rPr>
                  <a:t>Ta có  : </a:t>
                </a:r>
                <a14:m>
                  <m:oMath xmlns:m="http://schemas.openxmlformats.org/officeDocument/2006/math">
                    <m:r>
                      <a:rPr lang="vi-VN" sz="2800" i="1">
                        <a:latin typeface="Cambria Math"/>
                      </a:rPr>
                      <m:t>𝑟</m:t>
                    </m:r>
                    <m:r>
                      <a:rPr lang="vi-VN" sz="280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i="1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vi-VN" sz="2800" i="1">
                                <a:latin typeface="Cambria Math"/>
                              </a:rPr>
                              <m:t>𝑙</m:t>
                            </m:r>
                          </m:e>
                          <m:sup>
                            <m:r>
                              <a:rPr lang="vi-VN" sz="2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vi-VN" sz="280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vi-VN" sz="2800" i="1">
                                <a:latin typeface="Cambria Math"/>
                              </a:rPr>
                              <m:t>h</m:t>
                            </m:r>
                          </m:e>
                          <m:sup>
                            <m:r>
                              <a:rPr lang="vi-VN" sz="2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vi-VN" sz="280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i="1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vi-VN" sz="2800" i="1">
                                    <a:latin typeface="Cambria Math"/>
                                  </a:rPr>
                                  <m:t>𝑎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2800" i="1">
                                        <a:latin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vi-VN" sz="2800" i="1">
                                        <a:latin typeface="Cambria Math"/>
                                      </a:rPr>
                                      <m:t>5</m:t>
                                    </m:r>
                                  </m:e>
                                </m:rad>
                              </m:e>
                            </m:d>
                          </m:e>
                          <m:sup>
                            <m:r>
                              <a:rPr lang="vi-VN" sz="2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vi-VN" sz="280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vi-VN" sz="2800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vi-VN" sz="2800" i="1">
                                    <a:latin typeface="Cambria Math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vi-VN" sz="2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vi-VN" sz="2800">
                        <a:latin typeface="Cambria Math"/>
                      </a:rPr>
                      <m:t>=</m:t>
                    </m:r>
                    <m:r>
                      <a:rPr lang="vi-VN" sz="2800" i="1">
                        <a:latin typeface="Cambria Math"/>
                      </a:rPr>
                      <m:t>𝑎</m:t>
                    </m:r>
                  </m:oMath>
                </a14:m>
                <a:endParaRPr lang="en-US" sz="2800" dirty="0">
                  <a:cs typeface="Calibri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800">
                          <a:latin typeface="Cambria Math"/>
                        </a:rPr>
                        <m:t>⇒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vi-VN" sz="28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vi-VN" sz="2800" i="1">
                              <a:latin typeface="Cambria Math"/>
                            </a:rPr>
                            <m:t>𝑇𝑃</m:t>
                          </m:r>
                        </m:sub>
                      </m:sSub>
                      <m:r>
                        <a:rPr lang="vi-VN" sz="2800">
                          <a:latin typeface="Cambria Math"/>
                        </a:rPr>
                        <m:t>=</m:t>
                      </m:r>
                      <m:r>
                        <a:rPr lang="vi-VN" sz="2800" i="1">
                          <a:latin typeface="Cambria Math"/>
                        </a:rPr>
                        <m:t>𝜋</m:t>
                      </m:r>
                      <m:r>
                        <a:rPr lang="vi-VN" sz="2800" i="1">
                          <a:latin typeface="Cambria Math"/>
                        </a:rPr>
                        <m:t>𝑟𝑙</m:t>
                      </m:r>
                      <m:r>
                        <a:rPr lang="vi-VN" sz="2800">
                          <a:latin typeface="Cambria Math"/>
                        </a:rPr>
                        <m:t>+</m:t>
                      </m:r>
                      <m:r>
                        <a:rPr lang="vi-VN" sz="2800" i="1">
                          <a:latin typeface="Cambria Math"/>
                        </a:rPr>
                        <m:t>𝜋</m:t>
                      </m:r>
                      <m:sSup>
                        <m:s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vi-VN" sz="2800" i="1"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vi-VN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vi-VN" sz="2800">
                          <a:latin typeface="Cambria Math"/>
                        </a:rPr>
                        <m:t>=</m:t>
                      </m:r>
                      <m:r>
                        <a:rPr lang="vi-VN" sz="2800" i="1">
                          <a:latin typeface="Cambria Math"/>
                        </a:rPr>
                        <m:t>𝜋</m:t>
                      </m:r>
                      <m:r>
                        <a:rPr lang="vi-VN" sz="2800">
                          <a:latin typeface="Cambria Math"/>
                        </a:rPr>
                        <m:t>.</m:t>
                      </m:r>
                      <m:r>
                        <a:rPr lang="vi-VN" sz="2800" i="1">
                          <a:latin typeface="Cambria Math"/>
                        </a:rPr>
                        <m:t>𝑎</m:t>
                      </m:r>
                      <m:r>
                        <a:rPr lang="vi-VN" sz="2800">
                          <a:latin typeface="Cambria Math"/>
                        </a:rPr>
                        <m:t>.</m:t>
                      </m:r>
                      <m:r>
                        <a:rPr lang="vi-VN" sz="2800" i="1">
                          <a:latin typeface="Cambria Math"/>
                        </a:rPr>
                        <m:t>𝑎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vi-VN" sz="2800" i="1">
                              <a:latin typeface="Cambria Math"/>
                            </a:rPr>
                            <m:t>5</m:t>
                          </m:r>
                        </m:e>
                      </m:rad>
                      <m:r>
                        <a:rPr lang="vi-VN" sz="2800">
                          <a:latin typeface="Cambria Math"/>
                        </a:rPr>
                        <m:t>+</m:t>
                      </m:r>
                      <m:r>
                        <a:rPr lang="vi-VN" sz="2800" i="1">
                          <a:latin typeface="Cambria Math"/>
                        </a:rPr>
                        <m:t>𝜋</m:t>
                      </m:r>
                      <m:r>
                        <a:rPr lang="vi-VN" sz="2800">
                          <a:latin typeface="Cambria Math"/>
                        </a:rPr>
                        <m:t>.</m:t>
                      </m:r>
                      <m:sSup>
                        <m:s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vi-VN" sz="2800" i="1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vi-VN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vi-VN" sz="2800">
                          <a:latin typeface="Cambria Math"/>
                        </a:rPr>
                        <m:t>=</m:t>
                      </m:r>
                      <m:r>
                        <a:rPr lang="vi-VN" sz="2800" i="1">
                          <a:latin typeface="Cambria Math"/>
                        </a:rPr>
                        <m:t>𝜋</m:t>
                      </m:r>
                      <m:sSup>
                        <m:s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vi-VN" sz="2800" i="1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vi-VN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vi-VN" sz="2800" i="1">
                                  <a:latin typeface="Cambria Math"/>
                                </a:rPr>
                                <m:t>5</m:t>
                              </m:r>
                            </m:e>
                          </m:rad>
                          <m:r>
                            <a:rPr lang="vi-VN" sz="2800">
                              <a:latin typeface="Cambria Math"/>
                            </a:rPr>
                            <m:t>+</m:t>
                          </m:r>
                          <m:r>
                            <a:rPr lang="vi-VN" sz="2800" i="1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800" dirty="0"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01" y="3090837"/>
                <a:ext cx="12090400" cy="2019910"/>
              </a:xfrm>
              <a:prstGeom prst="rect">
                <a:avLst/>
              </a:prstGeom>
              <a:blipFill>
                <a:blip r:embed="rId3"/>
                <a:stretch>
                  <a:fillRect l="-756" t="-2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36307" y="1305170"/>
                <a:ext cx="8854805" cy="1888528"/>
              </a:xfrm>
              <a:prstGeom prst="rect">
                <a:avLst/>
              </a:prstGeom>
              <a:noFill/>
            </p:spPr>
            <p:txBody>
              <a:bodyPr wrap="square" lIns="121917" tIns="60959" rIns="121917" bIns="60959" rtlCol="0">
                <a:spAutoFit/>
              </a:bodyPr>
              <a:lstStyle/>
              <a:p>
                <a:r>
                  <a:rPr lang="en-US" sz="2800" dirty="0">
                    <a:solidFill>
                      <a:srgbClr val="0000FF"/>
                    </a:solidFill>
                    <a:cs typeface="Calibri" pitchFamily="34" charset="0"/>
                  </a:rPr>
                  <a:t>PP nhanh trắc nghiệm</a:t>
                </a:r>
              </a:p>
              <a:p>
                <a:r>
                  <a:rPr lang="en-US" sz="2800" dirty="0">
                    <a:solidFill>
                      <a:srgbClr val="0000FF"/>
                    </a:solidFill>
                    <a:cs typeface="Calibri" pitchFamily="34" charset="0"/>
                    <a:sym typeface="Wingdings"/>
                  </a:rPr>
                  <a:t></a:t>
                </a:r>
                <a:r>
                  <a:rPr lang="en-US" sz="2800" dirty="0">
                    <a:solidFill>
                      <a:srgbClr val="0000FF"/>
                    </a:solidFill>
                    <a:cs typeface="Calibri" pitchFamily="34" charset="0"/>
                  </a:rPr>
                  <a:t> Sử dụng công thức tính thể tích khối nón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vi-VN" sz="2800" i="1"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vi-VN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vi-VN" sz="280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vi-VN" sz="2800" i="1">
                              <a:latin typeface="Cambria Math"/>
                            </a:rPr>
                            <m:t>𝑙</m:t>
                          </m:r>
                        </m:e>
                        <m:sup>
                          <m:r>
                            <a:rPr lang="vi-VN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vi-VN" sz="280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vi-VN" sz="2800" i="1">
                              <a:latin typeface="Cambria Math"/>
                            </a:rPr>
                            <m:t>h</m:t>
                          </m:r>
                        </m:e>
                        <m:sup>
                          <m:r>
                            <a:rPr lang="vi-VN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>
                  <a:cs typeface="Calibri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𝑡𝑝</m:t>
                          </m:r>
                        </m:sub>
                      </m:sSub>
                      <m:r>
                        <a:rPr lang="en-US" sz="2800"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latin typeface="Cambria Math"/>
                        </a:rPr>
                        <m:t>𝜋</m:t>
                      </m:r>
                      <m:r>
                        <a:rPr lang="en-US" sz="2800" i="1">
                          <a:latin typeface="Cambria Math"/>
                        </a:rPr>
                        <m:t>𝑟𝑙</m:t>
                      </m:r>
                      <m:r>
                        <a:rPr lang="en-US" sz="2800">
                          <a:latin typeface="Cambria Math"/>
                        </a:rPr>
                        <m:t>+</m:t>
                      </m:r>
                      <m:r>
                        <a:rPr lang="en-US" sz="2800" i="1">
                          <a:latin typeface="Cambria Math"/>
                        </a:rPr>
                        <m:t>𝜋</m:t>
                      </m:r>
                      <m:sSup>
                        <m:s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sz="2800" dirty="0">
                  <a:ea typeface="Times New Roman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07" y="1305170"/>
                <a:ext cx="8854805" cy="1888528"/>
              </a:xfrm>
              <a:prstGeom prst="rect">
                <a:avLst/>
              </a:prstGeom>
              <a:blipFill>
                <a:blip r:embed="rId4"/>
                <a:stretch>
                  <a:fillRect l="-1102" t="-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hlinkClick r:id="rId5" action="ppaction://hlinksldjump"/>
          </p:cNvPr>
          <p:cNvSpPr/>
          <p:nvPr/>
        </p:nvSpPr>
        <p:spPr>
          <a:xfrm>
            <a:off x="10049608" y="5908431"/>
            <a:ext cx="1793630" cy="71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TRỞ LẠI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63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xmlns="" id="{0AEB5589-BCD2-4F0E-A74F-0ACF51F8500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0" y="-25400"/>
                <a:ext cx="12192000" cy="68580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b="1" dirty="0" smtClean="0">
                    <a:solidFill>
                      <a:srgbClr val="0000FF"/>
                    </a:solidFill>
                  </a:rPr>
                  <a:t>Câu 8:  </a:t>
                </a:r>
                <a:r>
                  <a:rPr lang="en-US" dirty="0"/>
                  <a:t>Cho tam giác </a:t>
                </a:r>
                <a:r>
                  <a:rPr lang="en-US" i="1" dirty="0"/>
                  <a:t>ABC</a:t>
                </a:r>
                <a:r>
                  <a:rPr lang="en-US" dirty="0"/>
                  <a:t> vuông tại </a:t>
                </a:r>
                <a:r>
                  <a:rPr lang="en-US" i="1" dirty="0"/>
                  <a:t>C có các</a:t>
                </a:r>
                <a:r>
                  <a:rPr lang="en-US" dirty="0"/>
                  <a:t> cạnh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. Tính thể tích vật thể tròn xoay được tạo thành khi quay tam giác </a:t>
                </a:r>
                <a:r>
                  <a:rPr lang="en-US" i="1" dirty="0"/>
                  <a:t>ABC</a:t>
                </a:r>
                <a:r>
                  <a:rPr lang="en-US" dirty="0"/>
                  <a:t> quanh </a:t>
                </a:r>
                <a:r>
                  <a:rPr lang="en-US" i="1" dirty="0"/>
                  <a:t>AB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3200" b="1" dirty="0" smtClean="0">
                    <a:solidFill>
                      <a:srgbClr val="0000FF"/>
                    </a:solidFill>
                    <a:latin typeface="Calibri" panose="020F0502020204030204" pitchFamily="34" charset="0"/>
                  </a:rPr>
                  <a:t>Lời giải</a:t>
                </a:r>
                <a:endParaRPr lang="en-US" sz="3200" b="1" dirty="0">
                  <a:solidFill>
                    <a:srgbClr val="0000FF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700" dirty="0"/>
                  <a:t>Gọi </a:t>
                </a:r>
                <a:r>
                  <a:rPr lang="en-US" sz="2700" i="1" dirty="0"/>
                  <a:t>H</a:t>
                </a:r>
                <a:r>
                  <a:rPr lang="en-US" sz="2700" dirty="0"/>
                  <a:t> là hình chiếu vuông góc của </a:t>
                </a:r>
                <a:r>
                  <a:rPr lang="en-US" sz="2700" i="1" dirty="0"/>
                  <a:t>C</a:t>
                </a:r>
                <a:r>
                  <a:rPr lang="en-US" sz="2700" dirty="0"/>
                  <a:t> lên </a:t>
                </a:r>
                <a:r>
                  <a:rPr lang="en-US" sz="2700" i="1" dirty="0"/>
                  <a:t>AB</a:t>
                </a:r>
                <a:r>
                  <a:rPr lang="en-US" sz="2700" dirty="0"/>
                  <a:t>, ta có:</a:t>
                </a:r>
                <a:endParaRPr lang="en-US" sz="27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7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𝐶𝐻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7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𝐴𝐶</m:t>
                        </m:r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𝐵𝐶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700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sSup>
                              <m:sSupPr>
                                <m:ctrlPr>
                                  <a:rPr lang="en-US" sz="27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7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US" sz="27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sSup>
                              <m:sSupPr>
                                <m:ctrlPr>
                                  <a:rPr lang="en-US" sz="27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7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US" sz="27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sz="27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7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𝑎</m:t>
                        </m:r>
                        <m:rad>
                          <m:radPr>
                            <m:degHide m:val="on"/>
                            <m:ctrlPr>
                              <a:rPr lang="en-US" sz="2700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700" dirty="0" smtClean="0"/>
                  <a:t>; </a:t>
                </a:r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7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n-US" sz="27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𝐵</m:t>
                        </m:r>
                        <m:sSup>
                          <m:sSupPr>
                            <m:ctrlPr>
                              <a:rPr lang="en-US" sz="27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27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𝑎</m:t>
                    </m:r>
                    <m:rad>
                      <m:radPr>
                        <m:degHide m:val="on"/>
                        <m:ctrlPr>
                          <a:rPr lang="en-US" sz="27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endParaRPr lang="en-US" sz="2700" dirty="0"/>
              </a:p>
              <a:p>
                <a:pPr marL="0" indent="0">
                  <a:buNone/>
                </a:pPr>
                <a:r>
                  <a:rPr lang="en-US" sz="2700" dirty="0"/>
                  <a:t>Khi quay tam giác </a:t>
                </a:r>
                <a:r>
                  <a:rPr lang="en-US" sz="2700" i="1" dirty="0"/>
                  <a:t>ABC</a:t>
                </a:r>
                <a:r>
                  <a:rPr lang="en-US" sz="2700" dirty="0"/>
                  <a:t> quanh </a:t>
                </a:r>
                <a:r>
                  <a:rPr lang="en-US" sz="2700" i="1" dirty="0"/>
                  <a:t>AC</a:t>
                </a:r>
                <a:r>
                  <a:rPr lang="en-US" sz="2700" dirty="0"/>
                  <a:t> ta được một vật thể tròn xoay gồm 2 hình nón có:</a:t>
                </a:r>
              </a:p>
              <a:p>
                <a:pPr marL="0" indent="0">
                  <a:buNone/>
                </a:pPr>
                <a:r>
                  <a:rPr lang="en-US" sz="2700" dirty="0"/>
                  <a:t>- Hình nón thứ 1 có trục là </a:t>
                </a:r>
                <a:r>
                  <a:rPr lang="en-US" sz="2700" i="1" dirty="0"/>
                  <a:t>AH </a:t>
                </a:r>
                <a:r>
                  <a:rPr lang="en-US" sz="2700" dirty="0"/>
                  <a:t> </a:t>
                </a:r>
                <a:r>
                  <a:rPr lang="en-US" sz="2700" dirty="0" smtClean="0"/>
                  <a:t>nên:</a:t>
                </a:r>
                <a:endParaRPr lang="en-US" sz="2700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00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7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7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700" i="1">
                          <a:latin typeface="Cambria Math" panose="02040503050406030204" pitchFamily="18" charset="0"/>
                        </a:rPr>
                        <m:t>𝐴𝐻</m:t>
                      </m:r>
                      <m:r>
                        <a:rPr lang="en-US" sz="2700" i="1">
                          <a:latin typeface="Cambria Math" panose="02040503050406030204" pitchFamily="18" charset="0"/>
                        </a:rPr>
                        <m:t>&amp;</m:t>
                      </m:r>
                      <m:sSub>
                        <m:sSubPr>
                          <m:ctrlPr>
                            <a:rPr lang="en-US" sz="27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7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700" i="1">
                          <a:latin typeface="Cambria Math" panose="02040503050406030204" pitchFamily="18" charset="0"/>
                        </a:rPr>
                        <m:t>𝐶𝐻</m:t>
                      </m:r>
                      <m:r>
                        <a:rPr lang="en-US" sz="2700" i="1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27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7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7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700" i="1"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sz="2700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7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27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7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7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700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7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700" i="1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sz="27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7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700" i="1">
                          <a:latin typeface="Cambria Math" panose="02040503050406030204" pitchFamily="18" charset="0"/>
                        </a:rPr>
                        <m:t>𝐴𝐻</m:t>
                      </m:r>
                      <m:r>
                        <a:rPr lang="en-US" sz="27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7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7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700" i="1" dirty="0" smtClean="0"/>
              </a:p>
              <a:p>
                <a:pPr marL="0" indent="0">
                  <a:buNone/>
                </a:pPr>
                <a:r>
                  <a:rPr lang="en-US" sz="2700" i="1" dirty="0"/>
                  <a:t>-</a:t>
                </a:r>
                <a:r>
                  <a:rPr lang="en-US" sz="2700" dirty="0"/>
                  <a:t> Hình nón thứ 2 có trục là </a:t>
                </a:r>
                <a:r>
                  <a:rPr lang="en-US" sz="2700" i="1" dirty="0"/>
                  <a:t>BH </a:t>
                </a:r>
                <a:r>
                  <a:rPr lang="en-US" sz="2700" dirty="0"/>
                  <a:t> nên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7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7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700" i="1">
                          <a:latin typeface="Cambria Math" panose="02040503050406030204" pitchFamily="18" charset="0"/>
                        </a:rPr>
                        <m:t>𝐵𝐻</m:t>
                      </m:r>
                      <m:r>
                        <a:rPr lang="en-US" sz="2700" i="1">
                          <a:latin typeface="Cambria Math" panose="02040503050406030204" pitchFamily="18" charset="0"/>
                        </a:rPr>
                        <m:t>&amp;</m:t>
                      </m:r>
                      <m:sSub>
                        <m:sSubPr>
                          <m:ctrlPr>
                            <a:rPr lang="en-US" sz="27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7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700" i="1">
                          <a:latin typeface="Cambria Math" panose="02040503050406030204" pitchFamily="18" charset="0"/>
                        </a:rPr>
                        <m:t>𝐶𝐻</m:t>
                      </m:r>
                      <m:r>
                        <a:rPr lang="en-US" sz="2700" i="1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27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7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7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700" i="1"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sz="2700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7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27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7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7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700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7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700" i="1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sz="27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7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700" i="1">
                          <a:latin typeface="Cambria Math" panose="02040503050406030204" pitchFamily="18" charset="0"/>
                        </a:rPr>
                        <m:t>𝐵𝐻</m:t>
                      </m:r>
                      <m:r>
                        <a:rPr lang="en-US" sz="27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7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7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700" dirty="0"/>
              </a:p>
              <a:p>
                <a:pPr marL="0" indent="0">
                  <a:buNone/>
                </a:pPr>
                <a:r>
                  <a:rPr lang="en-US" sz="2700" dirty="0"/>
                  <a:t>Suy ra thể tích của vật thể tròn xoay là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7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7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7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7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7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7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700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7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700" i="1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sz="27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700" i="1">
                          <a:latin typeface="Cambria Math" panose="02040503050406030204" pitchFamily="18" charset="0"/>
                        </a:rPr>
                        <m:t>.(</m:t>
                      </m:r>
                      <m:r>
                        <a:rPr lang="en-US" sz="2700" i="1">
                          <a:latin typeface="Cambria Math" panose="02040503050406030204" pitchFamily="18" charset="0"/>
                        </a:rPr>
                        <m:t>𝐴𝐻</m:t>
                      </m:r>
                      <m:r>
                        <a:rPr lang="en-US" sz="27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700" i="1">
                          <a:latin typeface="Cambria Math" panose="02040503050406030204" pitchFamily="18" charset="0"/>
                        </a:rPr>
                        <m:t>𝐵𝐻</m:t>
                      </m:r>
                      <m:r>
                        <a:rPr lang="en-US" sz="27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7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700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7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700" i="1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sz="27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7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700" i="1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sz="27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7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sz="27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ad>
                            <m:radPr>
                              <m:degHide m:val="on"/>
                              <m:ctrlPr>
                                <a:rPr lang="en-US" sz="2700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en-US" sz="27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700" b="1" dirty="0" smtClean="0">
                  <a:solidFill>
                    <a:srgbClr val="0000FF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AEB5589-BCD2-4F0E-A74F-0ACF51F850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0" y="-25400"/>
                <a:ext cx="12192000" cy="6858000"/>
              </a:xfrm>
              <a:blipFill>
                <a:blip r:embed="rId2"/>
                <a:stretch>
                  <a:fillRect l="-1250" t="-1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4700" y="457200"/>
            <a:ext cx="2454275" cy="2336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hlinkClick r:id="rId4" action="ppaction://hlinksldjump"/>
          </p:cNvPr>
          <p:cNvSpPr/>
          <p:nvPr/>
        </p:nvSpPr>
        <p:spPr>
          <a:xfrm>
            <a:off x="10955216" y="6207369"/>
            <a:ext cx="1055076" cy="501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TRỞ LẠI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34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91617"/>
            <a:ext cx="12192000" cy="1388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17" tIns="0" rIns="121917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b="1" u="sng" dirty="0" smtClean="0">
                <a:solidFill>
                  <a:srgbClr val="FF0000"/>
                </a:solidFill>
                <a:latin typeface="Varpada" charset="0"/>
                <a:ea typeface="Times New Roman" pitchFamily="18" charset="0"/>
                <a:cs typeface="Vani" pitchFamily="34" charset="0"/>
                <a:sym typeface="Wingdings 2" pitchFamily="18" charset="2"/>
              </a:rPr>
              <a:t>1. Dạng </a:t>
            </a:r>
            <a:r>
              <a:rPr lang="en-US" sz="3200" b="1" u="sng" dirty="0">
                <a:solidFill>
                  <a:srgbClr val="FF0000"/>
                </a:solidFill>
                <a:latin typeface="Varpada" charset="0"/>
                <a:ea typeface="Times New Roman" pitchFamily="18" charset="0"/>
                <a:cs typeface="Vani" pitchFamily="34" charset="0"/>
                <a:sym typeface="Wingdings 2" pitchFamily="18" charset="2"/>
              </a:rPr>
              <a:t>1</a:t>
            </a:r>
            <a:r>
              <a:rPr lang="en-US" sz="3200" b="1" dirty="0">
                <a:solidFill>
                  <a:srgbClr val="FF0000"/>
                </a:solidFill>
                <a:latin typeface="Varpada" charset="0"/>
                <a:ea typeface="Times New Roman" pitchFamily="18" charset="0"/>
                <a:cs typeface="Vani" pitchFamily="34" charset="0"/>
                <a:sym typeface="Wingdings 2" pitchFamily="18" charset="2"/>
              </a:rPr>
              <a:t>. </a:t>
            </a:r>
            <a:r>
              <a:rPr lang="en-US" sz="3200" b="1" dirty="0">
                <a:solidFill>
                  <a:srgbClr val="0000CC"/>
                </a:solidFill>
                <a:latin typeface="Varpada" charset="0"/>
                <a:ea typeface="Times New Roman" pitchFamily="18" charset="0"/>
                <a:cs typeface="Vani" pitchFamily="34" charset="0"/>
                <a:sym typeface="Wingdings 2" pitchFamily="18" charset="2"/>
              </a:rPr>
              <a:t>Dạng cơ bản (cho các thông số </a:t>
            </a:r>
            <a:r>
              <a:rPr lang="vi-VN" sz="3200" b="1" dirty="0">
                <a:solidFill>
                  <a:srgbClr val="000000"/>
                </a:solidFill>
                <a:latin typeface="Cambria Math" pitchFamily="18" charset="0"/>
                <a:ea typeface="Times New Roman" pitchFamily="18" charset="0"/>
                <a:cs typeface="Arial" pitchFamily="34" charset="0"/>
                <a:sym typeface="Wingdings 2" pitchFamily="18" charset="2"/>
              </a:rPr>
              <a:t>r,h,l</a:t>
            </a:r>
            <a:r>
              <a:rPr lang="en-US" sz="3200" b="1" dirty="0">
                <a:solidFill>
                  <a:srgbClr val="0000CC"/>
                </a:solidFill>
                <a:latin typeface="Varpada" charset="0"/>
                <a:ea typeface="Times New Roman" pitchFamily="18" charset="0"/>
                <a:cs typeface="Vani" pitchFamily="34" charset="0"/>
                <a:sym typeface="Wingdings 2" pitchFamily="18" charset="2"/>
              </a:rPr>
              <a:t>)</a:t>
            </a:r>
            <a:endParaRPr lang="en-US" sz="3200" b="1" dirty="0">
              <a:latin typeface="Arial" pitchFamily="34" charset="0"/>
              <a:cs typeface="Arial" pitchFamily="34" charset="0"/>
              <a:sym typeface="Wingdings 2" pitchFamily="18" charset="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b="1" dirty="0" smtClean="0">
                <a:solidFill>
                  <a:srgbClr val="0000CC"/>
                </a:solidFill>
                <a:latin typeface="Arial" pitchFamily="34" charset="0"/>
                <a:ea typeface="Times New Roman" pitchFamily="18" charset="0"/>
                <a:cs typeface="Vani" pitchFamily="34" charset="0"/>
              </a:rPr>
              <a:t>Phương </a:t>
            </a:r>
            <a:r>
              <a:rPr lang="en-US" sz="3200" b="1" dirty="0">
                <a:solidFill>
                  <a:srgbClr val="0000CC"/>
                </a:solidFill>
                <a:latin typeface="Arial" pitchFamily="34" charset="0"/>
                <a:ea typeface="Times New Roman" pitchFamily="18" charset="0"/>
                <a:cs typeface="Vani" pitchFamily="34" charset="0"/>
              </a:rPr>
              <a:t>pháp: </a:t>
            </a:r>
            <a:r>
              <a:rPr lang="en-US" sz="3200" b="1" dirty="0">
                <a:solidFill>
                  <a:srgbClr val="0000CC"/>
                </a:solidFill>
                <a:latin typeface="Times New Roman" pitchFamily="18" charset="0"/>
                <a:ea typeface="Times New Roman" pitchFamily="18" charset="0"/>
                <a:cs typeface="Vani" pitchFamily="34" charset="0"/>
                <a:sym typeface="Wingdings 2" pitchFamily="18" charset="2"/>
              </a:rPr>
              <a:t> </a:t>
            </a:r>
            <a:endParaRPr lang="en-US" sz="3200" b="1" dirty="0">
              <a:latin typeface="Times New Roman" pitchFamily="18" charset="0"/>
              <a:cs typeface="Vani" pitchFamily="34" charset="0"/>
              <a:sym typeface="Wingdings 2" pitchFamily="18" charset="2"/>
            </a:endParaRPr>
          </a:p>
        </p:txBody>
      </p:sp>
      <p:pic>
        <p:nvPicPr>
          <p:cNvPr id="1036" name="Picture 3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0" y="1650627"/>
            <a:ext cx="2833384" cy="2351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4"/>
              <p:cNvSpPr>
                <a:spLocks noChangeArrowheads="1"/>
              </p:cNvSpPr>
              <p:nvPr/>
            </p:nvSpPr>
            <p:spPr bwMode="auto">
              <a:xfrm>
                <a:off x="7364048" y="200187"/>
                <a:ext cx="4971562" cy="63918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121917" tIns="0" rIns="121917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3733" dirty="0" smtClean="0">
                  <a:latin typeface="+mj-lt"/>
                  <a:ea typeface="Times New Roman" pitchFamily="18" charset="0"/>
                  <a:cs typeface="Vani" pitchFamily="34" charset="0"/>
                </a:endParaRPr>
              </a:p>
              <a:p>
                <a:pPr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733" dirty="0">
                    <a:latin typeface="+mj-lt"/>
                    <a:ea typeface="Times New Roman" pitchFamily="18" charset="0"/>
                    <a:cs typeface="Vani" pitchFamily="34" charset="0"/>
                  </a:rPr>
                  <a:t>  </a:t>
                </a:r>
                <a:r>
                  <a:rPr lang="en-US" sz="3733" dirty="0" smtClean="0">
                    <a:latin typeface="+mj-lt"/>
                    <a:ea typeface="Times New Roman" pitchFamily="18" charset="0"/>
                    <a:cs typeface="Vani" pitchFamily="34" charset="0"/>
                    <a:sym typeface="Wingdings 2" pitchFamily="18" charset="2"/>
                  </a:rPr>
                  <a:t>. </a:t>
                </a:r>
                <a:r>
                  <a:rPr lang="en-US" sz="3733" b="1" dirty="0" smtClean="0">
                    <a:latin typeface="+mj-lt"/>
                    <a:ea typeface="Times New Roman" pitchFamily="18" charset="0"/>
                    <a:cs typeface="Vani" pitchFamily="34" charset="0"/>
                    <a:sym typeface="Wingdings 2" pitchFamily="18" charset="2"/>
                  </a:rPr>
                  <a:t>Công </a:t>
                </a:r>
                <a:r>
                  <a:rPr lang="en-US" sz="3733" b="1" dirty="0">
                    <a:latin typeface="+mj-lt"/>
                    <a:ea typeface="Times New Roman" pitchFamily="18" charset="0"/>
                    <a:cs typeface="Vani" pitchFamily="34" charset="0"/>
                    <a:sym typeface="Wingdings 2" pitchFamily="18" charset="2"/>
                  </a:rPr>
                  <a:t>thức tính toán</a:t>
                </a:r>
                <a:endParaRPr lang="en-US" sz="3733" b="1" dirty="0">
                  <a:latin typeface="+mj-lt"/>
                  <a:cs typeface="Arial" pitchFamily="34" charset="0"/>
                  <a:sym typeface="Wingdings 2" pitchFamily="18" charset="2"/>
                </a:endParaRPr>
              </a:p>
              <a:p>
                <a:pPr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r>
                  <a:rPr lang="en-US" sz="3733" dirty="0">
                    <a:latin typeface="+mj-lt"/>
                    <a:ea typeface="Times New Roman" pitchFamily="18" charset="0"/>
                    <a:cs typeface="Vani" pitchFamily="34" charset="0"/>
                    <a:sym typeface="Wingdings 2" pitchFamily="18" charset="2"/>
                  </a:rPr>
                  <a:t>Diện tích xung quanh </a:t>
                </a:r>
                <a:r>
                  <a:rPr lang="vi-VN" sz="3733" dirty="0">
                    <a:latin typeface="+mj-lt"/>
                    <a:ea typeface="Times New Roman" pitchFamily="18" charset="0"/>
                    <a:cs typeface="Vani" pitchFamily="34" charset="0"/>
                    <a:sym typeface="Wingdings 2" pitchFamily="18" charset="2"/>
                  </a:rPr>
                  <a:t>S</a:t>
                </a:r>
                <a:r>
                  <a:rPr lang="vi-VN" sz="3733" baseline="-25000" dirty="0">
                    <a:latin typeface="+mj-lt"/>
                    <a:ea typeface="Times New Roman" pitchFamily="18" charset="0"/>
                    <a:cs typeface="Vani" pitchFamily="34" charset="0"/>
                    <a:sym typeface="Wingdings 2" pitchFamily="18" charset="2"/>
                  </a:rPr>
                  <a:t>xq</a:t>
                </a:r>
                <a:r>
                  <a:rPr lang="vi-VN" sz="3733" dirty="0" smtClean="0">
                    <a:latin typeface="+mj-lt"/>
                    <a:ea typeface="Times New Roman" pitchFamily="18" charset="0"/>
                    <a:cs typeface="Vani" pitchFamily="34" charset="0"/>
                    <a:sym typeface="Wingdings 2" pitchFamily="18" charset="2"/>
                  </a:rPr>
                  <a:t>=</a:t>
                </a:r>
                <a:r>
                  <a:rPr lang="en-US" sz="3733" dirty="0" smtClean="0">
                    <a:latin typeface="+mj-lt"/>
                    <a:ea typeface="Times New Roman" pitchFamily="18" charset="0"/>
                    <a:cs typeface="Vani" pitchFamily="34" charset="0"/>
                    <a:sym typeface="Wingdings 2" pitchFamily="18" charset="2"/>
                  </a:rPr>
                  <a:t> </a:t>
                </a:r>
                <a:r>
                  <a:rPr lang="vi-VN" sz="3733" dirty="0" smtClean="0">
                    <a:latin typeface="+mj-lt"/>
                    <a:ea typeface="Times New Roman" pitchFamily="18" charset="0"/>
                    <a:cs typeface="Vani" pitchFamily="34" charset="0"/>
                    <a:sym typeface="Wingdings 2" pitchFamily="18" charset="2"/>
                  </a:rPr>
                  <a:t>πrl</a:t>
                </a:r>
                <a:r>
                  <a:rPr lang="vi-VN" sz="3733" dirty="0">
                    <a:latin typeface="+mj-lt"/>
                    <a:ea typeface="Times New Roman" pitchFamily="18" charset="0"/>
                    <a:cs typeface="Vani" pitchFamily="34" charset="0"/>
                    <a:sym typeface="Wingdings 2" pitchFamily="18" charset="2"/>
                  </a:rPr>
                  <a:t>. </a:t>
                </a:r>
                <a:endParaRPr lang="en-US" sz="3733" dirty="0">
                  <a:latin typeface="+mj-lt"/>
                  <a:ea typeface="Times New Roman" pitchFamily="18" charset="0"/>
                  <a:cs typeface="Vani" pitchFamily="34" charset="0"/>
                  <a:sym typeface="Wingdings 2" pitchFamily="18" charset="2"/>
                </a:endParaRPr>
              </a:p>
              <a:p>
                <a:pPr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r>
                  <a:rPr lang="vi-VN" sz="3733" dirty="0">
                    <a:latin typeface="+mj-lt"/>
                    <a:ea typeface="Times New Roman" pitchFamily="18" charset="0"/>
                    <a:cs typeface="Vani" pitchFamily="34" charset="0"/>
                    <a:sym typeface="Wingdings 2" pitchFamily="18" charset="2"/>
                  </a:rPr>
                  <a:t>Diện tích toàn phần S</a:t>
                </a:r>
                <a:r>
                  <a:rPr lang="vi-VN" sz="3733" baseline="-25000" dirty="0">
                    <a:latin typeface="+mj-lt"/>
                    <a:ea typeface="Times New Roman" pitchFamily="18" charset="0"/>
                    <a:cs typeface="Vani" pitchFamily="34" charset="0"/>
                    <a:sym typeface="Wingdings 2" pitchFamily="18" charset="2"/>
                  </a:rPr>
                  <a:t>TP</a:t>
                </a:r>
                <a:r>
                  <a:rPr lang="vi-VN" sz="3733" dirty="0">
                    <a:latin typeface="+mj-lt"/>
                    <a:ea typeface="Times New Roman" pitchFamily="18" charset="0"/>
                    <a:cs typeface="Vani" pitchFamily="34" charset="0"/>
                    <a:sym typeface="Wingdings 2" pitchFamily="18" charset="2"/>
                  </a:rPr>
                  <a:t>=πr</a:t>
                </a:r>
                <a:r>
                  <a:rPr lang="vi-VN" sz="3733" baseline="-25000" dirty="0">
                    <a:latin typeface="+mj-lt"/>
                    <a:ea typeface="Times New Roman" pitchFamily="18" charset="0"/>
                    <a:cs typeface="Vani" pitchFamily="34" charset="0"/>
                    <a:sym typeface="Wingdings 2" pitchFamily="18" charset="2"/>
                  </a:rPr>
                  <a:t>l</a:t>
                </a:r>
                <a:r>
                  <a:rPr lang="vi-VN" sz="3733" dirty="0">
                    <a:latin typeface="+mj-lt"/>
                    <a:ea typeface="Times New Roman" pitchFamily="18" charset="0"/>
                    <a:cs typeface="Vani" pitchFamily="34" charset="0"/>
                    <a:sym typeface="Wingdings 2" pitchFamily="18" charset="2"/>
                  </a:rPr>
                  <a:t>+πr</a:t>
                </a:r>
                <a:r>
                  <a:rPr lang="vi-VN" sz="3733" baseline="-25000" dirty="0">
                    <a:latin typeface="+mj-lt"/>
                    <a:ea typeface="Times New Roman" pitchFamily="18" charset="0"/>
                    <a:cs typeface="Vani" pitchFamily="34" charset="0"/>
                    <a:sym typeface="Wingdings 2" pitchFamily="18" charset="2"/>
                  </a:rPr>
                  <a:t>2</a:t>
                </a:r>
                <a:r>
                  <a:rPr lang="vi-VN" sz="3733" dirty="0">
                    <a:latin typeface="+mj-lt"/>
                    <a:ea typeface="Times New Roman" pitchFamily="18" charset="0"/>
                    <a:cs typeface="Vani" pitchFamily="34" charset="0"/>
                    <a:sym typeface="Wingdings 2" pitchFamily="18" charset="2"/>
                  </a:rPr>
                  <a:t>.</a:t>
                </a:r>
                <a:endParaRPr lang="en-US" sz="3733" dirty="0">
                  <a:latin typeface="+mj-lt"/>
                  <a:ea typeface="Times New Roman" pitchFamily="18" charset="0"/>
                  <a:cs typeface="Vani" pitchFamily="34" charset="0"/>
                  <a:sym typeface="Wingdings 2" pitchFamily="18" charset="2"/>
                </a:endParaRPr>
              </a:p>
              <a:p>
                <a:pPr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r>
                  <a:rPr lang="en-US" sz="3733" dirty="0">
                    <a:latin typeface="+mj-lt"/>
                    <a:ea typeface="Times New Roman" pitchFamily="18" charset="0"/>
                    <a:cs typeface="Vani" pitchFamily="34" charset="0"/>
                    <a:sym typeface="Wingdings 2" pitchFamily="18" charset="2"/>
                  </a:rPr>
                  <a:t>Thể </a:t>
                </a:r>
                <a:r>
                  <a:rPr lang="en-US" sz="3733" dirty="0" smtClean="0">
                    <a:latin typeface="+mj-lt"/>
                    <a:ea typeface="Times New Roman" pitchFamily="18" charset="0"/>
                    <a:cs typeface="Vani" pitchFamily="34" charset="0"/>
                    <a:sym typeface="Wingdings 2" pitchFamily="18" charset="2"/>
                  </a:rPr>
                  <a:t>tích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733" b="0" i="0" smtClean="0">
                        <a:latin typeface="Cambria Math" panose="02040503050406030204" pitchFamily="18" charset="0"/>
                        <a:ea typeface="Times New Roman" pitchFamily="18" charset="0"/>
                        <a:cs typeface="Vani" pitchFamily="34" charset="0"/>
                        <a:sym typeface="Wingdings 2" pitchFamily="18" charset="2"/>
                      </a:rPr>
                      <m:t>V</m:t>
                    </m:r>
                    <m:r>
                      <a:rPr lang="en-US" sz="3733" b="0" i="0" smtClean="0">
                        <a:latin typeface="Cambria Math" panose="02040503050406030204" pitchFamily="18" charset="0"/>
                        <a:ea typeface="Times New Roman" pitchFamily="18" charset="0"/>
                        <a:cs typeface="Vani" pitchFamily="34" charset="0"/>
                        <a:sym typeface="Wingdings 2" pitchFamily="18" charset="2"/>
                      </a:rPr>
                      <m:t>=</m:t>
                    </m:r>
                    <m:f>
                      <m:fPr>
                        <m:ctrlPr>
                          <a:rPr lang="en-US" sz="3733" b="0" i="1" smtClean="0">
                            <a:latin typeface="Cambria Math"/>
                            <a:sym typeface="Wingdings 2" pitchFamily="18" charset="2"/>
                          </a:rPr>
                        </m:ctrlPr>
                      </m:fPr>
                      <m:num>
                        <m:r>
                          <a:rPr lang="en-US" sz="3733" b="0" i="1" smtClean="0">
                            <a:latin typeface="Cambria Math" panose="02040503050406030204" pitchFamily="18" charset="0"/>
                            <a:sym typeface="Wingdings 2" pitchFamily="18" charset="2"/>
                          </a:rPr>
                          <m:t>1</m:t>
                        </m:r>
                      </m:num>
                      <m:den>
                        <m:r>
                          <a:rPr lang="en-US" sz="3733" b="0" i="1" smtClean="0">
                            <a:latin typeface="Cambria Math" panose="02040503050406030204" pitchFamily="18" charset="0"/>
                            <a:sym typeface="Wingdings 2" pitchFamily="18" charset="2"/>
                          </a:rPr>
                          <m:t>3</m:t>
                        </m:r>
                      </m:den>
                    </m:f>
                    <m:r>
                      <a:rPr lang="el-GR" sz="3733" i="1" smtClean="0">
                        <a:latin typeface="Cambria Math" panose="02040503050406030204" pitchFamily="18" charset="0"/>
                        <a:ea typeface="Times New Roman" pitchFamily="18" charset="0"/>
                        <a:cs typeface="Vani" pitchFamily="34" charset="0"/>
                        <a:sym typeface="Wingdings 2" pitchFamily="18" charset="2"/>
                      </a:rPr>
                      <m:t>𝜋</m:t>
                    </m:r>
                    <m:sSup>
                      <m:sSupPr>
                        <m:ctrlPr>
                          <a:rPr lang="en-US" sz="3733" i="1">
                            <a:latin typeface="Cambria Math"/>
                            <a:ea typeface="Times New Roman" pitchFamily="18" charset="0"/>
                            <a:cs typeface="Vani" pitchFamily="34" charset="0"/>
                            <a:sym typeface="Wingdings 2" pitchFamily="18" charset="2"/>
                          </a:rPr>
                        </m:ctrlPr>
                      </m:sSupPr>
                      <m:e>
                        <m:r>
                          <a:rPr lang="en-US" sz="3733" i="1">
                            <a:latin typeface="Cambria Math" panose="02040503050406030204" pitchFamily="18" charset="0"/>
                            <a:ea typeface="Times New Roman" pitchFamily="18" charset="0"/>
                            <a:cs typeface="Vani" pitchFamily="34" charset="0"/>
                            <a:sym typeface="Wingdings 2" pitchFamily="18" charset="2"/>
                          </a:rPr>
                          <m:t>𝑟</m:t>
                        </m:r>
                      </m:e>
                      <m:sup>
                        <m:r>
                          <a:rPr lang="en-US" sz="3733" i="1">
                            <a:latin typeface="Cambria Math" panose="02040503050406030204" pitchFamily="18" charset="0"/>
                            <a:ea typeface="Times New Roman" pitchFamily="18" charset="0"/>
                            <a:cs typeface="Vani" pitchFamily="34" charset="0"/>
                            <a:sym typeface="Wingdings 2" pitchFamily="18" charset="2"/>
                          </a:rPr>
                          <m:t>2</m:t>
                        </m:r>
                      </m:sup>
                    </m:sSup>
                    <m:r>
                      <a:rPr lang="en-US" sz="3733" b="0" i="1" smtClean="0">
                        <a:latin typeface="Cambria Math" panose="02040503050406030204" pitchFamily="18" charset="0"/>
                        <a:ea typeface="Times New Roman" pitchFamily="18" charset="0"/>
                        <a:cs typeface="Vani" pitchFamily="34" charset="0"/>
                        <a:sym typeface="Wingdings 2" pitchFamily="18" charset="2"/>
                      </a:rPr>
                      <m:t>h</m:t>
                    </m:r>
                  </m:oMath>
                </a14:m>
                <a:endParaRPr lang="en-US" sz="3733" dirty="0">
                  <a:latin typeface="+mj-lt"/>
                  <a:cs typeface="Vani" pitchFamily="34" charset="0"/>
                  <a:sym typeface="Wingdings 2" pitchFamily="18" charset="2"/>
                </a:endParaRPr>
              </a:p>
            </p:txBody>
          </p:sp>
        </mc:Choice>
        <mc:Fallback xmlns="">
          <p:sp>
            <p:nvSpPr>
              <p:cNvPr id="17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64048" y="200187"/>
                <a:ext cx="4971562" cy="6391878"/>
              </a:xfrm>
              <a:prstGeom prst="rect">
                <a:avLst/>
              </a:prstGeom>
              <a:blipFill>
                <a:blip r:embed="rId3"/>
                <a:stretch>
                  <a:fillRect l="-3431" r="-735" b="-7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29463" y="1916035"/>
                <a:ext cx="6096000" cy="4407487"/>
              </a:xfrm>
              <a:prstGeom prst="rect">
                <a:avLst/>
              </a:prstGeom>
            </p:spPr>
            <p:txBody>
              <a:bodyPr lIns="121917" tIns="60959" rIns="121917" bIns="60959">
                <a:spAutoFit/>
              </a:bodyPr>
              <a:lstStyle/>
              <a:p>
                <a:pPr algn="just">
                  <a:lnSpc>
                    <a:spcPct val="115000"/>
                  </a:lnSpc>
                  <a:spcBef>
                    <a:spcPts val="533"/>
                  </a:spcBef>
                </a:pPr>
                <a:r>
                  <a:rPr lang="en-US" sz="3733" dirty="0" smtClean="0">
                    <a:latin typeface="+mj-lt"/>
                    <a:sym typeface="Wingdings 2"/>
                  </a:rPr>
                  <a:t>. </a:t>
                </a:r>
                <a:r>
                  <a:rPr lang="en-US" sz="3733" b="1" dirty="0" smtClean="0">
                    <a:latin typeface="+mj-lt"/>
                  </a:rPr>
                  <a:t>Các </a:t>
                </a:r>
                <a:r>
                  <a:rPr lang="en-US" sz="3733" b="1" dirty="0">
                    <a:latin typeface="+mj-lt"/>
                  </a:rPr>
                  <a:t>thông số </a:t>
                </a:r>
                <a:endParaRPr lang="en-US" sz="3733" b="1" i="1" dirty="0">
                  <a:latin typeface="+mj-lt"/>
                </a:endParaRPr>
              </a:p>
              <a:p>
                <a:pPr marL="457178" indent="-457178" algn="just">
                  <a:lnSpc>
                    <a:spcPct val="115000"/>
                  </a:lnSpc>
                  <a:spcBef>
                    <a:spcPts val="533"/>
                  </a:spcBef>
                  <a:buFont typeface="Symbol"/>
                  <a:buChar char=""/>
                </a:pPr>
                <a14:m>
                  <m:oMath xmlns:m="http://schemas.openxmlformats.org/officeDocument/2006/math">
                    <m:r>
                      <a:rPr lang="vi-VN" sz="3733" i="1">
                        <a:latin typeface="Cambria Math"/>
                      </a:rPr>
                      <m:t>𝑟</m:t>
                    </m:r>
                  </m:oMath>
                </a14:m>
                <a:r>
                  <a:rPr lang="vi-VN" sz="3733" dirty="0">
                    <a:latin typeface="Calibri" pitchFamily="34" charset="0"/>
                    <a:cs typeface="Calibri" pitchFamily="34" charset="0"/>
                  </a:rPr>
                  <a:t> là bán kính.</a:t>
                </a:r>
                <a:endParaRPr lang="en-US" sz="3733" dirty="0">
                  <a:latin typeface="Calibri" pitchFamily="34" charset="0"/>
                  <a:cs typeface="Calibri" pitchFamily="34" charset="0"/>
                </a:endParaRPr>
              </a:p>
              <a:p>
                <a:pPr marL="457178" indent="-457178" algn="just">
                  <a:lnSpc>
                    <a:spcPct val="115000"/>
                  </a:lnSpc>
                  <a:spcBef>
                    <a:spcPts val="533"/>
                  </a:spcBef>
                  <a:buFont typeface="Symbol"/>
                  <a:buChar char=""/>
                </a:pPr>
                <a14:m>
                  <m:oMath xmlns:m="http://schemas.openxmlformats.org/officeDocument/2006/math">
                    <m:r>
                      <a:rPr lang="vi-VN" sz="3733" i="1">
                        <a:latin typeface="Cambria Math"/>
                      </a:rPr>
                      <m:t>h</m:t>
                    </m:r>
                  </m:oMath>
                </a14:m>
                <a:r>
                  <a:rPr lang="vi-VN" sz="3733" dirty="0">
                    <a:latin typeface="Calibri" pitchFamily="34" charset="0"/>
                    <a:cs typeface="Calibri" pitchFamily="34" charset="0"/>
                  </a:rPr>
                  <a:t> là chiều cao.</a:t>
                </a:r>
                <a:endParaRPr lang="en-US" sz="3733" dirty="0">
                  <a:latin typeface="Calibri" pitchFamily="34" charset="0"/>
                  <a:cs typeface="Calibri" pitchFamily="34" charset="0"/>
                </a:endParaRPr>
              </a:p>
              <a:p>
                <a:pPr marL="457178" indent="-457178" algn="just">
                  <a:lnSpc>
                    <a:spcPct val="115000"/>
                  </a:lnSpc>
                  <a:spcBef>
                    <a:spcPts val="533"/>
                  </a:spcBef>
                  <a:buFont typeface="Symbol"/>
                  <a:buChar char="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733" i="1">
                            <a:latin typeface="Cambria Math"/>
                          </a:rPr>
                        </m:ctrlPr>
                      </m:sSupPr>
                      <m:e>
                        <m:r>
                          <a:rPr lang="vi-VN" sz="3733" i="1">
                            <a:latin typeface="Cambria Math"/>
                          </a:rPr>
                          <m:t>𝑙</m:t>
                        </m:r>
                      </m:e>
                      <m:sup>
                        <m:r>
                          <a:rPr lang="vi-VN" sz="3733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vi-VN" sz="3733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3733" i="1">
                            <a:latin typeface="Cambria Math"/>
                          </a:rPr>
                        </m:ctrlPr>
                      </m:sSupPr>
                      <m:e>
                        <m:r>
                          <a:rPr lang="vi-VN" sz="3733" i="1">
                            <a:latin typeface="Cambria Math"/>
                          </a:rPr>
                          <m:t>h</m:t>
                        </m:r>
                      </m:e>
                      <m:sup>
                        <m:r>
                          <a:rPr lang="vi-VN" sz="3733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vi-VN" sz="3733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3733" i="1">
                            <a:latin typeface="Cambria Math"/>
                          </a:rPr>
                        </m:ctrlPr>
                      </m:sSupPr>
                      <m:e>
                        <m:r>
                          <a:rPr lang="vi-VN" sz="3733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vi-VN" sz="3733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vi-VN" sz="3733" dirty="0">
                    <a:latin typeface="Calibri" pitchFamily="34" charset="0"/>
                    <a:cs typeface="Calibri" pitchFamily="34" charset="0"/>
                  </a:rPr>
                  <a:t> là đường sinh</a:t>
                </a:r>
                <a:endParaRPr lang="en-US" sz="3733" dirty="0">
                  <a:latin typeface="Calibri" pitchFamily="34" charset="0"/>
                  <a:cs typeface="Calibri" pitchFamily="34" charset="0"/>
                </a:endParaRPr>
              </a:p>
              <a:p>
                <a:pPr marL="457178" indent="-457178" algn="just">
                  <a:lnSpc>
                    <a:spcPct val="115000"/>
                  </a:lnSpc>
                  <a:spcBef>
                    <a:spcPts val="533"/>
                  </a:spcBef>
                  <a:buFont typeface="Symbol"/>
                  <a:buChar char=""/>
                </a:pPr>
                <a:r>
                  <a:rPr lang="vi-VN" sz="3733" dirty="0">
                    <a:latin typeface="Calibri" pitchFamily="34" charset="0"/>
                    <a:cs typeface="Calibri" pitchFamily="34" charset="0"/>
                  </a:rPr>
                  <a:t>Góc giữa </a:t>
                </a:r>
                <a14:m>
                  <m:oMath xmlns:m="http://schemas.openxmlformats.org/officeDocument/2006/math">
                    <m:r>
                      <a:rPr lang="vi-VN" sz="3733" i="1">
                        <a:latin typeface="Cambria Math"/>
                      </a:rPr>
                      <m:t>𝑙</m:t>
                    </m:r>
                  </m:oMath>
                </a14:m>
                <a:r>
                  <a:rPr lang="vi-VN" sz="3733" dirty="0">
                    <a:latin typeface="Calibri" pitchFamily="34" charset="0"/>
                    <a:cs typeface="Calibri" pitchFamily="34" charset="0"/>
                  </a:rPr>
                  <a:t> và </a:t>
                </a:r>
                <a14:m>
                  <m:oMath xmlns:m="http://schemas.openxmlformats.org/officeDocument/2006/math">
                    <m:r>
                      <a:rPr lang="vi-VN" sz="3733" i="1">
                        <a:latin typeface="Cambria Math"/>
                      </a:rPr>
                      <m:t>h</m:t>
                    </m:r>
                  </m:oMath>
                </a14:m>
                <a:r>
                  <a:rPr lang="vi-VN" sz="3733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en-US" sz="3733" dirty="0">
                  <a:latin typeface="Calibri" pitchFamily="34" charset="0"/>
                  <a:cs typeface="Calibri" pitchFamily="34" charset="0"/>
                </a:endParaRPr>
              </a:p>
              <a:p>
                <a:pPr marL="457178" indent="-457178" algn="just">
                  <a:lnSpc>
                    <a:spcPct val="115000"/>
                  </a:lnSpc>
                  <a:spcBef>
                    <a:spcPts val="533"/>
                  </a:spcBef>
                  <a:buFont typeface="Symbol"/>
                  <a:buChar char=""/>
                </a:pPr>
                <a:r>
                  <a:rPr lang="vi-VN" sz="3733" dirty="0">
                    <a:latin typeface="Calibri" pitchFamily="34" charset="0"/>
                    <a:cs typeface="Calibri" pitchFamily="34" charset="0"/>
                  </a:rPr>
                  <a:t>Góc giữa </a:t>
                </a:r>
                <a14:m>
                  <m:oMath xmlns:m="http://schemas.openxmlformats.org/officeDocument/2006/math">
                    <m:r>
                      <a:rPr lang="vi-VN" sz="3733" i="1">
                        <a:latin typeface="Cambria Math"/>
                      </a:rPr>
                      <m:t>𝑙</m:t>
                    </m:r>
                  </m:oMath>
                </a14:m>
                <a:r>
                  <a:rPr lang="vi-VN" sz="3733" dirty="0">
                    <a:latin typeface="Calibri" pitchFamily="34" charset="0"/>
                    <a:cs typeface="Calibri" pitchFamily="34" charset="0"/>
                  </a:rPr>
                  <a:t> và </a:t>
                </a:r>
                <a14:m>
                  <m:oMath xmlns:m="http://schemas.openxmlformats.org/officeDocument/2006/math">
                    <m:r>
                      <a:rPr lang="vi-VN" sz="3733" i="1">
                        <a:latin typeface="Cambria Math"/>
                      </a:rPr>
                      <m:t>𝑟</m:t>
                    </m:r>
                  </m:oMath>
                </a14:m>
                <a:r>
                  <a:rPr lang="vi-VN" sz="3733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en-US" sz="3733" dirty="0">
                  <a:latin typeface="Calibri" pitchFamily="34" charset="0"/>
                  <a:ea typeface="Times New Roman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63" y="1916035"/>
                <a:ext cx="6096000" cy="4407487"/>
              </a:xfrm>
              <a:prstGeom prst="rect">
                <a:avLst/>
              </a:prstGeom>
              <a:blipFill>
                <a:blip r:embed="rId4"/>
                <a:stretch>
                  <a:fillRect l="-2800" t="-1245" r="-800" b="-3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727206" y="2128786"/>
            <a:ext cx="246280" cy="697561"/>
          </a:xfrm>
          <a:prstGeom prst="rect">
            <a:avLst/>
          </a:prstGeom>
        </p:spPr>
        <p:txBody>
          <a:bodyPr wrap="none" lIns="121917" tIns="60959" rIns="121917" bIns="60959">
            <a:spAutoFit/>
          </a:bodyPr>
          <a:lstStyle/>
          <a:p>
            <a:endParaRPr lang="en-US" sz="3733"/>
          </a:p>
        </p:txBody>
      </p:sp>
    </p:spTree>
    <p:extLst>
      <p:ext uri="{BB962C8B-B14F-4D97-AF65-F5344CB8AC3E}">
        <p14:creationId xmlns:p14="http://schemas.microsoft.com/office/powerpoint/2010/main" val="297067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2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600" y="1678577"/>
            <a:ext cx="3329721" cy="378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32821" y="101172"/>
            <a:ext cx="5251175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17" tIns="0" rIns="121917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b="1" u="sng" dirty="0" smtClean="0">
                <a:solidFill>
                  <a:srgbClr val="FF0000"/>
                </a:solidFill>
                <a:latin typeface="Calibri" pitchFamily="34" charset="0"/>
                <a:ea typeface="Times New Roman" pitchFamily="18" charset="0"/>
                <a:cs typeface="Calibri" pitchFamily="34" charset="0"/>
                <a:sym typeface="Wingdings 2" pitchFamily="18" charset="2"/>
              </a:rPr>
              <a:t>2. Dạng </a:t>
            </a:r>
            <a:r>
              <a:rPr lang="en-US" sz="3200" b="1" u="sng" dirty="0">
                <a:solidFill>
                  <a:srgbClr val="FF0000"/>
                </a:solidFill>
                <a:latin typeface="Calibri" pitchFamily="34" charset="0"/>
                <a:ea typeface="Times New Roman" pitchFamily="18" charset="0"/>
                <a:cs typeface="Calibri" pitchFamily="34" charset="0"/>
                <a:sym typeface="Wingdings 2" pitchFamily="18" charset="2"/>
              </a:rPr>
              <a:t>2</a:t>
            </a:r>
            <a:r>
              <a:rPr lang="en-US" sz="3200" b="1" dirty="0">
                <a:solidFill>
                  <a:srgbClr val="FF0000"/>
                </a:solidFill>
                <a:latin typeface="Calibri" pitchFamily="34" charset="0"/>
                <a:ea typeface="Times New Roman" pitchFamily="18" charset="0"/>
                <a:cs typeface="Calibri" pitchFamily="34" charset="0"/>
                <a:sym typeface="Wingdings 2" pitchFamily="18" charset="2"/>
              </a:rPr>
              <a:t>.</a:t>
            </a:r>
            <a:r>
              <a:rPr lang="en-US" sz="3200" b="1" dirty="0">
                <a:solidFill>
                  <a:srgbClr val="0000CC"/>
                </a:solidFill>
                <a:latin typeface="Calibri" pitchFamily="34" charset="0"/>
                <a:ea typeface="Times New Roman" pitchFamily="18" charset="0"/>
                <a:cs typeface="Calibri" pitchFamily="34" charset="0"/>
                <a:sym typeface="Wingdings 2" pitchFamily="18" charset="2"/>
              </a:rPr>
              <a:t> Thiết diện qua trục</a:t>
            </a:r>
            <a:endParaRPr lang="en-US" sz="3200" dirty="0">
              <a:latin typeface="Calibri" pitchFamily="34" charset="0"/>
              <a:cs typeface="Calibri" pitchFamily="34" charset="0"/>
              <a:sym typeface="Wingdings 2" pitchFamily="18" charset="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i="1" dirty="0" smtClean="0">
                <a:solidFill>
                  <a:srgbClr val="0000CC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Phương </a:t>
            </a:r>
            <a:r>
              <a:rPr lang="en-US" sz="3200" b="1" i="1" dirty="0">
                <a:solidFill>
                  <a:srgbClr val="0000CC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pháp: </a:t>
            </a:r>
            <a:r>
              <a:rPr lang="en-US" sz="3200" b="1" i="1" dirty="0">
                <a:solidFill>
                  <a:srgbClr val="0000CC"/>
                </a:solidFill>
                <a:latin typeface="Calibri" pitchFamily="34" charset="0"/>
                <a:ea typeface="Times New Roman" pitchFamily="18" charset="0"/>
                <a:cs typeface="Calibri" pitchFamily="34" charset="0"/>
                <a:sym typeface="Wingdings 2" pitchFamily="18" charset="2"/>
              </a:rPr>
              <a:t> </a:t>
            </a:r>
            <a:endParaRPr lang="en-US" sz="3200" b="1" dirty="0">
              <a:solidFill>
                <a:srgbClr val="FF0000"/>
              </a:solidFill>
              <a:latin typeface="Calibri" pitchFamily="34" charset="0"/>
              <a:ea typeface="Times New Roman" pitchFamily="18" charset="0"/>
              <a:cs typeface="Calibri" pitchFamily="34" charset="0"/>
              <a:sym typeface="Wingdings 2" pitchFamily="18" charset="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142071" y="1865786"/>
            <a:ext cx="246280" cy="697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17" tIns="60959" rIns="121917" bIns="60959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733">
              <a:latin typeface="Calibri" pitchFamily="34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55393" y="2294114"/>
                <a:ext cx="9533276" cy="4428967"/>
              </a:xfrm>
              <a:prstGeom prst="rect">
                <a:avLst/>
              </a:prstGeom>
            </p:spPr>
            <p:txBody>
              <a:bodyPr wrap="square" lIns="121917" tIns="60959" rIns="121917" bIns="60959">
                <a:spAutoFit/>
              </a:bodyPr>
              <a:lstStyle/>
              <a:p>
                <a:pPr algn="just">
                  <a:lnSpc>
                    <a:spcPct val="115000"/>
                  </a:lnSpc>
                  <a:spcBef>
                    <a:spcPts val="533"/>
                  </a:spcBef>
                </a:pPr>
                <a:r>
                  <a:rPr lang="vi-VN" sz="2800" dirty="0">
                    <a:latin typeface="Calibri" pitchFamily="34" charset="0"/>
                    <a:cs typeface="Calibri" pitchFamily="34" charset="0"/>
                  </a:rPr>
                  <a:t>Tam giác </a:t>
                </a:r>
                <a14:m>
                  <m:oMath xmlns:m="http://schemas.openxmlformats.org/officeDocument/2006/math">
                    <m:r>
                      <a:rPr lang="vi-VN" sz="2800" i="1">
                        <a:latin typeface="Cambria Math"/>
                      </a:rPr>
                      <m:t>𝑆𝐴𝐵</m:t>
                    </m:r>
                  </m:oMath>
                </a14:m>
                <a:r>
                  <a:rPr lang="vi-VN" sz="2800" dirty="0">
                    <a:latin typeface="Calibri" pitchFamily="34" charset="0"/>
                    <a:cs typeface="Calibri" pitchFamily="34" charset="0"/>
                  </a:rPr>
                  <a:t> vuông cân tại </a:t>
                </a:r>
                <a14:m>
                  <m:oMath xmlns:m="http://schemas.openxmlformats.org/officeDocument/2006/math">
                    <m:r>
                      <a:rPr lang="vi-VN" sz="2800" i="1">
                        <a:latin typeface="Cambria Math"/>
                      </a:rPr>
                      <m:t>𝑆</m:t>
                    </m:r>
                  </m:oMath>
                </a14:m>
                <a:r>
                  <a:rPr lang="vi-VN" sz="2800" dirty="0">
                    <a:latin typeface="Calibri" pitchFamily="34" charset="0"/>
                    <a:cs typeface="Calibri" pitchFamily="34" charset="0"/>
                  </a:rPr>
                  <a:t> nên:</a:t>
                </a:r>
                <a:endParaRPr lang="en-US" sz="2800" dirty="0">
                  <a:latin typeface="Calibri" pitchFamily="34" charset="0"/>
                  <a:cs typeface="Calibri" pitchFamily="34" charset="0"/>
                </a:endParaRPr>
              </a:p>
              <a:p>
                <a:pPr marL="457178" indent="-457178" algn="just">
                  <a:lnSpc>
                    <a:spcPct val="115000"/>
                  </a:lnSpc>
                  <a:spcBef>
                    <a:spcPts val="533"/>
                  </a:spcBef>
                  <a:buFont typeface="Symbol"/>
                  <a:buChar char="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vi-VN" sz="2800">
                                <a:latin typeface="Cambria Math"/>
                              </a:rPr>
                              <m:t>&amp;</m:t>
                            </m:r>
                            <m:r>
                              <a:rPr lang="vi-VN" sz="2800" i="1">
                                <a:latin typeface="Cambria Math"/>
                              </a:rPr>
                              <m:t>𝑙</m:t>
                            </m:r>
                            <m:r>
                              <a:rPr lang="vi-VN" sz="2800">
                                <a:latin typeface="Cambria Math"/>
                              </a:rPr>
                              <m:t>=</m:t>
                            </m:r>
                            <m:r>
                              <a:rPr lang="vi-VN" sz="2800" i="1">
                                <a:latin typeface="Cambria Math"/>
                              </a:rPr>
                              <m:t>𝑟</m:t>
                            </m:r>
                            <m:rad>
                              <m:radPr>
                                <m:degHide m:val="on"/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vi-VN" sz="2800" i="1">
                                    <a:latin typeface="Cambria Math"/>
                                  </a:rPr>
                                  <m:t>2</m:t>
                                </m:r>
                              </m:e>
                            </m:rad>
                          </m:e>
                          <m:e>
                            <m:r>
                              <a:rPr lang="vi-VN" sz="2800">
                                <a:latin typeface="Cambria Math"/>
                              </a:rPr>
                              <m:t>&amp;</m:t>
                            </m:r>
                            <m:r>
                              <a:rPr lang="vi-VN" sz="2800" i="1">
                                <a:latin typeface="Cambria Math"/>
                              </a:rPr>
                              <m:t>h</m:t>
                            </m:r>
                            <m:r>
                              <a:rPr lang="vi-VN" sz="2800">
                                <a:latin typeface="Cambria Math"/>
                              </a:rPr>
                              <m:t>=</m:t>
                            </m:r>
                            <m:r>
                              <a:rPr lang="vi-VN" sz="2800" i="1">
                                <a:latin typeface="Cambria Math"/>
                              </a:rPr>
                              <m:t>𝑟</m:t>
                            </m:r>
                          </m:e>
                        </m:eqArr>
                      </m:e>
                    </m:d>
                  </m:oMath>
                </a14:m>
                <a:endParaRPr lang="en-US" sz="2800" dirty="0">
                  <a:latin typeface="Calibri" pitchFamily="34" charset="0"/>
                  <a:cs typeface="Calibri" pitchFamily="34" charset="0"/>
                </a:endParaRPr>
              </a:p>
              <a:p>
                <a:pPr marL="457178" indent="-457178" algn="just">
                  <a:lnSpc>
                    <a:spcPct val="115000"/>
                  </a:lnSpc>
                  <a:spcBef>
                    <a:spcPts val="533"/>
                  </a:spcBef>
                  <a:buFont typeface="Symbol"/>
                  <a:buChar char="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vi-VN" sz="28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vi-VN" sz="2800" i="1">
                            <a:latin typeface="Cambria Math"/>
                          </a:rPr>
                          <m:t>𝑥𝑞</m:t>
                        </m:r>
                      </m:sub>
                    </m:sSub>
                    <m:r>
                      <a:rPr lang="vi-VN" sz="2800">
                        <a:latin typeface="Cambria Math"/>
                      </a:rPr>
                      <m:t>=</m:t>
                    </m:r>
                    <m:r>
                      <a:rPr lang="vi-VN" sz="2800" i="1">
                        <a:latin typeface="Cambria Math"/>
                      </a:rPr>
                      <m:t>𝜋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vi-VN" sz="2800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vi-VN" sz="2800" i="1">
                            <a:latin typeface="Cambria Math"/>
                          </a:rPr>
                          <m:t>2</m:t>
                        </m:r>
                      </m:sup>
                    </m:sSup>
                    <m:rad>
                      <m:radPr>
                        <m:degHide m:val="on"/>
                        <m:ctrlPr>
                          <a:rPr lang="en-US" sz="28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vi-VN" sz="2800" i="1">
                            <a:latin typeface="Cambria Math"/>
                          </a:rPr>
                          <m:t>2</m:t>
                        </m:r>
                      </m:e>
                    </m:rad>
                  </m:oMath>
                </a14:m>
                <a:endParaRPr lang="en-US" sz="2800" dirty="0">
                  <a:latin typeface="Calibri" pitchFamily="34" charset="0"/>
                  <a:cs typeface="Calibri" pitchFamily="34" charset="0"/>
                </a:endParaRPr>
              </a:p>
              <a:p>
                <a:pPr marL="457178" indent="-457178" algn="just">
                  <a:lnSpc>
                    <a:spcPct val="115000"/>
                  </a:lnSpc>
                  <a:spcBef>
                    <a:spcPts val="533"/>
                  </a:spcBef>
                  <a:buFont typeface="Symbol"/>
                  <a:buChar char="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vi-VN" sz="28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vi-VN" sz="2800" i="1">
                            <a:latin typeface="Cambria Math"/>
                          </a:rPr>
                          <m:t>𝑡𝑝</m:t>
                        </m:r>
                      </m:sub>
                    </m:sSub>
                    <m:r>
                      <a:rPr lang="vi-VN" sz="2800">
                        <a:latin typeface="Cambria Math"/>
                      </a:rPr>
                      <m:t>=</m:t>
                    </m:r>
                    <m:r>
                      <a:rPr lang="vi-VN" sz="2800" i="1">
                        <a:latin typeface="Cambria Math"/>
                      </a:rPr>
                      <m:t>𝜋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vi-VN" sz="2800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vi-VN" sz="2800" i="1">
                            <a:latin typeface="Cambria Math"/>
                          </a:rPr>
                          <m:t>2</m:t>
                        </m:r>
                      </m:sup>
                    </m:sSup>
                    <m:rad>
                      <m:radPr>
                        <m:degHide m:val="on"/>
                        <m:ctrlPr>
                          <a:rPr lang="en-US" sz="28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vi-VN" sz="2800" i="1">
                            <a:latin typeface="Cambria Math"/>
                          </a:rPr>
                          <m:t>2</m:t>
                        </m:r>
                      </m:e>
                    </m:rad>
                    <m:r>
                      <a:rPr lang="vi-VN" sz="2800">
                        <a:latin typeface="Cambria Math"/>
                      </a:rPr>
                      <m:t>+</m:t>
                    </m:r>
                    <m:r>
                      <a:rPr lang="vi-VN" sz="2800" i="1">
                        <a:latin typeface="Cambria Math"/>
                      </a:rPr>
                      <m:t>𝜋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vi-VN" sz="2800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vi-VN" sz="2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vi-VN" sz="2800">
                        <a:latin typeface="Cambria Math"/>
                      </a:rPr>
                      <m:t>=</m:t>
                    </m:r>
                    <m:r>
                      <a:rPr lang="vi-VN" sz="2800" i="1">
                        <a:latin typeface="Cambria Math"/>
                      </a:rPr>
                      <m:t>𝜋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vi-VN" sz="2800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vi-VN" sz="2800" i="1"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vi-VN" sz="2800" i="1">
                                <a:latin typeface="Cambria Math"/>
                              </a:rPr>
                              <m:t>2</m:t>
                            </m:r>
                          </m:e>
                        </m:rad>
                        <m:r>
                          <a:rPr lang="vi-VN" sz="2800">
                            <a:latin typeface="Cambria Math"/>
                          </a:rPr>
                          <m:t>+</m:t>
                        </m:r>
                        <m:r>
                          <a:rPr lang="vi-VN" sz="2800" i="1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endParaRPr lang="en-US" sz="2800" dirty="0">
                  <a:latin typeface="Calibri" pitchFamily="34" charset="0"/>
                  <a:cs typeface="Calibri" pitchFamily="34" charset="0"/>
                </a:endParaRPr>
              </a:p>
              <a:p>
                <a:pPr marL="457178" indent="-457178" algn="just">
                  <a:lnSpc>
                    <a:spcPct val="115000"/>
                  </a:lnSpc>
                  <a:spcBef>
                    <a:spcPts val="533"/>
                  </a:spcBef>
                  <a:buFont typeface="Symbol"/>
                  <a:buChar char=""/>
                </a:pPr>
                <a:r>
                  <a:rPr lang="vi-VN" sz="2800" dirty="0">
                    <a:latin typeface="Calibri" pitchFamily="34" charset="0"/>
                    <a:cs typeface="Calibri" pitchFamily="34" charset="0"/>
                  </a:rPr>
                  <a:t>Diện tích thiết diện bằng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𝑇𝐷</m:t>
                        </m:r>
                      </m:sub>
                    </m:sSub>
                    <m:r>
                      <a:rPr lang="en-US" sz="280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h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2800" dirty="0">
                  <a:latin typeface="Calibri" pitchFamily="34" charset="0"/>
                  <a:cs typeface="Calibri" pitchFamily="34" charset="0"/>
                </a:endParaRPr>
              </a:p>
              <a:p>
                <a:pPr marL="457178" indent="-457178" algn="just">
                  <a:lnSpc>
                    <a:spcPct val="115000"/>
                  </a:lnSpc>
                  <a:spcBef>
                    <a:spcPts val="533"/>
                  </a:spcBef>
                  <a:buFont typeface="Symbol"/>
                  <a:buChar char=""/>
                </a:pPr>
                <a:r>
                  <a:rPr lang="en-US" sz="2800" dirty="0">
                    <a:latin typeface="Calibri" pitchFamily="34" charset="0"/>
                    <a:cs typeface="Calibri" pitchFamily="34" charset="0"/>
                  </a:rPr>
                  <a:t>Thể tích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𝑉</m:t>
                    </m:r>
                    <m:r>
                      <a:rPr lang="en-US" sz="28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sz="2800" i="1">
                        <a:latin typeface="Cambria Math"/>
                      </a:rPr>
                      <m:t>𝜋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sz="28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sz="2800" i="1">
                        <a:latin typeface="Cambria Math"/>
                      </a:rPr>
                      <m:t>𝜋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h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endParaRPr lang="en-US" sz="2800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93" y="2294114"/>
                <a:ext cx="9533276" cy="4428967"/>
              </a:xfrm>
              <a:prstGeom prst="rect">
                <a:avLst/>
              </a:prstGeom>
              <a:blipFill>
                <a:blip r:embed="rId3"/>
                <a:stretch>
                  <a:fillRect l="-1023" t="-275" b="-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32821" y="1319397"/>
            <a:ext cx="8994530" cy="553996"/>
          </a:xfrm>
          <a:prstGeom prst="rect">
            <a:avLst/>
          </a:prstGeom>
        </p:spPr>
        <p:txBody>
          <a:bodyPr wrap="square" lIns="121917" tIns="60959" rIns="121917" bIns="60959">
            <a:spAutoFit/>
          </a:bodyPr>
          <a:lstStyle/>
          <a:p>
            <a:r>
              <a:rPr lang="vi-VN" sz="2800" b="1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THIẾT DIỆN QUA TRỤC LÀ TAM GIÁC </a:t>
            </a:r>
            <a:r>
              <a:rPr lang="en-US" sz="2800" b="1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VUÔNG </a:t>
            </a:r>
            <a:r>
              <a:rPr lang="vi-VN" sz="2800" b="1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CÂN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32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092200"/>
            <a:ext cx="3646429" cy="302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416792" y="234771"/>
            <a:ext cx="8341380" cy="745010"/>
          </a:xfrm>
          <a:prstGeom prst="rect">
            <a:avLst/>
          </a:prstGeom>
        </p:spPr>
        <p:txBody>
          <a:bodyPr wrap="none" lIns="121917" tIns="60959" rIns="121917" bIns="60959">
            <a:spAutoFit/>
          </a:bodyPr>
          <a:lstStyle/>
          <a:p>
            <a:pPr>
              <a:lnSpc>
                <a:spcPct val="115000"/>
              </a:lnSpc>
              <a:spcBef>
                <a:spcPts val="533"/>
              </a:spcBef>
            </a:pPr>
            <a:r>
              <a:rPr lang="vi-VN" sz="3733" b="1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THIẾT DIỆN QUA TRỤC LÀ TAM GIÁC ĐỀU</a:t>
            </a:r>
            <a:endParaRPr lang="en-US" sz="3733" b="1" dirty="0">
              <a:solidFill>
                <a:srgbClr val="0000FF"/>
              </a:solidFill>
              <a:latin typeface="Calibri" pitchFamily="34" charset="0"/>
              <a:ea typeface="Times New Roman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42308" y="1239580"/>
                <a:ext cx="9831376" cy="5161604"/>
              </a:xfrm>
              <a:prstGeom prst="rect">
                <a:avLst/>
              </a:prstGeom>
            </p:spPr>
            <p:txBody>
              <a:bodyPr wrap="square" lIns="121917" tIns="60959" rIns="121917" bIns="60959">
                <a:spAutoFit/>
              </a:bodyPr>
              <a:lstStyle/>
              <a:p>
                <a:pPr>
                  <a:lnSpc>
                    <a:spcPct val="115000"/>
                  </a:lnSpc>
                  <a:spcBef>
                    <a:spcPts val="533"/>
                  </a:spcBef>
                </a:pPr>
                <a:r>
                  <a:rPr lang="vi-VN" sz="2800" dirty="0">
                    <a:latin typeface="Calibri" pitchFamily="34" charset="0"/>
                    <a:cs typeface="Calibri" pitchFamily="34" charset="0"/>
                  </a:rPr>
                  <a:t>Tam giác </a:t>
                </a:r>
                <a14:m>
                  <m:oMath xmlns:m="http://schemas.openxmlformats.org/officeDocument/2006/math">
                    <m:r>
                      <a:rPr lang="vi-VN" sz="2800" i="1">
                        <a:latin typeface="Cambria Math"/>
                      </a:rPr>
                      <m:t>𝑆𝐴𝐵</m:t>
                    </m:r>
                  </m:oMath>
                </a14:m>
                <a:r>
                  <a:rPr lang="vi-VN" sz="2800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en-US" sz="2800" dirty="0">
                    <a:latin typeface="Calibri" pitchFamily="34" charset="0"/>
                    <a:cs typeface="Calibri" pitchFamily="34" charset="0"/>
                  </a:rPr>
                  <a:t>đều</a:t>
                </a:r>
                <a:r>
                  <a:rPr lang="vi-VN" sz="2800" dirty="0">
                    <a:latin typeface="Calibri" pitchFamily="34" charset="0"/>
                    <a:cs typeface="Calibri" pitchFamily="34" charset="0"/>
                  </a:rPr>
                  <a:t> nên:</a:t>
                </a:r>
                <a:endParaRPr lang="en-US" sz="2800" dirty="0">
                  <a:latin typeface="Calibri" pitchFamily="34" charset="0"/>
                  <a:cs typeface="Calibri" pitchFamily="34" charset="0"/>
                </a:endParaRPr>
              </a:p>
              <a:p>
                <a:pPr marL="457178" indent="-457178">
                  <a:lnSpc>
                    <a:spcPct val="115000"/>
                  </a:lnSpc>
                  <a:spcBef>
                    <a:spcPts val="533"/>
                  </a:spcBef>
                  <a:buFont typeface="Symbol"/>
                  <a:buChar char="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vi-VN" sz="2800">
                                <a:latin typeface="Cambria Math"/>
                              </a:rPr>
                              <m:t>&amp;</m:t>
                            </m:r>
                            <m:r>
                              <a:rPr lang="vi-VN" sz="2800" i="1">
                                <a:latin typeface="Cambria Math"/>
                              </a:rPr>
                              <m:t>𝑙</m:t>
                            </m:r>
                            <m:r>
                              <a:rPr lang="vi-VN" sz="2800">
                                <a:latin typeface="Cambria Math"/>
                              </a:rPr>
                              <m:t>=</m:t>
                            </m:r>
                            <m:r>
                              <a:rPr lang="vi-VN" sz="2800" i="1">
                                <a:latin typeface="Cambria Math"/>
                              </a:rPr>
                              <m:t>2</m:t>
                            </m:r>
                            <m:r>
                              <a:rPr lang="vi-VN" sz="2800" i="1">
                                <a:latin typeface="Cambria Math"/>
                              </a:rPr>
                              <m:t>𝑟</m:t>
                            </m:r>
                          </m:e>
                          <m:e>
                            <m:r>
                              <a:rPr lang="vi-VN" sz="2800">
                                <a:latin typeface="Cambria Math"/>
                              </a:rPr>
                              <m:t>&amp;</m:t>
                            </m:r>
                            <m:r>
                              <a:rPr lang="vi-VN" sz="2800" i="1">
                                <a:latin typeface="Cambria Math"/>
                              </a:rPr>
                              <m:t>h</m:t>
                            </m:r>
                            <m:r>
                              <a:rPr lang="vi-VN" sz="2800">
                                <a:latin typeface="Cambria Math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vi-VN" sz="2800" i="1">
                                    <a:latin typeface="Cambria Math"/>
                                  </a:rPr>
                                  <m:t>𝑙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2800" i="1">
                                        <a:latin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vi-VN" sz="2800" i="1">
                                        <a:latin typeface="Cambria Math"/>
                                      </a:rPr>
                                      <m:t>3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vi-VN" sz="2800" i="1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eqArr>
                      </m:e>
                    </m:d>
                  </m:oMath>
                </a14:m>
                <a:endParaRPr lang="en-US" sz="2800" dirty="0">
                  <a:latin typeface="Calibri" pitchFamily="34" charset="0"/>
                  <a:cs typeface="Calibri" pitchFamily="34" charset="0"/>
                </a:endParaRPr>
              </a:p>
              <a:p>
                <a:pPr marL="457178" indent="-457178">
                  <a:lnSpc>
                    <a:spcPct val="115000"/>
                  </a:lnSpc>
                  <a:spcBef>
                    <a:spcPts val="533"/>
                  </a:spcBef>
                  <a:buFont typeface="Symbol"/>
                  <a:buChar char="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vi-VN" sz="28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vi-VN" sz="2800" i="1">
                            <a:latin typeface="Cambria Math"/>
                          </a:rPr>
                          <m:t>𝑥𝑞</m:t>
                        </m:r>
                      </m:sub>
                    </m:sSub>
                    <m:r>
                      <a:rPr lang="vi-VN" sz="2800">
                        <a:latin typeface="Cambria Math"/>
                      </a:rPr>
                      <m:t>=</m:t>
                    </m:r>
                    <m:r>
                      <a:rPr lang="vi-VN" sz="2800" i="1">
                        <a:latin typeface="Cambria Math"/>
                      </a:rPr>
                      <m:t>2</m:t>
                    </m:r>
                    <m:r>
                      <a:rPr lang="vi-VN" sz="2800" i="1">
                        <a:latin typeface="Cambria Math"/>
                      </a:rPr>
                      <m:t>𝜋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vi-VN" sz="2800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vi-VN" sz="28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2800" dirty="0">
                  <a:latin typeface="Calibri" pitchFamily="34" charset="0"/>
                  <a:cs typeface="Calibri" pitchFamily="34" charset="0"/>
                </a:endParaRPr>
              </a:p>
              <a:p>
                <a:pPr marL="457178" indent="-457178">
                  <a:lnSpc>
                    <a:spcPct val="115000"/>
                  </a:lnSpc>
                  <a:spcBef>
                    <a:spcPts val="533"/>
                  </a:spcBef>
                  <a:buFont typeface="Symbol"/>
                  <a:buChar char="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vi-VN" sz="28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vi-VN" sz="2800" i="1">
                            <a:latin typeface="Cambria Math"/>
                          </a:rPr>
                          <m:t>𝑡𝑝</m:t>
                        </m:r>
                      </m:sub>
                    </m:sSub>
                    <m:r>
                      <a:rPr lang="vi-VN" sz="2800">
                        <a:latin typeface="Cambria Math"/>
                      </a:rPr>
                      <m:t>=</m:t>
                    </m:r>
                    <m:r>
                      <a:rPr lang="vi-VN" sz="2800" i="1">
                        <a:latin typeface="Cambria Math"/>
                      </a:rPr>
                      <m:t>2</m:t>
                    </m:r>
                    <m:r>
                      <a:rPr lang="vi-VN" sz="2800" i="1">
                        <a:latin typeface="Cambria Math"/>
                      </a:rPr>
                      <m:t>𝜋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vi-VN" sz="2800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vi-VN" sz="2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vi-VN" sz="2800">
                        <a:latin typeface="Cambria Math"/>
                      </a:rPr>
                      <m:t>+</m:t>
                    </m:r>
                    <m:r>
                      <a:rPr lang="vi-VN" sz="2800" i="1">
                        <a:latin typeface="Cambria Math"/>
                      </a:rPr>
                      <m:t>𝜋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vi-VN" sz="2800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vi-VN" sz="2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vi-VN" sz="2800">
                        <a:latin typeface="Cambria Math"/>
                      </a:rPr>
                      <m:t>=</m:t>
                    </m:r>
                    <m:r>
                      <a:rPr lang="vi-VN" sz="2800" i="1">
                        <a:latin typeface="Cambria Math"/>
                      </a:rPr>
                      <m:t>3</m:t>
                    </m:r>
                    <m:r>
                      <a:rPr lang="vi-VN" sz="2800" i="1">
                        <a:latin typeface="Cambria Math"/>
                      </a:rPr>
                      <m:t>𝜋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vi-VN" sz="2800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vi-VN" sz="28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2800" dirty="0">
                  <a:latin typeface="Calibri" pitchFamily="34" charset="0"/>
                  <a:cs typeface="Calibri" pitchFamily="34" charset="0"/>
                </a:endParaRPr>
              </a:p>
              <a:p>
                <a:pPr marL="457178" indent="-457178">
                  <a:lnSpc>
                    <a:spcPct val="115000"/>
                  </a:lnSpc>
                  <a:spcBef>
                    <a:spcPts val="533"/>
                  </a:spcBef>
                  <a:buFont typeface="Symbol"/>
                  <a:buChar char=""/>
                </a:pPr>
                <a:r>
                  <a:rPr lang="vi-VN" sz="2800" dirty="0">
                    <a:latin typeface="Calibri" pitchFamily="34" charset="0"/>
                    <a:cs typeface="Calibri" pitchFamily="34" charset="0"/>
                  </a:rPr>
                  <a:t>Diện tích thiết diện bằng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𝑇𝐷</m:t>
                        </m:r>
                      </m:sub>
                    </m:sSub>
                    <m:r>
                      <a:rPr lang="en-US" sz="28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𝑙</m:t>
                            </m:r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>
                                <a:latin typeface="Cambria Math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sz="280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p>
                    </m:sSup>
                    <m:rad>
                      <m:radPr>
                        <m:degHide m:val="on"/>
                        <m:ctrlPr>
                          <a:rPr lang="en-US" sz="28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800" i="1">
                            <a:latin typeface="Cambria Math"/>
                          </a:rPr>
                          <m:t>3</m:t>
                        </m:r>
                      </m:e>
                    </m:rad>
                  </m:oMath>
                </a14:m>
                <a:endParaRPr lang="en-US" sz="2800" dirty="0">
                  <a:latin typeface="Calibri" pitchFamily="34" charset="0"/>
                  <a:cs typeface="Calibri" pitchFamily="34" charset="0"/>
                </a:endParaRPr>
              </a:p>
              <a:p>
                <a:pPr marL="457178" indent="-457178">
                  <a:lnSpc>
                    <a:spcPct val="115000"/>
                  </a:lnSpc>
                  <a:spcBef>
                    <a:spcPts val="533"/>
                  </a:spcBef>
                  <a:buFont typeface="Symbol"/>
                  <a:buChar char=""/>
                </a:pPr>
                <a:r>
                  <a:rPr lang="en-US" sz="2800" dirty="0">
                    <a:latin typeface="Calibri" pitchFamily="34" charset="0"/>
                    <a:cs typeface="Calibri" pitchFamily="34" charset="0"/>
                  </a:rPr>
                  <a:t>Thể tích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𝑉</m:t>
                    </m:r>
                    <m:r>
                      <a:rPr lang="en-US" sz="28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sz="2800" i="1">
                        <a:latin typeface="Cambria Math"/>
                      </a:rPr>
                      <m:t>𝜋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latin typeface="Cambria Math"/>
                      </a:rPr>
                      <m:t>h</m:t>
                    </m:r>
                    <m:r>
                      <a:rPr lang="en-US" sz="28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𝑙</m:t>
                            </m:r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>
                                <a:latin typeface="Cambria Math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24</m:t>
                        </m:r>
                      </m:den>
                    </m:f>
                  </m:oMath>
                </a14:m>
                <a:endParaRPr lang="en-US" sz="2800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08" y="1239580"/>
                <a:ext cx="9831376" cy="5161604"/>
              </a:xfrm>
              <a:prstGeom prst="rect">
                <a:avLst/>
              </a:prstGeom>
              <a:blipFill>
                <a:blip r:embed="rId3"/>
                <a:stretch>
                  <a:fillRect l="-992" t="-236" b="-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722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xmlns="" id="{0AEB5589-BCD2-4F0E-A74F-0ACF51F8500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0" y="1232325"/>
                <a:ext cx="11929997" cy="305088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endParaRPr lang="en-US" sz="2300" b="1" dirty="0">
                  <a:solidFill>
                    <a:srgbClr val="0000FF"/>
                  </a:solidFill>
                  <a:latin typeface="Calibri" panose="020F0502020204030204" pitchFamily="34" charset="0"/>
                </a:endParaRPr>
              </a:p>
              <a:p>
                <a:r>
                  <a:rPr lang="en-US" sz="2300" dirty="0"/>
                  <a:t> </a:t>
                </a:r>
                <a:r>
                  <a:rPr lang="vi-VN" sz="2300" dirty="0"/>
                  <a:t>Quay tam giác </a:t>
                </a:r>
                <a14:m>
                  <m:oMath xmlns:m="http://schemas.openxmlformats.org/officeDocument/2006/math">
                    <m:r>
                      <a:rPr lang="vi-VN" sz="2300" i="1">
                        <a:latin typeface="Cambria Math" panose="02040503050406030204" pitchFamily="18" charset="0"/>
                      </a:rPr>
                      <m:t>𝑆𝑂𝐴</m:t>
                    </m:r>
                  </m:oMath>
                </a14:m>
                <a:r>
                  <a:rPr lang="vi-VN" sz="2300" dirty="0"/>
                  <a:t> vuông tại </a:t>
                </a:r>
                <a14:m>
                  <m:oMath xmlns:m="http://schemas.openxmlformats.org/officeDocument/2006/math">
                    <m:r>
                      <a:rPr lang="vi-VN" sz="2300" i="1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vi-VN" sz="2300" dirty="0"/>
                  <a:t> quanh trục </a:t>
                </a:r>
                <a14:m>
                  <m:oMath xmlns:m="http://schemas.openxmlformats.org/officeDocument/2006/math">
                    <m:r>
                      <a:rPr lang="vi-VN" sz="2300" i="1">
                        <a:latin typeface="Cambria Math" panose="02040503050406030204" pitchFamily="18" charset="0"/>
                      </a:rPr>
                      <m:t>𝑆𝑂</m:t>
                    </m:r>
                  </m:oMath>
                </a14:m>
                <a:r>
                  <a:rPr lang="vi-VN" sz="2300" dirty="0"/>
                  <a:t> </a:t>
                </a:r>
                <a:endParaRPr lang="en-US" sz="2300" dirty="0"/>
              </a:p>
              <a:p>
                <a:pPr marL="1371600" lvl="3" indent="0">
                  <a:buNone/>
                </a:pPr>
                <a14:m>
                  <m:oMath xmlns:m="http://schemas.openxmlformats.org/officeDocument/2006/math">
                    <m:r>
                      <a:rPr lang="vi-VN" sz="23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vi-VN" sz="23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vi-VN" sz="2300" i="1">
                        <a:latin typeface="Cambria Math" panose="02040503050406030204" pitchFamily="18" charset="0"/>
                      </a:rPr>
                      <m:t>𝑆𝑂</m:t>
                    </m:r>
                  </m:oMath>
                </a14:m>
                <a:r>
                  <a:rPr lang="vi-VN" sz="2300" dirty="0"/>
                  <a:t> </a:t>
                </a:r>
                <a:endParaRPr lang="en-US" sz="2300" dirty="0"/>
              </a:p>
              <a:p>
                <a:pPr marL="1371600" lvl="3" indent="0">
                  <a:buNone/>
                </a:pPr>
                <a14:m>
                  <m:oMath xmlns:m="http://schemas.openxmlformats.org/officeDocument/2006/math">
                    <m:r>
                      <a:rPr lang="vi-VN" sz="23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vi-VN" sz="23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vi-VN" sz="2300" i="1">
                        <a:latin typeface="Cambria Math" panose="02040503050406030204" pitchFamily="18" charset="0"/>
                      </a:rPr>
                      <m:t>𝐴𝑂</m:t>
                    </m:r>
                  </m:oMath>
                </a14:m>
                <a:r>
                  <a:rPr lang="vi-VN" sz="2300" dirty="0"/>
                  <a:t> </a:t>
                </a:r>
                <a:endParaRPr lang="en-US" sz="2300" dirty="0"/>
              </a:p>
              <a:p>
                <a:pPr marL="1371600" lvl="3" indent="0">
                  <a:buNone/>
                </a:pPr>
                <a14:m>
                  <m:oMath xmlns:m="http://schemas.openxmlformats.org/officeDocument/2006/math">
                    <m:r>
                      <a:rPr lang="vi-VN" sz="23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vi-VN" sz="23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vi-VN" sz="2300" i="1">
                        <a:latin typeface="Cambria Math" panose="02040503050406030204" pitchFamily="18" charset="0"/>
                      </a:rPr>
                      <m:t>𝑆𝐴</m:t>
                    </m:r>
                  </m:oMath>
                </a14:m>
                <a:r>
                  <a:rPr lang="vi-VN" sz="2300" dirty="0"/>
                  <a:t> </a:t>
                </a:r>
                <a:endParaRPr lang="en-US" sz="2300" b="1" dirty="0" smtClean="0">
                  <a:solidFill>
                    <a:srgbClr val="0000FF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AEB5589-BCD2-4F0E-A74F-0ACF51F850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0" y="1232325"/>
                <a:ext cx="11929997" cy="3050889"/>
              </a:xfrm>
              <a:blipFill>
                <a:blip r:embed="rId2"/>
                <a:stretch>
                  <a:fillRect l="-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1087" y="442828"/>
            <a:ext cx="2624233" cy="2661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2057" y="3690149"/>
            <a:ext cx="2402291" cy="2888264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Placeholder 2">
                <a:extLst>
                  <a:ext uri="{FF2B5EF4-FFF2-40B4-BE49-F238E27FC236}">
                    <a16:creationId xmlns:a16="http://schemas.microsoft.com/office/drawing/2014/main" xmlns="" id="{0AEB5589-BCD2-4F0E-A74F-0ACF51F850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3690149"/>
                <a:ext cx="7523714" cy="21617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vi-VN" sz="2300" dirty="0" smtClean="0"/>
                  <a:t>Quay </a:t>
                </a:r>
                <a:r>
                  <a:rPr lang="vi-VN" sz="2300" dirty="0"/>
                  <a:t>tam giác </a:t>
                </a:r>
                <a14:m>
                  <m:oMath xmlns:m="http://schemas.openxmlformats.org/officeDocument/2006/math">
                    <m:r>
                      <a:rPr lang="vi-VN" sz="2300" i="1">
                        <a:latin typeface="Cambria Math" panose="02040503050406030204" pitchFamily="18" charset="0"/>
                      </a:rPr>
                      <m:t>𝑆𝑂𝐴</m:t>
                    </m:r>
                  </m:oMath>
                </a14:m>
                <a:r>
                  <a:rPr lang="vi-VN" sz="2300" dirty="0"/>
                  <a:t> vuông tại </a:t>
                </a:r>
                <a14:m>
                  <m:oMath xmlns:m="http://schemas.openxmlformats.org/officeDocument/2006/math">
                    <m:r>
                      <a:rPr lang="vi-VN" sz="2300" i="1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vi-VN" sz="2300" dirty="0"/>
                  <a:t> quanh trục </a:t>
                </a:r>
                <a14:m>
                  <m:oMath xmlns:m="http://schemas.openxmlformats.org/officeDocument/2006/math">
                    <m:r>
                      <a:rPr lang="vi-VN" sz="2300" i="1">
                        <a:latin typeface="Cambria Math" panose="02040503050406030204" pitchFamily="18" charset="0"/>
                      </a:rPr>
                      <m:t>𝐴𝑂</m:t>
                    </m:r>
                  </m:oMath>
                </a14:m>
                <a:r>
                  <a:rPr lang="vi-VN" sz="2300" dirty="0"/>
                  <a:t> </a:t>
                </a:r>
                <a:endParaRPr lang="en-US" sz="2300" dirty="0"/>
              </a:p>
              <a:p>
                <a:pPr marL="1371600" lvl="3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vi-VN" sz="23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vi-VN" sz="23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vi-VN" sz="2300" i="1">
                        <a:latin typeface="Cambria Math" panose="02040503050406030204" pitchFamily="18" charset="0"/>
                      </a:rPr>
                      <m:t>𝐴𝑂</m:t>
                    </m:r>
                  </m:oMath>
                </a14:m>
                <a:r>
                  <a:rPr lang="vi-VN" sz="2300" dirty="0"/>
                  <a:t> </a:t>
                </a:r>
                <a:endParaRPr lang="en-US" sz="2300" dirty="0"/>
              </a:p>
              <a:p>
                <a:pPr marL="1371600" lvl="3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vi-VN" sz="23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vi-VN" sz="23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vi-VN" sz="2300" i="1">
                        <a:latin typeface="Cambria Math" panose="02040503050406030204" pitchFamily="18" charset="0"/>
                      </a:rPr>
                      <m:t>𝑆𝑂</m:t>
                    </m:r>
                  </m:oMath>
                </a14:m>
                <a:r>
                  <a:rPr lang="vi-VN" sz="2300" dirty="0"/>
                  <a:t> </a:t>
                </a:r>
                <a:endParaRPr lang="en-US" sz="2300" dirty="0"/>
              </a:p>
              <a:p>
                <a:pPr marL="1371600" lvl="3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vi-VN" sz="23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vi-VN" sz="23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vi-VN" sz="2300" i="1">
                        <a:latin typeface="Cambria Math" panose="02040503050406030204" pitchFamily="18" charset="0"/>
                      </a:rPr>
                      <m:t>𝑆𝐴</m:t>
                    </m:r>
                  </m:oMath>
                </a14:m>
                <a:r>
                  <a:rPr lang="vi-VN" sz="2300" dirty="0"/>
                  <a:t> </a:t>
                </a:r>
                <a:endParaRPr lang="en-US" sz="2300" b="1" dirty="0" smtClean="0">
                  <a:solidFill>
                    <a:srgbClr val="0000FF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Text Placeholder 2">
                <a:extLst>
                  <a:ext uri="{FF2B5EF4-FFF2-40B4-BE49-F238E27FC236}">
                    <a16:creationId xmlns:a16="http://schemas.microsoft.com/office/drawing/2014/main" id="{0AEB5589-BCD2-4F0E-A74F-0ACF51F85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690149"/>
                <a:ext cx="7523714" cy="2161714"/>
              </a:xfrm>
              <a:prstGeom prst="rect">
                <a:avLst/>
              </a:prstGeom>
              <a:blipFill>
                <a:blip r:embed="rId5"/>
                <a:stretch>
                  <a:fillRect l="-972" t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itle 1">
            <a:extLst>
              <a:ext uri="{FF2B5EF4-FFF2-40B4-BE49-F238E27FC236}">
                <a16:creationId xmlns:a16="http://schemas.microsoft.com/office/drawing/2014/main" xmlns="" id="{3A0E3945-4087-4C55-949C-702E8154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50" y="-111793"/>
            <a:ext cx="11277600" cy="1939163"/>
          </a:xfrm>
        </p:spPr>
        <p:txBody>
          <a:bodyPr>
            <a:normAutofit/>
          </a:bodyPr>
          <a:lstStyle/>
          <a:p>
            <a:r>
              <a:rPr lang="en-US" altLang="ja-JP" sz="3200" b="1" u="sng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3. Dạng 3. </a:t>
            </a:r>
            <a:r>
              <a:rPr lang="en-US" sz="3200" b="1" dirty="0">
                <a:solidFill>
                  <a:srgbClr val="0000FF"/>
                </a:solidFill>
                <a:latin typeface="+mn-lt"/>
              </a:rPr>
              <a:t>Khối nón sinh bởi tam giác quay quanh trục</a:t>
            </a:r>
            <a:r>
              <a:rPr lang="en-US" sz="3200" dirty="0">
                <a:solidFill>
                  <a:srgbClr val="0000FF"/>
                </a:solidFill>
                <a:latin typeface="+mn-lt"/>
              </a:rPr>
              <a:t/>
            </a:r>
            <a:br>
              <a:rPr lang="en-US" sz="3200" dirty="0">
                <a:solidFill>
                  <a:srgbClr val="0000FF"/>
                </a:solidFill>
                <a:latin typeface="+mn-lt"/>
              </a:rPr>
            </a:br>
            <a:r>
              <a:rPr lang="en-US" sz="3200" b="1" i="1" dirty="0">
                <a:solidFill>
                  <a:srgbClr val="0000FF"/>
                </a:solidFill>
                <a:latin typeface="+mn-lt"/>
              </a:rPr>
              <a:t>Phương pháp: </a:t>
            </a:r>
            <a:endParaRPr lang="en-US" sz="3200" b="1" dirty="0">
              <a:solidFill>
                <a:srgbClr val="0000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967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254" y="2932478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smtClean="0">
                <a:solidFill>
                  <a:srgbClr val="FF0000"/>
                </a:solidFill>
              </a:rPr>
              <a:t>B. VÍ DỤ MINH HỌA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Action Button: Beginning 4">
            <a:hlinkClick r:id="rId2" action="ppaction://hlinksldjump" highlightClick="1"/>
          </p:cNvPr>
          <p:cNvSpPr/>
          <p:nvPr/>
        </p:nvSpPr>
        <p:spPr>
          <a:xfrm>
            <a:off x="10243038" y="6022731"/>
            <a:ext cx="1125416" cy="553915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0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~present</Template>
  <TotalTime>263</TotalTime>
  <Words>3800</Words>
  <Application>Microsoft Office PowerPoint</Application>
  <PresentationFormat>Custom</PresentationFormat>
  <Paragraphs>342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PowerPoint Presentation</vt:lpstr>
      <vt:lpstr>PowerPoint Presentation</vt:lpstr>
      <vt:lpstr>PowerPoint Presentation</vt:lpstr>
      <vt:lpstr>A. LÝ THUYẾT</vt:lpstr>
      <vt:lpstr>PowerPoint Presentation</vt:lpstr>
      <vt:lpstr>PowerPoint Presentation</vt:lpstr>
      <vt:lpstr>PowerPoint Presentation</vt:lpstr>
      <vt:lpstr>3. Dạng 3. Khối nón sinh bởi tam giác quay quanh trục Phương pháp: </vt:lpstr>
      <vt:lpstr>B. VÍ DỤ MINH HỌA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C. BÀI TẬP TỰ LUYỆN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CHUYÊN ĐỀ 4 : HÀM SỐ</dc:title>
  <dc:creator>MyPC</dc:creator>
  <cp:lastModifiedBy>AutoBVT</cp:lastModifiedBy>
  <cp:revision>25</cp:revision>
  <dcterms:created xsi:type="dcterms:W3CDTF">2019-10-01T03:04:33Z</dcterms:created>
  <dcterms:modified xsi:type="dcterms:W3CDTF">2020-02-12T01:00:46Z</dcterms:modified>
</cp:coreProperties>
</file>