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70" r:id="rId2"/>
    <p:sldId id="295" r:id="rId3"/>
    <p:sldId id="297" r:id="rId4"/>
    <p:sldId id="296" r:id="rId5"/>
    <p:sldId id="298" r:id="rId6"/>
  </p:sldIdLst>
  <p:sldSz cx="9144000" cy="5143500" type="screen16x9"/>
  <p:notesSz cx="6858000" cy="9144000"/>
  <p:embeddedFontLst>
    <p:embeddedFont>
      <p:font typeface="Nixie One" panose="020B0604020202020204" charset="0"/>
      <p:regular r:id="rId8"/>
    </p:embeddedFont>
    <p:embeddedFont>
      <p:font typeface="Roboto" panose="02000000000000000000" pitchFamily="2" charset="0"/>
      <p:regular r:id="rId9"/>
      <p:bold r:id="rId10"/>
    </p:embeddedFont>
    <p:embeddedFont>
      <p:font typeface="Varela Round" panose="020B0604020202020204" charset="-79"/>
      <p:regular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2A20BD-2505-46DF-82F6-A791D1CCFF51}">
  <a:tblStyle styleId="{242A20BD-2505-46DF-82F6-A791D1CCFF5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BB38DEC-D873-43F8-8245-15F6AB0837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7" d="100"/>
          <a:sy n="107" d="100"/>
        </p:scale>
        <p:origin x="77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108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3560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6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2545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sp>
        <p:nvSpPr>
          <p:cNvPr id="172" name="Google Shape;172;p11"/>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164200" y="6861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204500" y="3898800"/>
            <a:ext cx="447000" cy="447000"/>
          </a:xfrm>
          <a:prstGeom prst="donut">
            <a:avLst>
              <a:gd name="adj" fmla="val 186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100425" y="-196925"/>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419100" y="6861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33725" y="44825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741750" y="4449750"/>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956300" y="4058696"/>
            <a:ext cx="287100" cy="287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164200" y="427770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568725" y="4717500"/>
            <a:ext cx="508500" cy="508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077475" y="224125"/>
            <a:ext cx="304800" cy="3048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553248" y="328373"/>
            <a:ext cx="585600" cy="585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8876350" y="1187325"/>
            <a:ext cx="447000" cy="4470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8449000" y="224125"/>
            <a:ext cx="794400" cy="794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100425" y="3830625"/>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1pPr>
            <a:lvl2pPr lvl="1">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2pPr>
            <a:lvl3pPr lvl="2">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3pPr>
            <a:lvl4pPr lvl="3">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4pPr>
            <a:lvl5pPr lvl="4">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5pPr>
            <a:lvl6pPr lvl="5">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6pPr>
            <a:lvl7pPr lvl="6">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7pPr>
            <a:lvl8pPr lvl="7">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8pPr>
            <a:lvl9pPr lvl="8">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935875" y="1525758"/>
            <a:ext cx="5275500" cy="27861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1pPr>
            <a:lvl2pPr marL="914400" lvl="1"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2pPr>
            <a:lvl3pPr marL="1371600" lvl="2"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3pPr>
            <a:lvl4pPr marL="1828800" lvl="3"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4pPr>
            <a:lvl5pPr marL="2286000" lvl="4"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5pPr>
            <a:lvl6pPr marL="2743200" lvl="5"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6pPr>
            <a:lvl7pPr marL="3200400" lvl="6"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7pPr>
            <a:lvl8pPr marL="3657600" lvl="7"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8pPr>
            <a:lvl9pPr marL="4114800" lvl="8"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8635625" y="4751625"/>
            <a:ext cx="469800" cy="391500"/>
          </a:xfrm>
          <a:prstGeom prst="rect">
            <a:avLst/>
          </a:prstGeom>
          <a:noFill/>
          <a:ln>
            <a:noFill/>
          </a:ln>
        </p:spPr>
        <p:txBody>
          <a:bodyPr spcFirstLastPara="1" wrap="square" lIns="91425" tIns="91425" rIns="91425" bIns="91425" anchor="t" anchorCtr="0">
            <a:noAutofit/>
          </a:bodyPr>
          <a:lstStyle>
            <a:lvl1pPr lvl="0" algn="r">
              <a:buNone/>
              <a:defRPr sz="1200">
                <a:solidFill>
                  <a:srgbClr val="A1BECC"/>
                </a:solidFill>
                <a:latin typeface="Nixie One"/>
                <a:ea typeface="Nixie One"/>
                <a:cs typeface="Nixie One"/>
                <a:sym typeface="Nixie One"/>
              </a:defRPr>
            </a:lvl1pPr>
            <a:lvl2pPr lvl="1" algn="r">
              <a:buNone/>
              <a:defRPr sz="1200">
                <a:solidFill>
                  <a:srgbClr val="A1BECC"/>
                </a:solidFill>
                <a:latin typeface="Nixie One"/>
                <a:ea typeface="Nixie One"/>
                <a:cs typeface="Nixie One"/>
                <a:sym typeface="Nixie One"/>
              </a:defRPr>
            </a:lvl2pPr>
            <a:lvl3pPr lvl="2" algn="r">
              <a:buNone/>
              <a:defRPr sz="1200">
                <a:solidFill>
                  <a:srgbClr val="A1BECC"/>
                </a:solidFill>
                <a:latin typeface="Nixie One"/>
                <a:ea typeface="Nixie One"/>
                <a:cs typeface="Nixie One"/>
                <a:sym typeface="Nixie One"/>
              </a:defRPr>
            </a:lvl3pPr>
            <a:lvl4pPr lvl="3" algn="r">
              <a:buNone/>
              <a:defRPr sz="1200">
                <a:solidFill>
                  <a:srgbClr val="A1BECC"/>
                </a:solidFill>
                <a:latin typeface="Nixie One"/>
                <a:ea typeface="Nixie One"/>
                <a:cs typeface="Nixie One"/>
                <a:sym typeface="Nixie One"/>
              </a:defRPr>
            </a:lvl4pPr>
            <a:lvl5pPr lvl="4" algn="r">
              <a:buNone/>
              <a:defRPr sz="1200">
                <a:solidFill>
                  <a:srgbClr val="A1BECC"/>
                </a:solidFill>
                <a:latin typeface="Nixie One"/>
                <a:ea typeface="Nixie One"/>
                <a:cs typeface="Nixie One"/>
                <a:sym typeface="Nixie One"/>
              </a:defRPr>
            </a:lvl5pPr>
            <a:lvl6pPr lvl="5" algn="r">
              <a:buNone/>
              <a:defRPr sz="1200">
                <a:solidFill>
                  <a:srgbClr val="A1BECC"/>
                </a:solidFill>
                <a:latin typeface="Nixie One"/>
                <a:ea typeface="Nixie One"/>
                <a:cs typeface="Nixie One"/>
                <a:sym typeface="Nixie One"/>
              </a:defRPr>
            </a:lvl6pPr>
            <a:lvl7pPr lvl="6" algn="r">
              <a:buNone/>
              <a:defRPr sz="1200">
                <a:solidFill>
                  <a:srgbClr val="A1BECC"/>
                </a:solidFill>
                <a:latin typeface="Nixie One"/>
                <a:ea typeface="Nixie One"/>
                <a:cs typeface="Nixie One"/>
                <a:sym typeface="Nixie One"/>
              </a:defRPr>
            </a:lvl7pPr>
            <a:lvl8pPr lvl="7" algn="r">
              <a:buNone/>
              <a:defRPr sz="1200">
                <a:solidFill>
                  <a:srgbClr val="A1BECC"/>
                </a:solidFill>
                <a:latin typeface="Nixie One"/>
                <a:ea typeface="Nixie One"/>
                <a:cs typeface="Nixie One"/>
                <a:sym typeface="Nixie One"/>
              </a:defRPr>
            </a:lvl8pPr>
            <a:lvl9pPr lvl="8" algn="r">
              <a:buNone/>
              <a:defRPr sz="1200">
                <a:solidFill>
                  <a:srgbClr val="A1BECC"/>
                </a:solidFill>
                <a:latin typeface="Nixie One"/>
                <a:ea typeface="Nixie One"/>
                <a:cs typeface="Nixie One"/>
                <a:sym typeface="Nixie O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7"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7"/>
          <p:cNvSpPr txBox="1">
            <a:spLocks noGrp="1"/>
          </p:cNvSpPr>
          <p:nvPr>
            <p:ph type="ctrTitle" idx="4294967295"/>
          </p:nvPr>
        </p:nvSpPr>
        <p:spPr>
          <a:xfrm>
            <a:off x="792956" y="-76390"/>
            <a:ext cx="7286625"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b="1" dirty="0">
                <a:solidFill>
                  <a:srgbClr val="A1BECC"/>
                </a:solidFill>
                <a:latin typeface="Varela Round"/>
                <a:ea typeface="Varela Round"/>
                <a:cs typeface="Varela Round"/>
                <a:sym typeface="Varela Round"/>
              </a:rPr>
              <a:t>2. Kỹ thuật chuyền bóng cao tay chính diện (đối với nam)</a:t>
            </a:r>
            <a:endParaRPr sz="2800" b="1" dirty="0">
              <a:solidFill>
                <a:srgbClr val="A1BECC"/>
              </a:solidFill>
              <a:latin typeface="Varela Round"/>
              <a:ea typeface="Varela Round"/>
              <a:cs typeface="Varela Round"/>
              <a:sym typeface="Varela Round"/>
            </a:endParaRPr>
          </a:p>
        </p:txBody>
      </p:sp>
      <p:sp>
        <p:nvSpPr>
          <p:cNvPr id="317" name="Google Shape;317;p27"/>
          <p:cNvSpPr txBox="1">
            <a:spLocks noGrp="1"/>
          </p:cNvSpPr>
          <p:nvPr>
            <p:ph type="subTitle" idx="4294967295"/>
          </p:nvPr>
        </p:nvSpPr>
        <p:spPr>
          <a:xfrm>
            <a:off x="685800" y="1293017"/>
            <a:ext cx="7772400" cy="2843214"/>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vi-VN" sz="1800" b="1" i="0" dirty="0">
                <a:solidFill>
                  <a:srgbClr val="000000"/>
                </a:solidFill>
                <a:effectLst/>
                <a:latin typeface="+mj-lt"/>
              </a:rPr>
              <a:t>Phát bóng chuyền cao tay</a:t>
            </a:r>
            <a:r>
              <a:rPr lang="vi-VN" sz="1800" b="0" i="0" dirty="0">
                <a:solidFill>
                  <a:srgbClr val="000000"/>
                </a:solidFill>
                <a:effectLst/>
                <a:latin typeface="+mj-lt"/>
              </a:rPr>
              <a:t> là cách phát bóng ghi điểm trực tiếp tốt nhất khi chơi bóng chuyền và nó phù hợp với những người có trình độ kỹ thuật khá trở lên. </a:t>
            </a:r>
            <a:endParaRPr lang="en-US" sz="1800" b="0" i="0" dirty="0">
              <a:solidFill>
                <a:srgbClr val="000000"/>
              </a:solidFill>
              <a:effectLst/>
              <a:latin typeface="+mj-lt"/>
            </a:endParaRPr>
          </a:p>
          <a:p>
            <a:pPr marL="342900" indent="-342900">
              <a:buFont typeface="Arial" panose="020B0604020202020204" pitchFamily="34" charset="0"/>
              <a:buChar char="•"/>
            </a:pPr>
            <a:r>
              <a:rPr lang="en-US" sz="1800" dirty="0">
                <a:solidFill>
                  <a:srgbClr val="000000"/>
                </a:solidFill>
                <a:latin typeface="+mj-lt"/>
              </a:rPr>
              <a:t>G</a:t>
            </a:r>
            <a:r>
              <a:rPr lang="vi-VN" sz="1800" b="0" i="0" dirty="0">
                <a:solidFill>
                  <a:srgbClr val="000000"/>
                </a:solidFill>
                <a:effectLst/>
                <a:latin typeface="+mj-lt"/>
              </a:rPr>
              <a:t>ồm có 4 giai đoạn chính</a:t>
            </a:r>
            <a:r>
              <a:rPr lang="en-US" sz="1800" b="0" i="0" dirty="0">
                <a:solidFill>
                  <a:srgbClr val="000000"/>
                </a:solidFill>
                <a:effectLst/>
                <a:latin typeface="+mj-lt"/>
              </a:rPr>
              <a:t>:</a:t>
            </a:r>
          </a:p>
          <a:p>
            <a:pPr marL="800100" lvl="1" indent="-342900">
              <a:buFont typeface="Roboto" panose="02000000000000000000" pitchFamily="2" charset="0"/>
              <a:buChar char="–"/>
            </a:pPr>
            <a:r>
              <a:rPr lang="en-US" sz="1800" dirty="0" err="1">
                <a:solidFill>
                  <a:srgbClr val="000000"/>
                </a:solidFill>
                <a:latin typeface="+mj-lt"/>
              </a:rPr>
              <a:t>Chuẩn</a:t>
            </a:r>
            <a:r>
              <a:rPr lang="en-US" sz="1800" dirty="0">
                <a:solidFill>
                  <a:srgbClr val="000000"/>
                </a:solidFill>
                <a:latin typeface="+mj-lt"/>
              </a:rPr>
              <a:t> </a:t>
            </a:r>
            <a:r>
              <a:rPr lang="en-US" sz="1800" dirty="0" err="1">
                <a:solidFill>
                  <a:srgbClr val="000000"/>
                </a:solidFill>
                <a:latin typeface="+mj-lt"/>
              </a:rPr>
              <a:t>bị</a:t>
            </a:r>
            <a:endParaRPr lang="en-US" sz="1800" dirty="0">
              <a:solidFill>
                <a:srgbClr val="000000"/>
              </a:solidFill>
              <a:latin typeface="+mj-lt"/>
            </a:endParaRPr>
          </a:p>
          <a:p>
            <a:pPr marL="800100" lvl="1" indent="-342900">
              <a:buFont typeface="Roboto" panose="02000000000000000000" pitchFamily="2" charset="0"/>
              <a:buChar char="–"/>
            </a:pPr>
            <a:r>
              <a:rPr lang="en-US" sz="1800" b="0" i="0" dirty="0" err="1">
                <a:solidFill>
                  <a:srgbClr val="000000"/>
                </a:solidFill>
                <a:effectLst/>
                <a:latin typeface="+mj-lt"/>
              </a:rPr>
              <a:t>K</a:t>
            </a:r>
            <a:r>
              <a:rPr lang="en-US" sz="1800" dirty="0" err="1">
                <a:solidFill>
                  <a:srgbClr val="000000"/>
                </a:solidFill>
                <a:latin typeface="+mj-lt"/>
              </a:rPr>
              <a:t>ỹ</a:t>
            </a:r>
            <a:r>
              <a:rPr lang="en-US" sz="1800" dirty="0">
                <a:solidFill>
                  <a:srgbClr val="000000"/>
                </a:solidFill>
                <a:latin typeface="+mj-lt"/>
              </a:rPr>
              <a:t> </a:t>
            </a:r>
            <a:r>
              <a:rPr lang="en-US" sz="1800" dirty="0" err="1">
                <a:solidFill>
                  <a:srgbClr val="000000"/>
                </a:solidFill>
                <a:latin typeface="+mj-lt"/>
              </a:rPr>
              <a:t>thuật</a:t>
            </a:r>
            <a:r>
              <a:rPr lang="en-US" sz="1800" dirty="0">
                <a:solidFill>
                  <a:srgbClr val="000000"/>
                </a:solidFill>
                <a:latin typeface="+mj-lt"/>
              </a:rPr>
              <a:t> tung </a:t>
            </a:r>
            <a:r>
              <a:rPr lang="en-US" sz="1800" dirty="0" err="1">
                <a:solidFill>
                  <a:srgbClr val="000000"/>
                </a:solidFill>
                <a:latin typeface="+mj-lt"/>
              </a:rPr>
              <a:t>bóng</a:t>
            </a:r>
            <a:endParaRPr lang="en-US" sz="1800" dirty="0">
              <a:solidFill>
                <a:srgbClr val="000000"/>
              </a:solidFill>
              <a:latin typeface="+mj-lt"/>
            </a:endParaRPr>
          </a:p>
          <a:p>
            <a:pPr marL="800100" lvl="1" indent="-342900">
              <a:buFont typeface="Roboto" panose="02000000000000000000" pitchFamily="2" charset="0"/>
              <a:buChar char="–"/>
            </a:pPr>
            <a:r>
              <a:rPr lang="vi-VN" sz="1800" b="0" i="0" dirty="0">
                <a:solidFill>
                  <a:srgbClr val="000000"/>
                </a:solidFill>
                <a:effectLst/>
                <a:latin typeface="+mj-lt"/>
              </a:rPr>
              <a:t>kỹ thuật vung tay đánh bóng</a:t>
            </a:r>
            <a:endParaRPr lang="en-US" sz="1800" b="0" i="0" dirty="0">
              <a:solidFill>
                <a:srgbClr val="000000"/>
              </a:solidFill>
              <a:effectLst/>
              <a:latin typeface="+mj-lt"/>
            </a:endParaRPr>
          </a:p>
          <a:p>
            <a:pPr marL="800100" lvl="1" indent="-342900">
              <a:buFont typeface="Roboto" panose="02000000000000000000" pitchFamily="2" charset="0"/>
              <a:buChar char="–"/>
            </a:pPr>
            <a:r>
              <a:rPr lang="en-US" sz="1800" dirty="0" err="1">
                <a:solidFill>
                  <a:srgbClr val="000000"/>
                </a:solidFill>
                <a:latin typeface="+mj-lt"/>
              </a:rPr>
              <a:t>Kết</a:t>
            </a:r>
            <a:r>
              <a:rPr lang="en-US" sz="1800" dirty="0">
                <a:solidFill>
                  <a:srgbClr val="000000"/>
                </a:solidFill>
                <a:latin typeface="+mj-lt"/>
              </a:rPr>
              <a:t> </a:t>
            </a:r>
            <a:r>
              <a:rPr lang="en-US" sz="1800" dirty="0" err="1">
                <a:solidFill>
                  <a:srgbClr val="000000"/>
                </a:solidFill>
                <a:latin typeface="+mj-lt"/>
              </a:rPr>
              <a:t>thúc</a:t>
            </a:r>
            <a:endParaRPr lang="en-US" sz="1800" b="0" i="0" dirty="0">
              <a:solidFill>
                <a:srgbClr val="000000"/>
              </a:solidFill>
              <a:effectLst/>
              <a:latin typeface="+mj-lt"/>
            </a:endParaRPr>
          </a:p>
        </p:txBody>
      </p:sp>
      <p:sp>
        <p:nvSpPr>
          <p:cNvPr id="318" name="Google Shape;318;p27"/>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7"/>
          <p:cNvSpPr txBox="1">
            <a:spLocks noGrp="1"/>
          </p:cNvSpPr>
          <p:nvPr>
            <p:ph type="ctrTitle" idx="4294967295"/>
          </p:nvPr>
        </p:nvSpPr>
        <p:spPr>
          <a:xfrm>
            <a:off x="792956" y="-76390"/>
            <a:ext cx="7286625"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800" b="1" dirty="0" err="1">
                <a:solidFill>
                  <a:srgbClr val="A1BECC"/>
                </a:solidFill>
                <a:latin typeface="Varela Round"/>
                <a:ea typeface="Varela Round"/>
                <a:cs typeface="Varela Round"/>
                <a:sym typeface="Varela Round"/>
              </a:rPr>
              <a:t>Chuẩn</a:t>
            </a:r>
            <a:r>
              <a:rPr lang="en-US" sz="2800" b="1" dirty="0">
                <a:solidFill>
                  <a:srgbClr val="A1BECC"/>
                </a:solidFill>
                <a:latin typeface="Varela Round"/>
                <a:ea typeface="Varela Round"/>
                <a:cs typeface="Varela Round"/>
                <a:sym typeface="Varela Round"/>
              </a:rPr>
              <a:t> </a:t>
            </a:r>
            <a:r>
              <a:rPr lang="en-US" sz="2800" b="1" dirty="0" err="1">
                <a:solidFill>
                  <a:srgbClr val="A1BECC"/>
                </a:solidFill>
                <a:latin typeface="Varela Round"/>
                <a:ea typeface="Varela Round"/>
                <a:cs typeface="Varela Round"/>
                <a:sym typeface="Varela Round"/>
              </a:rPr>
              <a:t>bị</a:t>
            </a:r>
            <a:r>
              <a:rPr lang="en-US" sz="2800" b="1" dirty="0">
                <a:solidFill>
                  <a:srgbClr val="A1BECC"/>
                </a:solidFill>
                <a:latin typeface="Varela Round"/>
                <a:ea typeface="Varela Round"/>
                <a:cs typeface="Varela Round"/>
                <a:sym typeface="Varela Round"/>
              </a:rPr>
              <a:t> </a:t>
            </a:r>
            <a:endParaRPr sz="2800" b="1" dirty="0">
              <a:solidFill>
                <a:srgbClr val="A1BECC"/>
              </a:solidFill>
              <a:latin typeface="Varela Round"/>
              <a:ea typeface="Varela Round"/>
              <a:cs typeface="Varela Round"/>
              <a:sym typeface="Varela Round"/>
            </a:endParaRPr>
          </a:p>
        </p:txBody>
      </p:sp>
      <p:sp>
        <p:nvSpPr>
          <p:cNvPr id="317" name="Google Shape;317;p27"/>
          <p:cNvSpPr txBox="1">
            <a:spLocks noGrp="1"/>
          </p:cNvSpPr>
          <p:nvPr>
            <p:ph type="subTitle" idx="4294967295"/>
          </p:nvPr>
        </p:nvSpPr>
        <p:spPr>
          <a:xfrm>
            <a:off x="685800" y="1083410"/>
            <a:ext cx="4464844" cy="3052821"/>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vi-VN" sz="1800" b="0" i="0" dirty="0">
                <a:solidFill>
                  <a:srgbClr val="555555"/>
                </a:solidFill>
                <a:effectLst/>
                <a:latin typeface="+mj-lt"/>
              </a:rPr>
              <a:t>Đứng mặt quay về phía lưới, chân trái đứng trước, chân phải đứng sau; hai chân cách nhau một bước chân. Mũi chân thẳng góc với đường biên ngang. Để trọng lượng cơ thể dồn đều lên cả hai chân.</a:t>
            </a:r>
          </a:p>
          <a:p>
            <a:pPr algn="just">
              <a:buFont typeface="Arial" panose="020B0604020202020204" pitchFamily="34" charset="0"/>
              <a:buChar char="•"/>
            </a:pPr>
            <a:r>
              <a:rPr lang="vi-VN" sz="1800" b="0" i="0" dirty="0">
                <a:solidFill>
                  <a:srgbClr val="555555"/>
                </a:solidFill>
                <a:effectLst/>
                <a:latin typeface="+mj-lt"/>
              </a:rPr>
              <a:t>Cầm bóng bằng tay trái và phát bóng tay phải.</a:t>
            </a:r>
          </a:p>
        </p:txBody>
      </p:sp>
      <p:sp>
        <p:nvSpPr>
          <p:cNvPr id="318" name="Google Shape;318;p27"/>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pic>
        <p:nvPicPr>
          <p:cNvPr id="3" name="Picture 2">
            <a:extLst>
              <a:ext uri="{FF2B5EF4-FFF2-40B4-BE49-F238E27FC236}">
                <a16:creationId xmlns:a16="http://schemas.microsoft.com/office/drawing/2014/main" id="{39557303-3D6A-4393-97C8-8BFF7C4A3AE3}"/>
              </a:ext>
            </a:extLst>
          </p:cNvPr>
          <p:cNvPicPr>
            <a:picLocks noChangeAspect="1"/>
          </p:cNvPicPr>
          <p:nvPr/>
        </p:nvPicPr>
        <p:blipFill>
          <a:blip r:embed="rId3"/>
          <a:stretch>
            <a:fillRect/>
          </a:stretch>
        </p:blipFill>
        <p:spPr>
          <a:xfrm>
            <a:off x="5279231" y="1219070"/>
            <a:ext cx="3386138" cy="2445674"/>
          </a:xfrm>
          <a:prstGeom prst="rect">
            <a:avLst/>
          </a:prstGeom>
        </p:spPr>
      </p:pic>
    </p:spTree>
    <p:extLst>
      <p:ext uri="{BB962C8B-B14F-4D97-AF65-F5344CB8AC3E}">
        <p14:creationId xmlns:p14="http://schemas.microsoft.com/office/powerpoint/2010/main" val="107333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7"/>
          <p:cNvSpPr txBox="1">
            <a:spLocks noGrp="1"/>
          </p:cNvSpPr>
          <p:nvPr>
            <p:ph type="ctrTitle" idx="4294967295"/>
          </p:nvPr>
        </p:nvSpPr>
        <p:spPr>
          <a:xfrm>
            <a:off x="979537" y="39636"/>
            <a:ext cx="7286625" cy="659737"/>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800" b="1" dirty="0" err="1">
                <a:solidFill>
                  <a:srgbClr val="A1BECC"/>
                </a:solidFill>
                <a:latin typeface="Varela Round"/>
                <a:ea typeface="Varela Round"/>
                <a:cs typeface="Varela Round"/>
                <a:sym typeface="Varela Round"/>
              </a:rPr>
              <a:t>Động</a:t>
            </a:r>
            <a:r>
              <a:rPr lang="en-US" sz="2800" b="1" dirty="0">
                <a:solidFill>
                  <a:srgbClr val="A1BECC"/>
                </a:solidFill>
                <a:latin typeface="Varela Round"/>
                <a:ea typeface="Varela Round"/>
                <a:cs typeface="Varela Round"/>
                <a:sym typeface="Varela Round"/>
              </a:rPr>
              <a:t> </a:t>
            </a:r>
            <a:r>
              <a:rPr lang="en-US" sz="2800" b="1" dirty="0" err="1">
                <a:solidFill>
                  <a:srgbClr val="A1BECC"/>
                </a:solidFill>
                <a:latin typeface="Varela Round"/>
                <a:ea typeface="Varela Round"/>
                <a:cs typeface="Varela Round"/>
                <a:sym typeface="Varela Round"/>
              </a:rPr>
              <a:t>tác</a:t>
            </a:r>
            <a:r>
              <a:rPr lang="en-US" sz="2800" b="1" dirty="0">
                <a:solidFill>
                  <a:srgbClr val="A1BECC"/>
                </a:solidFill>
                <a:latin typeface="Varela Round"/>
                <a:ea typeface="Varela Round"/>
                <a:cs typeface="Varela Round"/>
                <a:sym typeface="Varela Round"/>
              </a:rPr>
              <a:t> tung </a:t>
            </a:r>
            <a:r>
              <a:rPr lang="en-US" sz="2800" b="1" dirty="0" err="1">
                <a:solidFill>
                  <a:srgbClr val="A1BECC"/>
                </a:solidFill>
                <a:latin typeface="Varela Round"/>
                <a:ea typeface="Varela Round"/>
                <a:cs typeface="Varela Round"/>
                <a:sym typeface="Varela Round"/>
              </a:rPr>
              <a:t>bóng</a:t>
            </a:r>
            <a:endParaRPr sz="2800" b="1" dirty="0">
              <a:solidFill>
                <a:srgbClr val="A1BECC"/>
              </a:solidFill>
              <a:latin typeface="Varela Round"/>
              <a:ea typeface="Varela Round"/>
              <a:cs typeface="Varela Round"/>
              <a:sym typeface="Varela Round"/>
            </a:endParaRPr>
          </a:p>
        </p:txBody>
      </p:sp>
      <p:sp>
        <p:nvSpPr>
          <p:cNvPr id="317" name="Google Shape;317;p27"/>
          <p:cNvSpPr txBox="1">
            <a:spLocks noGrp="1"/>
          </p:cNvSpPr>
          <p:nvPr>
            <p:ph type="subTitle" idx="4294967295"/>
          </p:nvPr>
        </p:nvSpPr>
        <p:spPr>
          <a:xfrm>
            <a:off x="685800" y="699373"/>
            <a:ext cx="4514850" cy="4315539"/>
          </a:xfrm>
          <a:prstGeom prst="rect">
            <a:avLst/>
          </a:prstGeom>
        </p:spPr>
        <p:txBody>
          <a:bodyPr spcFirstLastPara="1" wrap="square" lIns="91425" tIns="91425" rIns="91425" bIns="91425" anchor="t" anchorCtr="0">
            <a:noAutofit/>
          </a:bodyPr>
          <a:lstStyle/>
          <a:p>
            <a:pPr>
              <a:spcBef>
                <a:spcPts val="0"/>
              </a:spcBef>
              <a:buFont typeface="Arial" panose="020B0604020202020204" pitchFamily="34" charset="0"/>
              <a:buChar char="•"/>
            </a:pPr>
            <a:r>
              <a:rPr lang="vi-VN" sz="1800" b="0" i="0" dirty="0">
                <a:solidFill>
                  <a:srgbClr val="000000"/>
                </a:solidFill>
                <a:effectLst/>
                <a:latin typeface="+mj-lt"/>
              </a:rPr>
              <a:t>Tay trái cầm quả bóng chuyền đưa lên ngang tầm mặt thì tung bóng lên cao ở trước mặt và độ cao tung lên cao hơn đầu từ 80-100cm.</a:t>
            </a:r>
            <a:endParaRPr lang="en-US" sz="1800" b="0" i="0" dirty="0">
              <a:solidFill>
                <a:srgbClr val="000000"/>
              </a:solidFill>
              <a:effectLst/>
              <a:latin typeface="+mj-lt"/>
            </a:endParaRPr>
          </a:p>
          <a:p>
            <a:pPr>
              <a:spcBef>
                <a:spcPts val="0"/>
              </a:spcBef>
              <a:buFont typeface="Arial" panose="020B0604020202020204" pitchFamily="34" charset="0"/>
              <a:buChar char="•"/>
            </a:pPr>
            <a:r>
              <a:rPr lang="vi-VN" sz="1800" b="0" i="0" dirty="0">
                <a:solidFill>
                  <a:srgbClr val="000000"/>
                </a:solidFill>
                <a:effectLst/>
                <a:latin typeface="+mj-lt"/>
              </a:rPr>
              <a:t> Tung bóng thẳng lên trên nhưng hơi chếch sang tay đánh bóng (bên phải) một chút. </a:t>
            </a:r>
            <a:endParaRPr lang="en-US" sz="1800" b="0" i="0" dirty="0">
              <a:solidFill>
                <a:srgbClr val="000000"/>
              </a:solidFill>
              <a:effectLst/>
              <a:latin typeface="+mj-lt"/>
            </a:endParaRPr>
          </a:p>
          <a:p>
            <a:pPr>
              <a:spcBef>
                <a:spcPts val="0"/>
              </a:spcBef>
              <a:buFont typeface="Arial" panose="020B0604020202020204" pitchFamily="34" charset="0"/>
              <a:buChar char="•"/>
            </a:pPr>
            <a:r>
              <a:rPr lang="vi-VN" sz="1800" b="0" i="0" dirty="0">
                <a:solidFill>
                  <a:srgbClr val="000000"/>
                </a:solidFill>
                <a:effectLst/>
                <a:latin typeface="+mj-lt"/>
              </a:rPr>
              <a:t>Khi thực hiện động tác tung bóng người tập phát cũng có thể hơi khuỵu gối để hạ thấp trọng tâm, sau đó ươn thẳng hai chân lên kết hợp với động tác tung bóng nhịp nhàng. </a:t>
            </a:r>
            <a:endParaRPr lang="en-US" sz="1800" b="0" i="0" dirty="0">
              <a:solidFill>
                <a:srgbClr val="000000"/>
              </a:solidFill>
              <a:effectLst/>
              <a:latin typeface="+mj-lt"/>
            </a:endParaRPr>
          </a:p>
          <a:p>
            <a:pPr>
              <a:spcBef>
                <a:spcPts val="0"/>
              </a:spcBef>
              <a:buFont typeface="Arial" panose="020B0604020202020204" pitchFamily="34" charset="0"/>
              <a:buChar char="•"/>
            </a:pPr>
            <a:r>
              <a:rPr lang="vi-VN" sz="1800" b="0" i="0" dirty="0">
                <a:solidFill>
                  <a:srgbClr val="000000"/>
                </a:solidFill>
                <a:effectLst/>
                <a:latin typeface="+mj-lt"/>
              </a:rPr>
              <a:t>Lưu ý, cần phải tung bóng với độ cao đạt chuẩn và bóng tung ở trước mặt.</a:t>
            </a:r>
            <a:endParaRPr lang="vi-VN" sz="1800" b="0" i="0" dirty="0">
              <a:solidFill>
                <a:srgbClr val="555555"/>
              </a:solidFill>
              <a:effectLst/>
              <a:latin typeface="+mj-lt"/>
            </a:endParaRPr>
          </a:p>
        </p:txBody>
      </p:sp>
      <p:sp>
        <p:nvSpPr>
          <p:cNvPr id="318" name="Google Shape;318;p27"/>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pic>
        <p:nvPicPr>
          <p:cNvPr id="3" name="Picture 2">
            <a:extLst>
              <a:ext uri="{FF2B5EF4-FFF2-40B4-BE49-F238E27FC236}">
                <a16:creationId xmlns:a16="http://schemas.microsoft.com/office/drawing/2014/main" id="{BBB3FD96-9A3B-45E7-89D3-8B67117C6049}"/>
              </a:ext>
            </a:extLst>
          </p:cNvPr>
          <p:cNvPicPr>
            <a:picLocks noChangeAspect="1"/>
          </p:cNvPicPr>
          <p:nvPr/>
        </p:nvPicPr>
        <p:blipFill>
          <a:blip r:embed="rId3"/>
          <a:stretch>
            <a:fillRect/>
          </a:stretch>
        </p:blipFill>
        <p:spPr>
          <a:xfrm>
            <a:off x="5366706" y="1364455"/>
            <a:ext cx="3503078" cy="2300289"/>
          </a:xfrm>
          <a:prstGeom prst="rect">
            <a:avLst/>
          </a:prstGeom>
        </p:spPr>
      </p:pic>
    </p:spTree>
    <p:extLst>
      <p:ext uri="{BB962C8B-B14F-4D97-AF65-F5344CB8AC3E}">
        <p14:creationId xmlns:p14="http://schemas.microsoft.com/office/powerpoint/2010/main" val="3756525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7"/>
          <p:cNvSpPr txBox="1">
            <a:spLocks noGrp="1"/>
          </p:cNvSpPr>
          <p:nvPr>
            <p:ph type="ctrTitle" idx="4294967295"/>
          </p:nvPr>
        </p:nvSpPr>
        <p:spPr>
          <a:xfrm>
            <a:off x="792956" y="-76390"/>
            <a:ext cx="7286625"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800" b="1" dirty="0" err="1">
                <a:solidFill>
                  <a:srgbClr val="A1BECC"/>
                </a:solidFill>
                <a:latin typeface="Varela Round"/>
                <a:ea typeface="Varela Round"/>
                <a:cs typeface="Varela Round"/>
                <a:sym typeface="Varela Round"/>
              </a:rPr>
              <a:t>Vung</a:t>
            </a:r>
            <a:r>
              <a:rPr lang="en-US" sz="2800" b="1" dirty="0">
                <a:solidFill>
                  <a:srgbClr val="A1BECC"/>
                </a:solidFill>
                <a:latin typeface="Varela Round"/>
                <a:ea typeface="Varela Round"/>
                <a:cs typeface="Varela Round"/>
                <a:sym typeface="Varela Round"/>
              </a:rPr>
              <a:t> </a:t>
            </a:r>
            <a:r>
              <a:rPr lang="en-US" sz="2800" b="1" dirty="0" err="1">
                <a:solidFill>
                  <a:srgbClr val="A1BECC"/>
                </a:solidFill>
                <a:latin typeface="Varela Round"/>
                <a:ea typeface="Varela Round"/>
                <a:cs typeface="Varela Round"/>
                <a:sym typeface="Varela Round"/>
              </a:rPr>
              <a:t>tay</a:t>
            </a:r>
            <a:r>
              <a:rPr lang="en-US" sz="2800" b="1" dirty="0">
                <a:solidFill>
                  <a:srgbClr val="A1BECC"/>
                </a:solidFill>
                <a:latin typeface="Varela Round"/>
                <a:ea typeface="Varela Round"/>
                <a:cs typeface="Varela Round"/>
                <a:sym typeface="Varela Round"/>
              </a:rPr>
              <a:t> </a:t>
            </a:r>
            <a:r>
              <a:rPr lang="en-US" sz="2800" b="1" dirty="0" err="1">
                <a:solidFill>
                  <a:srgbClr val="A1BECC"/>
                </a:solidFill>
                <a:latin typeface="Varela Round"/>
                <a:ea typeface="Varela Round"/>
                <a:cs typeface="Varela Round"/>
                <a:sym typeface="Varela Round"/>
              </a:rPr>
              <a:t>đánh</a:t>
            </a:r>
            <a:r>
              <a:rPr lang="en-US" sz="2800" b="1" dirty="0">
                <a:solidFill>
                  <a:srgbClr val="A1BECC"/>
                </a:solidFill>
                <a:latin typeface="Varela Round"/>
                <a:ea typeface="Varela Round"/>
                <a:cs typeface="Varela Round"/>
                <a:sym typeface="Varela Round"/>
              </a:rPr>
              <a:t> </a:t>
            </a:r>
            <a:r>
              <a:rPr lang="en-US" sz="2800" b="1" dirty="0" err="1">
                <a:solidFill>
                  <a:srgbClr val="A1BECC"/>
                </a:solidFill>
                <a:latin typeface="Varela Round"/>
                <a:ea typeface="Varela Round"/>
                <a:cs typeface="Varela Round"/>
                <a:sym typeface="Varela Round"/>
              </a:rPr>
              <a:t>bóng</a:t>
            </a:r>
            <a:endParaRPr lang="en-US" sz="2800" b="1" dirty="0">
              <a:solidFill>
                <a:srgbClr val="A1BECC"/>
              </a:solidFill>
              <a:latin typeface="Varela Round"/>
              <a:ea typeface="Varela Round"/>
              <a:cs typeface="Varela Round"/>
              <a:sym typeface="Varela Round"/>
            </a:endParaRPr>
          </a:p>
        </p:txBody>
      </p:sp>
      <p:sp>
        <p:nvSpPr>
          <p:cNvPr id="317" name="Google Shape;317;p27"/>
          <p:cNvSpPr txBox="1">
            <a:spLocks noGrp="1"/>
          </p:cNvSpPr>
          <p:nvPr>
            <p:ph type="subTitle" idx="4294967295"/>
          </p:nvPr>
        </p:nvSpPr>
        <p:spPr>
          <a:xfrm>
            <a:off x="685800" y="1083410"/>
            <a:ext cx="4464844" cy="3052821"/>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vi-VN" sz="1800" b="0" i="0" dirty="0">
                <a:solidFill>
                  <a:srgbClr val="555555"/>
                </a:solidFill>
                <a:effectLst/>
                <a:latin typeface="Times New Roman" panose="02020603050405020304" pitchFamily="18" charset="0"/>
              </a:rPr>
              <a:t>Khi tay trái tung trái bóng chuyền lên cao, tay phải đồng thời co lại và chuyển động từ trước, sau đó lên cao và ra sau.</a:t>
            </a:r>
            <a:endParaRPr lang="en-US" sz="1800" b="0" i="0" dirty="0">
              <a:solidFill>
                <a:srgbClr val="555555"/>
              </a:solidFill>
              <a:effectLst/>
              <a:latin typeface="Times New Roman" panose="02020603050405020304" pitchFamily="18" charset="0"/>
            </a:endParaRPr>
          </a:p>
          <a:p>
            <a:pPr algn="just">
              <a:buFont typeface="Arial" panose="020B0604020202020204" pitchFamily="34" charset="0"/>
              <a:buChar char="•"/>
            </a:pPr>
            <a:r>
              <a:rPr lang="vi-VN" sz="1800" b="0" i="0" dirty="0">
                <a:solidFill>
                  <a:srgbClr val="555555"/>
                </a:solidFill>
                <a:effectLst/>
                <a:latin typeface="Times New Roman" panose="02020603050405020304" pitchFamily="18" charset="0"/>
              </a:rPr>
              <a:t> Thời điểm trái bóng từ trên rơi xuống tới ngang tầm tay thì giơ thẳng tay phải, để bàn tay mở, các ngón chụm tự nhiên đánh mạnh vào phía sau, phần dưới tâm của bóng.</a:t>
            </a:r>
            <a:endParaRPr lang="vi-VN" sz="1800" b="0" i="0" dirty="0">
              <a:solidFill>
                <a:srgbClr val="555555"/>
              </a:solidFill>
              <a:effectLst/>
              <a:latin typeface="Arial" panose="020B0604020202020204" pitchFamily="34" charset="0"/>
            </a:endParaRPr>
          </a:p>
        </p:txBody>
      </p:sp>
      <p:sp>
        <p:nvSpPr>
          <p:cNvPr id="318" name="Google Shape;318;p27"/>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pic>
        <p:nvPicPr>
          <p:cNvPr id="3" name="Picture 2">
            <a:extLst>
              <a:ext uri="{FF2B5EF4-FFF2-40B4-BE49-F238E27FC236}">
                <a16:creationId xmlns:a16="http://schemas.microsoft.com/office/drawing/2014/main" id="{DEBE0361-F561-4DBF-9CE3-10C3D8924765}"/>
              </a:ext>
            </a:extLst>
          </p:cNvPr>
          <p:cNvPicPr>
            <a:picLocks noChangeAspect="1"/>
          </p:cNvPicPr>
          <p:nvPr/>
        </p:nvPicPr>
        <p:blipFill>
          <a:blip r:embed="rId3"/>
          <a:stretch>
            <a:fillRect/>
          </a:stretch>
        </p:blipFill>
        <p:spPr>
          <a:xfrm>
            <a:off x="5415844" y="1222794"/>
            <a:ext cx="3303815" cy="2441950"/>
          </a:xfrm>
          <a:prstGeom prst="rect">
            <a:avLst/>
          </a:prstGeom>
        </p:spPr>
      </p:pic>
    </p:spTree>
    <p:extLst>
      <p:ext uri="{BB962C8B-B14F-4D97-AF65-F5344CB8AC3E}">
        <p14:creationId xmlns:p14="http://schemas.microsoft.com/office/powerpoint/2010/main" val="3440960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7"/>
          <p:cNvSpPr txBox="1">
            <a:spLocks noGrp="1"/>
          </p:cNvSpPr>
          <p:nvPr>
            <p:ph type="ctrTitle" idx="4294967295"/>
          </p:nvPr>
        </p:nvSpPr>
        <p:spPr>
          <a:xfrm>
            <a:off x="792956" y="-76390"/>
            <a:ext cx="7286625"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800" b="1" dirty="0" err="1">
                <a:solidFill>
                  <a:srgbClr val="A1BECC"/>
                </a:solidFill>
                <a:latin typeface="Varela Round"/>
                <a:ea typeface="Varela Round"/>
                <a:cs typeface="Varela Round"/>
                <a:sym typeface="Varela Round"/>
              </a:rPr>
              <a:t>Kết</a:t>
            </a:r>
            <a:r>
              <a:rPr lang="en-US" sz="2800" b="1" dirty="0">
                <a:solidFill>
                  <a:srgbClr val="A1BECC"/>
                </a:solidFill>
                <a:latin typeface="Varela Round"/>
                <a:ea typeface="Varela Round"/>
                <a:cs typeface="Varela Round"/>
                <a:sym typeface="Varela Round"/>
              </a:rPr>
              <a:t> </a:t>
            </a:r>
            <a:r>
              <a:rPr lang="en-US" sz="2800" b="1" dirty="0" err="1">
                <a:solidFill>
                  <a:srgbClr val="A1BECC"/>
                </a:solidFill>
                <a:latin typeface="Varela Round"/>
                <a:ea typeface="Varela Round"/>
                <a:cs typeface="Varela Round"/>
                <a:sym typeface="Varela Round"/>
              </a:rPr>
              <a:t>thúc</a:t>
            </a:r>
            <a:endParaRPr lang="en-US" sz="2800" b="1" dirty="0">
              <a:solidFill>
                <a:srgbClr val="A1BECC"/>
              </a:solidFill>
              <a:latin typeface="Varela Round"/>
              <a:ea typeface="Varela Round"/>
              <a:cs typeface="Varela Round"/>
              <a:sym typeface="Varela Round"/>
            </a:endParaRPr>
          </a:p>
        </p:txBody>
      </p:sp>
      <p:sp>
        <p:nvSpPr>
          <p:cNvPr id="317" name="Google Shape;317;p27"/>
          <p:cNvSpPr txBox="1">
            <a:spLocks noGrp="1"/>
          </p:cNvSpPr>
          <p:nvPr>
            <p:ph type="subTitle" idx="4294967295"/>
          </p:nvPr>
        </p:nvSpPr>
        <p:spPr>
          <a:xfrm>
            <a:off x="685800" y="1083410"/>
            <a:ext cx="4357688" cy="3052821"/>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vi-VN" sz="1800" b="0" i="0" dirty="0">
                <a:solidFill>
                  <a:srgbClr val="000000"/>
                </a:solidFill>
                <a:effectLst/>
                <a:latin typeface="+mj-lt"/>
              </a:rPr>
              <a:t>Sau khi phát bóng đi, thân người và tay cần tiếp tục chuyển động theo hướng bóng đi, sau đó mới hạ tay xuống theo đường vòng cung. </a:t>
            </a:r>
            <a:endParaRPr lang="en-US" sz="1800" b="0" i="0" dirty="0">
              <a:solidFill>
                <a:srgbClr val="000000"/>
              </a:solidFill>
              <a:effectLst/>
              <a:latin typeface="+mj-lt"/>
            </a:endParaRPr>
          </a:p>
          <a:p>
            <a:pPr algn="just">
              <a:buFont typeface="Arial" panose="020B0604020202020204" pitchFamily="34" charset="0"/>
              <a:buChar char="•"/>
            </a:pPr>
            <a:r>
              <a:rPr lang="vi-VN" sz="1800" b="0" i="0" dirty="0">
                <a:solidFill>
                  <a:srgbClr val="000000"/>
                </a:solidFill>
                <a:effectLst/>
                <a:latin typeface="+mj-lt"/>
              </a:rPr>
              <a:t>Nếu ngập người hoặc hạ tay quá sớm thì quả bóng sẽ dễ chạm lưới và nếu bạn không gập người thì bóng sẽ rất dễ bay ra ngoài sân.</a:t>
            </a:r>
            <a:endParaRPr lang="vi-VN" sz="1800" b="0" i="0" dirty="0">
              <a:solidFill>
                <a:srgbClr val="555555"/>
              </a:solidFill>
              <a:effectLst/>
              <a:latin typeface="+mj-lt"/>
            </a:endParaRPr>
          </a:p>
        </p:txBody>
      </p:sp>
      <p:sp>
        <p:nvSpPr>
          <p:cNvPr id="318" name="Google Shape;318;p27"/>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077912766"/>
      </p:ext>
    </p:extLst>
  </p:cSld>
  <p:clrMapOvr>
    <a:masterClrMapping/>
  </p:clrMapOvr>
</p:sld>
</file>

<file path=ppt/theme/theme1.xml><?xml version="1.0" encoding="utf-8"?>
<a:theme xmlns:a="http://schemas.openxmlformats.org/drawingml/2006/main" name="Puck template">
  <a:themeElements>
    <a:clrScheme name="Custom 347">
      <a:dk1>
        <a:srgbClr val="212A2E"/>
      </a:dk1>
      <a:lt1>
        <a:srgbClr val="FFFFFF"/>
      </a:lt1>
      <a:dk2>
        <a:srgbClr val="617A86"/>
      </a:dk2>
      <a:lt2>
        <a:srgbClr val="A1BECC"/>
      </a:lt2>
      <a:accent1>
        <a:srgbClr val="00D1C6"/>
      </a:accent1>
      <a:accent2>
        <a:srgbClr val="00ACC3"/>
      </a:accent2>
      <a:accent3>
        <a:srgbClr val="BBCD00"/>
      </a:accent3>
      <a:accent4>
        <a:srgbClr val="65BB48"/>
      </a:accent4>
      <a:accent5>
        <a:srgbClr val="F8BB00"/>
      </a:accent5>
      <a:accent6>
        <a:srgbClr val="EF6222"/>
      </a:accent6>
      <a:hlink>
        <a:srgbClr val="617A8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387</Words>
  <Application>Microsoft Office PowerPoint</Application>
  <PresentationFormat>On-screen Show (16:9)</PresentationFormat>
  <Paragraphs>26</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Roboto</vt:lpstr>
      <vt:lpstr>Arial</vt:lpstr>
      <vt:lpstr>Nixie One</vt:lpstr>
      <vt:lpstr>Times New Roman</vt:lpstr>
      <vt:lpstr>Varela Round</vt:lpstr>
      <vt:lpstr>Puck template</vt:lpstr>
      <vt:lpstr>2. Kỹ thuật chuyền bóng cao tay chính diện (đối với nam)</vt:lpstr>
      <vt:lpstr>Chuẩn bị </vt:lpstr>
      <vt:lpstr>Động tác tung bóng</vt:lpstr>
      <vt:lpstr>Vung tay đánh bóng</vt:lpstr>
      <vt:lpstr>Kết thúc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Kỹ thuật chuyền bóng cao tay chính diện (đối với nam)</dc:title>
  <cp:lastModifiedBy>ĐỨC HOÀNG HỒ</cp:lastModifiedBy>
  <cp:revision>1</cp:revision>
  <dcterms:modified xsi:type="dcterms:W3CDTF">2021-09-27T03:47:20Z</dcterms:modified>
</cp:coreProperties>
</file>