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7"/>
  </p:notesMasterIdLst>
  <p:sldIdLst>
    <p:sldId id="256" r:id="rId2"/>
    <p:sldId id="304" r:id="rId3"/>
    <p:sldId id="273" r:id="rId4"/>
    <p:sldId id="310" r:id="rId5"/>
    <p:sldId id="262" r:id="rId6"/>
    <p:sldId id="258" r:id="rId7"/>
    <p:sldId id="309" r:id="rId8"/>
    <p:sldId id="266" r:id="rId9"/>
    <p:sldId id="311" r:id="rId10"/>
    <p:sldId id="305" r:id="rId11"/>
    <p:sldId id="312" r:id="rId12"/>
    <p:sldId id="313" r:id="rId13"/>
    <p:sldId id="308" r:id="rId14"/>
    <p:sldId id="264" r:id="rId15"/>
    <p:sldId id="306" r:id="rId16"/>
    <p:sldId id="331" r:id="rId17"/>
    <p:sldId id="314" r:id="rId18"/>
    <p:sldId id="325" r:id="rId19"/>
    <p:sldId id="327" r:id="rId20"/>
    <p:sldId id="329" r:id="rId21"/>
    <p:sldId id="326" r:id="rId22"/>
    <p:sldId id="328" r:id="rId23"/>
    <p:sldId id="330" r:id="rId24"/>
    <p:sldId id="316" r:id="rId25"/>
    <p:sldId id="317" r:id="rId26"/>
    <p:sldId id="319" r:id="rId27"/>
    <p:sldId id="272" r:id="rId28"/>
    <p:sldId id="320" r:id="rId29"/>
    <p:sldId id="321" r:id="rId30"/>
    <p:sldId id="323" r:id="rId31"/>
    <p:sldId id="260" r:id="rId32"/>
    <p:sldId id="285" r:id="rId33"/>
    <p:sldId id="307" r:id="rId34"/>
    <p:sldId id="332" r:id="rId35"/>
    <p:sldId id="324" r:id="rId36"/>
  </p:sldIdLst>
  <p:sldSz cx="9144000" cy="5143500" type="screen16x9"/>
  <p:notesSz cx="6858000" cy="9144000"/>
  <p:embeddedFontLst>
    <p:embeddedFont>
      <p:font typeface="Abadi" panose="020B0604020104020204" pitchFamily="34" charset="0"/>
      <p:regular r:id="rId38"/>
    </p:embeddedFont>
    <p:embeddedFont>
      <p:font typeface="Audiowide" panose="020B0604020202020204" charset="0"/>
      <p:regular r:id="rId39"/>
    </p:embeddedFont>
    <p:embeddedFont>
      <p:font typeface="Calibri" panose="020F0502020204030204" pitchFamily="34" charset="0"/>
      <p:regular r:id="rId40"/>
      <p:bold r:id="rId41"/>
      <p:italic r:id="rId42"/>
      <p:boldItalic r:id="rId43"/>
    </p:embeddedFont>
    <p:embeddedFont>
      <p:font typeface="Karla"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88FB4-A3E1-4CB6-8C6F-71CFD60BE927}">
  <a:tblStyle styleId="{78F88FB4-A3E1-4CB6-8C6F-71CFD60BE9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178" y="79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338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2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26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046624d9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046624d9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e0a8b09948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e0a8b09948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e0a8b09948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e0a8b09948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8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e0a8b09948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e0a8b09948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44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76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94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60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panose="020B0604020202020204" charset="0"/>
                <a:ea typeface="Audiowide" panose="020B0604020202020204" charset="0"/>
                <a:cs typeface="Audiowide" panose="020B0604020202020204" charset="0"/>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B0604020202020204" charset="0"/>
                <a:ea typeface="Audiowide" panose="020B0604020202020204" charset="0"/>
                <a:cs typeface="Audiowide" panose="020B0604020202020204" charset="0"/>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dirty="0"/>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B0604020202020204" charset="0"/>
                <a:ea typeface="Audiowide" panose="020B0604020202020204" charset="0"/>
                <a:cs typeface="Audiowide" panose="020B0604020202020204" charset="0"/>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dirty="0"/>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B0604020202020204" charset="0"/>
                <a:ea typeface="Audiowide" panose="020B0604020202020204" charset="0"/>
                <a:cs typeface="Audiowide" panose="020B0604020202020204" charset="0"/>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dirty="0"/>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B0604020202020204" charset="0"/>
                <a:ea typeface="Audiowide" panose="020B0604020202020204" charset="0"/>
                <a:cs typeface="Audiowide" panose="020B0604020202020204" charset="0"/>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dirty="0"/>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Audiowide" panose="020B0604020202020204"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atin typeface="Audiowide" panose="020B060402020202020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pic>
        <p:nvPicPr>
          <p:cNvPr id="245" name="Google Shape;245;p2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latin typeface="Audiowide" panose="020B060402020202020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atin typeface="Audiowide" panose="020B0604020202020204"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rPr dirty="0"/>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Audiowide" panose="020B060402020202020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atin typeface="Audiowide" panose="020B0604020202020204"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dirty="0"/>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atin typeface="Audiowide" panose="020B060402020202020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Audiowide" panose="020B060402020202020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dirty="0"/>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Audiowide" panose="020B0604020202020204"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Audiowide" panose="020B0604020202020204"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latin typeface="Audiowide" panose="020B0604020202020204" charset="0"/>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dirty="0"/>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Audiowide" panose="020B0604020202020204"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dirty="0"/>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Audiowide" panose="020B0604020202020204"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dirty="0"/>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Audiowide" panose="020B0604020202020204"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dirty="0"/>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atin typeface="Audiowide" panose="020B0604020202020204"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dirty="0"/>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0" r:id="rId8"/>
    <p:sldLayoutId id="2147483665" r:id="rId9"/>
    <p:sldLayoutId id="2147483666" r:id="rId10"/>
    <p:sldLayoutId id="2147483669"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202020204" pitchFamily="34" charset="0"/>
          <a:ea typeface="Abadi" panose="020B06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59473" y="1295672"/>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0"/>
          <p:cNvSpPr txBox="1">
            <a:spLocks noGrp="1"/>
          </p:cNvSpPr>
          <p:nvPr>
            <p:ph type="ctrTitle"/>
          </p:nvPr>
        </p:nvSpPr>
        <p:spPr>
          <a:xfrm>
            <a:off x="1627106" y="1405048"/>
            <a:ext cx="5892300" cy="2358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dirty="0">
                <a:solidFill>
                  <a:schemeClr val="accent2">
                    <a:lumMod val="75000"/>
                  </a:schemeClr>
                </a:solidFill>
                <a:latin typeface="+mn-lt"/>
              </a:rPr>
              <a:t>Đề tài:Vận dụng và thiết kế thuật toán:Geometric Algorithms</a:t>
            </a:r>
            <a:endParaRPr sz="4000" dirty="0">
              <a:solidFill>
                <a:schemeClr val="accent2">
                  <a:lumMod val="75000"/>
                </a:schemeClr>
              </a:solidFill>
              <a:latin typeface="+mn-lt"/>
            </a:endParaRP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39B9F02-8296-46C2-84A2-FAD7AD6094CF}"/>
              </a:ext>
            </a:extLst>
          </p:cNvPr>
          <p:cNvSpPr txBox="1"/>
          <p:nvPr/>
        </p:nvSpPr>
        <p:spPr>
          <a:xfrm>
            <a:off x="2747623" y="4154637"/>
            <a:ext cx="3648756" cy="400110"/>
          </a:xfrm>
          <a:prstGeom prst="rect">
            <a:avLst/>
          </a:prstGeom>
          <a:noFill/>
        </p:spPr>
        <p:txBody>
          <a:bodyPr wrap="none" rtlCol="0">
            <a:spAutoFit/>
          </a:bodyPr>
          <a:lstStyle/>
          <a:p>
            <a:pPr algn="ctr"/>
            <a:r>
              <a:rPr lang="en-US" sz="2000" dirty="0">
                <a:solidFill>
                  <a:schemeClr val="accent6">
                    <a:lumMod val="95000"/>
                  </a:schemeClr>
                </a:solidFill>
                <a:latin typeface="Times New Roman" panose="02020603050405020304" pitchFamily="18" charset="0"/>
                <a:cs typeface="Times New Roman" panose="02020603050405020304" pitchFamily="18" charset="0"/>
              </a:rPr>
              <a:t>GV </a:t>
            </a:r>
            <a:r>
              <a:rPr lang="en-US" sz="2000" dirty="0" err="1">
                <a:solidFill>
                  <a:schemeClr val="accent6">
                    <a:lumMod val="95000"/>
                  </a:schemeClr>
                </a:solidFill>
                <a:latin typeface="Times New Roman" panose="02020603050405020304" pitchFamily="18" charset="0"/>
                <a:cs typeface="Times New Roman" panose="02020603050405020304" pitchFamily="18" charset="0"/>
              </a:rPr>
              <a:t>môn</a:t>
            </a:r>
            <a:r>
              <a:rPr lang="en-US" sz="2000" dirty="0">
                <a:solidFill>
                  <a:schemeClr val="accent6">
                    <a:lumMod val="95000"/>
                  </a:schemeClr>
                </a:solidFill>
                <a:latin typeface="Times New Roman" panose="02020603050405020304" pitchFamily="18" charset="0"/>
                <a:cs typeface="Times New Roman" panose="02020603050405020304" pitchFamily="18" charset="0"/>
              </a:rPr>
              <a:t> </a:t>
            </a:r>
            <a:r>
              <a:rPr lang="en-US" sz="2000" dirty="0" err="1">
                <a:solidFill>
                  <a:schemeClr val="accent6">
                    <a:lumMod val="95000"/>
                  </a:schemeClr>
                </a:solidFill>
                <a:latin typeface="Times New Roman" panose="02020603050405020304" pitchFamily="18" charset="0"/>
                <a:cs typeface="Times New Roman" panose="02020603050405020304" pitchFamily="18" charset="0"/>
              </a:rPr>
              <a:t>học</a:t>
            </a:r>
            <a:r>
              <a:rPr lang="en-US" sz="2000" dirty="0">
                <a:solidFill>
                  <a:schemeClr val="accent6">
                    <a:lumMod val="95000"/>
                  </a:schemeClr>
                </a:solidFill>
                <a:latin typeface="Times New Roman" panose="02020603050405020304" pitchFamily="18" charset="0"/>
                <a:cs typeface="Times New Roman" panose="02020603050405020304" pitchFamily="18" charset="0"/>
              </a:rPr>
              <a:t>: Nguyễn Thanh </a:t>
            </a:r>
            <a:r>
              <a:rPr lang="en-US" sz="2000" dirty="0" err="1">
                <a:solidFill>
                  <a:schemeClr val="accent6">
                    <a:lumMod val="95000"/>
                  </a:schemeClr>
                </a:solidFill>
                <a:latin typeface="Times New Roman" panose="02020603050405020304" pitchFamily="18" charset="0"/>
                <a:cs typeface="Times New Roman" panose="02020603050405020304" pitchFamily="18" charset="0"/>
              </a:rPr>
              <a:t>Sơn</a:t>
            </a:r>
            <a:endParaRPr lang="en-US" sz="2000" dirty="0">
              <a:solidFill>
                <a:schemeClr val="accent6">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36F70C7-F73C-B086-82FB-43DECD4E9933}"/>
              </a:ext>
            </a:extLst>
          </p:cNvPr>
          <p:cNvSpPr txBox="1"/>
          <p:nvPr/>
        </p:nvSpPr>
        <p:spPr>
          <a:xfrm>
            <a:off x="419100" y="1112700"/>
            <a:ext cx="8004850" cy="2662780"/>
          </a:xfrm>
          <a:prstGeom prst="rect">
            <a:avLst/>
          </a:prstGeom>
          <a:noFill/>
        </p:spPr>
        <p:txBody>
          <a:bodyPr wrap="square" rtlCol="0">
            <a:spAutoFit/>
          </a:bodyPr>
          <a:lstStyle/>
          <a:p>
            <a:pPr rtl="0">
              <a:spcBef>
                <a:spcPts val="1200"/>
              </a:spcBef>
              <a:spcAft>
                <a:spcPts val="1200"/>
              </a:spcAft>
            </a:pPr>
            <a:r>
              <a:rPr lang="vi-VN" sz="1600" b="0" i="1" u="none" strike="noStrike" dirty="0">
                <a:solidFill>
                  <a:schemeClr val="accent6"/>
                </a:solidFill>
                <a:effectLst/>
                <a:latin typeface="+mn-lt"/>
                <a:cs typeface="Times New Roman" panose="02020603050405020304" pitchFamily="18" charset="0"/>
              </a:rPr>
              <a:t>Đặc điểm của bài toán này bao gồm:</a:t>
            </a:r>
            <a:endParaRPr lang="vi-VN" sz="1600" b="0" dirty="0">
              <a:solidFill>
                <a:schemeClr val="accent6"/>
              </a:solidFill>
              <a:effectLst/>
              <a:latin typeface="+mn-lt"/>
              <a:cs typeface="Times New Roman" panose="02020603050405020304" pitchFamily="18" charset="0"/>
            </a:endParaRPr>
          </a:p>
          <a:p>
            <a:pPr marL="285750" indent="-285750" rtl="0" fontAlgn="base">
              <a:lnSpc>
                <a:spcPct val="150000"/>
              </a:lnSpc>
              <a:spcBef>
                <a:spcPts val="0"/>
              </a:spcBef>
              <a:spcAft>
                <a:spcPts val="0"/>
              </a:spcAft>
              <a:buFont typeface="Wingdings" panose="05000000000000000000" pitchFamily="2" charset="2"/>
              <a:buChar char="Ø"/>
            </a:pPr>
            <a:r>
              <a:rPr lang="vi-VN" sz="1600" b="0" i="1" u="none" strike="noStrike" dirty="0">
                <a:solidFill>
                  <a:schemeClr val="accent6"/>
                </a:solidFill>
                <a:effectLst/>
                <a:latin typeface="+mn-lt"/>
                <a:cs typeface="Times New Roman" panose="02020603050405020304" pitchFamily="18" charset="0"/>
              </a:rPr>
              <a:t>Đối tượng hình học: Bài toán liên quan đến một điểm và một đa giác trong không gian hai chiều. Đa giác được định nghĩa bởi một tập hợp các đỉnh hoặc cạnh.</a:t>
            </a:r>
            <a:endParaRPr lang="en-US" sz="1600" b="0" i="1" u="none" strike="noStrike" dirty="0">
              <a:solidFill>
                <a:schemeClr val="accent6"/>
              </a:solidFill>
              <a:effectLst/>
              <a:latin typeface="+mn-lt"/>
              <a:cs typeface="Times New Roman" panose="02020603050405020304" pitchFamily="18" charset="0"/>
            </a:endParaRPr>
          </a:p>
          <a:p>
            <a:pPr marL="285750" indent="-285750" rtl="0" fontAlgn="base">
              <a:lnSpc>
                <a:spcPct val="150000"/>
              </a:lnSpc>
              <a:spcBef>
                <a:spcPts val="0"/>
              </a:spcBef>
              <a:spcAft>
                <a:spcPts val="0"/>
              </a:spcAft>
              <a:buFont typeface="Wingdings" panose="05000000000000000000" pitchFamily="2" charset="2"/>
              <a:buChar char="Ø"/>
            </a:pPr>
            <a:endParaRPr lang="vi-VN" sz="1600" b="0" i="1" u="none" strike="noStrike" dirty="0">
              <a:solidFill>
                <a:schemeClr val="accent6"/>
              </a:solidFill>
              <a:effectLst/>
              <a:latin typeface="+mn-lt"/>
              <a:cs typeface="Times New Roman" panose="02020603050405020304" pitchFamily="18" charset="0"/>
            </a:endParaRPr>
          </a:p>
          <a:p>
            <a:pPr marL="285750" indent="-285750" rtl="0" fontAlgn="base">
              <a:lnSpc>
                <a:spcPct val="150000"/>
              </a:lnSpc>
              <a:spcBef>
                <a:spcPts val="0"/>
              </a:spcBef>
              <a:spcAft>
                <a:spcPts val="0"/>
              </a:spcAft>
              <a:buFont typeface="Wingdings" panose="05000000000000000000" pitchFamily="2" charset="2"/>
              <a:buChar char="Ø"/>
            </a:pPr>
            <a:r>
              <a:rPr lang="vi-VN" sz="1600" b="0" i="1" u="none" strike="noStrike" dirty="0">
                <a:solidFill>
                  <a:schemeClr val="accent6"/>
                </a:solidFill>
                <a:effectLst/>
                <a:latin typeface="+mn-lt"/>
                <a:cs typeface="Times New Roman" panose="02020603050405020304" pitchFamily="18" charset="0"/>
              </a:rPr>
              <a:t>Vị trí của điểm: Bài toán đòi hỏi xác định vị trí của điểm đó có nằm trong hay ngoài đa giác. Kết quả có thể là "nằm bên trong", "nằm trên cạnh" hoặc "nằm bên ngoài" đa giác.</a:t>
            </a:r>
          </a:p>
        </p:txBody>
      </p:sp>
    </p:spTree>
    <p:extLst>
      <p:ext uri="{BB962C8B-B14F-4D97-AF65-F5344CB8AC3E}">
        <p14:creationId xmlns:p14="http://schemas.microsoft.com/office/powerpoint/2010/main" val="90185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92059-086F-0128-EEA1-549ECFBA1C86}"/>
              </a:ext>
            </a:extLst>
          </p:cNvPr>
          <p:cNvSpPr txBox="1"/>
          <p:nvPr/>
        </p:nvSpPr>
        <p:spPr>
          <a:xfrm>
            <a:off x="792480" y="980138"/>
            <a:ext cx="7559040" cy="3370666"/>
          </a:xfrm>
          <a:prstGeom prst="rect">
            <a:avLst/>
          </a:prstGeom>
          <a:noFill/>
        </p:spPr>
        <p:txBody>
          <a:bodyPr wrap="square">
            <a:spAutoFit/>
          </a:bodyPr>
          <a:lstStyle/>
          <a:p>
            <a:pPr marL="285750" indent="-285750" rtl="0" fontAlgn="base">
              <a:lnSpc>
                <a:spcPct val="150000"/>
              </a:lnSpc>
              <a:spcBef>
                <a:spcPts val="0"/>
              </a:spcBef>
              <a:spcAft>
                <a:spcPts val="0"/>
              </a:spcAft>
              <a:buFont typeface="Wingdings" panose="05000000000000000000" pitchFamily="2" charset="2"/>
              <a:buChar char="Ø"/>
            </a:pPr>
            <a:r>
              <a:rPr lang="vi-VN" sz="1600" b="0" i="1" u="none" strike="noStrike" dirty="0">
                <a:solidFill>
                  <a:schemeClr val="accent6"/>
                </a:solidFill>
                <a:effectLst/>
                <a:latin typeface="+mn-lt"/>
                <a:cs typeface="Times New Roman" panose="02020603050405020304" pitchFamily="18" charset="0"/>
              </a:rPr>
              <a:t>Quan hệ hình học: Để xác định vị trí của điểm, cần kiểm tra quan hệ hình học giữa điểm và các đỉnh hoặc cạnh của đa giác. Điều này bao gồm kiểm tra xem điểm có nằm trong các cạnh của đa giác, hoặc xem điểm có nằm trong vùng bị bao quanh bởi đa giác không.</a:t>
            </a:r>
            <a:endParaRPr lang="en-US" sz="1600" b="0" i="1" u="none" strike="noStrike" dirty="0">
              <a:solidFill>
                <a:schemeClr val="accent6"/>
              </a:solidFill>
              <a:effectLst/>
              <a:latin typeface="+mn-lt"/>
              <a:cs typeface="Times New Roman" panose="02020603050405020304" pitchFamily="18" charset="0"/>
            </a:endParaRPr>
          </a:p>
          <a:p>
            <a:pPr marL="285750" indent="-285750" rtl="0" fontAlgn="base">
              <a:lnSpc>
                <a:spcPct val="150000"/>
              </a:lnSpc>
              <a:spcBef>
                <a:spcPts val="0"/>
              </a:spcBef>
              <a:spcAft>
                <a:spcPts val="0"/>
              </a:spcAft>
              <a:buFont typeface="Wingdings" panose="05000000000000000000" pitchFamily="2" charset="2"/>
              <a:buChar char="Ø"/>
            </a:pPr>
            <a:endParaRPr lang="vi-VN" sz="1600" b="0" i="1" u="none" strike="noStrike" dirty="0">
              <a:solidFill>
                <a:schemeClr val="accent6"/>
              </a:solidFill>
              <a:effectLst/>
              <a:latin typeface="+mn-lt"/>
              <a:cs typeface="Times New Roman" panose="02020603050405020304" pitchFamily="18" charset="0"/>
            </a:endParaRPr>
          </a:p>
          <a:p>
            <a:pPr marL="285750" indent="-285750" rtl="0" fontAlgn="base">
              <a:lnSpc>
                <a:spcPct val="150000"/>
              </a:lnSpc>
              <a:spcBef>
                <a:spcPts val="0"/>
              </a:spcBef>
              <a:spcAft>
                <a:spcPts val="1200"/>
              </a:spcAft>
              <a:buFont typeface="Wingdings" panose="05000000000000000000" pitchFamily="2" charset="2"/>
              <a:buChar char="Ø"/>
            </a:pPr>
            <a:r>
              <a:rPr lang="vi-VN" sz="1600" b="0" i="1" u="none" strike="noStrike" dirty="0">
                <a:solidFill>
                  <a:schemeClr val="accent6"/>
                </a:solidFill>
                <a:effectLst/>
                <a:latin typeface="+mn-lt"/>
                <a:cs typeface="Times New Roman" panose="02020603050405020304" pitchFamily="18" charset="0"/>
              </a:rPr>
              <a:t>Độ phức tạp: Độ phức tạp của bài toán phụ thuộc vào số lượng đỉnh hoặc cạnh của đa giác. Trong trường hợp đa giác có n đỉnh, việc kiểm tra vị trí của một điểm cụ thể trong đa giác có độ phức tạp O(n), tức là tuyến tính theo số đỉnh.</a:t>
            </a:r>
          </a:p>
        </p:txBody>
      </p:sp>
    </p:spTree>
    <p:extLst>
      <p:ext uri="{BB962C8B-B14F-4D97-AF65-F5344CB8AC3E}">
        <p14:creationId xmlns:p14="http://schemas.microsoft.com/office/powerpoint/2010/main" val="271448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53B2867-93DC-2A7B-BBF8-F37445235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880" y="0"/>
            <a:ext cx="591312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3D516F-A7D9-1EF1-8376-47C5934E5022}"/>
              </a:ext>
            </a:extLst>
          </p:cNvPr>
          <p:cNvSpPr txBox="1"/>
          <p:nvPr/>
        </p:nvSpPr>
        <p:spPr>
          <a:xfrm>
            <a:off x="-117817" y="2027387"/>
            <a:ext cx="3230880" cy="2308324"/>
          </a:xfrm>
          <a:prstGeom prst="rect">
            <a:avLst/>
          </a:prstGeom>
          <a:noFill/>
        </p:spPr>
        <p:txBody>
          <a:bodyPr wrap="square">
            <a:spAutoFit/>
          </a:bodyPr>
          <a:lstStyle/>
          <a:p>
            <a:pPr marL="800100" indent="-342900" rtl="0">
              <a:spcBef>
                <a:spcPts val="0"/>
              </a:spcBef>
              <a:spcAft>
                <a:spcPts val="0"/>
              </a:spcAft>
              <a:buAutoNum type="arabicPeriod"/>
            </a:pPr>
            <a:r>
              <a:rPr lang="vi-VN" sz="1600" dirty="0">
                <a:solidFill>
                  <a:schemeClr val="accent6"/>
                </a:solidFill>
                <a:latin typeface="+mj-lt"/>
              </a:rPr>
              <a:t>Vẽ một đường ngang ở bên phải của mỗi điểm và kéo dài nó đến vô cùng</a:t>
            </a:r>
          </a:p>
          <a:p>
            <a:pPr marL="800100" indent="-342900" rtl="0">
              <a:spcBef>
                <a:spcPts val="0"/>
              </a:spcBef>
              <a:spcAft>
                <a:spcPts val="0"/>
              </a:spcAft>
              <a:buAutoNum type="arabicPeriod"/>
            </a:pPr>
            <a:endParaRPr lang="vi-VN" sz="1600" dirty="0">
              <a:solidFill>
                <a:schemeClr val="accent6"/>
              </a:solidFill>
              <a:latin typeface="+mj-lt"/>
            </a:endParaRPr>
          </a:p>
          <a:p>
            <a:pPr marL="800100" indent="-342900" rtl="0">
              <a:spcBef>
                <a:spcPts val="0"/>
              </a:spcBef>
              <a:spcAft>
                <a:spcPts val="0"/>
              </a:spcAft>
              <a:buAutoNum type="arabicPeriod"/>
            </a:pPr>
            <a:endParaRPr lang="vi-VN" sz="1600" dirty="0">
              <a:solidFill>
                <a:schemeClr val="accent6"/>
              </a:solidFill>
              <a:latin typeface="+mj-lt"/>
            </a:endParaRPr>
          </a:p>
          <a:p>
            <a:pPr marL="800100" indent="-342900" rtl="0">
              <a:spcBef>
                <a:spcPts val="0"/>
              </a:spcBef>
              <a:spcAft>
                <a:spcPts val="0"/>
              </a:spcAft>
              <a:buAutoNum type="arabicPeriod"/>
            </a:pPr>
            <a:endParaRPr lang="vi-VN" sz="1600" dirty="0">
              <a:solidFill>
                <a:schemeClr val="accent6"/>
              </a:solidFill>
              <a:latin typeface="+mj-lt"/>
            </a:endParaRPr>
          </a:p>
          <a:p>
            <a:pPr marL="685800" indent="-228600" rtl="0">
              <a:spcBef>
                <a:spcPts val="0"/>
              </a:spcBef>
              <a:spcAft>
                <a:spcPts val="0"/>
              </a:spcAft>
            </a:pPr>
            <a:r>
              <a:rPr lang="vi-VN" sz="1600" dirty="0">
                <a:solidFill>
                  <a:schemeClr val="accent6"/>
                </a:solidFill>
                <a:latin typeface="+mj-lt"/>
              </a:rPr>
              <a:t>2.    Đếm số lần đường thẳng giao nhau với các cạnh của đa giác.</a:t>
            </a:r>
          </a:p>
        </p:txBody>
      </p:sp>
    </p:spTree>
    <p:extLst>
      <p:ext uri="{BB962C8B-B14F-4D97-AF65-F5344CB8AC3E}">
        <p14:creationId xmlns:p14="http://schemas.microsoft.com/office/powerpoint/2010/main" val="282333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mn-lt"/>
              </a:rPr>
              <a:t>Quy trình thiết kế</a:t>
            </a:r>
            <a:endParaRPr sz="4000" dirty="0">
              <a:latin typeface="+mn-lt"/>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359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3000" dirty="0">
                <a:latin typeface="+mn-lt"/>
              </a:rPr>
              <a:t>Quy trình thiết kế</a:t>
            </a:r>
            <a:endParaRPr sz="3000" dirty="0">
              <a:latin typeface="+mn-lt"/>
            </a:endParaRPr>
          </a:p>
        </p:txBody>
      </p:sp>
      <p:sp>
        <p:nvSpPr>
          <p:cNvPr id="635" name="Google Shape;635;p38"/>
          <p:cNvSpPr txBox="1">
            <a:spLocks noGrp="1"/>
          </p:cNvSpPr>
          <p:nvPr>
            <p:ph type="title"/>
          </p:nvPr>
        </p:nvSpPr>
        <p:spPr>
          <a:xfrm>
            <a:off x="1600200" y="1456128"/>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US" b="0" i="0" u="none" strike="noStrike" dirty="0" err="1">
                <a:solidFill>
                  <a:schemeClr val="accent1"/>
                </a:solidFill>
                <a:effectLst/>
                <a:latin typeface="Times New Roman" panose="02020603050405020304" pitchFamily="18" charset="0"/>
                <a:cs typeface="Times New Roman" panose="02020603050405020304" pitchFamily="18" charset="0"/>
              </a:rPr>
              <a:t>Xác</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định</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đầu</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vào</a:t>
            </a:r>
            <a:endParaRPr dirty="0">
              <a:solidFill>
                <a:schemeClr val="accent1"/>
              </a:solidFill>
              <a:latin typeface="Times New Roman" panose="02020603050405020304" pitchFamily="18" charset="0"/>
              <a:cs typeface="Times New Roman" panose="02020603050405020304" pitchFamily="18" charset="0"/>
            </a:endParaRPr>
          </a:p>
        </p:txBody>
      </p:sp>
      <p:sp>
        <p:nvSpPr>
          <p:cNvPr id="636" name="Google Shape;636;p38"/>
          <p:cNvSpPr txBox="1">
            <a:spLocks noGrp="1"/>
          </p:cNvSpPr>
          <p:nvPr>
            <p:ph type="subTitle" idx="1"/>
          </p:nvPr>
        </p:nvSpPr>
        <p:spPr>
          <a:xfrm>
            <a:off x="1033104" y="1576824"/>
            <a:ext cx="7265076" cy="13579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b="0"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Xác định rõ bài toán hình học cần giải quyết, các yêu cầu và ràng buộc liên quan đến </a:t>
            </a:r>
            <a:r>
              <a:rPr lang="vi-VN" sz="1600" dirty="0">
                <a:solidFill>
                  <a:schemeClr val="accent6">
                    <a:lumMod val="95000"/>
                  </a:schemeClr>
                </a:solidFill>
                <a:latin typeface="Times New Roman" panose="02020603050405020304" pitchFamily="18" charset="0"/>
                <a:cs typeface="Times New Roman" panose="02020603050405020304" pitchFamily="18" charset="0"/>
              </a:rPr>
              <a:t>.</a:t>
            </a:r>
          </a:p>
          <a:p>
            <a:pPr marL="0" lvl="0" indent="0" algn="ctr" rtl="0">
              <a:spcBef>
                <a:spcPts val="0"/>
              </a:spcBef>
              <a:spcAft>
                <a:spcPts val="0"/>
              </a:spcAft>
              <a:buNone/>
            </a:pPr>
            <a:r>
              <a:rPr lang="vi-VN" sz="1600" b="0"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Có thể bao gồm tìm kiếm đường đi ngắn nhất trong một mạng lưới, tính toán diện tích hoặc chu vi của một đa giác, tìm điểm giao của các đường thẳng, v.v.</a:t>
            </a:r>
            <a:endParaRPr sz="1600"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639" name="Google Shape;639;p38"/>
          <p:cNvSpPr txBox="1">
            <a:spLocks noGrp="1"/>
          </p:cNvSpPr>
          <p:nvPr>
            <p:ph type="title" idx="4"/>
          </p:nvPr>
        </p:nvSpPr>
        <p:spPr>
          <a:xfrm>
            <a:off x="1593425" y="3082057"/>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Clr>
                <a:schemeClr val="lt1"/>
              </a:buClr>
              <a:buSzPts val="1100"/>
              <a:buFont typeface="Arial"/>
              <a:buNone/>
            </a:pPr>
            <a:r>
              <a:rPr lang="en-US" b="0" i="0" u="none" strike="noStrike" dirty="0" err="1">
                <a:solidFill>
                  <a:schemeClr val="accent1"/>
                </a:solidFill>
                <a:effectLst/>
                <a:latin typeface="Times New Roman" panose="02020603050405020304" pitchFamily="18" charset="0"/>
                <a:cs typeface="Times New Roman" panose="02020603050405020304" pitchFamily="18" charset="0"/>
              </a:rPr>
              <a:t>Phân</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tích</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bài</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toán</a:t>
            </a:r>
            <a:endParaRPr dirty="0">
              <a:solidFill>
                <a:schemeClr val="accent1"/>
              </a:solidFill>
              <a:latin typeface="Times New Roman" panose="02020603050405020304" pitchFamily="18" charset="0"/>
              <a:cs typeface="Times New Roman" panose="02020603050405020304" pitchFamily="18" charset="0"/>
            </a:endParaRPr>
          </a:p>
        </p:txBody>
      </p:sp>
      <p:sp>
        <p:nvSpPr>
          <p:cNvPr id="640" name="Google Shape;640;p38"/>
          <p:cNvSpPr txBox="1">
            <a:spLocks noGrp="1"/>
          </p:cNvSpPr>
          <p:nvPr>
            <p:ph type="subTitle" idx="5"/>
          </p:nvPr>
        </p:nvSpPr>
        <p:spPr>
          <a:xfrm>
            <a:off x="987666" y="3279142"/>
            <a:ext cx="7265076" cy="1261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b="0"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Phân tích bài </a:t>
            </a:r>
            <a:r>
              <a:rPr lang="vi-VN" sz="1600" b="0" i="0" u="none" strike="noStrike" dirty="0">
                <a:solidFill>
                  <a:schemeClr val="accent6"/>
                </a:solidFill>
                <a:effectLst/>
                <a:latin typeface="Times New Roman" panose="02020603050405020304" pitchFamily="18" charset="0"/>
                <a:cs typeface="Times New Roman" panose="02020603050405020304" pitchFamily="18" charset="0"/>
              </a:rPr>
              <a:t>toán</a:t>
            </a:r>
            <a:r>
              <a:rPr lang="vi-VN" sz="1600" b="0"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hình học để hiểu rõ về cấu trúc dữ liệu và các yếu tố hình học liên quan. Bao gồm xem xét các đặc điểm và thuộc tính của các đối tượng hình học liên quan, như điểm, đường thẳng, đa giác, v.v.</a:t>
            </a:r>
            <a:endParaRPr sz="1600" dirty="0">
              <a:solidFill>
                <a:schemeClr val="accent6">
                  <a:lumMod val="95000"/>
                </a:schemeClr>
              </a:solidFill>
              <a:latin typeface="Times New Roman" panose="02020603050405020304" pitchFamily="18" charset="0"/>
              <a:cs typeface="Times New Roman" panose="02020603050405020304" pitchFamily="18" charset="0"/>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500"/>
                                        <p:tgtEl>
                                          <p:spTgt spid="6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6">
                                            <p:txEl>
                                              <p:pRg st="0" end="0"/>
                                            </p:txEl>
                                          </p:spTgt>
                                        </p:tgtEl>
                                        <p:attrNameLst>
                                          <p:attrName>style.visibility</p:attrName>
                                        </p:attrNameLst>
                                      </p:cBhvr>
                                      <p:to>
                                        <p:strVal val="visible"/>
                                      </p:to>
                                    </p:set>
                                    <p:animEffect transition="in" filter="fade">
                                      <p:cBhvr>
                                        <p:cTn id="10" dur="500"/>
                                        <p:tgtEl>
                                          <p:spTgt spid="63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6">
                                            <p:txEl>
                                              <p:pRg st="1" end="1"/>
                                            </p:txEl>
                                          </p:spTgt>
                                        </p:tgtEl>
                                        <p:attrNameLst>
                                          <p:attrName>style.visibility</p:attrName>
                                        </p:attrNameLst>
                                      </p:cBhvr>
                                      <p:to>
                                        <p:strVal val="visible"/>
                                      </p:to>
                                    </p:set>
                                    <p:animEffect transition="in" filter="fade">
                                      <p:cBhvr>
                                        <p:cTn id="13" dur="500"/>
                                        <p:tgtEl>
                                          <p:spTgt spid="63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39"/>
                                        </p:tgtEl>
                                        <p:attrNameLst>
                                          <p:attrName>style.visibility</p:attrName>
                                        </p:attrNameLst>
                                      </p:cBhvr>
                                      <p:to>
                                        <p:strVal val="visible"/>
                                      </p:to>
                                    </p:set>
                                    <p:animEffect transition="in" filter="fade">
                                      <p:cBhvr>
                                        <p:cTn id="18" dur="500"/>
                                        <p:tgtEl>
                                          <p:spTgt spid="6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0">
                                            <p:txEl>
                                              <p:pRg st="0" end="0"/>
                                            </p:txEl>
                                          </p:spTgt>
                                        </p:tgtEl>
                                        <p:attrNameLst>
                                          <p:attrName>style.visibility</p:attrName>
                                        </p:attrNameLst>
                                      </p:cBhvr>
                                      <p:to>
                                        <p:strVal val="visible"/>
                                      </p:to>
                                    </p:set>
                                    <p:animEffect transition="in" filter="fade">
                                      <p:cBhvr>
                                        <p:cTn id="21" dur="500"/>
                                        <p:tgtEl>
                                          <p:spTgt spid="6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build="p"/>
      <p:bldP spid="639" grpId="0"/>
      <p:bldP spid="6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3000" dirty="0">
                <a:latin typeface="+mn-lt"/>
              </a:rPr>
              <a:t>Quy trình thiết kế</a:t>
            </a:r>
            <a:endParaRPr sz="3000" dirty="0">
              <a:latin typeface="+mn-lt"/>
            </a:endParaRPr>
          </a:p>
        </p:txBody>
      </p:sp>
      <p:sp>
        <p:nvSpPr>
          <p:cNvPr id="635" name="Google Shape;635;p38"/>
          <p:cNvSpPr txBox="1">
            <a:spLocks noGrp="1"/>
          </p:cNvSpPr>
          <p:nvPr>
            <p:ph type="title"/>
          </p:nvPr>
        </p:nvSpPr>
        <p:spPr>
          <a:xfrm>
            <a:off x="1479785" y="2451221"/>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vi-VN" sz="2800" b="1" i="0" u="none" strike="noStrike" dirty="0">
                <a:solidFill>
                  <a:schemeClr val="bg1"/>
                </a:solidFill>
                <a:effectLst/>
                <a:latin typeface="Times New Roman" panose="02020603050405020304" pitchFamily="18" charset="0"/>
                <a:cs typeface="Times New Roman" panose="02020603050405020304" pitchFamily="18" charset="0"/>
              </a:rPr>
              <a:t>Lựa chọn phương pháp</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636" name="Google Shape;636;p38"/>
          <p:cNvSpPr txBox="1">
            <a:spLocks noGrp="1"/>
          </p:cNvSpPr>
          <p:nvPr>
            <p:ph type="subTitle" idx="1"/>
          </p:nvPr>
        </p:nvSpPr>
        <p:spPr>
          <a:xfrm>
            <a:off x="932687" y="2869222"/>
            <a:ext cx="7265076" cy="13579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b="0" i="0" u="none" strike="noStrike" dirty="0">
                <a:solidFill>
                  <a:schemeClr val="accent6"/>
                </a:solidFill>
                <a:effectLst/>
                <a:latin typeface="Times New Roman" panose="02020603050405020304" pitchFamily="18" charset="0"/>
                <a:cs typeface="Times New Roman" panose="02020603050405020304" pitchFamily="18" charset="0"/>
              </a:rPr>
              <a:t>Dựa trên phân tích bài toán, lựa chọn phương pháp thiết kế thuật toán phù hợp cho vấn đề hình học. Các phương pháp thông thường có thể bao gồm chia để trị, quy hoạch động, tham lam, hoặc sử dụng cấu trúc dữ liệu và thuật toán đặc biệt </a:t>
            </a:r>
            <a:r>
              <a:rPr lang="vi-VN" sz="1600" dirty="0">
                <a:solidFill>
                  <a:schemeClr val="accent6"/>
                </a:solidFill>
                <a:latin typeface="Times New Roman" panose="02020603050405020304" pitchFamily="18" charset="0"/>
                <a:cs typeface="Times New Roman" panose="02020603050405020304" pitchFamily="18" charset="0"/>
              </a:rPr>
              <a:t>khác </a:t>
            </a:r>
            <a:endParaRPr sz="1600" dirty="0">
              <a:solidFill>
                <a:schemeClr val="accent6"/>
              </a:solidFill>
              <a:latin typeface="Times New Roman" panose="02020603050405020304" pitchFamily="18" charset="0"/>
              <a:cs typeface="Times New Roman" panose="02020603050405020304" pitchFamily="18" charset="0"/>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êu đề 3">
            <a:extLst>
              <a:ext uri="{FF2B5EF4-FFF2-40B4-BE49-F238E27FC236}">
                <a16:creationId xmlns:a16="http://schemas.microsoft.com/office/drawing/2014/main" id="{54163AB3-8AD9-D9FB-E13F-3CD92678D5D8}"/>
              </a:ext>
            </a:extLst>
          </p:cNvPr>
          <p:cNvSpPr>
            <a:spLocks noGrp="1"/>
          </p:cNvSpPr>
          <p:nvPr>
            <p:ph type="title" idx="4"/>
          </p:nvPr>
        </p:nvSpPr>
        <p:spPr/>
        <p:txBody>
          <a:bodyPr/>
          <a:lstStyle/>
          <a:p>
            <a:endParaRPr lang="en-US"/>
          </a:p>
        </p:txBody>
      </p:sp>
      <p:sp>
        <p:nvSpPr>
          <p:cNvPr id="7" name="Tiêu đề phụ 6">
            <a:extLst>
              <a:ext uri="{FF2B5EF4-FFF2-40B4-BE49-F238E27FC236}">
                <a16:creationId xmlns:a16="http://schemas.microsoft.com/office/drawing/2014/main" id="{12144561-E89D-3241-8DD5-3B24837D3689}"/>
              </a:ext>
            </a:extLst>
          </p:cNvPr>
          <p:cNvSpPr>
            <a:spLocks noGrp="1"/>
          </p:cNvSpPr>
          <p:nvPr>
            <p:ph type="subTitle" idx="5"/>
          </p:nvPr>
        </p:nvSpPr>
        <p:spPr/>
        <p:txBody>
          <a:bodyPr/>
          <a:lstStyle/>
          <a:p>
            <a:endParaRPr lang="en-US"/>
          </a:p>
        </p:txBody>
      </p:sp>
    </p:spTree>
    <p:extLst>
      <p:ext uri="{BB962C8B-B14F-4D97-AF65-F5344CB8AC3E}">
        <p14:creationId xmlns:p14="http://schemas.microsoft.com/office/powerpoint/2010/main" val="244249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500"/>
                                        <p:tgtEl>
                                          <p:spTgt spid="6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6">
                                            <p:txEl>
                                              <p:pRg st="0" end="0"/>
                                            </p:txEl>
                                          </p:spTgt>
                                        </p:tgtEl>
                                        <p:attrNameLst>
                                          <p:attrName>style.visibility</p:attrName>
                                        </p:attrNameLst>
                                      </p:cBhvr>
                                      <p:to>
                                        <p:strVal val="visible"/>
                                      </p:to>
                                    </p:set>
                                    <p:animEffect transition="in" filter="fade">
                                      <p:cBhvr>
                                        <p:cTn id="10" dur="500"/>
                                        <p:tgtEl>
                                          <p:spTgt spid="6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3000" dirty="0">
                <a:latin typeface="+mn-lt"/>
              </a:rPr>
              <a:t>Quy trình thiết kế</a:t>
            </a:r>
            <a:endParaRPr sz="3000" dirty="0">
              <a:latin typeface="+mn-lt"/>
            </a:endParaRPr>
          </a:p>
        </p:txBody>
      </p:sp>
      <p:sp>
        <p:nvSpPr>
          <p:cNvPr id="639" name="Google Shape;639;p38"/>
          <p:cNvSpPr txBox="1">
            <a:spLocks noGrp="1"/>
          </p:cNvSpPr>
          <p:nvPr>
            <p:ph type="title" idx="4"/>
          </p:nvPr>
        </p:nvSpPr>
        <p:spPr>
          <a:xfrm>
            <a:off x="1684157" y="1942848"/>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Clr>
                <a:schemeClr val="lt1"/>
              </a:buClr>
              <a:buSzPts val="1100"/>
              <a:buFont typeface="Arial"/>
              <a:buNone/>
            </a:pPr>
            <a:r>
              <a:rPr lang="en-US" b="0" i="0" u="none" strike="noStrike" dirty="0" err="1">
                <a:solidFill>
                  <a:schemeClr val="accent1"/>
                </a:solidFill>
                <a:effectLst/>
                <a:latin typeface="Times New Roman" panose="02020603050405020304" pitchFamily="18" charset="0"/>
                <a:cs typeface="Times New Roman" panose="02020603050405020304" pitchFamily="18" charset="0"/>
              </a:rPr>
              <a:t>Thiết</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kế</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thuật</a:t>
            </a:r>
            <a:r>
              <a:rPr lang="en-US" b="0" i="0" u="none" strike="noStrike" dirty="0">
                <a:solidFill>
                  <a:schemeClr val="accent1"/>
                </a:solidFill>
                <a:effectLst/>
                <a:latin typeface="Times New Roman" panose="02020603050405020304" pitchFamily="18" charset="0"/>
                <a:cs typeface="Times New Roman" panose="02020603050405020304" pitchFamily="18" charset="0"/>
              </a:rPr>
              <a:t> </a:t>
            </a:r>
            <a:r>
              <a:rPr lang="en-US" b="0" i="0" u="none" strike="noStrike" dirty="0" err="1">
                <a:solidFill>
                  <a:schemeClr val="accent1"/>
                </a:solidFill>
                <a:effectLst/>
                <a:latin typeface="Times New Roman" panose="02020603050405020304" pitchFamily="18" charset="0"/>
                <a:cs typeface="Times New Roman" panose="02020603050405020304" pitchFamily="18" charset="0"/>
              </a:rPr>
              <a:t>toán</a:t>
            </a:r>
            <a:endParaRPr dirty="0">
              <a:solidFill>
                <a:schemeClr val="accent1"/>
              </a:solidFill>
              <a:latin typeface="Times New Roman" panose="02020603050405020304" pitchFamily="18" charset="0"/>
              <a:cs typeface="Times New Roman" panose="02020603050405020304" pitchFamily="18" charset="0"/>
            </a:endParaRPr>
          </a:p>
        </p:txBody>
      </p:sp>
      <p:sp>
        <p:nvSpPr>
          <p:cNvPr id="640" name="Google Shape;640;p38"/>
          <p:cNvSpPr txBox="1">
            <a:spLocks noGrp="1"/>
          </p:cNvSpPr>
          <p:nvPr>
            <p:ph type="subTitle" idx="5"/>
          </p:nvPr>
        </p:nvSpPr>
        <p:spPr>
          <a:xfrm>
            <a:off x="942052" y="2311474"/>
            <a:ext cx="7246345" cy="12721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b="0" i="0" u="none" strike="noStrike" dirty="0">
                <a:solidFill>
                  <a:schemeClr val="accent6"/>
                </a:solidFill>
                <a:effectLst/>
                <a:latin typeface="Times New Roman" panose="02020603050405020304" pitchFamily="18" charset="0"/>
                <a:cs typeface="Times New Roman" panose="02020603050405020304" pitchFamily="18" charset="0"/>
              </a:rPr>
              <a:t>Xây dựng thuật toán dựa trên phương pháp đã chọn. Bao gồm xác định các bước xử lý, sử dụng cấu trúc dữ liệu hình học, và áp dụng các phép toán hình học để giải quyết bài toán.</a:t>
            </a:r>
            <a:endParaRPr sz="1600" dirty="0">
              <a:solidFill>
                <a:schemeClr val="accent6"/>
              </a:solidFill>
              <a:latin typeface="Times New Roman" panose="02020603050405020304" pitchFamily="18" charset="0"/>
              <a:cs typeface="Times New Roman" panose="02020603050405020304" pitchFamily="18" charset="0"/>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39;p38">
            <a:extLst>
              <a:ext uri="{FF2B5EF4-FFF2-40B4-BE49-F238E27FC236}">
                <a16:creationId xmlns:a16="http://schemas.microsoft.com/office/drawing/2014/main" id="{47B9F9B1-901F-FC35-BE95-E0FB12FE0373}"/>
              </a:ext>
            </a:extLst>
          </p:cNvPr>
          <p:cNvSpPr txBox="1">
            <a:spLocks/>
          </p:cNvSpPr>
          <p:nvPr/>
        </p:nvSpPr>
        <p:spPr>
          <a:xfrm>
            <a:off x="1684157" y="3958852"/>
            <a:ext cx="5943600" cy="38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a:buNone/>
              <a:defRPr sz="2000" b="0" i="0" u="none" strike="noStrike" cap="none">
                <a:solidFill>
                  <a:schemeClr val="lt1"/>
                </a:solidFill>
                <a:latin typeface="Audiowide" panose="020B0604020202020204" charset="0"/>
                <a:ea typeface="Audiowide"/>
                <a:cs typeface="Audiowide"/>
                <a:sym typeface="Audiowide"/>
              </a:defRPr>
            </a:lvl1pPr>
            <a:lvl2pPr marR="0" lvl="1"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pPr>
              <a:spcAft>
                <a:spcPts val="1200"/>
              </a:spcAft>
              <a:buSzPts val="1100"/>
              <a:buFont typeface="Arial"/>
              <a:buNone/>
            </a:pPr>
            <a:r>
              <a:rPr lang="vi-VN" b="0" i="0" u="none" strike="noStrike" dirty="0">
                <a:solidFill>
                  <a:schemeClr val="accent1"/>
                </a:solidFill>
                <a:effectLst/>
                <a:latin typeface="Times New Roman" panose="02020603050405020304" pitchFamily="18" charset="0"/>
                <a:cs typeface="Times New Roman" panose="02020603050405020304" pitchFamily="18" charset="0"/>
              </a:rPr>
              <a:t>Phân tích và tối ưu</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7DA899-7E9D-5BA3-65EE-ED4018D967E4}"/>
              </a:ext>
            </a:extLst>
          </p:cNvPr>
          <p:cNvSpPr txBox="1"/>
          <p:nvPr/>
        </p:nvSpPr>
        <p:spPr>
          <a:xfrm>
            <a:off x="987666" y="4074052"/>
            <a:ext cx="7207506" cy="584775"/>
          </a:xfrm>
          <a:prstGeom prst="rect">
            <a:avLst/>
          </a:prstGeom>
          <a:noFill/>
        </p:spPr>
        <p:txBody>
          <a:bodyPr wrap="square" rtlCol="0">
            <a:spAutoFit/>
          </a:bodyPr>
          <a:lstStyle/>
          <a:p>
            <a:pPr algn="ctr"/>
            <a:r>
              <a:rPr lang="vi-VN" sz="1600" b="0" i="0" u="none" strike="noStrike" dirty="0">
                <a:solidFill>
                  <a:schemeClr val="accent6"/>
                </a:solidFill>
                <a:effectLst/>
                <a:latin typeface="Times New Roman" panose="02020603050405020304" pitchFamily="18" charset="0"/>
                <a:cs typeface="Times New Roman" panose="02020603050405020304" pitchFamily="18" charset="0"/>
              </a:rPr>
              <a:t> Phân tích độ phức tạp của thuật toán để đánh giá hiệu suất của nó. Tìm kiếm các cách để tối ưu hoá thuật toán, như giảm thời gian chạy, tối ưu hóa không gian lưu trữ….</a:t>
            </a:r>
            <a:endParaRPr lang="en-US" sz="16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91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500"/>
                                        <p:tgtEl>
                                          <p:spTgt spid="6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0">
                                            <p:txEl>
                                              <p:pRg st="0" end="0"/>
                                            </p:txEl>
                                          </p:spTgt>
                                        </p:tgtEl>
                                        <p:attrNameLst>
                                          <p:attrName>style.visibility</p:attrName>
                                        </p:attrNameLst>
                                      </p:cBhvr>
                                      <p:to>
                                        <p:strVal val="visible"/>
                                      </p:to>
                                    </p:set>
                                    <p:animEffect transition="in" filter="fade">
                                      <p:cBhvr>
                                        <p:cTn id="10" dur="500"/>
                                        <p:tgtEl>
                                          <p:spTgt spid="6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 grpId="0"/>
      <p:bldP spid="640" grpId="0" build="p"/>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mn-lt"/>
              </a:rPr>
              <a:t>Bài toán áp dụng</a:t>
            </a:r>
            <a:endParaRPr sz="4000" dirty="0">
              <a:latin typeface="+mn-lt"/>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730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177ACF-50E9-D4E2-4174-462284CFAAC8}"/>
              </a:ext>
            </a:extLst>
          </p:cNvPr>
          <p:cNvPicPr>
            <a:picLocks noChangeAspect="1"/>
          </p:cNvPicPr>
          <p:nvPr/>
        </p:nvPicPr>
        <p:blipFill>
          <a:blip r:embed="rId2"/>
          <a:stretch>
            <a:fillRect/>
          </a:stretch>
        </p:blipFill>
        <p:spPr>
          <a:xfrm>
            <a:off x="4572000" y="1214772"/>
            <a:ext cx="3558848" cy="3627434"/>
          </a:xfrm>
          <a:prstGeom prst="rect">
            <a:avLst/>
          </a:prstGeom>
        </p:spPr>
      </p:pic>
      <p:sp>
        <p:nvSpPr>
          <p:cNvPr id="5" name="Google Shape;1489;p59">
            <a:extLst>
              <a:ext uri="{FF2B5EF4-FFF2-40B4-BE49-F238E27FC236}">
                <a16:creationId xmlns:a16="http://schemas.microsoft.com/office/drawing/2014/main" id="{AC675899-DD60-CD81-A400-AB66CAAB3D23}"/>
              </a:ext>
            </a:extLst>
          </p:cNvPr>
          <p:cNvSpPr/>
          <p:nvPr/>
        </p:nvSpPr>
        <p:spPr>
          <a:xfrm>
            <a:off x="778539" y="301294"/>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0806A26-DD3E-3189-E0B2-D50606CBDF55}"/>
              </a:ext>
            </a:extLst>
          </p:cNvPr>
          <p:cNvSpPr txBox="1"/>
          <p:nvPr/>
        </p:nvSpPr>
        <p:spPr>
          <a:xfrm>
            <a:off x="1371600" y="348619"/>
            <a:ext cx="6191793" cy="584775"/>
          </a:xfrm>
          <a:prstGeom prst="rect">
            <a:avLst/>
          </a:prstGeom>
          <a:noFill/>
        </p:spPr>
        <p:txBody>
          <a:bodyPr wrap="square" rtlCol="0">
            <a:spAutoFit/>
          </a:bodyPr>
          <a:lstStyle/>
          <a:p>
            <a:pPr algn="ctr"/>
            <a:r>
              <a:rPr lang="en-US" sz="3200" dirty="0" err="1">
                <a:solidFill>
                  <a:schemeClr val="bg1"/>
                </a:solidFill>
              </a:rPr>
              <a:t>Bài</a:t>
            </a:r>
            <a:r>
              <a:rPr lang="en-US" sz="3200" dirty="0">
                <a:solidFill>
                  <a:schemeClr val="bg1"/>
                </a:solidFill>
              </a:rPr>
              <a:t> </a:t>
            </a:r>
            <a:r>
              <a:rPr lang="en-US" sz="3200" dirty="0" err="1">
                <a:solidFill>
                  <a:schemeClr val="bg1"/>
                </a:solidFill>
              </a:rPr>
              <a:t>toán</a:t>
            </a:r>
            <a:r>
              <a:rPr lang="en-US" sz="3200" dirty="0">
                <a:solidFill>
                  <a:schemeClr val="bg1"/>
                </a:solidFill>
              </a:rPr>
              <a:t> </a:t>
            </a:r>
            <a:r>
              <a:rPr lang="en-US" sz="3200" dirty="0" err="1">
                <a:solidFill>
                  <a:schemeClr val="bg1"/>
                </a:solidFill>
              </a:rPr>
              <a:t>tìm</a:t>
            </a:r>
            <a:r>
              <a:rPr lang="en-US" sz="3200" dirty="0">
                <a:solidFill>
                  <a:schemeClr val="bg1"/>
                </a:solidFill>
              </a:rPr>
              <a:t> </a:t>
            </a:r>
            <a:r>
              <a:rPr lang="en-US" sz="3200" dirty="0" err="1">
                <a:solidFill>
                  <a:schemeClr val="bg1"/>
                </a:solidFill>
              </a:rPr>
              <a:t>đường</a:t>
            </a:r>
            <a:r>
              <a:rPr lang="en-US" sz="3200" dirty="0">
                <a:solidFill>
                  <a:schemeClr val="bg1"/>
                </a:solidFill>
              </a:rPr>
              <a:t> </a:t>
            </a:r>
            <a:r>
              <a:rPr lang="en-US" sz="3200" dirty="0" err="1">
                <a:solidFill>
                  <a:schemeClr val="bg1"/>
                </a:solidFill>
              </a:rPr>
              <a:t>đi</a:t>
            </a:r>
            <a:r>
              <a:rPr lang="en-US" sz="3200" dirty="0">
                <a:solidFill>
                  <a:schemeClr val="bg1"/>
                </a:solidFill>
              </a:rPr>
              <a:t> </a:t>
            </a:r>
            <a:r>
              <a:rPr lang="en-US" sz="3200" dirty="0" err="1">
                <a:solidFill>
                  <a:schemeClr val="bg1"/>
                </a:solidFill>
              </a:rPr>
              <a:t>ngắn</a:t>
            </a:r>
            <a:r>
              <a:rPr lang="en-US" sz="3200" dirty="0">
                <a:solidFill>
                  <a:schemeClr val="bg1"/>
                </a:solidFill>
              </a:rPr>
              <a:t> </a:t>
            </a:r>
            <a:r>
              <a:rPr lang="en-US" sz="3200" dirty="0" err="1">
                <a:solidFill>
                  <a:schemeClr val="bg1"/>
                </a:solidFill>
              </a:rPr>
              <a:t>nhất</a:t>
            </a:r>
            <a:endParaRPr lang="en-US" sz="3200" dirty="0">
              <a:solidFill>
                <a:schemeClr val="bg1"/>
              </a:solidFill>
            </a:endParaRPr>
          </a:p>
        </p:txBody>
      </p:sp>
      <p:pic>
        <p:nvPicPr>
          <p:cNvPr id="3" name="Hình ảnh 2">
            <a:extLst>
              <a:ext uri="{FF2B5EF4-FFF2-40B4-BE49-F238E27FC236}">
                <a16:creationId xmlns:a16="http://schemas.microsoft.com/office/drawing/2014/main" id="{99C04CA6-DA5F-B6C3-CBAB-B42CD0B10620}"/>
              </a:ext>
            </a:extLst>
          </p:cNvPr>
          <p:cNvPicPr>
            <a:picLocks noChangeAspect="1"/>
          </p:cNvPicPr>
          <p:nvPr/>
        </p:nvPicPr>
        <p:blipFill>
          <a:blip r:embed="rId3"/>
          <a:stretch>
            <a:fillRect/>
          </a:stretch>
        </p:blipFill>
        <p:spPr>
          <a:xfrm>
            <a:off x="457105" y="1167447"/>
            <a:ext cx="3627434" cy="3627434"/>
          </a:xfrm>
          <a:prstGeom prst="rect">
            <a:avLst/>
          </a:prstGeom>
        </p:spPr>
      </p:pic>
    </p:spTree>
    <p:extLst>
      <p:ext uri="{BB962C8B-B14F-4D97-AF65-F5344CB8AC3E}">
        <p14:creationId xmlns:p14="http://schemas.microsoft.com/office/powerpoint/2010/main" val="65206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DBFFD1-6A01-3D14-3BD9-41FFA444FD69}"/>
              </a:ext>
            </a:extLst>
          </p:cNvPr>
          <p:cNvSpPr/>
          <p:nvPr/>
        </p:nvSpPr>
        <p:spPr>
          <a:xfrm>
            <a:off x="3657600" y="20620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host\Shared Folders\Shared with PC\images\Pacman_stuck_minimax.png">
            <a:extLst>
              <a:ext uri="{FF2B5EF4-FFF2-40B4-BE49-F238E27FC236}">
                <a16:creationId xmlns:a16="http://schemas.microsoft.com/office/drawing/2014/main" id="{B984587F-9D39-E242-8E90-2EB441FB8BCD}"/>
              </a:ext>
            </a:extLst>
          </p:cNvPr>
          <p:cNvPicPr>
            <a:picLocks noChangeAspect="1" noChangeArrowheads="1"/>
          </p:cNvPicPr>
          <p:nvPr/>
        </p:nvPicPr>
        <p:blipFill>
          <a:blip r:embed="rId2" cstate="print"/>
          <a:srcRect l="38135" t="16438" r="44067" b="58904"/>
          <a:stretch>
            <a:fillRect/>
          </a:stretch>
        </p:blipFill>
        <p:spPr bwMode="auto">
          <a:xfrm flipH="1">
            <a:off x="4267200" y="2127108"/>
            <a:ext cx="304800" cy="261937"/>
          </a:xfrm>
          <a:prstGeom prst="rect">
            <a:avLst/>
          </a:prstGeom>
          <a:noFill/>
          <a:ln w="9525">
            <a:noFill/>
            <a:miter lim="800000"/>
            <a:headEnd/>
            <a:tailEnd/>
          </a:ln>
        </p:spPr>
      </p:pic>
      <p:sp>
        <p:nvSpPr>
          <p:cNvPr id="4" name="Oval 3">
            <a:extLst>
              <a:ext uri="{FF2B5EF4-FFF2-40B4-BE49-F238E27FC236}">
                <a16:creationId xmlns:a16="http://schemas.microsoft.com/office/drawing/2014/main" id="{40A1113F-E72C-E5F4-8DA0-C66B932F242E}"/>
              </a:ext>
            </a:extLst>
          </p:cNvPr>
          <p:cNvSpPr/>
          <p:nvPr/>
        </p:nvSpPr>
        <p:spPr>
          <a:xfrm>
            <a:off x="4953000" y="22144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a:extLst>
              <a:ext uri="{FF2B5EF4-FFF2-40B4-BE49-F238E27FC236}">
                <a16:creationId xmlns:a16="http://schemas.microsoft.com/office/drawing/2014/main" id="{2C17DB05-AE85-9C44-BBE8-A33B99F73D1C}"/>
              </a:ext>
            </a:extLst>
          </p:cNvPr>
          <p:cNvCxnSpPr/>
          <p:nvPr/>
        </p:nvCxnSpPr>
        <p:spPr>
          <a:xfrm rot="10800000" flipV="1">
            <a:off x="2057400" y="2519220"/>
            <a:ext cx="2362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483BA3-AA8C-3C02-BEA5-72B1FE8EAD74}"/>
              </a:ext>
            </a:extLst>
          </p:cNvPr>
          <p:cNvCxnSpPr/>
          <p:nvPr/>
        </p:nvCxnSpPr>
        <p:spPr>
          <a:xfrm>
            <a:off x="4419600" y="2519220"/>
            <a:ext cx="22860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9777B8-7660-3956-61C7-A307FC690C25}"/>
              </a:ext>
            </a:extLst>
          </p:cNvPr>
          <p:cNvCxnSpPr/>
          <p:nvPr/>
        </p:nvCxnSpPr>
        <p:spPr>
          <a:xfrm rot="10800000" flipV="1">
            <a:off x="5638800" y="3433620"/>
            <a:ext cx="1066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54DDECC-587A-33B3-07EC-B1EF2D1FFF82}"/>
              </a:ext>
            </a:extLst>
          </p:cNvPr>
          <p:cNvCxnSpPr/>
          <p:nvPr/>
        </p:nvCxnSpPr>
        <p:spPr>
          <a:xfrm>
            <a:off x="6705600" y="3433620"/>
            <a:ext cx="1219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EFB6CB-6940-AEE1-87F2-CC18C717A343}"/>
              </a:ext>
            </a:extLst>
          </p:cNvPr>
          <p:cNvCxnSpPr/>
          <p:nvPr/>
        </p:nvCxnSpPr>
        <p:spPr>
          <a:xfrm rot="10800000" flipV="1">
            <a:off x="990601" y="3433620"/>
            <a:ext cx="1066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86F54E-4180-0228-4089-6A6F0513BB3F}"/>
              </a:ext>
            </a:extLst>
          </p:cNvPr>
          <p:cNvCxnSpPr/>
          <p:nvPr/>
        </p:nvCxnSpPr>
        <p:spPr>
          <a:xfrm>
            <a:off x="2057401" y="3433620"/>
            <a:ext cx="1219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3F5ACD-EC6A-0386-FF3B-6DAB932C183F}"/>
              </a:ext>
            </a:extLst>
          </p:cNvPr>
          <p:cNvSpPr/>
          <p:nvPr/>
        </p:nvSpPr>
        <p:spPr>
          <a:xfrm>
            <a:off x="1295400" y="29764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3" descr="\\.host\Shared Folders\Shared with PC\images\Pacman_stuck_minimax.png">
            <a:extLst>
              <a:ext uri="{FF2B5EF4-FFF2-40B4-BE49-F238E27FC236}">
                <a16:creationId xmlns:a16="http://schemas.microsoft.com/office/drawing/2014/main" id="{5D2488D2-FBFF-4268-09C5-4741D84680B2}"/>
              </a:ext>
            </a:extLst>
          </p:cNvPr>
          <p:cNvPicPr>
            <a:picLocks noChangeAspect="1" noChangeArrowheads="1"/>
          </p:cNvPicPr>
          <p:nvPr/>
        </p:nvPicPr>
        <p:blipFill>
          <a:blip r:embed="rId2" cstate="print"/>
          <a:srcRect l="38135" t="16438" r="44067" b="58904"/>
          <a:stretch>
            <a:fillRect/>
          </a:stretch>
        </p:blipFill>
        <p:spPr bwMode="auto">
          <a:xfrm>
            <a:off x="1600200" y="3041508"/>
            <a:ext cx="304800" cy="261937"/>
          </a:xfrm>
          <a:prstGeom prst="rect">
            <a:avLst/>
          </a:prstGeom>
          <a:noFill/>
          <a:ln w="9525">
            <a:noFill/>
            <a:miter lim="800000"/>
            <a:headEnd/>
            <a:tailEnd/>
          </a:ln>
        </p:spPr>
      </p:pic>
      <p:sp>
        <p:nvSpPr>
          <p:cNvPr id="13" name="Oval 12">
            <a:extLst>
              <a:ext uri="{FF2B5EF4-FFF2-40B4-BE49-F238E27FC236}">
                <a16:creationId xmlns:a16="http://schemas.microsoft.com/office/drawing/2014/main" id="{6B065C31-1907-26B6-28FB-DC3512B4964C}"/>
              </a:ext>
            </a:extLst>
          </p:cNvPr>
          <p:cNvSpPr/>
          <p:nvPr/>
        </p:nvSpPr>
        <p:spPr>
          <a:xfrm>
            <a:off x="2590800" y="31288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51B30930-C84C-9DB9-F156-62E44EC1A3B2}"/>
              </a:ext>
            </a:extLst>
          </p:cNvPr>
          <p:cNvSpPr/>
          <p:nvPr/>
        </p:nvSpPr>
        <p:spPr>
          <a:xfrm>
            <a:off x="5943600" y="29764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 name="Picture 3" descr="\\.host\Shared Folders\Shared with PC\images\Pacman_stuck_minimax.png">
            <a:extLst>
              <a:ext uri="{FF2B5EF4-FFF2-40B4-BE49-F238E27FC236}">
                <a16:creationId xmlns:a16="http://schemas.microsoft.com/office/drawing/2014/main" id="{B6B9FD21-4677-C30F-75FA-A607C876FF8B}"/>
              </a:ext>
            </a:extLst>
          </p:cNvPr>
          <p:cNvPicPr>
            <a:picLocks noChangeAspect="1" noChangeArrowheads="1"/>
          </p:cNvPicPr>
          <p:nvPr/>
        </p:nvPicPr>
        <p:blipFill>
          <a:blip r:embed="rId2" cstate="print"/>
          <a:srcRect l="38135" t="16438" r="44067" b="58904"/>
          <a:stretch>
            <a:fillRect/>
          </a:stretch>
        </p:blipFill>
        <p:spPr bwMode="auto">
          <a:xfrm flipH="1">
            <a:off x="6858000" y="3041508"/>
            <a:ext cx="304800" cy="261937"/>
          </a:xfrm>
          <a:prstGeom prst="rect">
            <a:avLst/>
          </a:prstGeom>
          <a:noFill/>
          <a:ln w="9525">
            <a:noFill/>
            <a:miter lim="800000"/>
            <a:headEnd/>
            <a:tailEnd/>
          </a:ln>
        </p:spPr>
      </p:pic>
      <p:sp>
        <p:nvSpPr>
          <p:cNvPr id="16" name="Oval 15">
            <a:extLst>
              <a:ext uri="{FF2B5EF4-FFF2-40B4-BE49-F238E27FC236}">
                <a16:creationId xmlns:a16="http://schemas.microsoft.com/office/drawing/2014/main" id="{0F8BDB2A-F684-D16E-1594-FE1924124243}"/>
              </a:ext>
            </a:extLst>
          </p:cNvPr>
          <p:cNvSpPr/>
          <p:nvPr/>
        </p:nvSpPr>
        <p:spPr>
          <a:xfrm>
            <a:off x="7239000" y="31288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CC1B9CFE-3CBC-FE4C-DE57-F18A87B297DE}"/>
              </a:ext>
            </a:extLst>
          </p:cNvPr>
          <p:cNvSpPr/>
          <p:nvPr/>
        </p:nvSpPr>
        <p:spPr>
          <a:xfrm>
            <a:off x="4876800" y="38908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3" descr="\\.host\Shared Folders\Shared with PC\images\Pacman_stuck_minimax.png">
            <a:extLst>
              <a:ext uri="{FF2B5EF4-FFF2-40B4-BE49-F238E27FC236}">
                <a16:creationId xmlns:a16="http://schemas.microsoft.com/office/drawing/2014/main" id="{4E7C6EC7-74BC-316D-57D3-F38D53D58956}"/>
              </a:ext>
            </a:extLst>
          </p:cNvPr>
          <p:cNvPicPr>
            <a:picLocks noChangeAspect="1" noChangeArrowheads="1"/>
          </p:cNvPicPr>
          <p:nvPr/>
        </p:nvPicPr>
        <p:blipFill>
          <a:blip r:embed="rId2" cstate="print"/>
          <a:srcRect l="38135" t="16438" r="44067" b="58904"/>
          <a:stretch>
            <a:fillRect/>
          </a:stretch>
        </p:blipFill>
        <p:spPr bwMode="auto">
          <a:xfrm flipH="1">
            <a:off x="5486400" y="3955908"/>
            <a:ext cx="304800" cy="261937"/>
          </a:xfrm>
          <a:prstGeom prst="rect">
            <a:avLst/>
          </a:prstGeom>
          <a:noFill/>
          <a:ln w="9525">
            <a:noFill/>
            <a:miter lim="800000"/>
            <a:headEnd/>
            <a:tailEnd/>
          </a:ln>
        </p:spPr>
      </p:pic>
      <p:sp>
        <p:nvSpPr>
          <p:cNvPr id="19" name="Oval 18">
            <a:extLst>
              <a:ext uri="{FF2B5EF4-FFF2-40B4-BE49-F238E27FC236}">
                <a16:creationId xmlns:a16="http://schemas.microsoft.com/office/drawing/2014/main" id="{6FC6DBD3-29D7-D1E4-25A0-DC1DEEEF9D05}"/>
              </a:ext>
            </a:extLst>
          </p:cNvPr>
          <p:cNvSpPr/>
          <p:nvPr/>
        </p:nvSpPr>
        <p:spPr>
          <a:xfrm>
            <a:off x="6172200" y="40432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9209F34D-4492-C9A3-EA83-31A5B4D5A6DF}"/>
              </a:ext>
            </a:extLst>
          </p:cNvPr>
          <p:cNvSpPr/>
          <p:nvPr/>
        </p:nvSpPr>
        <p:spPr>
          <a:xfrm>
            <a:off x="7162800" y="38908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1" name="Picture 3" descr="\\.host\Shared Folders\Shared with PC\images\Pacman_stuck_minimax.png">
            <a:extLst>
              <a:ext uri="{FF2B5EF4-FFF2-40B4-BE49-F238E27FC236}">
                <a16:creationId xmlns:a16="http://schemas.microsoft.com/office/drawing/2014/main" id="{D6464CE6-81C9-071F-8D4E-D36C5C741E92}"/>
              </a:ext>
            </a:extLst>
          </p:cNvPr>
          <p:cNvPicPr>
            <a:picLocks noChangeAspect="1" noChangeArrowheads="1"/>
          </p:cNvPicPr>
          <p:nvPr/>
        </p:nvPicPr>
        <p:blipFill>
          <a:blip r:embed="rId2" cstate="print"/>
          <a:srcRect l="38135" t="16438" r="44067" b="58904"/>
          <a:stretch>
            <a:fillRect/>
          </a:stretch>
        </p:blipFill>
        <p:spPr bwMode="auto">
          <a:xfrm flipH="1">
            <a:off x="8382000" y="3955908"/>
            <a:ext cx="304800" cy="261937"/>
          </a:xfrm>
          <a:prstGeom prst="rect">
            <a:avLst/>
          </a:prstGeom>
          <a:noFill/>
          <a:ln w="9525">
            <a:noFill/>
            <a:miter lim="800000"/>
            <a:headEnd/>
            <a:tailEnd/>
          </a:ln>
        </p:spPr>
      </p:pic>
      <p:sp>
        <p:nvSpPr>
          <p:cNvPr id="22" name="Rectangle 21">
            <a:extLst>
              <a:ext uri="{FF2B5EF4-FFF2-40B4-BE49-F238E27FC236}">
                <a16:creationId xmlns:a16="http://schemas.microsoft.com/office/drawing/2014/main" id="{88E38B2B-FCF0-D1CB-0014-E9B09F1D4C77}"/>
              </a:ext>
            </a:extLst>
          </p:cNvPr>
          <p:cNvSpPr/>
          <p:nvPr/>
        </p:nvSpPr>
        <p:spPr>
          <a:xfrm>
            <a:off x="225669" y="3900741"/>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 name="Picture 3" descr="\\.host\Shared Folders\Shared with PC\images\Pacman_stuck_minimax.png">
            <a:extLst>
              <a:ext uri="{FF2B5EF4-FFF2-40B4-BE49-F238E27FC236}">
                <a16:creationId xmlns:a16="http://schemas.microsoft.com/office/drawing/2014/main" id="{2A242D1A-E567-61C8-9066-8C4BC6C3B4A6}"/>
              </a:ext>
            </a:extLst>
          </p:cNvPr>
          <p:cNvPicPr>
            <a:picLocks noChangeAspect="1" noChangeArrowheads="1"/>
          </p:cNvPicPr>
          <p:nvPr/>
        </p:nvPicPr>
        <p:blipFill>
          <a:blip r:embed="rId2" cstate="print"/>
          <a:srcRect l="38135" t="16438" r="44067" b="58904"/>
          <a:stretch>
            <a:fillRect/>
          </a:stretch>
        </p:blipFill>
        <p:spPr bwMode="auto">
          <a:xfrm>
            <a:off x="228600" y="3955908"/>
            <a:ext cx="304800" cy="261937"/>
          </a:xfrm>
          <a:prstGeom prst="rect">
            <a:avLst/>
          </a:prstGeom>
          <a:noFill/>
          <a:ln w="9525">
            <a:noFill/>
            <a:miter lim="800000"/>
            <a:headEnd/>
            <a:tailEnd/>
          </a:ln>
        </p:spPr>
      </p:pic>
      <p:sp>
        <p:nvSpPr>
          <p:cNvPr id="24" name="Oval 23">
            <a:extLst>
              <a:ext uri="{FF2B5EF4-FFF2-40B4-BE49-F238E27FC236}">
                <a16:creationId xmlns:a16="http://schemas.microsoft.com/office/drawing/2014/main" id="{96B0BE78-1F0A-56B5-2DE7-8F70ECF90ED7}"/>
              </a:ext>
            </a:extLst>
          </p:cNvPr>
          <p:cNvSpPr/>
          <p:nvPr/>
        </p:nvSpPr>
        <p:spPr>
          <a:xfrm>
            <a:off x="1524000" y="40432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a:extLst>
              <a:ext uri="{FF2B5EF4-FFF2-40B4-BE49-F238E27FC236}">
                <a16:creationId xmlns:a16="http://schemas.microsoft.com/office/drawing/2014/main" id="{3170A222-F676-36AB-DE95-8FFC67DEC03F}"/>
              </a:ext>
            </a:extLst>
          </p:cNvPr>
          <p:cNvSpPr/>
          <p:nvPr/>
        </p:nvSpPr>
        <p:spPr>
          <a:xfrm>
            <a:off x="2514600" y="3890820"/>
            <a:ext cx="1524000" cy="381000"/>
          </a:xfrm>
          <a:prstGeom prst="rect">
            <a:avLst/>
          </a:prstGeom>
          <a:solidFill>
            <a:schemeClr val="tx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6" name="Picture 3" descr="\\.host\Shared Folders\Shared with PC\images\Pacman_stuck_minimax.png">
            <a:extLst>
              <a:ext uri="{FF2B5EF4-FFF2-40B4-BE49-F238E27FC236}">
                <a16:creationId xmlns:a16="http://schemas.microsoft.com/office/drawing/2014/main" id="{4EA229CF-D6DA-470A-3E66-DE257D3FC45D}"/>
              </a:ext>
            </a:extLst>
          </p:cNvPr>
          <p:cNvPicPr>
            <a:picLocks noChangeAspect="1" noChangeArrowheads="1"/>
          </p:cNvPicPr>
          <p:nvPr/>
        </p:nvPicPr>
        <p:blipFill>
          <a:blip r:embed="rId2" cstate="print"/>
          <a:srcRect l="38135" t="16438" r="44067" b="58904"/>
          <a:stretch>
            <a:fillRect/>
          </a:stretch>
        </p:blipFill>
        <p:spPr bwMode="auto">
          <a:xfrm flipH="1">
            <a:off x="3124200" y="3955908"/>
            <a:ext cx="304800" cy="261937"/>
          </a:xfrm>
          <a:prstGeom prst="rect">
            <a:avLst/>
          </a:prstGeom>
          <a:noFill/>
          <a:ln w="9525">
            <a:noFill/>
            <a:miter lim="800000"/>
            <a:headEnd/>
            <a:tailEnd/>
          </a:ln>
        </p:spPr>
      </p:pic>
      <p:sp>
        <p:nvSpPr>
          <p:cNvPr id="27" name="Oval 26">
            <a:extLst>
              <a:ext uri="{FF2B5EF4-FFF2-40B4-BE49-F238E27FC236}">
                <a16:creationId xmlns:a16="http://schemas.microsoft.com/office/drawing/2014/main" id="{FA3330C5-4512-31A6-A94A-B2EE69E89C86}"/>
              </a:ext>
            </a:extLst>
          </p:cNvPr>
          <p:cNvSpPr/>
          <p:nvPr/>
        </p:nvSpPr>
        <p:spPr>
          <a:xfrm>
            <a:off x="3810000" y="404322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37">
            <a:extLst>
              <a:ext uri="{FF2B5EF4-FFF2-40B4-BE49-F238E27FC236}">
                <a16:creationId xmlns:a16="http://schemas.microsoft.com/office/drawing/2014/main" id="{1B17B596-5EE8-0D21-319C-53E338D7178A}"/>
              </a:ext>
            </a:extLst>
          </p:cNvPr>
          <p:cNvSpPr txBox="1"/>
          <p:nvPr/>
        </p:nvSpPr>
        <p:spPr>
          <a:xfrm>
            <a:off x="2072640" y="4655165"/>
            <a:ext cx="762000" cy="461665"/>
          </a:xfrm>
          <a:prstGeom prst="rect">
            <a:avLst/>
          </a:prstGeom>
          <a:noFill/>
        </p:spPr>
        <p:txBody>
          <a:bodyPr wrap="square" rtlCol="0">
            <a:spAutoFit/>
          </a:bodyPr>
          <a:lstStyle/>
          <a:p>
            <a:r>
              <a:rPr lang="en-US" sz="2400" dirty="0">
                <a:latin typeface="Calibri" pitchFamily="34" charset="0"/>
              </a:rPr>
              <a:t>…</a:t>
            </a:r>
          </a:p>
        </p:txBody>
      </p:sp>
      <p:sp>
        <p:nvSpPr>
          <p:cNvPr id="39" name="TextBox 38">
            <a:extLst>
              <a:ext uri="{FF2B5EF4-FFF2-40B4-BE49-F238E27FC236}">
                <a16:creationId xmlns:a16="http://schemas.microsoft.com/office/drawing/2014/main" id="{9B22F37F-FB51-3FB9-F404-F319271F8859}"/>
              </a:ext>
            </a:extLst>
          </p:cNvPr>
          <p:cNvSpPr txBox="1"/>
          <p:nvPr/>
        </p:nvSpPr>
        <p:spPr>
          <a:xfrm>
            <a:off x="4358640" y="4655165"/>
            <a:ext cx="762000" cy="461665"/>
          </a:xfrm>
          <a:prstGeom prst="rect">
            <a:avLst/>
          </a:prstGeom>
          <a:noFill/>
        </p:spPr>
        <p:txBody>
          <a:bodyPr wrap="square" rtlCol="0">
            <a:spAutoFit/>
          </a:bodyPr>
          <a:lstStyle/>
          <a:p>
            <a:r>
              <a:rPr lang="en-US" sz="2400" dirty="0">
                <a:latin typeface="Calibri" pitchFamily="34" charset="0"/>
              </a:rPr>
              <a:t>…</a:t>
            </a:r>
          </a:p>
        </p:txBody>
      </p:sp>
      <p:sp>
        <p:nvSpPr>
          <p:cNvPr id="41" name="Google Shape;1489;p59">
            <a:extLst>
              <a:ext uri="{FF2B5EF4-FFF2-40B4-BE49-F238E27FC236}">
                <a16:creationId xmlns:a16="http://schemas.microsoft.com/office/drawing/2014/main" id="{73C091D6-B8DA-3D42-421E-365EE4529CA6}"/>
              </a:ext>
            </a:extLst>
          </p:cNvPr>
          <p:cNvSpPr/>
          <p:nvPr/>
        </p:nvSpPr>
        <p:spPr>
          <a:xfrm>
            <a:off x="778539" y="301294"/>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TextBox 5">
            <a:extLst>
              <a:ext uri="{FF2B5EF4-FFF2-40B4-BE49-F238E27FC236}">
                <a16:creationId xmlns:a16="http://schemas.microsoft.com/office/drawing/2014/main" id="{BD606380-8C85-DFF0-117B-7C61BFB70A3C}"/>
              </a:ext>
            </a:extLst>
          </p:cNvPr>
          <p:cNvSpPr txBox="1"/>
          <p:nvPr/>
        </p:nvSpPr>
        <p:spPr>
          <a:xfrm>
            <a:off x="1323703" y="340880"/>
            <a:ext cx="6191793" cy="584775"/>
          </a:xfrm>
          <a:prstGeom prst="rect">
            <a:avLst/>
          </a:prstGeom>
          <a:noFill/>
        </p:spPr>
        <p:txBody>
          <a:bodyPr wrap="square" rtlCol="0">
            <a:spAutoFit/>
          </a:bodyPr>
          <a:lstStyle/>
          <a:p>
            <a:pPr algn="ctr"/>
            <a:r>
              <a:rPr lang="vi-VN" sz="3200" dirty="0">
                <a:solidFill>
                  <a:schemeClr val="bg1"/>
                </a:solidFill>
              </a:rPr>
              <a:t>Hướng tiếp cận : quay lui </a:t>
            </a:r>
            <a:endParaRPr lang="en-US" sz="3200" dirty="0">
              <a:solidFill>
                <a:schemeClr val="bg1"/>
              </a:solidFill>
            </a:endParaRPr>
          </a:p>
        </p:txBody>
      </p:sp>
    </p:spTree>
    <p:extLst>
      <p:ext uri="{BB962C8B-B14F-4D97-AF65-F5344CB8AC3E}">
        <p14:creationId xmlns:p14="http://schemas.microsoft.com/office/powerpoint/2010/main" val="399204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7" grpId="0" animBg="1"/>
      <p:bldP spid="19" grpId="0" animBg="1"/>
      <p:bldP spid="20" grpId="0" animBg="1"/>
      <p:bldP spid="22" grpId="0" animBg="1"/>
      <p:bldP spid="24" grpId="0" animBg="1"/>
      <p:bldP spid="25" grpId="0" animBg="1"/>
      <p:bldP spid="27" grpId="0" animBg="1"/>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26;p31">
            <a:extLst>
              <a:ext uri="{FF2B5EF4-FFF2-40B4-BE49-F238E27FC236}">
                <a16:creationId xmlns:a16="http://schemas.microsoft.com/office/drawing/2014/main" id="{5857FDBA-DAAD-DC7D-F143-FB37CF9527B3}"/>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6" name="TextBox 5">
            <a:extLst>
              <a:ext uri="{FF2B5EF4-FFF2-40B4-BE49-F238E27FC236}">
                <a16:creationId xmlns:a16="http://schemas.microsoft.com/office/drawing/2014/main" id="{8BCCB680-D929-3496-B76E-3C387FAD2DA0}"/>
              </a:ext>
            </a:extLst>
          </p:cNvPr>
          <p:cNvSpPr txBox="1"/>
          <p:nvPr/>
        </p:nvSpPr>
        <p:spPr>
          <a:xfrm>
            <a:off x="3125971" y="588402"/>
            <a:ext cx="1939955" cy="553998"/>
          </a:xfrm>
          <a:prstGeom prst="rect">
            <a:avLst/>
          </a:prstGeom>
          <a:noFill/>
        </p:spPr>
        <p:txBody>
          <a:bodyPr wrap="none" rtlCol="0">
            <a:spAutoFit/>
          </a:bodyPr>
          <a:lstStyle/>
          <a:p>
            <a:pPr algn="ctr"/>
            <a:r>
              <a:rPr lang="en-US" sz="3000" dirty="0">
                <a:solidFill>
                  <a:schemeClr val="accent6">
                    <a:lumMod val="95000"/>
                  </a:schemeClr>
                </a:solidFill>
                <a:latin typeface="Audiowide" panose="020B0604020202020204" charset="0"/>
              </a:rPr>
              <a:t>NHÓM 3</a:t>
            </a:r>
          </a:p>
        </p:txBody>
      </p:sp>
      <p:sp>
        <p:nvSpPr>
          <p:cNvPr id="7" name="Google Shape;352;p32">
            <a:extLst>
              <a:ext uri="{FF2B5EF4-FFF2-40B4-BE49-F238E27FC236}">
                <a16:creationId xmlns:a16="http://schemas.microsoft.com/office/drawing/2014/main" id="{616EF71E-4B25-3893-6C82-6DC83AA6EA6E}"/>
              </a:ext>
            </a:extLst>
          </p:cNvPr>
          <p:cNvSpPr/>
          <p:nvPr/>
        </p:nvSpPr>
        <p:spPr>
          <a:xfrm>
            <a:off x="1475974" y="164654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1;p32">
            <a:extLst>
              <a:ext uri="{FF2B5EF4-FFF2-40B4-BE49-F238E27FC236}">
                <a16:creationId xmlns:a16="http://schemas.microsoft.com/office/drawing/2014/main" id="{5478A017-18D1-1B0D-DA45-FDE7D4212C3C}"/>
              </a:ext>
            </a:extLst>
          </p:cNvPr>
          <p:cNvSpPr txBox="1">
            <a:spLocks/>
          </p:cNvSpPr>
          <p:nvPr/>
        </p:nvSpPr>
        <p:spPr>
          <a:xfrm>
            <a:off x="1415374" y="1734187"/>
            <a:ext cx="9012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dirty="0">
                <a:solidFill>
                  <a:schemeClr val="accent6">
                    <a:lumMod val="95000"/>
                  </a:schemeClr>
                </a:solidFill>
                <a:latin typeface="Audiowide" panose="020B0604020202020204" charset="0"/>
              </a:rPr>
              <a:t>01</a:t>
            </a:r>
          </a:p>
        </p:txBody>
      </p:sp>
      <p:sp>
        <p:nvSpPr>
          <p:cNvPr id="9" name="Google Shape;352;p32">
            <a:extLst>
              <a:ext uri="{FF2B5EF4-FFF2-40B4-BE49-F238E27FC236}">
                <a16:creationId xmlns:a16="http://schemas.microsoft.com/office/drawing/2014/main" id="{96E1C907-FF1F-8353-9A5B-BD0BC544E330}"/>
              </a:ext>
            </a:extLst>
          </p:cNvPr>
          <p:cNvSpPr/>
          <p:nvPr/>
        </p:nvSpPr>
        <p:spPr>
          <a:xfrm>
            <a:off x="1475974" y="267710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1;p32">
            <a:extLst>
              <a:ext uri="{FF2B5EF4-FFF2-40B4-BE49-F238E27FC236}">
                <a16:creationId xmlns:a16="http://schemas.microsoft.com/office/drawing/2014/main" id="{97EB9E3F-B0C9-504A-5772-130A366E2282}"/>
              </a:ext>
            </a:extLst>
          </p:cNvPr>
          <p:cNvSpPr txBox="1">
            <a:spLocks/>
          </p:cNvSpPr>
          <p:nvPr/>
        </p:nvSpPr>
        <p:spPr>
          <a:xfrm>
            <a:off x="1415374" y="2739655"/>
            <a:ext cx="9012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dirty="0">
                <a:solidFill>
                  <a:schemeClr val="accent6">
                    <a:lumMod val="95000"/>
                  </a:schemeClr>
                </a:solidFill>
                <a:latin typeface="Audiowide" panose="020B0604020202020204" charset="0"/>
              </a:rPr>
              <a:t>02</a:t>
            </a:r>
          </a:p>
        </p:txBody>
      </p:sp>
      <p:sp>
        <p:nvSpPr>
          <p:cNvPr id="11" name="Google Shape;352;p32">
            <a:extLst>
              <a:ext uri="{FF2B5EF4-FFF2-40B4-BE49-F238E27FC236}">
                <a16:creationId xmlns:a16="http://schemas.microsoft.com/office/drawing/2014/main" id="{4EDD899A-79E0-5BB0-8AC9-D48283C2B57B}"/>
              </a:ext>
            </a:extLst>
          </p:cNvPr>
          <p:cNvSpPr/>
          <p:nvPr/>
        </p:nvSpPr>
        <p:spPr>
          <a:xfrm>
            <a:off x="1475974" y="3645113"/>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1;p32">
            <a:extLst>
              <a:ext uri="{FF2B5EF4-FFF2-40B4-BE49-F238E27FC236}">
                <a16:creationId xmlns:a16="http://schemas.microsoft.com/office/drawing/2014/main" id="{360D4E84-09AF-B79D-9391-7BD22A6370AA}"/>
              </a:ext>
            </a:extLst>
          </p:cNvPr>
          <p:cNvSpPr txBox="1">
            <a:spLocks/>
          </p:cNvSpPr>
          <p:nvPr/>
        </p:nvSpPr>
        <p:spPr>
          <a:xfrm>
            <a:off x="1415374" y="3713507"/>
            <a:ext cx="9012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dirty="0">
                <a:solidFill>
                  <a:schemeClr val="accent6">
                    <a:lumMod val="95000"/>
                  </a:schemeClr>
                </a:solidFill>
                <a:latin typeface="Audiowide" panose="020B0604020202020204" charset="0"/>
              </a:rPr>
              <a:t>03</a:t>
            </a:r>
          </a:p>
        </p:txBody>
      </p:sp>
      <p:sp>
        <p:nvSpPr>
          <p:cNvPr id="13" name="TextBox 12">
            <a:extLst>
              <a:ext uri="{FF2B5EF4-FFF2-40B4-BE49-F238E27FC236}">
                <a16:creationId xmlns:a16="http://schemas.microsoft.com/office/drawing/2014/main" id="{620897B1-D77D-834C-3B7B-B9C29DD8D080}"/>
              </a:ext>
            </a:extLst>
          </p:cNvPr>
          <p:cNvSpPr txBox="1"/>
          <p:nvPr/>
        </p:nvSpPr>
        <p:spPr>
          <a:xfrm>
            <a:off x="2643963" y="1604044"/>
            <a:ext cx="3395481" cy="830997"/>
          </a:xfrm>
          <a:prstGeom prst="rect">
            <a:avLst/>
          </a:prstGeom>
          <a:noFill/>
        </p:spPr>
        <p:txBody>
          <a:bodyPr wrap="none" rtlCol="0">
            <a:spAutoFit/>
          </a:bodyPr>
          <a:lstStyle/>
          <a:p>
            <a:r>
              <a:rPr lang="en-US" sz="2400" dirty="0">
                <a:solidFill>
                  <a:schemeClr val="accent6">
                    <a:lumMod val="95000"/>
                  </a:schemeClr>
                </a:solidFill>
                <a:latin typeface="Times New Roman" panose="02020603050405020304" pitchFamily="18" charset="0"/>
                <a:cs typeface="Times New Roman" panose="02020603050405020304" pitchFamily="18" charset="0"/>
              </a:rPr>
              <a:t>Ngô </a:t>
            </a:r>
            <a:r>
              <a:rPr lang="en-US" sz="2400" dirty="0" err="1">
                <a:solidFill>
                  <a:schemeClr val="accent6">
                    <a:lumMod val="95000"/>
                  </a:schemeClr>
                </a:solidFill>
                <a:latin typeface="Times New Roman" panose="02020603050405020304" pitchFamily="18" charset="0"/>
                <a:cs typeface="Times New Roman" panose="02020603050405020304" pitchFamily="18" charset="0"/>
              </a:rPr>
              <a:t>Đức</a:t>
            </a:r>
            <a:r>
              <a:rPr lang="en-US" sz="2400" dirty="0">
                <a:solidFill>
                  <a:schemeClr val="accent6">
                    <a:lumMod val="9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95000"/>
                  </a:schemeClr>
                </a:solidFill>
                <a:latin typeface="Times New Roman" panose="02020603050405020304" pitchFamily="18" charset="0"/>
                <a:cs typeface="Times New Roman" panose="02020603050405020304" pitchFamily="18" charset="0"/>
              </a:rPr>
              <a:t>Học</a:t>
            </a:r>
            <a:r>
              <a:rPr lang="en-US" sz="2400" dirty="0">
                <a:solidFill>
                  <a:schemeClr val="accent6">
                    <a:lumMod val="95000"/>
                  </a:schemeClr>
                </a:solidFill>
                <a:latin typeface="Times New Roman" panose="02020603050405020304" pitchFamily="18" charset="0"/>
                <a:cs typeface="Times New Roman" panose="02020603050405020304" pitchFamily="18" charset="0"/>
              </a:rPr>
              <a:t> - 20521354</a:t>
            </a:r>
            <a:br>
              <a:rPr lang="en-US" sz="2400" dirty="0">
                <a:solidFill>
                  <a:schemeClr val="accent6">
                    <a:lumMod val="95000"/>
                  </a:schemeClr>
                </a:solidFill>
                <a:latin typeface="Times New Roman" panose="02020603050405020304" pitchFamily="18" charset="0"/>
                <a:cs typeface="Times New Roman" panose="02020603050405020304" pitchFamily="18" charset="0"/>
              </a:rPr>
            </a:br>
            <a:r>
              <a:rPr lang="en-US" sz="2400" dirty="0" err="1">
                <a:solidFill>
                  <a:schemeClr val="accent6">
                    <a:lumMod val="95000"/>
                  </a:schemeClr>
                </a:solidFill>
                <a:latin typeface="Times New Roman" panose="02020603050405020304" pitchFamily="18" charset="0"/>
                <a:cs typeface="Times New Roman" panose="02020603050405020304" pitchFamily="18" charset="0"/>
              </a:rPr>
              <a:t>Nhóm</a:t>
            </a:r>
            <a:r>
              <a:rPr lang="en-US" sz="2400" dirty="0">
                <a:solidFill>
                  <a:schemeClr val="accent6">
                    <a:lumMod val="9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95000"/>
                  </a:schemeClr>
                </a:solidFill>
                <a:latin typeface="Times New Roman" panose="02020603050405020304" pitchFamily="18" charset="0"/>
                <a:cs typeface="Times New Roman" panose="02020603050405020304" pitchFamily="18" charset="0"/>
              </a:rPr>
              <a:t>trưởng</a:t>
            </a:r>
            <a:endParaRPr lang="en-US" sz="2400"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514524F-BCF4-03DD-D10F-1C403D9183F8}"/>
              </a:ext>
            </a:extLst>
          </p:cNvPr>
          <p:cNvSpPr txBox="1"/>
          <p:nvPr/>
        </p:nvSpPr>
        <p:spPr>
          <a:xfrm>
            <a:off x="2678693" y="2609512"/>
            <a:ext cx="3886000" cy="830997"/>
          </a:xfrm>
          <a:prstGeom prst="rect">
            <a:avLst/>
          </a:prstGeom>
          <a:noFill/>
        </p:spPr>
        <p:txBody>
          <a:bodyPr wrap="none" rtlCol="0">
            <a:spAutoFit/>
          </a:bodyPr>
          <a:lstStyle/>
          <a:p>
            <a:r>
              <a:rPr lang="en-US" sz="2400" dirty="0">
                <a:solidFill>
                  <a:schemeClr val="accent6">
                    <a:lumMod val="95000"/>
                  </a:schemeClr>
                </a:solidFill>
                <a:latin typeface="Times New Roman" panose="02020603050405020304" pitchFamily="18" charset="0"/>
                <a:cs typeface="Times New Roman" panose="02020603050405020304" pitchFamily="18" charset="0"/>
              </a:rPr>
              <a:t>Nguyễn Tấn Huy  - 20521406</a:t>
            </a:r>
            <a:br>
              <a:rPr lang="en-US" sz="2400" dirty="0">
                <a:solidFill>
                  <a:schemeClr val="accent6">
                    <a:lumMod val="95000"/>
                  </a:schemeClr>
                </a:solidFill>
                <a:latin typeface="Times New Roman" panose="02020603050405020304" pitchFamily="18" charset="0"/>
                <a:cs typeface="Times New Roman" panose="02020603050405020304" pitchFamily="18" charset="0"/>
              </a:rPr>
            </a:br>
            <a:r>
              <a:rPr lang="en-US" sz="2400" dirty="0">
                <a:solidFill>
                  <a:schemeClr val="accent6">
                    <a:lumMod val="95000"/>
                  </a:schemeClr>
                </a:solidFill>
                <a:latin typeface="Times New Roman" panose="02020603050405020304" pitchFamily="18" charset="0"/>
                <a:cs typeface="Times New Roman" panose="02020603050405020304" pitchFamily="18" charset="0"/>
              </a:rPr>
              <a:t>Thành </a:t>
            </a:r>
            <a:r>
              <a:rPr lang="en-US" sz="2400" dirty="0" err="1">
                <a:solidFill>
                  <a:schemeClr val="accent6">
                    <a:lumMod val="95000"/>
                  </a:schemeClr>
                </a:solidFill>
                <a:latin typeface="Times New Roman" panose="02020603050405020304" pitchFamily="18" charset="0"/>
                <a:cs typeface="Times New Roman" panose="02020603050405020304" pitchFamily="18" charset="0"/>
              </a:rPr>
              <a:t>viên</a:t>
            </a:r>
            <a:endParaRPr lang="en-US" sz="2400"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C0EFB96-BD0E-A85E-EB5F-018EEC191840}"/>
              </a:ext>
            </a:extLst>
          </p:cNvPr>
          <p:cNvSpPr txBox="1"/>
          <p:nvPr/>
        </p:nvSpPr>
        <p:spPr>
          <a:xfrm>
            <a:off x="2678693" y="3614980"/>
            <a:ext cx="3631122" cy="830997"/>
          </a:xfrm>
          <a:prstGeom prst="rect">
            <a:avLst/>
          </a:prstGeom>
          <a:noFill/>
        </p:spPr>
        <p:txBody>
          <a:bodyPr wrap="none" rtlCol="0">
            <a:spAutoFit/>
          </a:bodyPr>
          <a:lstStyle/>
          <a:p>
            <a:r>
              <a:rPr lang="en-US" sz="2400" dirty="0">
                <a:solidFill>
                  <a:schemeClr val="accent6">
                    <a:lumMod val="95000"/>
                  </a:schemeClr>
                </a:solidFill>
                <a:latin typeface="Times New Roman" panose="02020603050405020304" pitchFamily="18" charset="0"/>
                <a:cs typeface="Times New Roman" panose="02020603050405020304" pitchFamily="18" charset="0"/>
              </a:rPr>
              <a:t>Võ Duy Khang  - 20521441</a:t>
            </a:r>
            <a:br>
              <a:rPr lang="en-US" sz="2400" dirty="0">
                <a:solidFill>
                  <a:schemeClr val="accent6">
                    <a:lumMod val="95000"/>
                  </a:schemeClr>
                </a:solidFill>
                <a:latin typeface="Times New Roman" panose="02020603050405020304" pitchFamily="18" charset="0"/>
                <a:cs typeface="Times New Roman" panose="02020603050405020304" pitchFamily="18" charset="0"/>
              </a:rPr>
            </a:br>
            <a:r>
              <a:rPr lang="en-US" sz="2400" dirty="0">
                <a:solidFill>
                  <a:schemeClr val="accent6">
                    <a:lumMod val="95000"/>
                  </a:schemeClr>
                </a:solidFill>
                <a:latin typeface="Times New Roman" panose="02020603050405020304" pitchFamily="18" charset="0"/>
                <a:cs typeface="Times New Roman" panose="02020603050405020304" pitchFamily="18" charset="0"/>
              </a:rPr>
              <a:t>Thành </a:t>
            </a:r>
            <a:r>
              <a:rPr lang="en-US" sz="2400" dirty="0" err="1">
                <a:solidFill>
                  <a:schemeClr val="accent6">
                    <a:lumMod val="95000"/>
                  </a:schemeClr>
                </a:solidFill>
                <a:latin typeface="Times New Roman" panose="02020603050405020304" pitchFamily="18" charset="0"/>
                <a:cs typeface="Times New Roman" panose="02020603050405020304" pitchFamily="18" charset="0"/>
              </a:rPr>
              <a:t>viên</a:t>
            </a:r>
            <a:endParaRPr lang="en-US" sz="2400" dirty="0">
              <a:solidFill>
                <a:schemeClr val="accent6">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221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oursPacmanSmallMaze-UCS.mp4">
            <a:hlinkClick r:id="" action="ppaction://media"/>
            <a:extLst>
              <a:ext uri="{FF2B5EF4-FFF2-40B4-BE49-F238E27FC236}">
                <a16:creationId xmlns:a16="http://schemas.microsoft.com/office/drawing/2014/main" id="{28410C34-B3A3-7102-39CE-51C29F2F3CC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3380" y="201470"/>
            <a:ext cx="8435340" cy="4492449"/>
          </a:xfrm>
          <a:prstGeom prst="rect">
            <a:avLst/>
          </a:prstGeom>
        </p:spPr>
      </p:pic>
    </p:spTree>
    <p:extLst>
      <p:ext uri="{BB962C8B-B14F-4D97-AF65-F5344CB8AC3E}">
        <p14:creationId xmlns:p14="http://schemas.microsoft.com/office/powerpoint/2010/main" val="36617942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8F8CFD9C-BF8F-C7ED-2FC0-FBF24FA2F1D2}"/>
              </a:ext>
            </a:extLst>
          </p:cNvPr>
          <p:cNvSpPr/>
          <p:nvPr/>
        </p:nvSpPr>
        <p:spPr>
          <a:xfrm>
            <a:off x="3733800" y="748655"/>
            <a:ext cx="1524000" cy="381000"/>
          </a:xfrm>
          <a:prstGeom prst="rect">
            <a:avLst/>
          </a:prstGeom>
          <a:solidFill>
            <a:schemeClr val="accent1">
              <a:lumMod val="60000"/>
              <a:lumOff val="4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pic>
        <p:nvPicPr>
          <p:cNvPr id="55" name="Picture 54">
            <a:extLst>
              <a:ext uri="{FF2B5EF4-FFF2-40B4-BE49-F238E27FC236}">
                <a16:creationId xmlns:a16="http://schemas.microsoft.com/office/drawing/2014/main" id="{FDE60BF3-3BE1-2090-87D8-AB121970CB98}"/>
              </a:ext>
            </a:extLst>
          </p:cNvPr>
          <p:cNvPicPr>
            <a:picLocks noChangeAspect="1" noChangeArrowheads="1"/>
          </p:cNvPicPr>
          <p:nvPr/>
        </p:nvPicPr>
        <p:blipFill>
          <a:blip r:embed="rId2" cstate="print"/>
          <a:srcRect l="38135" t="16438" r="44067" b="58904"/>
          <a:stretch>
            <a:fillRect/>
          </a:stretch>
        </p:blipFill>
        <p:spPr bwMode="auto">
          <a:xfrm flipH="1">
            <a:off x="4343400" y="813743"/>
            <a:ext cx="304800" cy="261937"/>
          </a:xfrm>
          <a:prstGeom prst="rect">
            <a:avLst/>
          </a:prstGeom>
          <a:noFill/>
          <a:ln w="9525">
            <a:noFill/>
            <a:miter lim="800000"/>
            <a:headEnd/>
            <a:tailEnd/>
          </a:ln>
        </p:spPr>
      </p:pic>
      <p:sp>
        <p:nvSpPr>
          <p:cNvPr id="56" name="Oval 55">
            <a:extLst>
              <a:ext uri="{FF2B5EF4-FFF2-40B4-BE49-F238E27FC236}">
                <a16:creationId xmlns:a16="http://schemas.microsoft.com/office/drawing/2014/main" id="{BA19AEF1-43D8-506D-7EA6-525089B6A7C5}"/>
              </a:ext>
            </a:extLst>
          </p:cNvPr>
          <p:cNvSpPr/>
          <p:nvPr/>
        </p:nvSpPr>
        <p:spPr>
          <a:xfrm>
            <a:off x="5029200" y="901055"/>
            <a:ext cx="76200" cy="76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57" name="Straight Connector 56">
            <a:extLst>
              <a:ext uri="{FF2B5EF4-FFF2-40B4-BE49-F238E27FC236}">
                <a16:creationId xmlns:a16="http://schemas.microsoft.com/office/drawing/2014/main" id="{2802E678-1EE6-DD9C-A726-3D1EA8715FCE}"/>
              </a:ext>
            </a:extLst>
          </p:cNvPr>
          <p:cNvCxnSpPr/>
          <p:nvPr/>
        </p:nvCxnSpPr>
        <p:spPr>
          <a:xfrm rot="10800000" flipV="1">
            <a:off x="2133600" y="1205855"/>
            <a:ext cx="2362200" cy="381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2B239E-F9ED-C21A-AD68-BABCEE2F67A0}"/>
              </a:ext>
            </a:extLst>
          </p:cNvPr>
          <p:cNvCxnSpPr/>
          <p:nvPr/>
        </p:nvCxnSpPr>
        <p:spPr>
          <a:xfrm>
            <a:off x="4495800" y="1205855"/>
            <a:ext cx="2286000" cy="381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E8B41-79FA-53CC-91D5-2E38B2686F1C}"/>
              </a:ext>
            </a:extLst>
          </p:cNvPr>
          <p:cNvCxnSpPr/>
          <p:nvPr/>
        </p:nvCxnSpPr>
        <p:spPr>
          <a:xfrm>
            <a:off x="6781800" y="2120255"/>
            <a:ext cx="1219200" cy="381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C4011FF-9883-1DC1-FC23-DE52F311DF54}"/>
              </a:ext>
            </a:extLst>
          </p:cNvPr>
          <p:cNvSpPr/>
          <p:nvPr/>
        </p:nvSpPr>
        <p:spPr>
          <a:xfrm>
            <a:off x="1371600" y="1663055"/>
            <a:ext cx="1524000" cy="381000"/>
          </a:xfrm>
          <a:prstGeom prst="rect">
            <a:avLst/>
          </a:prstGeom>
          <a:solidFill>
            <a:schemeClr val="accent1">
              <a:lumMod val="60000"/>
              <a:lumOff val="4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pic>
        <p:nvPicPr>
          <p:cNvPr id="64" name="Picture 63">
            <a:extLst>
              <a:ext uri="{FF2B5EF4-FFF2-40B4-BE49-F238E27FC236}">
                <a16:creationId xmlns:a16="http://schemas.microsoft.com/office/drawing/2014/main" id="{3AC709F4-388C-0676-786A-F1A6FA50059E}"/>
              </a:ext>
            </a:extLst>
          </p:cNvPr>
          <p:cNvPicPr>
            <a:picLocks noChangeAspect="1" noChangeArrowheads="1"/>
          </p:cNvPicPr>
          <p:nvPr/>
        </p:nvPicPr>
        <p:blipFill>
          <a:blip r:embed="rId2" cstate="print"/>
          <a:srcRect l="38135" t="16438" r="44067" b="58904"/>
          <a:stretch>
            <a:fillRect/>
          </a:stretch>
        </p:blipFill>
        <p:spPr bwMode="auto">
          <a:xfrm>
            <a:off x="1676400" y="1728143"/>
            <a:ext cx="304800" cy="261937"/>
          </a:xfrm>
          <a:prstGeom prst="rect">
            <a:avLst/>
          </a:prstGeom>
          <a:noFill/>
          <a:ln w="9525">
            <a:noFill/>
            <a:miter lim="800000"/>
            <a:headEnd/>
            <a:tailEnd/>
          </a:ln>
        </p:spPr>
      </p:pic>
      <p:sp>
        <p:nvSpPr>
          <p:cNvPr id="65" name="Oval 64">
            <a:extLst>
              <a:ext uri="{FF2B5EF4-FFF2-40B4-BE49-F238E27FC236}">
                <a16:creationId xmlns:a16="http://schemas.microsoft.com/office/drawing/2014/main" id="{79C1E3ED-B630-98D6-6F0C-DFD6863D422F}"/>
              </a:ext>
            </a:extLst>
          </p:cNvPr>
          <p:cNvSpPr/>
          <p:nvPr/>
        </p:nvSpPr>
        <p:spPr>
          <a:xfrm>
            <a:off x="2667000" y="1815455"/>
            <a:ext cx="76200" cy="76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66" name="Rectangle 65">
            <a:extLst>
              <a:ext uri="{FF2B5EF4-FFF2-40B4-BE49-F238E27FC236}">
                <a16:creationId xmlns:a16="http://schemas.microsoft.com/office/drawing/2014/main" id="{C32C71E4-B66E-B248-30AB-8A92DEE2CF3F}"/>
              </a:ext>
            </a:extLst>
          </p:cNvPr>
          <p:cNvSpPr/>
          <p:nvPr/>
        </p:nvSpPr>
        <p:spPr>
          <a:xfrm>
            <a:off x="6019800" y="1663055"/>
            <a:ext cx="1524000" cy="381000"/>
          </a:xfrm>
          <a:prstGeom prst="rect">
            <a:avLst/>
          </a:prstGeom>
          <a:solidFill>
            <a:schemeClr val="accent1">
              <a:lumMod val="60000"/>
              <a:lumOff val="4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pic>
        <p:nvPicPr>
          <p:cNvPr id="67" name="Picture 66">
            <a:extLst>
              <a:ext uri="{FF2B5EF4-FFF2-40B4-BE49-F238E27FC236}">
                <a16:creationId xmlns:a16="http://schemas.microsoft.com/office/drawing/2014/main" id="{729648EA-D871-FDC2-0795-B9B0236D9DA4}"/>
              </a:ext>
            </a:extLst>
          </p:cNvPr>
          <p:cNvPicPr>
            <a:picLocks noChangeAspect="1" noChangeArrowheads="1"/>
          </p:cNvPicPr>
          <p:nvPr/>
        </p:nvPicPr>
        <p:blipFill>
          <a:blip r:embed="rId2" cstate="print"/>
          <a:srcRect l="38135" t="16438" r="44067" b="58904"/>
          <a:stretch>
            <a:fillRect/>
          </a:stretch>
        </p:blipFill>
        <p:spPr bwMode="auto">
          <a:xfrm flipH="1">
            <a:off x="6934200" y="1728143"/>
            <a:ext cx="304800" cy="261937"/>
          </a:xfrm>
          <a:prstGeom prst="rect">
            <a:avLst/>
          </a:prstGeom>
          <a:noFill/>
          <a:ln w="9525">
            <a:noFill/>
            <a:miter lim="800000"/>
            <a:headEnd/>
            <a:tailEnd/>
          </a:ln>
        </p:spPr>
      </p:pic>
      <p:sp>
        <p:nvSpPr>
          <p:cNvPr id="68" name="Oval 67">
            <a:extLst>
              <a:ext uri="{FF2B5EF4-FFF2-40B4-BE49-F238E27FC236}">
                <a16:creationId xmlns:a16="http://schemas.microsoft.com/office/drawing/2014/main" id="{413A8B21-F5F9-3E32-7E9A-95B9C0BB6455}"/>
              </a:ext>
            </a:extLst>
          </p:cNvPr>
          <p:cNvSpPr/>
          <p:nvPr/>
        </p:nvSpPr>
        <p:spPr>
          <a:xfrm>
            <a:off x="7315200" y="1815455"/>
            <a:ext cx="76200" cy="76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72" name="Rectangle 71">
            <a:extLst>
              <a:ext uri="{FF2B5EF4-FFF2-40B4-BE49-F238E27FC236}">
                <a16:creationId xmlns:a16="http://schemas.microsoft.com/office/drawing/2014/main" id="{9508478B-7EBA-F57D-02C3-6FEFF2945364}"/>
              </a:ext>
            </a:extLst>
          </p:cNvPr>
          <p:cNvSpPr/>
          <p:nvPr/>
        </p:nvSpPr>
        <p:spPr>
          <a:xfrm>
            <a:off x="7239000" y="2577455"/>
            <a:ext cx="1524000" cy="381000"/>
          </a:xfrm>
          <a:prstGeom prst="rect">
            <a:avLst/>
          </a:prstGeom>
          <a:solidFill>
            <a:schemeClr val="accent1">
              <a:lumMod val="60000"/>
              <a:lumOff val="4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pic>
        <p:nvPicPr>
          <p:cNvPr id="73" name="Picture 72">
            <a:extLst>
              <a:ext uri="{FF2B5EF4-FFF2-40B4-BE49-F238E27FC236}">
                <a16:creationId xmlns:a16="http://schemas.microsoft.com/office/drawing/2014/main" id="{534E2832-7F2B-C8EF-8CCD-839497DFDC01}"/>
              </a:ext>
            </a:extLst>
          </p:cNvPr>
          <p:cNvPicPr>
            <a:picLocks noChangeAspect="1" noChangeArrowheads="1"/>
          </p:cNvPicPr>
          <p:nvPr/>
        </p:nvPicPr>
        <p:blipFill>
          <a:blip r:embed="rId2" cstate="print"/>
          <a:srcRect l="38135" t="16438" r="44067" b="58904"/>
          <a:stretch>
            <a:fillRect/>
          </a:stretch>
        </p:blipFill>
        <p:spPr bwMode="auto">
          <a:xfrm flipH="1">
            <a:off x="8458200" y="2642543"/>
            <a:ext cx="304800" cy="261937"/>
          </a:xfrm>
          <a:prstGeom prst="rect">
            <a:avLst/>
          </a:prstGeom>
          <a:noFill/>
          <a:ln w="9525">
            <a:noFill/>
            <a:miter lim="800000"/>
            <a:headEnd/>
            <a:tailEnd/>
          </a:ln>
        </p:spPr>
      </p:pic>
      <p:sp>
        <p:nvSpPr>
          <p:cNvPr id="90" name="TextBox 69">
            <a:extLst>
              <a:ext uri="{FF2B5EF4-FFF2-40B4-BE49-F238E27FC236}">
                <a16:creationId xmlns:a16="http://schemas.microsoft.com/office/drawing/2014/main" id="{8A41899C-630B-888A-5F83-1232DF224EAF}"/>
              </a:ext>
            </a:extLst>
          </p:cNvPr>
          <p:cNvSpPr txBox="1"/>
          <p:nvPr/>
        </p:nvSpPr>
        <p:spPr>
          <a:xfrm>
            <a:off x="2057400" y="5015855"/>
            <a:ext cx="7620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Calibri" pitchFamily="34" charset="0"/>
              </a:rPr>
              <a:t>…</a:t>
            </a:r>
          </a:p>
        </p:txBody>
      </p:sp>
      <p:sp>
        <p:nvSpPr>
          <p:cNvPr id="91" name="TextBox 70">
            <a:extLst>
              <a:ext uri="{FF2B5EF4-FFF2-40B4-BE49-F238E27FC236}">
                <a16:creationId xmlns:a16="http://schemas.microsoft.com/office/drawing/2014/main" id="{823A73EB-A868-BA18-6724-5A028FF96BA7}"/>
              </a:ext>
            </a:extLst>
          </p:cNvPr>
          <p:cNvSpPr txBox="1"/>
          <p:nvPr/>
        </p:nvSpPr>
        <p:spPr>
          <a:xfrm>
            <a:off x="4343400" y="5015855"/>
            <a:ext cx="7620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Calibri" pitchFamily="34" charset="0"/>
              </a:rPr>
              <a:t>…</a:t>
            </a:r>
          </a:p>
        </p:txBody>
      </p:sp>
      <p:sp>
        <p:nvSpPr>
          <p:cNvPr id="92" name="Google Shape;1489;p59">
            <a:extLst>
              <a:ext uri="{FF2B5EF4-FFF2-40B4-BE49-F238E27FC236}">
                <a16:creationId xmlns:a16="http://schemas.microsoft.com/office/drawing/2014/main" id="{2A313025-F1FD-BF7C-2436-B4D13320EE76}"/>
              </a:ext>
            </a:extLst>
          </p:cNvPr>
          <p:cNvSpPr/>
          <p:nvPr/>
        </p:nvSpPr>
        <p:spPr>
          <a:xfrm>
            <a:off x="678000" y="127943"/>
            <a:ext cx="7704000" cy="55576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TextBox 92">
            <a:extLst>
              <a:ext uri="{FF2B5EF4-FFF2-40B4-BE49-F238E27FC236}">
                <a16:creationId xmlns:a16="http://schemas.microsoft.com/office/drawing/2014/main" id="{AF5E85A5-72E3-140B-8E50-9F1819295682}"/>
              </a:ext>
            </a:extLst>
          </p:cNvPr>
          <p:cNvSpPr txBox="1"/>
          <p:nvPr/>
        </p:nvSpPr>
        <p:spPr>
          <a:xfrm>
            <a:off x="2179320" y="144214"/>
            <a:ext cx="3959738" cy="523220"/>
          </a:xfrm>
          <a:prstGeom prst="rect">
            <a:avLst/>
          </a:prstGeom>
          <a:noFill/>
        </p:spPr>
        <p:txBody>
          <a:bodyPr wrap="none" rtlCol="0">
            <a:spAutoFit/>
          </a:bodyPr>
          <a:lstStyle/>
          <a:p>
            <a:r>
              <a:rPr lang="en-US" sz="2800" dirty="0" err="1">
                <a:solidFill>
                  <a:schemeClr val="bg1"/>
                </a:solidFill>
              </a:rPr>
              <a:t>Hướng</a:t>
            </a:r>
            <a:r>
              <a:rPr lang="en-US" sz="2800" dirty="0">
                <a:solidFill>
                  <a:schemeClr val="bg1"/>
                </a:solidFill>
              </a:rPr>
              <a:t> </a:t>
            </a:r>
            <a:r>
              <a:rPr lang="en-US" sz="2800" dirty="0" err="1">
                <a:solidFill>
                  <a:schemeClr val="bg1"/>
                </a:solidFill>
              </a:rPr>
              <a:t>tiếp</a:t>
            </a:r>
            <a:r>
              <a:rPr lang="en-US" sz="2800" dirty="0">
                <a:solidFill>
                  <a:schemeClr val="bg1"/>
                </a:solidFill>
              </a:rPr>
              <a:t> </a:t>
            </a:r>
            <a:r>
              <a:rPr lang="en-US" sz="2800" dirty="0" err="1">
                <a:solidFill>
                  <a:schemeClr val="bg1"/>
                </a:solidFill>
              </a:rPr>
              <a:t>cận</a:t>
            </a:r>
            <a:r>
              <a:rPr lang="en-US" sz="2800" dirty="0">
                <a:solidFill>
                  <a:schemeClr val="bg1"/>
                </a:solidFill>
              </a:rPr>
              <a:t> Greedy</a:t>
            </a:r>
          </a:p>
        </p:txBody>
      </p:sp>
    </p:spTree>
    <p:extLst>
      <p:ext uri="{BB962C8B-B14F-4D97-AF65-F5344CB8AC3E}">
        <p14:creationId xmlns:p14="http://schemas.microsoft.com/office/powerpoint/2010/main" val="380519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oursPacmanSmallMaze-greedy.mp4">
            <a:hlinkClick r:id="" action="ppaction://media"/>
            <a:extLst>
              <a:ext uri="{FF2B5EF4-FFF2-40B4-BE49-F238E27FC236}">
                <a16:creationId xmlns:a16="http://schemas.microsoft.com/office/drawing/2014/main" id="{3A9066C2-9A6A-58FE-8158-DBF943DB50C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8252" y="76200"/>
            <a:ext cx="8335228" cy="4694554"/>
          </a:xfrm>
          <a:prstGeom prst="rect">
            <a:avLst/>
          </a:prstGeom>
        </p:spPr>
      </p:pic>
    </p:spTree>
    <p:extLst>
      <p:ext uri="{BB962C8B-B14F-4D97-AF65-F5344CB8AC3E}">
        <p14:creationId xmlns:p14="http://schemas.microsoft.com/office/powerpoint/2010/main" val="29572457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a:xfrm>
            <a:off x="726775" y="540775"/>
            <a:ext cx="7601886" cy="572700"/>
          </a:xfrm>
        </p:spPr>
        <p:txBody>
          <a:bodyPr/>
          <a:lstStyle/>
          <a:p>
            <a:r>
              <a:rPr lang="en-US" dirty="0" err="1">
                <a:solidFill>
                  <a:schemeClr val="accent6"/>
                </a:solidFill>
                <a:latin typeface="+mn-lt"/>
              </a:rPr>
              <a:t>Cách</a:t>
            </a:r>
            <a:r>
              <a:rPr lang="en-US" dirty="0">
                <a:solidFill>
                  <a:schemeClr val="accent6"/>
                </a:solidFill>
                <a:latin typeface="+mn-lt"/>
              </a:rPr>
              <a:t> </a:t>
            </a:r>
            <a:r>
              <a:rPr lang="en-US" dirty="0" err="1">
                <a:solidFill>
                  <a:schemeClr val="accent6"/>
                </a:solidFill>
                <a:latin typeface="+mn-lt"/>
              </a:rPr>
              <a:t>tìm</a:t>
            </a:r>
            <a:r>
              <a:rPr lang="en-US" dirty="0">
                <a:solidFill>
                  <a:schemeClr val="accent6"/>
                </a:solidFill>
                <a:latin typeface="+mn-lt"/>
              </a:rPr>
              <a:t> </a:t>
            </a:r>
            <a:r>
              <a:rPr lang="en-US" dirty="0" err="1">
                <a:solidFill>
                  <a:schemeClr val="accent6"/>
                </a:solidFill>
                <a:latin typeface="+mn-lt"/>
              </a:rPr>
              <a:t>số</a:t>
            </a:r>
            <a:r>
              <a:rPr lang="en-US" dirty="0">
                <a:solidFill>
                  <a:schemeClr val="accent6"/>
                </a:solidFill>
                <a:latin typeface="+mn-lt"/>
              </a:rPr>
              <a:t> </a:t>
            </a:r>
            <a:r>
              <a:rPr lang="en-US" dirty="0" err="1">
                <a:solidFill>
                  <a:schemeClr val="accent6"/>
                </a:solidFill>
                <a:latin typeface="+mn-lt"/>
              </a:rPr>
              <a:t>giao</a:t>
            </a:r>
            <a:r>
              <a:rPr lang="en-US" dirty="0">
                <a:solidFill>
                  <a:schemeClr val="accent6"/>
                </a:solidFill>
                <a:latin typeface="+mn-lt"/>
              </a:rPr>
              <a:t> </a:t>
            </a:r>
            <a:r>
              <a:rPr lang="en-US" dirty="0" err="1">
                <a:solidFill>
                  <a:schemeClr val="accent6"/>
                </a:solidFill>
                <a:latin typeface="+mn-lt"/>
              </a:rPr>
              <a:t>điểm</a:t>
            </a:r>
            <a:r>
              <a:rPr lang="en-US" dirty="0">
                <a:solidFill>
                  <a:schemeClr val="accent6"/>
                </a:solidFill>
                <a:latin typeface="+mn-lt"/>
              </a:rPr>
              <a:t> </a:t>
            </a:r>
            <a:r>
              <a:rPr lang="en-US" dirty="0" err="1">
                <a:solidFill>
                  <a:schemeClr val="accent6"/>
                </a:solidFill>
                <a:latin typeface="+mn-lt"/>
              </a:rPr>
              <a:t>trong</a:t>
            </a:r>
            <a:r>
              <a:rPr lang="en-US" dirty="0">
                <a:solidFill>
                  <a:schemeClr val="accent6"/>
                </a:solidFill>
                <a:latin typeface="+mn-lt"/>
              </a:rPr>
              <a:t> n </a:t>
            </a:r>
            <a:r>
              <a:rPr lang="en-US" dirty="0" err="1">
                <a:solidFill>
                  <a:schemeClr val="accent6"/>
                </a:solidFill>
                <a:latin typeface="+mn-lt"/>
              </a:rPr>
              <a:t>đoạn</a:t>
            </a:r>
            <a:r>
              <a:rPr lang="en-US" dirty="0">
                <a:solidFill>
                  <a:schemeClr val="accent6"/>
                </a:solidFill>
                <a:latin typeface="+mn-lt"/>
              </a:rPr>
              <a:t> </a:t>
            </a:r>
            <a:r>
              <a:rPr lang="en-US" dirty="0" err="1">
                <a:solidFill>
                  <a:schemeClr val="accent6"/>
                </a:solidFill>
                <a:latin typeface="+mn-lt"/>
              </a:rPr>
              <a:t>thẳng</a:t>
            </a:r>
            <a:r>
              <a:rPr lang="en-US" dirty="0">
                <a:solidFill>
                  <a:schemeClr val="accent6"/>
                </a:solidFill>
                <a:latin typeface="+mn-lt"/>
              </a:rPr>
              <a:t>?</a:t>
            </a: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Mở ảnh">
            <a:extLst>
              <a:ext uri="{FF2B5EF4-FFF2-40B4-BE49-F238E27FC236}">
                <a16:creationId xmlns:a16="http://schemas.microsoft.com/office/drawing/2014/main" id="{32969C2E-C69C-D0F4-CACB-688CDB95B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1357347"/>
            <a:ext cx="6187440" cy="343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5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a:xfrm>
            <a:off x="726775" y="540775"/>
            <a:ext cx="7601886" cy="572700"/>
          </a:xfrm>
        </p:spPr>
        <p:txBody>
          <a:bodyPr/>
          <a:lstStyle/>
          <a:p>
            <a:r>
              <a:rPr lang="vi-VN" dirty="0">
                <a:solidFill>
                  <a:schemeClr val="accent6"/>
                </a:solidFill>
                <a:latin typeface="+mn-lt"/>
              </a:rPr>
              <a:t>Hướng tiếp cận : </a:t>
            </a:r>
            <a:r>
              <a:rPr lang="vi-VN" dirty="0" err="1">
                <a:solidFill>
                  <a:schemeClr val="accent6"/>
                </a:solidFill>
                <a:latin typeface="+mn-lt"/>
              </a:rPr>
              <a:t>Greedy</a:t>
            </a:r>
            <a:r>
              <a:rPr lang="vi-VN" dirty="0">
                <a:solidFill>
                  <a:schemeClr val="accent6"/>
                </a:solidFill>
                <a:latin typeface="+mn-lt"/>
              </a:rPr>
              <a:t> </a:t>
            </a:r>
            <a:r>
              <a:rPr lang="en-US" dirty="0">
                <a:solidFill>
                  <a:schemeClr val="accent6"/>
                </a:solidFill>
                <a:latin typeface="+mn-lt"/>
              </a:rPr>
              <a:t>?</a:t>
            </a: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Mở ảnh">
            <a:extLst>
              <a:ext uri="{FF2B5EF4-FFF2-40B4-BE49-F238E27FC236}">
                <a16:creationId xmlns:a16="http://schemas.microsoft.com/office/drawing/2014/main" id="{32969C2E-C69C-D0F4-CACB-688CDB95B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1357347"/>
            <a:ext cx="6187440" cy="34320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1463B38-8120-31FA-77CD-5A161DCDD88F}"/>
              </a:ext>
            </a:extLst>
          </p:cNvPr>
          <p:cNvCxnSpPr/>
          <p:nvPr/>
        </p:nvCxnSpPr>
        <p:spPr>
          <a:xfrm>
            <a:off x="2164080" y="211836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E027B0-D097-C3FC-B4F5-833BFABA3270}"/>
              </a:ext>
            </a:extLst>
          </p:cNvPr>
          <p:cNvCxnSpPr/>
          <p:nvPr/>
        </p:nvCxnSpPr>
        <p:spPr>
          <a:xfrm>
            <a:off x="2164080" y="224028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65E46C-9BA6-37A4-DAD7-61CD0BF020DB}"/>
              </a:ext>
            </a:extLst>
          </p:cNvPr>
          <p:cNvCxnSpPr/>
          <p:nvPr/>
        </p:nvCxnSpPr>
        <p:spPr>
          <a:xfrm>
            <a:off x="2164080" y="233934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0A3B85-058F-DA00-678A-0BA4F57C9CF4}"/>
              </a:ext>
            </a:extLst>
          </p:cNvPr>
          <p:cNvCxnSpPr/>
          <p:nvPr/>
        </p:nvCxnSpPr>
        <p:spPr>
          <a:xfrm>
            <a:off x="2164080" y="251841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B47B50-4F0F-D1BD-E32E-BE0A14766181}"/>
              </a:ext>
            </a:extLst>
          </p:cNvPr>
          <p:cNvCxnSpPr/>
          <p:nvPr/>
        </p:nvCxnSpPr>
        <p:spPr>
          <a:xfrm>
            <a:off x="2164080" y="268986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1F87A8-C02E-BAD6-07DF-A61CDF0EF040}"/>
              </a:ext>
            </a:extLst>
          </p:cNvPr>
          <p:cNvCxnSpPr/>
          <p:nvPr/>
        </p:nvCxnSpPr>
        <p:spPr>
          <a:xfrm>
            <a:off x="2164080" y="281178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A4EAD8-A889-41D2-DB4F-C93EB8E6CB45}"/>
              </a:ext>
            </a:extLst>
          </p:cNvPr>
          <p:cNvCxnSpPr/>
          <p:nvPr/>
        </p:nvCxnSpPr>
        <p:spPr>
          <a:xfrm>
            <a:off x="2164080" y="3147060"/>
            <a:ext cx="5577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F42AA-4D2C-A89B-C565-BFE5661D1382}"/>
              </a:ext>
            </a:extLst>
          </p:cNvPr>
          <p:cNvSpPr txBox="1"/>
          <p:nvPr/>
        </p:nvSpPr>
        <p:spPr>
          <a:xfrm>
            <a:off x="1628775" y="1562101"/>
            <a:ext cx="5886450" cy="2308324"/>
          </a:xfrm>
          <a:prstGeom prst="rect">
            <a:avLst/>
          </a:prstGeom>
          <a:noFill/>
        </p:spPr>
        <p:txBody>
          <a:bodyPr wrap="square">
            <a:spAutoFit/>
          </a:bodyPr>
          <a:lstStyle/>
          <a:p>
            <a:pPr algn="l"/>
            <a:r>
              <a:rPr lang="vi-VN" sz="1800" b="0" i="0" dirty="0">
                <a:solidFill>
                  <a:schemeClr val="accent6"/>
                </a:solidFill>
                <a:effectLst/>
                <a:latin typeface="+mj-lt"/>
              </a:rPr>
              <a:t>Thuật toán Sweep-Line là một phương pháp giải quyết các vấn đề liên quan đến tương tác của các đối tượng trên một đường thẳng ảo được gọi là "sweep line" (đường chạy qua). Thuật toán này thường được sử dụng trong lĩnh vực hình học tính toán và có nhiều ứng dụng trong xử lý hình ảnh, đồ họa máy tính, và các lĩnh vực khác.</a:t>
            </a:r>
          </a:p>
          <a:p>
            <a:br>
              <a:rPr lang="vi-VN" sz="1800" dirty="0">
                <a:solidFill>
                  <a:schemeClr val="accent6"/>
                </a:solidFill>
                <a:latin typeface="+mj-lt"/>
              </a:rPr>
            </a:br>
            <a:endParaRPr lang="en-US" sz="1800" dirty="0">
              <a:solidFill>
                <a:schemeClr val="accent6"/>
              </a:solidFill>
              <a:latin typeface="+mj-lt"/>
            </a:endParaRPr>
          </a:p>
        </p:txBody>
      </p:sp>
      <p:sp>
        <p:nvSpPr>
          <p:cNvPr id="7" name="Title 1">
            <a:extLst>
              <a:ext uri="{FF2B5EF4-FFF2-40B4-BE49-F238E27FC236}">
                <a16:creationId xmlns:a16="http://schemas.microsoft.com/office/drawing/2014/main" id="{4AB6BEEB-A5EC-CA56-0140-EE4417CF4A0E}"/>
              </a:ext>
            </a:extLst>
          </p:cNvPr>
          <p:cNvSpPr txBox="1">
            <a:spLocks/>
          </p:cNvSpPr>
          <p:nvPr/>
        </p:nvSpPr>
        <p:spPr>
          <a:xfrm>
            <a:off x="721575" y="54077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202020204" pitchFamily="34" charset="0"/>
                <a:ea typeface="Abadi" panose="020B06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a:solidFill>
                  <a:schemeClr val="accent6"/>
                </a:solidFill>
                <a:latin typeface="+mn-lt"/>
              </a:rPr>
              <a:t>Sweep-Line</a:t>
            </a:r>
            <a:endParaRPr lang="en-US" sz="3000" dirty="0">
              <a:solidFill>
                <a:schemeClr val="accent6"/>
              </a:solidFill>
              <a:latin typeface="+mn-lt"/>
            </a:endParaRPr>
          </a:p>
        </p:txBody>
      </p:sp>
      <p:sp>
        <p:nvSpPr>
          <p:cNvPr id="8" name="Google Shape;1489;p59">
            <a:extLst>
              <a:ext uri="{FF2B5EF4-FFF2-40B4-BE49-F238E27FC236}">
                <a16:creationId xmlns:a16="http://schemas.microsoft.com/office/drawing/2014/main" id="{2F069C09-6041-AE77-9126-0E7E026004BD}"/>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p:txBody>
          <a:bodyPr/>
          <a:lstStyle/>
          <a:p>
            <a:r>
              <a:rPr lang="en-US" sz="3000" b="1" i="0" u="none" strike="noStrike" dirty="0" err="1">
                <a:solidFill>
                  <a:schemeClr val="accent6"/>
                </a:solidFill>
                <a:effectLst/>
                <a:latin typeface="+mn-lt"/>
              </a:rPr>
              <a:t>Bài</a:t>
            </a:r>
            <a:r>
              <a:rPr lang="en-US" sz="3000" b="1" i="0" u="none" strike="noStrike" dirty="0">
                <a:solidFill>
                  <a:schemeClr val="accent6"/>
                </a:solidFill>
                <a:effectLst/>
                <a:latin typeface="+mn-lt"/>
              </a:rPr>
              <a:t> </a:t>
            </a:r>
            <a:r>
              <a:rPr lang="en-US" sz="3000" b="1" i="0" u="none" strike="noStrike" dirty="0" err="1">
                <a:solidFill>
                  <a:schemeClr val="accent6"/>
                </a:solidFill>
                <a:effectLst/>
                <a:latin typeface="+mn-lt"/>
              </a:rPr>
              <a:t>toán</a:t>
            </a:r>
            <a:r>
              <a:rPr lang="en-US" sz="3000" b="1" i="0" u="none" strike="noStrike" dirty="0">
                <a:solidFill>
                  <a:schemeClr val="accent6"/>
                </a:solidFill>
                <a:effectLst/>
                <a:latin typeface="+mn-lt"/>
              </a:rPr>
              <a:t> </a:t>
            </a:r>
            <a:r>
              <a:rPr lang="en-US" sz="3000" b="1" i="0" u="none" strike="noStrike" dirty="0" err="1">
                <a:solidFill>
                  <a:schemeClr val="accent6"/>
                </a:solidFill>
                <a:effectLst/>
                <a:latin typeface="+mn-lt"/>
              </a:rPr>
              <a:t>cặp</a:t>
            </a:r>
            <a:r>
              <a:rPr lang="en-US" sz="3000" b="1" i="0" u="none" strike="noStrike" dirty="0">
                <a:solidFill>
                  <a:schemeClr val="accent6"/>
                </a:solidFill>
                <a:effectLst/>
                <a:latin typeface="+mn-lt"/>
              </a:rPr>
              <a:t> </a:t>
            </a:r>
            <a:r>
              <a:rPr lang="en-US" sz="3000" b="1" i="0" u="none" strike="noStrike" dirty="0" err="1">
                <a:solidFill>
                  <a:schemeClr val="accent6"/>
                </a:solidFill>
                <a:effectLst/>
                <a:latin typeface="+mn-lt"/>
              </a:rPr>
              <a:t>điểm</a:t>
            </a:r>
            <a:r>
              <a:rPr lang="en-US" sz="3000" b="1" i="0" u="none" strike="noStrike" dirty="0">
                <a:solidFill>
                  <a:schemeClr val="accent6"/>
                </a:solidFill>
                <a:effectLst/>
                <a:latin typeface="+mn-lt"/>
              </a:rPr>
              <a:t> </a:t>
            </a:r>
            <a:r>
              <a:rPr lang="en-US" sz="3000" b="1" i="0" u="none" strike="noStrike" dirty="0" err="1">
                <a:solidFill>
                  <a:schemeClr val="accent6"/>
                </a:solidFill>
                <a:effectLst/>
                <a:latin typeface="+mn-lt"/>
              </a:rPr>
              <a:t>gần</a:t>
            </a:r>
            <a:r>
              <a:rPr lang="en-US" sz="3000" b="1" i="0" u="none" strike="noStrike" dirty="0">
                <a:solidFill>
                  <a:schemeClr val="accent6"/>
                </a:solidFill>
                <a:effectLst/>
                <a:latin typeface="+mn-lt"/>
              </a:rPr>
              <a:t> </a:t>
            </a:r>
            <a:r>
              <a:rPr lang="en-US" sz="3000" b="1" i="0" u="none" strike="noStrike" dirty="0" err="1">
                <a:solidFill>
                  <a:schemeClr val="accent6"/>
                </a:solidFill>
                <a:effectLst/>
                <a:latin typeface="+mn-lt"/>
              </a:rPr>
              <a:t>nhất</a:t>
            </a:r>
            <a:endParaRPr lang="en-US" sz="3000" dirty="0">
              <a:solidFill>
                <a:schemeClr val="accent6"/>
              </a:solidFill>
              <a:latin typeface="+mn-lt"/>
            </a:endParaRP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442119C9-CF5A-E018-74C2-1066FDB73E8D}"/>
              </a:ext>
            </a:extLst>
          </p:cNvPr>
          <p:cNvPicPr>
            <a:picLocks noChangeAspect="1"/>
          </p:cNvPicPr>
          <p:nvPr/>
        </p:nvPicPr>
        <p:blipFill>
          <a:blip r:embed="rId2"/>
          <a:stretch>
            <a:fillRect/>
          </a:stretch>
        </p:blipFill>
        <p:spPr>
          <a:xfrm>
            <a:off x="1439919" y="1927769"/>
            <a:ext cx="6020322" cy="2095682"/>
          </a:xfrm>
          <a:prstGeom prst="rect">
            <a:avLst/>
          </a:prstGeom>
        </p:spPr>
      </p:pic>
    </p:spTree>
    <p:extLst>
      <p:ext uri="{BB962C8B-B14F-4D97-AF65-F5344CB8AC3E}">
        <p14:creationId xmlns:p14="http://schemas.microsoft.com/office/powerpoint/2010/main" val="1570306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6"/>
          <p:cNvSpPr/>
          <p:nvPr/>
        </p:nvSpPr>
        <p:spPr>
          <a:xfrm>
            <a:off x="648178" y="1393006"/>
            <a:ext cx="3133800" cy="188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txBox="1">
            <a:spLocks noGrp="1"/>
          </p:cNvSpPr>
          <p:nvPr>
            <p:ph type="title"/>
          </p:nvPr>
        </p:nvSpPr>
        <p:spPr>
          <a:xfrm>
            <a:off x="648178" y="1459906"/>
            <a:ext cx="3133800" cy="18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a:solidFill>
                  <a:schemeClr val="lt1"/>
                </a:solidFill>
              </a:rPr>
              <a:t>Cách</a:t>
            </a:r>
            <a:r>
              <a:rPr lang="en-US" dirty="0">
                <a:solidFill>
                  <a:schemeClr val="lt1"/>
                </a:solidFill>
              </a:rPr>
              <a:t> 1</a:t>
            </a:r>
            <a:br>
              <a:rPr lang="en-US" dirty="0">
                <a:solidFill>
                  <a:schemeClr val="lt1"/>
                </a:solidFill>
              </a:rPr>
            </a:br>
            <a:r>
              <a:rPr lang="en-US" dirty="0" err="1">
                <a:solidFill>
                  <a:schemeClr val="lt1"/>
                </a:solidFill>
              </a:rPr>
              <a:t>fructo</a:t>
            </a:r>
            <a:r>
              <a:rPr lang="en-US" dirty="0">
                <a:solidFill>
                  <a:schemeClr val="lt1"/>
                </a:solidFill>
              </a:rPr>
              <a:t> force </a:t>
            </a:r>
            <a:endParaRPr dirty="0"/>
          </a:p>
        </p:txBody>
      </p:sp>
      <p:pic>
        <p:nvPicPr>
          <p:cNvPr id="942" name="Google Shape;942;p46"/>
          <p:cNvPicPr preferRelativeResize="0"/>
          <p:nvPr/>
        </p:nvPicPr>
        <p:blipFill rotWithShape="1">
          <a:blip r:embed="rId3">
            <a:alphaModFix amt="75000"/>
          </a:blip>
          <a:srcRect l="19106" t="4942"/>
          <a:stretch/>
        </p:blipFill>
        <p:spPr>
          <a:xfrm rot="5400000">
            <a:off x="5263637" y="509564"/>
            <a:ext cx="4580326" cy="3332599"/>
          </a:xfrm>
          <a:prstGeom prst="rect">
            <a:avLst/>
          </a:prstGeom>
          <a:noFill/>
          <a:ln>
            <a:noFill/>
          </a:ln>
        </p:spPr>
      </p:pic>
      <p:grpSp>
        <p:nvGrpSpPr>
          <p:cNvPr id="943" name="Google Shape;943;p46"/>
          <p:cNvGrpSpPr/>
          <p:nvPr/>
        </p:nvGrpSpPr>
        <p:grpSpPr>
          <a:xfrm rot="5400000">
            <a:off x="2135832" y="-194504"/>
            <a:ext cx="288601" cy="1096693"/>
            <a:chOff x="1006700" y="2603975"/>
            <a:chExt cx="55450" cy="210700"/>
          </a:xfrm>
        </p:grpSpPr>
        <p:sp>
          <p:nvSpPr>
            <p:cNvPr id="944" name="Google Shape;944;p4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6"/>
          <p:cNvGrpSpPr/>
          <p:nvPr/>
        </p:nvGrpSpPr>
        <p:grpSpPr>
          <a:xfrm>
            <a:off x="7921987" y="3917669"/>
            <a:ext cx="1017582" cy="946700"/>
            <a:chOff x="827350" y="3629733"/>
            <a:chExt cx="1431600" cy="1332067"/>
          </a:xfrm>
        </p:grpSpPr>
        <p:sp>
          <p:nvSpPr>
            <p:cNvPr id="951" name="Google Shape;951;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6"/>
          <p:cNvGrpSpPr/>
          <p:nvPr/>
        </p:nvGrpSpPr>
        <p:grpSpPr>
          <a:xfrm>
            <a:off x="7379477" y="4313619"/>
            <a:ext cx="437354" cy="406680"/>
            <a:chOff x="827350" y="3629733"/>
            <a:chExt cx="1431600" cy="1332067"/>
          </a:xfrm>
        </p:grpSpPr>
        <p:sp>
          <p:nvSpPr>
            <p:cNvPr id="955" name="Google Shape;955;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6"/>
          <p:cNvGrpSpPr/>
          <p:nvPr/>
        </p:nvGrpSpPr>
        <p:grpSpPr>
          <a:xfrm>
            <a:off x="8035905" y="3275506"/>
            <a:ext cx="572068" cy="532028"/>
            <a:chOff x="827350" y="3629733"/>
            <a:chExt cx="1431600" cy="1332067"/>
          </a:xfrm>
        </p:grpSpPr>
        <p:sp>
          <p:nvSpPr>
            <p:cNvPr id="959" name="Google Shape;959;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Không có mô tả.">
            <a:extLst>
              <a:ext uri="{FF2B5EF4-FFF2-40B4-BE49-F238E27FC236}">
                <a16:creationId xmlns:a16="http://schemas.microsoft.com/office/drawing/2014/main" id="{761BCDDC-3B28-32FC-7EEC-C94E13883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431" y="659218"/>
            <a:ext cx="4850112" cy="367685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50DDDD1-FA30-9E09-D284-96D71C6F1698}"/>
              </a:ext>
            </a:extLst>
          </p:cNvPr>
          <p:cNvCxnSpPr>
            <a:cxnSpLocks/>
          </p:cNvCxnSpPr>
          <p:nvPr/>
        </p:nvCxnSpPr>
        <p:spPr>
          <a:xfrm flipV="1">
            <a:off x="5201582" y="1257300"/>
            <a:ext cx="1877398" cy="94616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E4486F3-6229-ED7A-CCD7-3A33990A9827}"/>
              </a:ext>
            </a:extLst>
          </p:cNvPr>
          <p:cNvCxnSpPr>
            <a:cxnSpLocks/>
          </p:cNvCxnSpPr>
          <p:nvPr/>
        </p:nvCxnSpPr>
        <p:spPr>
          <a:xfrm>
            <a:off x="5195556" y="2219415"/>
            <a:ext cx="183389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C14A55-6E32-C050-627B-CB60B8A6B896}"/>
              </a:ext>
            </a:extLst>
          </p:cNvPr>
          <p:cNvCxnSpPr>
            <a:cxnSpLocks/>
          </p:cNvCxnSpPr>
          <p:nvPr/>
        </p:nvCxnSpPr>
        <p:spPr>
          <a:xfrm flipV="1">
            <a:off x="5201582" y="1941987"/>
            <a:ext cx="2989799" cy="2703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4AE02-FAD9-FC7B-EBBC-BC0CB16C3F99}"/>
              </a:ext>
            </a:extLst>
          </p:cNvPr>
          <p:cNvCxnSpPr>
            <a:cxnSpLocks/>
          </p:cNvCxnSpPr>
          <p:nvPr/>
        </p:nvCxnSpPr>
        <p:spPr>
          <a:xfrm>
            <a:off x="5124450" y="1024890"/>
            <a:ext cx="71106" cy="119152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0584C4-020B-723A-594B-A4B10666D969}"/>
              </a:ext>
            </a:extLst>
          </p:cNvPr>
          <p:cNvCxnSpPr>
            <a:cxnSpLocks/>
          </p:cNvCxnSpPr>
          <p:nvPr/>
        </p:nvCxnSpPr>
        <p:spPr>
          <a:xfrm flipV="1">
            <a:off x="5195556" y="1554480"/>
            <a:ext cx="527064" cy="65780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C558343-80D2-B9C4-34EE-47567803D2DF}"/>
              </a:ext>
            </a:extLst>
          </p:cNvPr>
          <p:cNvCxnSpPr>
            <a:cxnSpLocks/>
          </p:cNvCxnSpPr>
          <p:nvPr/>
        </p:nvCxnSpPr>
        <p:spPr>
          <a:xfrm flipH="1">
            <a:off x="4907280" y="2212288"/>
            <a:ext cx="288276" cy="40899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B57F0B-6CF6-EB4E-5FC0-5FA7E5026F1A}"/>
              </a:ext>
            </a:extLst>
          </p:cNvPr>
          <p:cNvCxnSpPr>
            <a:cxnSpLocks/>
          </p:cNvCxnSpPr>
          <p:nvPr/>
        </p:nvCxnSpPr>
        <p:spPr>
          <a:xfrm>
            <a:off x="4716138" y="1759251"/>
            <a:ext cx="473392" cy="4601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EC29EA-3FFC-057A-0EDD-897D8D15B2CE}"/>
              </a:ext>
            </a:extLst>
          </p:cNvPr>
          <p:cNvCxnSpPr>
            <a:cxnSpLocks/>
          </p:cNvCxnSpPr>
          <p:nvPr/>
        </p:nvCxnSpPr>
        <p:spPr>
          <a:xfrm>
            <a:off x="5192475" y="2218742"/>
            <a:ext cx="188197" cy="10567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670AE-D921-F6F8-8AAE-72B74462DFF9}"/>
              </a:ext>
            </a:extLst>
          </p:cNvPr>
          <p:cNvCxnSpPr>
            <a:cxnSpLocks/>
          </p:cNvCxnSpPr>
          <p:nvPr/>
        </p:nvCxnSpPr>
        <p:spPr>
          <a:xfrm>
            <a:off x="5174399" y="2204843"/>
            <a:ext cx="1334088" cy="102095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p:txBody>
          <a:bodyPr/>
          <a:lstStyle/>
          <a:p>
            <a:r>
              <a:rPr lang="en-US" sz="3000" b="1" dirty="0" err="1">
                <a:solidFill>
                  <a:schemeClr val="accent6"/>
                </a:solidFill>
                <a:latin typeface="+mn-lt"/>
              </a:rPr>
              <a:t>Áp</a:t>
            </a:r>
            <a:r>
              <a:rPr lang="en-US" sz="3000" b="1" dirty="0">
                <a:solidFill>
                  <a:schemeClr val="accent6"/>
                </a:solidFill>
                <a:latin typeface="+mn-lt"/>
              </a:rPr>
              <a:t> </a:t>
            </a:r>
            <a:r>
              <a:rPr lang="en-US" sz="3000" b="1" dirty="0" err="1">
                <a:solidFill>
                  <a:schemeClr val="accent6"/>
                </a:solidFill>
                <a:latin typeface="+mn-lt"/>
              </a:rPr>
              <a:t>dụng</a:t>
            </a:r>
            <a:r>
              <a:rPr lang="en-US" sz="3000" b="1" dirty="0">
                <a:solidFill>
                  <a:schemeClr val="accent6"/>
                </a:solidFill>
                <a:latin typeface="+mn-lt"/>
              </a:rPr>
              <a:t> (chia </a:t>
            </a:r>
            <a:r>
              <a:rPr lang="en-US" sz="3000" b="1" dirty="0" err="1">
                <a:solidFill>
                  <a:schemeClr val="accent6"/>
                </a:solidFill>
                <a:latin typeface="+mn-lt"/>
              </a:rPr>
              <a:t>để</a:t>
            </a:r>
            <a:r>
              <a:rPr lang="en-US" sz="3000" b="1" dirty="0">
                <a:solidFill>
                  <a:schemeClr val="accent6"/>
                </a:solidFill>
                <a:latin typeface="+mn-lt"/>
              </a:rPr>
              <a:t> </a:t>
            </a:r>
            <a:r>
              <a:rPr lang="en-US" sz="3000" b="1" dirty="0" err="1">
                <a:solidFill>
                  <a:schemeClr val="accent6"/>
                </a:solidFill>
                <a:latin typeface="+mn-lt"/>
              </a:rPr>
              <a:t>trị</a:t>
            </a:r>
            <a:r>
              <a:rPr lang="en-US" sz="3000" b="1" dirty="0">
                <a:solidFill>
                  <a:schemeClr val="accent6"/>
                </a:solidFill>
                <a:latin typeface="+mn-lt"/>
              </a:rPr>
              <a:t>)</a:t>
            </a:r>
            <a:endParaRPr lang="en-US" sz="3000" dirty="0">
              <a:solidFill>
                <a:schemeClr val="accent6"/>
              </a:solidFill>
              <a:latin typeface="+mn-lt"/>
            </a:endParaRP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5D6343BB-8885-8A05-8E85-C2D1B94F98BB}"/>
              </a:ext>
            </a:extLst>
          </p:cNvPr>
          <p:cNvSpPr txBox="1"/>
          <p:nvPr/>
        </p:nvSpPr>
        <p:spPr>
          <a:xfrm>
            <a:off x="830580" y="1324719"/>
            <a:ext cx="6827520" cy="1631216"/>
          </a:xfrm>
          <a:prstGeom prst="rect">
            <a:avLst/>
          </a:prstGeom>
          <a:noFill/>
        </p:spPr>
        <p:txBody>
          <a:bodyPr wrap="square">
            <a:spAutoFit/>
          </a:bodyPr>
          <a:lstStyle/>
          <a:p>
            <a:r>
              <a:rPr lang="vi-VN" sz="2000" b="0" i="0" dirty="0">
                <a:solidFill>
                  <a:schemeClr val="accent6"/>
                </a:solidFill>
                <a:effectLst/>
                <a:latin typeface="+mn-lt"/>
              </a:rPr>
              <a:t>Thuật toán tìm cặp điểm gần nhất có thể được mô tả bằng các bước sau: </a:t>
            </a:r>
            <a:endParaRPr lang="en-US" sz="2000" b="0" i="0" dirty="0">
              <a:solidFill>
                <a:schemeClr val="accent6"/>
              </a:solidFill>
              <a:effectLst/>
              <a:latin typeface="+mn-lt"/>
            </a:endParaRPr>
          </a:p>
          <a:p>
            <a:pPr marL="342900" indent="-342900">
              <a:buFont typeface="Wingdings" panose="05000000000000000000" pitchFamily="2" charset="2"/>
              <a:buChar char="Ø"/>
            </a:pPr>
            <a:r>
              <a:rPr lang="vi-VN" sz="2000" b="0" i="0" dirty="0">
                <a:solidFill>
                  <a:schemeClr val="accent6"/>
                </a:solidFill>
                <a:effectLst/>
                <a:latin typeface="+mn-lt"/>
              </a:rPr>
              <a:t>Sắp xếp các điểm theo tọa độ x tăng dần. Chia tập hợp các điểm thành hai phần bằng một đường thẳng dọc đi qua điểm ở giữa. </a:t>
            </a:r>
          </a:p>
        </p:txBody>
      </p:sp>
      <p:pic>
        <p:nvPicPr>
          <p:cNvPr id="4" name="Picture 4" descr="Không có mô tả.">
            <a:extLst>
              <a:ext uri="{FF2B5EF4-FFF2-40B4-BE49-F238E27FC236}">
                <a16:creationId xmlns:a16="http://schemas.microsoft.com/office/drawing/2014/main" id="{E9392FD2-18D6-B19B-E881-1D12CF386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744" y="2720340"/>
            <a:ext cx="3610328" cy="221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74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p:txBody>
          <a:bodyPr/>
          <a:lstStyle/>
          <a:p>
            <a:r>
              <a:rPr lang="en-US" sz="3000" b="1" dirty="0" err="1">
                <a:solidFill>
                  <a:schemeClr val="accent6"/>
                </a:solidFill>
                <a:latin typeface="+mn-lt"/>
              </a:rPr>
              <a:t>Áp</a:t>
            </a:r>
            <a:r>
              <a:rPr lang="en-US" sz="3000" b="1" dirty="0">
                <a:solidFill>
                  <a:schemeClr val="accent6"/>
                </a:solidFill>
                <a:latin typeface="+mn-lt"/>
              </a:rPr>
              <a:t> </a:t>
            </a:r>
            <a:r>
              <a:rPr lang="en-US" sz="3000" b="1" dirty="0" err="1">
                <a:solidFill>
                  <a:schemeClr val="accent6"/>
                </a:solidFill>
                <a:latin typeface="+mn-lt"/>
              </a:rPr>
              <a:t>dụng</a:t>
            </a:r>
            <a:r>
              <a:rPr lang="en-US" sz="3000" b="1" dirty="0">
                <a:solidFill>
                  <a:schemeClr val="accent6"/>
                </a:solidFill>
                <a:latin typeface="+mn-lt"/>
              </a:rPr>
              <a:t> (chia </a:t>
            </a:r>
            <a:r>
              <a:rPr lang="en-US" sz="3000" b="1" dirty="0" err="1">
                <a:solidFill>
                  <a:schemeClr val="accent6"/>
                </a:solidFill>
                <a:latin typeface="+mn-lt"/>
              </a:rPr>
              <a:t>để</a:t>
            </a:r>
            <a:r>
              <a:rPr lang="en-US" sz="3000" b="1" dirty="0">
                <a:solidFill>
                  <a:schemeClr val="accent6"/>
                </a:solidFill>
                <a:latin typeface="+mn-lt"/>
              </a:rPr>
              <a:t> </a:t>
            </a:r>
            <a:r>
              <a:rPr lang="en-US" sz="3000" b="1" dirty="0" err="1">
                <a:solidFill>
                  <a:schemeClr val="accent6"/>
                </a:solidFill>
                <a:latin typeface="+mn-lt"/>
              </a:rPr>
              <a:t>trị</a:t>
            </a:r>
            <a:r>
              <a:rPr lang="en-US" sz="3000" b="1" dirty="0">
                <a:solidFill>
                  <a:schemeClr val="accent6"/>
                </a:solidFill>
                <a:latin typeface="+mn-lt"/>
              </a:rPr>
              <a:t>)</a:t>
            </a:r>
            <a:endParaRPr lang="en-US" sz="3000" dirty="0">
              <a:solidFill>
                <a:schemeClr val="accent6"/>
              </a:solidFill>
              <a:latin typeface="+mn-lt"/>
            </a:endParaRP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4" descr="Không có mô tả.">
            <a:extLst>
              <a:ext uri="{FF2B5EF4-FFF2-40B4-BE49-F238E27FC236}">
                <a16:creationId xmlns:a16="http://schemas.microsoft.com/office/drawing/2014/main" id="{EAC70D24-19D6-A616-4FA1-3B8C9042E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628" y="2445634"/>
            <a:ext cx="4280395" cy="218756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0D484DA4-84E2-6C29-51F8-6B5813EBF58E}"/>
              </a:ext>
            </a:extLst>
          </p:cNvPr>
          <p:cNvCxnSpPr>
            <a:cxnSpLocks/>
          </p:cNvCxnSpPr>
          <p:nvPr/>
        </p:nvCxnSpPr>
        <p:spPr>
          <a:xfrm>
            <a:off x="4428826" y="2445635"/>
            <a:ext cx="0" cy="2187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AAF535D-E919-6178-2540-FAFDFEBCE427}"/>
              </a:ext>
            </a:extLst>
          </p:cNvPr>
          <p:cNvSpPr txBox="1"/>
          <p:nvPr/>
        </p:nvSpPr>
        <p:spPr>
          <a:xfrm>
            <a:off x="828675" y="1424685"/>
            <a:ext cx="7588550" cy="584775"/>
          </a:xfrm>
          <a:prstGeom prst="rect">
            <a:avLst/>
          </a:prstGeom>
          <a:noFill/>
        </p:spPr>
        <p:txBody>
          <a:bodyPr wrap="square">
            <a:spAutoFit/>
          </a:bodyPr>
          <a:lstStyle/>
          <a:p>
            <a:pPr marL="342900" indent="-342900">
              <a:buFont typeface="Wingdings" panose="05000000000000000000" pitchFamily="2" charset="2"/>
              <a:buChar char="Ø"/>
            </a:pPr>
            <a:r>
              <a:rPr lang="vi-VN" sz="1600" b="0" i="0" dirty="0">
                <a:solidFill>
                  <a:schemeClr val="accent6"/>
                </a:solidFill>
                <a:effectLst/>
                <a:latin typeface="+mn-lt"/>
              </a:rPr>
              <a:t>Đệ quy tìm cặp điểm gần nhất trong từng phần riêng biệt. Xác định khoảng cách nhỏ nhất giữa cặp điểm gần nhất từ hai phần riêng biệt. </a:t>
            </a:r>
            <a:endParaRPr lang="en-US" sz="1600" b="0" i="0" dirty="0">
              <a:solidFill>
                <a:schemeClr val="accent6"/>
              </a:solidFill>
              <a:effectLst/>
              <a:latin typeface="+mn-lt"/>
            </a:endParaRPr>
          </a:p>
        </p:txBody>
      </p:sp>
    </p:spTree>
    <p:extLst>
      <p:ext uri="{BB962C8B-B14F-4D97-AF65-F5344CB8AC3E}">
        <p14:creationId xmlns:p14="http://schemas.microsoft.com/office/powerpoint/2010/main" val="408994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2979665" y="1453579"/>
            <a:ext cx="4564136"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3040625" y="2253725"/>
            <a:ext cx="4503176"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40624" y="3108775"/>
            <a:ext cx="4503175"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040625" y="3927225"/>
            <a:ext cx="4503174"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713219" y="1821300"/>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txBox="1"/>
          <p:nvPr/>
        </p:nvSpPr>
        <p:spPr>
          <a:xfrm>
            <a:off x="782529" y="2650150"/>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Times New Roman" panose="02020603050405020304" pitchFamily="18" charset="0"/>
                <a:ea typeface="Audiowide"/>
                <a:cs typeface="Times New Roman" panose="02020603050405020304" pitchFamily="18" charset="0"/>
                <a:sym typeface="Audiowide"/>
              </a:rPr>
              <a:t>Nội dung</a:t>
            </a:r>
            <a:endParaRPr sz="24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sp>
        <p:nvSpPr>
          <p:cNvPr id="980" name="Google Shape;980;p47"/>
          <p:cNvSpPr txBox="1"/>
          <p:nvPr/>
        </p:nvSpPr>
        <p:spPr>
          <a:xfrm>
            <a:off x="3040636" y="1453579"/>
            <a:ext cx="441934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Times New Roman" panose="02020603050405020304" pitchFamily="18" charset="0"/>
                <a:ea typeface="Audiowide"/>
                <a:cs typeface="Times New Roman" panose="02020603050405020304" pitchFamily="18" charset="0"/>
                <a:sym typeface="Audiowide"/>
              </a:rPr>
              <a:t>Đặc điểm thuật toán</a:t>
            </a:r>
            <a:endParaRPr sz="30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sp>
        <p:nvSpPr>
          <p:cNvPr id="984" name="Google Shape;984;p47"/>
          <p:cNvSpPr txBox="1"/>
          <p:nvPr/>
        </p:nvSpPr>
        <p:spPr>
          <a:xfrm>
            <a:off x="3040636" y="2290328"/>
            <a:ext cx="441934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Times New Roman" panose="02020603050405020304" pitchFamily="18" charset="0"/>
                <a:ea typeface="Audiowide"/>
                <a:cs typeface="Times New Roman" panose="02020603050405020304" pitchFamily="18" charset="0"/>
                <a:sym typeface="Audiowide"/>
              </a:rPr>
              <a:t>Quy trình thiết kế</a:t>
            </a:r>
            <a:endParaRPr sz="30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sp>
        <p:nvSpPr>
          <p:cNvPr id="986" name="Google Shape;986;p47"/>
          <p:cNvSpPr txBox="1"/>
          <p:nvPr/>
        </p:nvSpPr>
        <p:spPr>
          <a:xfrm>
            <a:off x="3040636" y="3127076"/>
            <a:ext cx="4419344" cy="5991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Times New Roman" panose="02020603050405020304" pitchFamily="18" charset="0"/>
                <a:ea typeface="Audiowide"/>
                <a:cs typeface="Times New Roman" panose="02020603050405020304" pitchFamily="18" charset="0"/>
                <a:sym typeface="Audiowide"/>
              </a:rPr>
              <a:t>Bài toán áp dụng</a:t>
            </a:r>
            <a:endParaRPr sz="30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sp>
        <p:nvSpPr>
          <p:cNvPr id="982" name="Google Shape;982;p47"/>
          <p:cNvSpPr txBox="1"/>
          <p:nvPr/>
        </p:nvSpPr>
        <p:spPr>
          <a:xfrm>
            <a:off x="3040636" y="3963825"/>
            <a:ext cx="441934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Times New Roman" panose="02020603050405020304" pitchFamily="18" charset="0"/>
                <a:ea typeface="Audiowide"/>
                <a:cs typeface="Times New Roman" panose="02020603050405020304" pitchFamily="18" charset="0"/>
                <a:sym typeface="Audiowide"/>
              </a:rPr>
              <a:t>Ưu/Nhược điểm</a:t>
            </a:r>
            <a:endParaRPr sz="30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grpSp>
        <p:nvGrpSpPr>
          <p:cNvPr id="991" name="Google Shape;991;p47"/>
          <p:cNvGrpSpPr/>
          <p:nvPr/>
        </p:nvGrpSpPr>
        <p:grpSpPr>
          <a:xfrm>
            <a:off x="1243128" y="2128647"/>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67;p47">
            <a:extLst>
              <a:ext uri="{FF2B5EF4-FFF2-40B4-BE49-F238E27FC236}">
                <a16:creationId xmlns:a16="http://schemas.microsoft.com/office/drawing/2014/main" id="{7BB9FB1D-16C4-2322-B1D4-23EA5B22C051}"/>
              </a:ext>
            </a:extLst>
          </p:cNvPr>
          <p:cNvSpPr/>
          <p:nvPr/>
        </p:nvSpPr>
        <p:spPr>
          <a:xfrm>
            <a:off x="3040625" y="543821"/>
            <a:ext cx="4503176"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80;p47">
            <a:extLst>
              <a:ext uri="{FF2B5EF4-FFF2-40B4-BE49-F238E27FC236}">
                <a16:creationId xmlns:a16="http://schemas.microsoft.com/office/drawing/2014/main" id="{173DEBE1-C4AF-FC67-8506-89F9AFD470D6}"/>
              </a:ext>
            </a:extLst>
          </p:cNvPr>
          <p:cNvSpPr txBox="1"/>
          <p:nvPr/>
        </p:nvSpPr>
        <p:spPr>
          <a:xfrm>
            <a:off x="3040636" y="580350"/>
            <a:ext cx="441934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Times New Roman" panose="02020603050405020304" pitchFamily="18" charset="0"/>
                <a:ea typeface="Audiowide"/>
                <a:cs typeface="Times New Roman" panose="02020603050405020304" pitchFamily="18" charset="0"/>
                <a:sym typeface="Audiowide"/>
              </a:rPr>
              <a:t>Khái Niệm</a:t>
            </a:r>
            <a:endParaRPr sz="3000" dirty="0">
              <a:solidFill>
                <a:schemeClr val="accent1"/>
              </a:solidFill>
              <a:latin typeface="Times New Roman" panose="02020603050405020304" pitchFamily="18" charset="0"/>
              <a:ea typeface="Audiowide"/>
              <a:cs typeface="Times New Roman" panose="02020603050405020304" pitchFamily="18" charset="0"/>
              <a:sym typeface="Audiowide"/>
            </a:endParaRPr>
          </a:p>
        </p:txBody>
      </p:sp>
      <p:cxnSp>
        <p:nvCxnSpPr>
          <p:cNvPr id="10" name="Connector: Elbow 9">
            <a:extLst>
              <a:ext uri="{FF2B5EF4-FFF2-40B4-BE49-F238E27FC236}">
                <a16:creationId xmlns:a16="http://schemas.microsoft.com/office/drawing/2014/main" id="{7D6A149A-4F3E-3DF7-3880-F60C230535C9}"/>
              </a:ext>
            </a:extLst>
          </p:cNvPr>
          <p:cNvCxnSpPr>
            <a:cxnSpLocks/>
            <a:stCxn id="5" idx="1"/>
          </p:cNvCxnSpPr>
          <p:nvPr/>
        </p:nvCxnSpPr>
        <p:spPr>
          <a:xfrm rot="10800000" flipV="1">
            <a:off x="2651760" y="859799"/>
            <a:ext cx="388876" cy="873263"/>
          </a:xfrm>
          <a:prstGeom prst="bentConnector2">
            <a:avLst/>
          </a:prstGeom>
        </p:spPr>
        <p:style>
          <a:lnRef idx="1">
            <a:schemeClr val="accent5"/>
          </a:lnRef>
          <a:fillRef idx="0">
            <a:schemeClr val="accent5"/>
          </a:fillRef>
          <a:effectRef idx="0">
            <a:schemeClr val="accent5"/>
          </a:effectRef>
          <a:fontRef idx="minor">
            <a:schemeClr val="tx1"/>
          </a:fontRef>
        </p:style>
      </p:cxnSp>
      <p:cxnSp>
        <p:nvCxnSpPr>
          <p:cNvPr id="25" name="Connector: Elbow 24">
            <a:extLst>
              <a:ext uri="{FF2B5EF4-FFF2-40B4-BE49-F238E27FC236}">
                <a16:creationId xmlns:a16="http://schemas.microsoft.com/office/drawing/2014/main" id="{CCD992BA-58D2-507D-029F-8DD8D30B6364}"/>
              </a:ext>
            </a:extLst>
          </p:cNvPr>
          <p:cNvCxnSpPr>
            <a:stCxn id="984" idx="1"/>
            <a:endCxn id="971" idx="0"/>
          </p:cNvCxnSpPr>
          <p:nvPr/>
        </p:nvCxnSpPr>
        <p:spPr>
          <a:xfrm rot="10800000" flipV="1">
            <a:off x="2252520" y="2569778"/>
            <a:ext cx="788117" cy="1972"/>
          </a:xfrm>
          <a:prstGeom prst="bentConnector3">
            <a:avLst/>
          </a:prstGeom>
        </p:spPr>
        <p:style>
          <a:lnRef idx="1">
            <a:schemeClr val="accent2"/>
          </a:lnRef>
          <a:fillRef idx="0">
            <a:schemeClr val="accent2"/>
          </a:fillRef>
          <a:effectRef idx="0">
            <a:schemeClr val="accent2"/>
          </a:effectRef>
          <a:fontRef idx="minor">
            <a:schemeClr val="tx1"/>
          </a:fontRef>
        </p:style>
      </p:cxnSp>
      <p:cxnSp>
        <p:nvCxnSpPr>
          <p:cNvPr id="27" name="Connector: Elbow 26">
            <a:extLst>
              <a:ext uri="{FF2B5EF4-FFF2-40B4-BE49-F238E27FC236}">
                <a16:creationId xmlns:a16="http://schemas.microsoft.com/office/drawing/2014/main" id="{8FF98D45-8CBA-CE75-7DE3-DB488783C387}"/>
              </a:ext>
            </a:extLst>
          </p:cNvPr>
          <p:cNvCxnSpPr>
            <a:cxnSpLocks/>
            <a:stCxn id="980" idx="1"/>
            <a:endCxn id="971" idx="0"/>
          </p:cNvCxnSpPr>
          <p:nvPr/>
        </p:nvCxnSpPr>
        <p:spPr>
          <a:xfrm rot="10800000" flipV="1">
            <a:off x="2252520" y="1733028"/>
            <a:ext cx="788117" cy="838721"/>
          </a:xfrm>
          <a:prstGeom prst="bentConnector3">
            <a:avLst/>
          </a:prstGeom>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C253D4B6-C1B5-8C3F-FCAB-D369064DF3B1}"/>
              </a:ext>
            </a:extLst>
          </p:cNvPr>
          <p:cNvCxnSpPr>
            <a:cxnSpLocks/>
            <a:stCxn id="986" idx="1"/>
          </p:cNvCxnSpPr>
          <p:nvPr/>
        </p:nvCxnSpPr>
        <p:spPr>
          <a:xfrm rot="10800000">
            <a:off x="2651760" y="2585662"/>
            <a:ext cx="388876" cy="840966"/>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C9ED690B-18E3-04D4-3D11-077BE5388055}"/>
              </a:ext>
            </a:extLst>
          </p:cNvPr>
          <p:cNvCxnSpPr>
            <a:cxnSpLocks/>
            <a:stCxn id="982" idx="1"/>
          </p:cNvCxnSpPr>
          <p:nvPr/>
        </p:nvCxnSpPr>
        <p:spPr>
          <a:xfrm rot="10800000">
            <a:off x="2651760" y="3426629"/>
            <a:ext cx="388877" cy="816646"/>
          </a:xfrm>
          <a:prstGeom prst="bentConnector2">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80"/>
                                        </p:tgtEl>
                                        <p:attrNameLst>
                                          <p:attrName>style.visibility</p:attrName>
                                        </p:attrNameLst>
                                      </p:cBhvr>
                                      <p:to>
                                        <p:strVal val="visible"/>
                                      </p:to>
                                    </p:set>
                                    <p:animEffect transition="in" filter="barn(inVertical)">
                                      <p:cBhvr>
                                        <p:cTn id="12" dur="500"/>
                                        <p:tgtEl>
                                          <p:spTgt spid="98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84"/>
                                        </p:tgtEl>
                                        <p:attrNameLst>
                                          <p:attrName>style.visibility</p:attrName>
                                        </p:attrNameLst>
                                      </p:cBhvr>
                                      <p:to>
                                        <p:strVal val="visible"/>
                                      </p:to>
                                    </p:set>
                                    <p:animEffect transition="in" filter="barn(inVertical)">
                                      <p:cBhvr>
                                        <p:cTn id="17" dur="500"/>
                                        <p:tgtEl>
                                          <p:spTgt spid="98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86"/>
                                        </p:tgtEl>
                                        <p:attrNameLst>
                                          <p:attrName>style.visibility</p:attrName>
                                        </p:attrNameLst>
                                      </p:cBhvr>
                                      <p:to>
                                        <p:strVal val="visible"/>
                                      </p:to>
                                    </p:set>
                                    <p:animEffect transition="in" filter="barn(inVertical)">
                                      <p:cBhvr>
                                        <p:cTn id="22" dur="500"/>
                                        <p:tgtEl>
                                          <p:spTgt spid="98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82"/>
                                        </p:tgtEl>
                                        <p:attrNameLst>
                                          <p:attrName>style.visibility</p:attrName>
                                        </p:attrNameLst>
                                      </p:cBhvr>
                                      <p:to>
                                        <p:strVal val="visible"/>
                                      </p:to>
                                    </p:set>
                                    <p:animEffect transition="in" filter="barn(inVertical)">
                                      <p:cBhvr>
                                        <p:cTn id="27" dur="5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p:bldP spid="984" grpId="0"/>
      <p:bldP spid="986" grpId="0"/>
      <p:bldP spid="98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370-012C-C0DC-1698-B7B7453FEBB5}"/>
              </a:ext>
            </a:extLst>
          </p:cNvPr>
          <p:cNvSpPr>
            <a:spLocks noGrp="1"/>
          </p:cNvSpPr>
          <p:nvPr>
            <p:ph type="title"/>
          </p:nvPr>
        </p:nvSpPr>
        <p:spPr/>
        <p:txBody>
          <a:bodyPr/>
          <a:lstStyle/>
          <a:p>
            <a:r>
              <a:rPr lang="en-US" sz="3000" b="1" dirty="0" err="1">
                <a:solidFill>
                  <a:schemeClr val="accent6"/>
                </a:solidFill>
                <a:latin typeface="+mn-lt"/>
              </a:rPr>
              <a:t>Áp</a:t>
            </a:r>
            <a:r>
              <a:rPr lang="en-US" sz="3000" b="1" dirty="0">
                <a:solidFill>
                  <a:schemeClr val="accent6"/>
                </a:solidFill>
                <a:latin typeface="+mn-lt"/>
              </a:rPr>
              <a:t> </a:t>
            </a:r>
            <a:r>
              <a:rPr lang="en-US" sz="3000" b="1" dirty="0" err="1">
                <a:solidFill>
                  <a:schemeClr val="accent6"/>
                </a:solidFill>
                <a:latin typeface="+mn-lt"/>
              </a:rPr>
              <a:t>dụng</a:t>
            </a:r>
            <a:r>
              <a:rPr lang="en-US" sz="3000" b="1" dirty="0">
                <a:solidFill>
                  <a:schemeClr val="accent6"/>
                </a:solidFill>
                <a:latin typeface="+mn-lt"/>
              </a:rPr>
              <a:t> (chia </a:t>
            </a:r>
            <a:r>
              <a:rPr lang="en-US" sz="3000" b="1" dirty="0" err="1">
                <a:solidFill>
                  <a:schemeClr val="accent6"/>
                </a:solidFill>
                <a:latin typeface="+mn-lt"/>
              </a:rPr>
              <a:t>để</a:t>
            </a:r>
            <a:r>
              <a:rPr lang="en-US" sz="3000" b="1" dirty="0">
                <a:solidFill>
                  <a:schemeClr val="accent6"/>
                </a:solidFill>
                <a:latin typeface="+mn-lt"/>
              </a:rPr>
              <a:t> </a:t>
            </a:r>
            <a:r>
              <a:rPr lang="en-US" sz="3000" b="1" dirty="0" err="1">
                <a:solidFill>
                  <a:schemeClr val="accent6"/>
                </a:solidFill>
                <a:latin typeface="+mn-lt"/>
              </a:rPr>
              <a:t>trị</a:t>
            </a:r>
            <a:r>
              <a:rPr lang="en-US" sz="3000" b="1" dirty="0">
                <a:solidFill>
                  <a:schemeClr val="accent6"/>
                </a:solidFill>
                <a:latin typeface="+mn-lt"/>
              </a:rPr>
              <a:t>)</a:t>
            </a:r>
            <a:endParaRPr lang="en-US" sz="3000" dirty="0">
              <a:solidFill>
                <a:schemeClr val="accent6"/>
              </a:solidFill>
              <a:latin typeface="+mn-lt"/>
            </a:endParaRPr>
          </a:p>
        </p:txBody>
      </p:sp>
      <p:sp>
        <p:nvSpPr>
          <p:cNvPr id="3" name="Google Shape;1489;p59">
            <a:extLst>
              <a:ext uri="{FF2B5EF4-FFF2-40B4-BE49-F238E27FC236}">
                <a16:creationId xmlns:a16="http://schemas.microsoft.com/office/drawing/2014/main" id="{8855F411-8D6B-5F89-6623-54276C7C06F4}"/>
              </a:ext>
            </a:extLst>
          </p:cNvPr>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Mở ảnh">
            <a:extLst>
              <a:ext uri="{FF2B5EF4-FFF2-40B4-BE49-F238E27FC236}">
                <a16:creationId xmlns:a16="http://schemas.microsoft.com/office/drawing/2014/main" id="{24DD8AE5-0D5E-5386-01F8-6F1DDBECB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635" y="2230755"/>
            <a:ext cx="4765025" cy="26460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4F22C7-E2F0-B703-5E24-0A1349E78CEE}"/>
              </a:ext>
            </a:extLst>
          </p:cNvPr>
          <p:cNvSpPr txBox="1"/>
          <p:nvPr/>
        </p:nvSpPr>
        <p:spPr>
          <a:xfrm>
            <a:off x="713225" y="1373030"/>
            <a:ext cx="7637564" cy="830997"/>
          </a:xfrm>
          <a:prstGeom prst="rect">
            <a:avLst/>
          </a:prstGeom>
          <a:noFill/>
        </p:spPr>
        <p:txBody>
          <a:bodyPr wrap="square">
            <a:spAutoFit/>
          </a:bodyPr>
          <a:lstStyle/>
          <a:p>
            <a:pPr marL="342900" indent="-342900">
              <a:buFont typeface="Wingdings" panose="05000000000000000000" pitchFamily="2" charset="2"/>
              <a:buChar char="Ø"/>
            </a:pPr>
            <a:r>
              <a:rPr lang="vi-VN" sz="1600" b="0" i="0" dirty="0">
                <a:solidFill>
                  <a:schemeClr val="accent6"/>
                </a:solidFill>
                <a:effectLst/>
                <a:latin typeface="+mn-lt"/>
              </a:rPr>
              <a:t>Kiểm tra các điểm nằm gần đường chia, tìm cặp điểm gần nhất có một điểm ở mỗi phía. </a:t>
            </a:r>
            <a:endParaRPr lang="en-US" sz="1600" b="0" i="0" dirty="0">
              <a:solidFill>
                <a:schemeClr val="accent6"/>
              </a:solidFill>
              <a:effectLst/>
              <a:latin typeface="+mn-lt"/>
            </a:endParaRPr>
          </a:p>
          <a:p>
            <a:pPr marL="342900" indent="-342900">
              <a:buFont typeface="Wingdings" panose="05000000000000000000" pitchFamily="2" charset="2"/>
              <a:buChar char="Ø"/>
            </a:pPr>
            <a:r>
              <a:rPr lang="vi-VN" sz="1600" b="0" i="0" dirty="0">
                <a:solidFill>
                  <a:schemeClr val="accent6"/>
                </a:solidFill>
                <a:effectLst/>
                <a:latin typeface="+mn-lt"/>
              </a:rPr>
              <a:t>Trả về cặp điểm gần nhất.</a:t>
            </a:r>
            <a:endParaRPr lang="en-US" sz="1600" dirty="0">
              <a:solidFill>
                <a:schemeClr val="accent6"/>
              </a:solidFill>
              <a:latin typeface="+mn-lt"/>
            </a:endParaRPr>
          </a:p>
        </p:txBody>
      </p:sp>
    </p:spTree>
    <p:extLst>
      <p:ext uri="{BB962C8B-B14F-4D97-AF65-F5344CB8AC3E}">
        <p14:creationId xmlns:p14="http://schemas.microsoft.com/office/powerpoint/2010/main" val="94861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mn-lt"/>
              </a:rPr>
              <a:t>Ưu/Nhược điểm</a:t>
            </a:r>
            <a:endParaRPr sz="4000" dirty="0">
              <a:latin typeface="+mn-lt"/>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59"/>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txBox="1">
            <a:spLocks noGrp="1"/>
          </p:cNvSpPr>
          <p:nvPr>
            <p:ph type="title"/>
          </p:nvPr>
        </p:nvSpPr>
        <p:spPr>
          <a:xfrm>
            <a:off x="718150" y="540000"/>
            <a:ext cx="77058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mn-lt"/>
              </a:rPr>
              <a:t>Ưu</a:t>
            </a:r>
            <a:r>
              <a:rPr lang="en" dirty="0">
                <a:latin typeface="+mn-lt"/>
              </a:rPr>
              <a:t> điểm </a:t>
            </a:r>
            <a:r>
              <a:rPr lang="en" b="0" dirty="0">
                <a:latin typeface="+mn-lt"/>
              </a:rPr>
              <a:t> </a:t>
            </a:r>
            <a:endParaRPr b="0" dirty="0">
              <a:solidFill>
                <a:schemeClr val="dk1"/>
              </a:solidFill>
              <a:latin typeface="+mn-lt"/>
            </a:endParaRPr>
          </a:p>
        </p:txBody>
      </p:sp>
      <p:sp>
        <p:nvSpPr>
          <p:cNvPr id="1491" name="Google Shape;1491;p59"/>
          <p:cNvSpPr txBox="1">
            <a:spLocks noGrp="1"/>
          </p:cNvSpPr>
          <p:nvPr>
            <p:ph type="body" idx="4294967295"/>
          </p:nvPr>
        </p:nvSpPr>
        <p:spPr>
          <a:xfrm>
            <a:off x="741107" y="1162849"/>
            <a:ext cx="7619918" cy="3275442"/>
          </a:xfrm>
          <a:prstGeom prst="rect">
            <a:avLst/>
          </a:prstGeom>
        </p:spPr>
        <p:txBody>
          <a:bodyPr spcFirstLastPara="1" wrap="square" lIns="91425" tIns="91425" rIns="91425" bIns="91425" anchor="t" anchorCtr="0">
            <a:noAutofit/>
          </a:bodyPr>
          <a:lstStyle/>
          <a:p>
            <a:pPr lvl="0" algn="l" rtl="0">
              <a:lnSpc>
                <a:spcPct val="100000"/>
              </a:lnSpc>
              <a:spcBef>
                <a:spcPts val="1200"/>
              </a:spcBef>
              <a:spcAft>
                <a:spcPts val="0"/>
              </a:spcAft>
              <a:buSzPts val="1400"/>
              <a:buFont typeface="Wingdings" panose="05000000000000000000" pitchFamily="2" charset="2"/>
              <a:buChar char="Ø"/>
            </a:pP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Hiệu</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quả</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trong</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việc</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xử</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lý</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dữ</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liệu</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hình</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học</a:t>
            </a: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lvl="0" algn="l" rtl="0">
              <a:lnSpc>
                <a:spcPct val="100000"/>
              </a:lnSpc>
              <a:spcBef>
                <a:spcPts val="1200"/>
              </a:spcBef>
              <a:spcAft>
                <a:spcPts val="0"/>
              </a:spcAft>
              <a:buSzPts val="1400"/>
              <a:buFont typeface="Wingdings" panose="05000000000000000000" pitchFamily="2" charset="2"/>
              <a:buChar char="Ø"/>
            </a:pPr>
            <a:endParaRPr lang="en-US" sz="2400" dirty="0">
              <a:solidFill>
                <a:schemeClr val="accent6"/>
              </a:solidFill>
              <a:latin typeface="Times New Roman" panose="02020603050405020304" pitchFamily="18" charset="0"/>
              <a:cs typeface="Times New Roman" panose="02020603050405020304" pitchFamily="18" charset="0"/>
            </a:endParaRPr>
          </a:p>
          <a:p>
            <a:pPr lvl="0" algn="l" rtl="0">
              <a:lnSpc>
                <a:spcPct val="100000"/>
              </a:lnSpc>
              <a:spcBef>
                <a:spcPts val="1200"/>
              </a:spcBef>
              <a:spcAft>
                <a:spcPts val="0"/>
              </a:spcAft>
              <a:buSzPts val="1400"/>
              <a:buFont typeface="Wingdings" panose="05000000000000000000" pitchFamily="2" charset="2"/>
              <a:buChar char="Ø"/>
            </a:pPr>
            <a:r>
              <a:rPr lang="vi-VN" sz="2400" b="0" i="0" u="none" strike="noStrike" dirty="0">
                <a:solidFill>
                  <a:schemeClr val="accent6"/>
                </a:solidFill>
                <a:effectLst/>
                <a:latin typeface="Times New Roman" panose="02020603050405020304" pitchFamily="18" charset="0"/>
                <a:cs typeface="Times New Roman" panose="02020603050405020304" pitchFamily="18" charset="0"/>
              </a:rPr>
              <a:t>Giải quyết được các vấn đề cụ thể</a:t>
            </a: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lvl="0" algn="l" rtl="0">
              <a:lnSpc>
                <a:spcPct val="100000"/>
              </a:lnSpc>
              <a:spcBef>
                <a:spcPts val="1200"/>
              </a:spcBef>
              <a:spcAft>
                <a:spcPts val="0"/>
              </a:spcAft>
              <a:buSzPts val="1400"/>
              <a:buFont typeface="Wingdings" panose="05000000000000000000" pitchFamily="2" charset="2"/>
              <a:buChar char="Ø"/>
            </a:pPr>
            <a:endParaRPr lang="en-US" sz="2400" dirty="0">
              <a:solidFill>
                <a:schemeClr val="accent6"/>
              </a:solidFill>
              <a:latin typeface="Times New Roman" panose="02020603050405020304" pitchFamily="18" charset="0"/>
              <a:cs typeface="Times New Roman" panose="02020603050405020304" pitchFamily="18" charset="0"/>
            </a:endParaRPr>
          </a:p>
          <a:p>
            <a:pPr lvl="0" algn="l" rtl="0">
              <a:lnSpc>
                <a:spcPct val="100000"/>
              </a:lnSpc>
              <a:spcBef>
                <a:spcPts val="1200"/>
              </a:spcBef>
              <a:spcAft>
                <a:spcPts val="0"/>
              </a:spcAft>
              <a:buSzPts val="1400"/>
              <a:buFont typeface="Wingdings" panose="05000000000000000000" pitchFamily="2" charset="2"/>
              <a:buChar char="Ø"/>
            </a:pPr>
            <a:r>
              <a:rPr lang="vi-VN" sz="2400" b="0" i="0" u="none" strike="noStrike" dirty="0">
                <a:solidFill>
                  <a:schemeClr val="accent6"/>
                </a:solidFill>
                <a:effectLst/>
                <a:latin typeface="Times New Roman" panose="02020603050405020304" pitchFamily="18" charset="0"/>
                <a:cs typeface="Times New Roman" panose="02020603050405020304" pitchFamily="18" charset="0"/>
              </a:rPr>
              <a:t>Được ứng dụng rộng rãi</a:t>
            </a:r>
            <a:endParaRPr lang="en-US" sz="2400" dirty="0">
              <a:solidFill>
                <a:schemeClr val="accent6"/>
              </a:solidFill>
              <a:latin typeface="Times New Roman" panose="02020603050405020304" pitchFamily="18" charset="0"/>
              <a:cs typeface="Times New Roman" panose="02020603050405020304" pitchFamily="18" charset="0"/>
            </a:endParaRPr>
          </a:p>
        </p:txBody>
      </p:sp>
      <p:grpSp>
        <p:nvGrpSpPr>
          <p:cNvPr id="1492" name="Google Shape;1492;p59"/>
          <p:cNvGrpSpPr/>
          <p:nvPr/>
        </p:nvGrpSpPr>
        <p:grpSpPr>
          <a:xfrm>
            <a:off x="8636607" y="277996"/>
            <a:ext cx="288601" cy="1096693"/>
            <a:chOff x="1006700" y="2603975"/>
            <a:chExt cx="55450" cy="210700"/>
          </a:xfrm>
        </p:grpSpPr>
        <p:sp>
          <p:nvSpPr>
            <p:cNvPr id="1493" name="Google Shape;1493;p5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59"/>
          <p:cNvGrpSpPr/>
          <p:nvPr/>
        </p:nvGrpSpPr>
        <p:grpSpPr>
          <a:xfrm>
            <a:off x="164881" y="4222192"/>
            <a:ext cx="811145" cy="754483"/>
            <a:chOff x="827350" y="3629733"/>
            <a:chExt cx="1431600" cy="1332067"/>
          </a:xfrm>
        </p:grpSpPr>
        <p:sp>
          <p:nvSpPr>
            <p:cNvPr id="1500" name="Google Shape;1500;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59"/>
          <p:cNvGrpSpPr/>
          <p:nvPr/>
        </p:nvGrpSpPr>
        <p:grpSpPr>
          <a:xfrm>
            <a:off x="239265" y="3692907"/>
            <a:ext cx="326119" cy="303312"/>
            <a:chOff x="827350" y="3629733"/>
            <a:chExt cx="1431600" cy="1332067"/>
          </a:xfrm>
        </p:grpSpPr>
        <p:sp>
          <p:nvSpPr>
            <p:cNvPr id="1504" name="Google Shape;1504;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9"/>
          <p:cNvGrpSpPr/>
          <p:nvPr/>
        </p:nvGrpSpPr>
        <p:grpSpPr>
          <a:xfrm>
            <a:off x="1177519" y="4597206"/>
            <a:ext cx="458971" cy="426928"/>
            <a:chOff x="827350" y="3629733"/>
            <a:chExt cx="1431600" cy="1332067"/>
          </a:xfrm>
        </p:grpSpPr>
        <p:sp>
          <p:nvSpPr>
            <p:cNvPr id="1508" name="Google Shape;1508;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492;p70">
            <a:extLst>
              <a:ext uri="{FF2B5EF4-FFF2-40B4-BE49-F238E27FC236}">
                <a16:creationId xmlns:a16="http://schemas.microsoft.com/office/drawing/2014/main" id="{A0EF312D-5A11-804C-4CB2-B6A0656C5F8D}"/>
              </a:ext>
            </a:extLst>
          </p:cNvPr>
          <p:cNvGrpSpPr/>
          <p:nvPr/>
        </p:nvGrpSpPr>
        <p:grpSpPr>
          <a:xfrm>
            <a:off x="6042660" y="2341639"/>
            <a:ext cx="1752600" cy="1654580"/>
            <a:chOff x="3300325" y="249875"/>
            <a:chExt cx="433725" cy="480900"/>
          </a:xfrm>
          <a:solidFill>
            <a:schemeClr val="accent6"/>
          </a:solidFill>
        </p:grpSpPr>
        <p:sp>
          <p:nvSpPr>
            <p:cNvPr id="3" name="Google Shape;5493;p70">
              <a:extLst>
                <a:ext uri="{FF2B5EF4-FFF2-40B4-BE49-F238E27FC236}">
                  <a16:creationId xmlns:a16="http://schemas.microsoft.com/office/drawing/2014/main" id="{A4AEEEFA-1262-E385-4953-1B9FE91E7571}"/>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5494;p70">
              <a:extLst>
                <a:ext uri="{FF2B5EF4-FFF2-40B4-BE49-F238E27FC236}">
                  <a16:creationId xmlns:a16="http://schemas.microsoft.com/office/drawing/2014/main" id="{2DF216D9-CB1D-E44F-D566-9EFD3CE20835}"/>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5495;p70">
              <a:extLst>
                <a:ext uri="{FF2B5EF4-FFF2-40B4-BE49-F238E27FC236}">
                  <a16:creationId xmlns:a16="http://schemas.microsoft.com/office/drawing/2014/main" id="{3AEA69FF-6BBF-2A8C-1F3B-BCEDA56AF86B}"/>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5496;p70">
              <a:extLst>
                <a:ext uri="{FF2B5EF4-FFF2-40B4-BE49-F238E27FC236}">
                  <a16:creationId xmlns:a16="http://schemas.microsoft.com/office/drawing/2014/main" id="{BA87FA01-BAD1-7FCD-11CE-63856A271DE0}"/>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497;p70">
              <a:extLst>
                <a:ext uri="{FF2B5EF4-FFF2-40B4-BE49-F238E27FC236}">
                  <a16:creationId xmlns:a16="http://schemas.microsoft.com/office/drawing/2014/main" id="{12B2D902-0B24-A985-951A-FF1A9BF2978C}"/>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498;p70">
              <a:extLst>
                <a:ext uri="{FF2B5EF4-FFF2-40B4-BE49-F238E27FC236}">
                  <a16:creationId xmlns:a16="http://schemas.microsoft.com/office/drawing/2014/main" id="{D2D01544-05A0-740E-EDC5-B3B0CB871E4B}"/>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59"/>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txBox="1">
            <a:spLocks noGrp="1"/>
          </p:cNvSpPr>
          <p:nvPr>
            <p:ph type="title"/>
          </p:nvPr>
        </p:nvSpPr>
        <p:spPr>
          <a:xfrm>
            <a:off x="718150" y="540000"/>
            <a:ext cx="77058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mn-lt"/>
              </a:rPr>
              <a:t>Nhược điểm </a:t>
            </a:r>
            <a:r>
              <a:rPr lang="en" sz="3000" b="0" dirty="0">
                <a:latin typeface="+mn-lt"/>
              </a:rPr>
              <a:t> </a:t>
            </a:r>
            <a:endParaRPr sz="3000" b="0" dirty="0">
              <a:solidFill>
                <a:schemeClr val="dk1"/>
              </a:solidFill>
              <a:latin typeface="+mn-lt"/>
            </a:endParaRPr>
          </a:p>
        </p:txBody>
      </p:sp>
      <p:sp>
        <p:nvSpPr>
          <p:cNvPr id="1491" name="Google Shape;1491;p59"/>
          <p:cNvSpPr txBox="1">
            <a:spLocks noGrp="1"/>
          </p:cNvSpPr>
          <p:nvPr>
            <p:ph type="body" idx="4294967295"/>
          </p:nvPr>
        </p:nvSpPr>
        <p:spPr>
          <a:xfrm>
            <a:off x="741107" y="1162849"/>
            <a:ext cx="7619918" cy="3275442"/>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400"/>
              <a:buFont typeface="Wingdings" panose="05000000000000000000" pitchFamily="2" charset="2"/>
              <a:buChar char="Ø"/>
            </a:pP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Phức</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tạp</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trong</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thiết</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kế</a:t>
            </a: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SzPts val="1400"/>
              <a:buNone/>
            </a:pP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Khó</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khăn</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trong</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xử</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lý</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dữ</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liệu</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đặc</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biệt</a:t>
            </a:r>
            <a:endParaRPr lang="en-US" sz="2400" dirty="0">
              <a:solidFill>
                <a:schemeClr val="accent6"/>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Độ</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chính</a:t>
            </a:r>
            <a:r>
              <a:rPr lang="en-US" sz="2400" b="0" i="0" u="none" strike="noStrike" dirty="0">
                <a:solidFill>
                  <a:schemeClr val="accent6"/>
                </a:solidFill>
                <a:effectLst/>
                <a:latin typeface="Times New Roman" panose="02020603050405020304" pitchFamily="18" charset="0"/>
                <a:cs typeface="Times New Roman" panose="02020603050405020304" pitchFamily="18" charset="0"/>
              </a:rPr>
              <a:t> </a:t>
            </a:r>
            <a:r>
              <a:rPr lang="en-US" sz="2400" b="0" i="0" u="none" strike="noStrike" dirty="0" err="1">
                <a:solidFill>
                  <a:schemeClr val="accent6"/>
                </a:solidFill>
                <a:effectLst/>
                <a:latin typeface="Times New Roman" panose="02020603050405020304" pitchFamily="18" charset="0"/>
                <a:cs typeface="Times New Roman" panose="02020603050405020304" pitchFamily="18" charset="0"/>
              </a:rPr>
              <a:t>xác</a:t>
            </a:r>
            <a:endParaRPr sz="2400" dirty="0">
              <a:solidFill>
                <a:schemeClr val="accent6"/>
              </a:solidFill>
              <a:latin typeface="Times New Roman" panose="02020603050405020304" pitchFamily="18" charset="0"/>
              <a:cs typeface="Times New Roman" panose="02020603050405020304" pitchFamily="18" charset="0"/>
            </a:endParaRPr>
          </a:p>
        </p:txBody>
      </p:sp>
      <p:grpSp>
        <p:nvGrpSpPr>
          <p:cNvPr id="1492" name="Google Shape;1492;p59"/>
          <p:cNvGrpSpPr/>
          <p:nvPr/>
        </p:nvGrpSpPr>
        <p:grpSpPr>
          <a:xfrm>
            <a:off x="8636607" y="277996"/>
            <a:ext cx="288601" cy="1096693"/>
            <a:chOff x="1006700" y="2603975"/>
            <a:chExt cx="55450" cy="210700"/>
          </a:xfrm>
        </p:grpSpPr>
        <p:sp>
          <p:nvSpPr>
            <p:cNvPr id="1493" name="Google Shape;1493;p5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59"/>
          <p:cNvGrpSpPr/>
          <p:nvPr/>
        </p:nvGrpSpPr>
        <p:grpSpPr>
          <a:xfrm>
            <a:off x="164881" y="4222192"/>
            <a:ext cx="811145" cy="754483"/>
            <a:chOff x="827350" y="3629733"/>
            <a:chExt cx="1431600" cy="1332067"/>
          </a:xfrm>
        </p:grpSpPr>
        <p:sp>
          <p:nvSpPr>
            <p:cNvPr id="1500" name="Google Shape;1500;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59"/>
          <p:cNvGrpSpPr/>
          <p:nvPr/>
        </p:nvGrpSpPr>
        <p:grpSpPr>
          <a:xfrm>
            <a:off x="239265" y="3692907"/>
            <a:ext cx="326119" cy="303312"/>
            <a:chOff x="827350" y="3629733"/>
            <a:chExt cx="1431600" cy="1332067"/>
          </a:xfrm>
        </p:grpSpPr>
        <p:sp>
          <p:nvSpPr>
            <p:cNvPr id="1504" name="Google Shape;1504;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9"/>
          <p:cNvGrpSpPr/>
          <p:nvPr/>
        </p:nvGrpSpPr>
        <p:grpSpPr>
          <a:xfrm>
            <a:off x="1177519" y="4597206"/>
            <a:ext cx="458971" cy="426928"/>
            <a:chOff x="827350" y="3629733"/>
            <a:chExt cx="1431600" cy="1332067"/>
          </a:xfrm>
        </p:grpSpPr>
        <p:sp>
          <p:nvSpPr>
            <p:cNvPr id="1508" name="Google Shape;1508;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778;p70">
            <a:extLst>
              <a:ext uri="{FF2B5EF4-FFF2-40B4-BE49-F238E27FC236}">
                <a16:creationId xmlns:a16="http://schemas.microsoft.com/office/drawing/2014/main" id="{2ADE4393-7E3C-E877-8AFA-947FAC7665DA}"/>
              </a:ext>
            </a:extLst>
          </p:cNvPr>
          <p:cNvGrpSpPr/>
          <p:nvPr/>
        </p:nvGrpSpPr>
        <p:grpSpPr>
          <a:xfrm>
            <a:off x="6598921" y="2783889"/>
            <a:ext cx="1417832" cy="1438303"/>
            <a:chOff x="5049725" y="3806450"/>
            <a:chExt cx="481825" cy="481825"/>
          </a:xfrm>
          <a:solidFill>
            <a:schemeClr val="accent6"/>
          </a:solidFill>
        </p:grpSpPr>
        <p:sp>
          <p:nvSpPr>
            <p:cNvPr id="3" name="Google Shape;5779;p70">
              <a:extLst>
                <a:ext uri="{FF2B5EF4-FFF2-40B4-BE49-F238E27FC236}">
                  <a16:creationId xmlns:a16="http://schemas.microsoft.com/office/drawing/2014/main" id="{E45BD5D1-9054-740F-3561-B239C70A4070}"/>
                </a:ext>
              </a:extLst>
            </p:cNvPr>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5780;p70">
              <a:extLst>
                <a:ext uri="{FF2B5EF4-FFF2-40B4-BE49-F238E27FC236}">
                  <a16:creationId xmlns:a16="http://schemas.microsoft.com/office/drawing/2014/main" id="{9203F3C4-1EC1-3790-C94F-2F74FD21A602}"/>
                </a:ext>
              </a:extLst>
            </p:cNvPr>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5781;p70">
              <a:extLst>
                <a:ext uri="{FF2B5EF4-FFF2-40B4-BE49-F238E27FC236}">
                  <a16:creationId xmlns:a16="http://schemas.microsoft.com/office/drawing/2014/main" id="{C0383FB7-95F1-7BB8-F636-37CD9CF5987F}"/>
                </a:ext>
              </a:extLst>
            </p:cNvPr>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6269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59"/>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txBox="1">
            <a:spLocks noGrp="1"/>
          </p:cNvSpPr>
          <p:nvPr>
            <p:ph type="title"/>
          </p:nvPr>
        </p:nvSpPr>
        <p:spPr>
          <a:xfrm>
            <a:off x="718150" y="540000"/>
            <a:ext cx="77058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mn-lt"/>
              </a:rPr>
              <a:t>Nhược điểm </a:t>
            </a:r>
            <a:r>
              <a:rPr lang="en" sz="3000" b="0" dirty="0">
                <a:latin typeface="+mn-lt"/>
              </a:rPr>
              <a:t> </a:t>
            </a:r>
            <a:endParaRPr sz="3000" b="0" dirty="0">
              <a:solidFill>
                <a:schemeClr val="dk1"/>
              </a:solidFill>
              <a:latin typeface="+mn-lt"/>
            </a:endParaRPr>
          </a:p>
        </p:txBody>
      </p:sp>
      <p:sp>
        <p:nvSpPr>
          <p:cNvPr id="1491" name="Google Shape;1491;p59"/>
          <p:cNvSpPr txBox="1">
            <a:spLocks noGrp="1"/>
          </p:cNvSpPr>
          <p:nvPr>
            <p:ph type="body" idx="4294967295"/>
          </p:nvPr>
        </p:nvSpPr>
        <p:spPr>
          <a:xfrm>
            <a:off x="741107" y="1162849"/>
            <a:ext cx="7619918" cy="3275442"/>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400"/>
              <a:buFont typeface="Wingdings" panose="05000000000000000000" pitchFamily="2" charset="2"/>
              <a:buChar char="Ø"/>
            </a:pPr>
            <a:r>
              <a:rPr lang="vi-VN" sz="2400" b="0" i="0" u="none" strike="noStrike" dirty="0">
                <a:solidFill>
                  <a:schemeClr val="accent6"/>
                </a:solidFill>
                <a:effectLst/>
                <a:latin typeface="Times New Roman" panose="02020603050405020304" pitchFamily="18" charset="0"/>
                <a:cs typeface="Times New Roman" panose="02020603050405020304" pitchFamily="18" charset="0"/>
              </a:rPr>
              <a:t>Độ phức tạp tính toán </a:t>
            </a:r>
          </a:p>
          <a:p>
            <a:pPr lvl="0" algn="l" rtl="0">
              <a:lnSpc>
                <a:spcPct val="150000"/>
              </a:lnSpc>
              <a:spcBef>
                <a:spcPts val="0"/>
              </a:spcBef>
              <a:spcAft>
                <a:spcPts val="0"/>
              </a:spcAft>
              <a:buSzPts val="1400"/>
              <a:buFont typeface="Wingdings" panose="05000000000000000000" pitchFamily="2" charset="2"/>
              <a:buChar char="Ø"/>
            </a:pP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vi-VN" sz="2400" b="0" i="0" u="none" strike="noStrike" dirty="0">
                <a:solidFill>
                  <a:schemeClr val="accent6"/>
                </a:solidFill>
                <a:effectLst/>
                <a:latin typeface="Times New Roman" panose="02020603050405020304" pitchFamily="18" charset="0"/>
                <a:cs typeface="Times New Roman" panose="02020603050405020304" pitchFamily="18" charset="0"/>
              </a:rPr>
              <a:t>Giới Hạn không gian </a:t>
            </a:r>
          </a:p>
          <a:p>
            <a:pPr>
              <a:lnSpc>
                <a:spcPct val="150000"/>
              </a:lnSpc>
              <a:buFont typeface="Wingdings" panose="05000000000000000000" pitchFamily="2" charset="2"/>
              <a:buChar char="Ø"/>
            </a:pPr>
            <a:endParaRPr lang="en-US" sz="2400" b="0" i="0" u="none" strike="noStrike" dirty="0">
              <a:solidFill>
                <a:schemeClr val="accent6"/>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vi-VN" sz="2400" dirty="0">
                <a:solidFill>
                  <a:schemeClr val="accent6"/>
                </a:solidFill>
                <a:latin typeface="Times New Roman" panose="02020603050405020304" pitchFamily="18" charset="0"/>
                <a:cs typeface="Times New Roman" panose="02020603050405020304" pitchFamily="18" charset="0"/>
              </a:rPr>
              <a:t>Tốn kém tài nguyên </a:t>
            </a:r>
            <a:endParaRPr sz="2400" dirty="0">
              <a:solidFill>
                <a:schemeClr val="accent6"/>
              </a:solidFill>
              <a:latin typeface="Times New Roman" panose="02020603050405020304" pitchFamily="18" charset="0"/>
              <a:cs typeface="Times New Roman" panose="02020603050405020304" pitchFamily="18" charset="0"/>
            </a:endParaRPr>
          </a:p>
        </p:txBody>
      </p:sp>
      <p:grpSp>
        <p:nvGrpSpPr>
          <p:cNvPr id="1492" name="Google Shape;1492;p59"/>
          <p:cNvGrpSpPr/>
          <p:nvPr/>
        </p:nvGrpSpPr>
        <p:grpSpPr>
          <a:xfrm>
            <a:off x="8636607" y="277996"/>
            <a:ext cx="288601" cy="1096693"/>
            <a:chOff x="1006700" y="2603975"/>
            <a:chExt cx="55450" cy="210700"/>
          </a:xfrm>
        </p:grpSpPr>
        <p:sp>
          <p:nvSpPr>
            <p:cNvPr id="1493" name="Google Shape;1493;p5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59"/>
          <p:cNvGrpSpPr/>
          <p:nvPr/>
        </p:nvGrpSpPr>
        <p:grpSpPr>
          <a:xfrm>
            <a:off x="164881" y="4222192"/>
            <a:ext cx="811145" cy="754483"/>
            <a:chOff x="827350" y="3629733"/>
            <a:chExt cx="1431600" cy="1332067"/>
          </a:xfrm>
        </p:grpSpPr>
        <p:sp>
          <p:nvSpPr>
            <p:cNvPr id="1500" name="Google Shape;1500;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59"/>
          <p:cNvGrpSpPr/>
          <p:nvPr/>
        </p:nvGrpSpPr>
        <p:grpSpPr>
          <a:xfrm>
            <a:off x="239265" y="3692907"/>
            <a:ext cx="326119" cy="303312"/>
            <a:chOff x="827350" y="3629733"/>
            <a:chExt cx="1431600" cy="1332067"/>
          </a:xfrm>
        </p:grpSpPr>
        <p:sp>
          <p:nvSpPr>
            <p:cNvPr id="1504" name="Google Shape;1504;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9"/>
          <p:cNvGrpSpPr/>
          <p:nvPr/>
        </p:nvGrpSpPr>
        <p:grpSpPr>
          <a:xfrm>
            <a:off x="1177519" y="4597206"/>
            <a:ext cx="458971" cy="426928"/>
            <a:chOff x="827350" y="3629733"/>
            <a:chExt cx="1431600" cy="1332067"/>
          </a:xfrm>
        </p:grpSpPr>
        <p:sp>
          <p:nvSpPr>
            <p:cNvPr id="1508" name="Google Shape;1508;p5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778;p70">
            <a:extLst>
              <a:ext uri="{FF2B5EF4-FFF2-40B4-BE49-F238E27FC236}">
                <a16:creationId xmlns:a16="http://schemas.microsoft.com/office/drawing/2014/main" id="{2ADE4393-7E3C-E877-8AFA-947FAC7665DA}"/>
              </a:ext>
            </a:extLst>
          </p:cNvPr>
          <p:cNvGrpSpPr/>
          <p:nvPr/>
        </p:nvGrpSpPr>
        <p:grpSpPr>
          <a:xfrm>
            <a:off x="6598921" y="2783889"/>
            <a:ext cx="1417832" cy="1438303"/>
            <a:chOff x="5049725" y="3806450"/>
            <a:chExt cx="481825" cy="481825"/>
          </a:xfrm>
          <a:solidFill>
            <a:schemeClr val="accent6"/>
          </a:solidFill>
        </p:grpSpPr>
        <p:sp>
          <p:nvSpPr>
            <p:cNvPr id="3" name="Google Shape;5779;p70">
              <a:extLst>
                <a:ext uri="{FF2B5EF4-FFF2-40B4-BE49-F238E27FC236}">
                  <a16:creationId xmlns:a16="http://schemas.microsoft.com/office/drawing/2014/main" id="{E45BD5D1-9054-740F-3561-B239C70A4070}"/>
                </a:ext>
              </a:extLst>
            </p:cNvPr>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5780;p70">
              <a:extLst>
                <a:ext uri="{FF2B5EF4-FFF2-40B4-BE49-F238E27FC236}">
                  <a16:creationId xmlns:a16="http://schemas.microsoft.com/office/drawing/2014/main" id="{9203F3C4-1EC1-3790-C94F-2F74FD21A602}"/>
                </a:ext>
              </a:extLst>
            </p:cNvPr>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5781;p70">
              <a:extLst>
                <a:ext uri="{FF2B5EF4-FFF2-40B4-BE49-F238E27FC236}">
                  <a16:creationId xmlns:a16="http://schemas.microsoft.com/office/drawing/2014/main" id="{C0383FB7-95F1-7BB8-F636-37CD9CF5987F}"/>
                </a:ext>
              </a:extLst>
            </p:cNvPr>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882183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2;p57">
            <a:extLst>
              <a:ext uri="{FF2B5EF4-FFF2-40B4-BE49-F238E27FC236}">
                <a16:creationId xmlns:a16="http://schemas.microsoft.com/office/drawing/2014/main" id="{D5AF686E-CC84-AE59-3362-237CA96A534E}"/>
              </a:ext>
            </a:extLst>
          </p:cNvPr>
          <p:cNvSpPr/>
          <p:nvPr/>
        </p:nvSpPr>
        <p:spPr>
          <a:xfrm>
            <a:off x="1803450" y="1165151"/>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415;p57">
            <a:extLst>
              <a:ext uri="{FF2B5EF4-FFF2-40B4-BE49-F238E27FC236}">
                <a16:creationId xmlns:a16="http://schemas.microsoft.com/office/drawing/2014/main" id="{D5B94544-37CD-FA0B-EB68-CF1EBAC4A18D}"/>
              </a:ext>
            </a:extLst>
          </p:cNvPr>
          <p:cNvSpPr txBox="1">
            <a:spLocks/>
          </p:cNvSpPr>
          <p:nvPr/>
        </p:nvSpPr>
        <p:spPr>
          <a:xfrm>
            <a:off x="2239531" y="1825751"/>
            <a:ext cx="4661700" cy="115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202020204" pitchFamily="34" charset="0"/>
                <a:ea typeface="Abadi" panose="020B06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accent6"/>
                </a:solidFill>
                <a:latin typeface="Times New Roman" panose="02020603050405020304" pitchFamily="18" charset="0"/>
                <a:cs typeface="Times New Roman" panose="02020603050405020304" pitchFamily="18" charset="0"/>
              </a:rPr>
              <a:t>Thanks!</a:t>
            </a:r>
          </a:p>
        </p:txBody>
      </p:sp>
      <p:grpSp>
        <p:nvGrpSpPr>
          <p:cNvPr id="4" name="Google Shape;1421;p57">
            <a:extLst>
              <a:ext uri="{FF2B5EF4-FFF2-40B4-BE49-F238E27FC236}">
                <a16:creationId xmlns:a16="http://schemas.microsoft.com/office/drawing/2014/main" id="{15E0F82B-1D9D-9687-C897-1A1454C4BF88}"/>
              </a:ext>
            </a:extLst>
          </p:cNvPr>
          <p:cNvGrpSpPr/>
          <p:nvPr/>
        </p:nvGrpSpPr>
        <p:grpSpPr>
          <a:xfrm>
            <a:off x="1006807" y="487596"/>
            <a:ext cx="288601" cy="1096693"/>
            <a:chOff x="1006700" y="2603975"/>
            <a:chExt cx="55450" cy="210700"/>
          </a:xfrm>
        </p:grpSpPr>
        <p:sp>
          <p:nvSpPr>
            <p:cNvPr id="5" name="Google Shape;1422;p57">
              <a:extLst>
                <a:ext uri="{FF2B5EF4-FFF2-40B4-BE49-F238E27FC236}">
                  <a16:creationId xmlns:a16="http://schemas.microsoft.com/office/drawing/2014/main" id="{CB2907E5-596F-A377-3C5F-2122D1AB50BA}"/>
                </a:ext>
              </a:extLst>
            </p:cNvPr>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23;p57">
              <a:extLst>
                <a:ext uri="{FF2B5EF4-FFF2-40B4-BE49-F238E27FC236}">
                  <a16:creationId xmlns:a16="http://schemas.microsoft.com/office/drawing/2014/main" id="{EA8384F1-C806-1C9F-976A-1A0DD96E554C}"/>
                </a:ext>
              </a:extLst>
            </p:cNvPr>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4;p57">
              <a:extLst>
                <a:ext uri="{FF2B5EF4-FFF2-40B4-BE49-F238E27FC236}">
                  <a16:creationId xmlns:a16="http://schemas.microsoft.com/office/drawing/2014/main" id="{29655E65-1AF4-06D6-2903-F1DD987F5CFD}"/>
                </a:ext>
              </a:extLst>
            </p:cNvPr>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5;p57">
              <a:extLst>
                <a:ext uri="{FF2B5EF4-FFF2-40B4-BE49-F238E27FC236}">
                  <a16:creationId xmlns:a16="http://schemas.microsoft.com/office/drawing/2014/main" id="{4386EE88-DF7B-1CA9-149F-22D5F09EC94B}"/>
                </a:ext>
              </a:extLst>
            </p:cNvPr>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6;p57">
              <a:extLst>
                <a:ext uri="{FF2B5EF4-FFF2-40B4-BE49-F238E27FC236}">
                  <a16:creationId xmlns:a16="http://schemas.microsoft.com/office/drawing/2014/main" id="{FFA64C12-F01C-9587-70BE-5F83D1BDDB4A}"/>
                </a:ext>
              </a:extLst>
            </p:cNvPr>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7;p57">
              <a:extLst>
                <a:ext uri="{FF2B5EF4-FFF2-40B4-BE49-F238E27FC236}">
                  <a16:creationId xmlns:a16="http://schemas.microsoft.com/office/drawing/2014/main" id="{DA1A11B9-6AFD-B0A6-69C0-F3CBE469B321}"/>
                </a:ext>
              </a:extLst>
            </p:cNvPr>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455;p57">
            <a:extLst>
              <a:ext uri="{FF2B5EF4-FFF2-40B4-BE49-F238E27FC236}">
                <a16:creationId xmlns:a16="http://schemas.microsoft.com/office/drawing/2014/main" id="{54E291AA-32F3-4615-1E0A-66BCE7A28FBA}"/>
              </a:ext>
            </a:extLst>
          </p:cNvPr>
          <p:cNvGrpSpPr/>
          <p:nvPr/>
        </p:nvGrpSpPr>
        <p:grpSpPr>
          <a:xfrm>
            <a:off x="6901231" y="620669"/>
            <a:ext cx="464268" cy="431989"/>
            <a:chOff x="827350" y="3629733"/>
            <a:chExt cx="1431600" cy="1332067"/>
          </a:xfrm>
        </p:grpSpPr>
        <p:sp>
          <p:nvSpPr>
            <p:cNvPr id="12" name="Google Shape;1456;p57">
              <a:extLst>
                <a:ext uri="{FF2B5EF4-FFF2-40B4-BE49-F238E27FC236}">
                  <a16:creationId xmlns:a16="http://schemas.microsoft.com/office/drawing/2014/main" id="{8D6A13E0-9339-65DB-89FE-5D6613CDF7CE}"/>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7;p57">
              <a:extLst>
                <a:ext uri="{FF2B5EF4-FFF2-40B4-BE49-F238E27FC236}">
                  <a16:creationId xmlns:a16="http://schemas.microsoft.com/office/drawing/2014/main" id="{8020703F-5727-CCE8-5259-02DD45ABB733}"/>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8;p57">
              <a:extLst>
                <a:ext uri="{FF2B5EF4-FFF2-40B4-BE49-F238E27FC236}">
                  <a16:creationId xmlns:a16="http://schemas.microsoft.com/office/drawing/2014/main" id="{D6320309-8E03-0367-5B72-AC67B705294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396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mn-lt"/>
              </a:rPr>
              <a:t>Khái niệm</a:t>
            </a:r>
            <a:endParaRPr sz="4000" dirty="0">
              <a:latin typeface="+mn-lt"/>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13504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524553" y="1370964"/>
            <a:ext cx="6172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Geometric Algorithms</a:t>
            </a:r>
            <a:endParaRPr dirty="0">
              <a:latin typeface="+mj-lt"/>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579CF3-F573-00E3-2ACA-4BF2B6731A75}"/>
              </a:ext>
            </a:extLst>
          </p:cNvPr>
          <p:cNvSpPr txBox="1"/>
          <p:nvPr/>
        </p:nvSpPr>
        <p:spPr>
          <a:xfrm>
            <a:off x="1524553" y="2151744"/>
            <a:ext cx="5813155" cy="1477328"/>
          </a:xfrm>
          <a:prstGeom prst="rect">
            <a:avLst/>
          </a:prstGeom>
          <a:noFill/>
        </p:spPr>
        <p:txBody>
          <a:bodyPr wrap="square" rtlCol="0">
            <a:spAutoFit/>
          </a:bodyPr>
          <a:lstStyle/>
          <a:p>
            <a:r>
              <a:rPr lang="en-US" sz="1800" dirty="0">
                <a:solidFill>
                  <a:schemeClr val="accent6">
                    <a:lumMod val="95000"/>
                  </a:schemeClr>
                </a:solidFill>
                <a:latin typeface="Times New Roman" panose="02020603050405020304" pitchFamily="18" charset="0"/>
                <a:cs typeface="Times New Roman" panose="02020603050405020304" pitchFamily="18" charset="0"/>
              </a:rPr>
              <a:t>L</a:t>
            </a:r>
            <a:r>
              <a:rPr lang="vi-VN" sz="1800" b="0"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à quá trình tạo ra các thuật toán để giải quyết các vấn đề liên quan đến không gian và hình học. Các vấn đề hình học thường liên quan đến việc xử lý và phân tích dữ liệu hình học, bao gồm các đối tượng như điểm, đường thẳng, đa giác, hình hộp chữ nhật, v.v.</a:t>
            </a:r>
            <a:endParaRPr lang="en-US" sz="1800" dirty="0">
              <a:solidFill>
                <a:schemeClr val="accent6">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20000" y="375188"/>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4" y="2929013"/>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242656" y="2898043"/>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003046" y="292189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txBox="1">
            <a:spLocks noGrp="1"/>
          </p:cNvSpPr>
          <p:nvPr>
            <p:ph type="subTitle" idx="5"/>
          </p:nvPr>
        </p:nvSpPr>
        <p:spPr>
          <a:xfrm>
            <a:off x="3192780" y="3711159"/>
            <a:ext cx="2849880" cy="8882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GIS </a:t>
            </a:r>
            <a:b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b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Hệ</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thống</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thông</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tin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địa</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lý</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359" name="Google Shape;359;p32"/>
          <p:cNvSpPr txBox="1">
            <a:spLocks noGrp="1"/>
          </p:cNvSpPr>
          <p:nvPr>
            <p:ph type="subTitle" idx="7"/>
          </p:nvPr>
        </p:nvSpPr>
        <p:spPr>
          <a:xfrm>
            <a:off x="3419251" y="1964272"/>
            <a:ext cx="2305500" cy="7899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Hình</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học</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máy</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tính</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360" name="Google Shape;360;p32"/>
          <p:cNvSpPr txBox="1">
            <a:spLocks noGrp="1"/>
          </p:cNvSpPr>
          <p:nvPr>
            <p:ph type="title" idx="21"/>
          </p:nvPr>
        </p:nvSpPr>
        <p:spPr>
          <a:xfrm>
            <a:off x="726775" y="406833"/>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j-lt"/>
              </a:rPr>
              <a:t>Ứng dụng</a:t>
            </a:r>
            <a:endParaRPr b="1" dirty="0">
              <a:latin typeface="+mj-lt"/>
            </a:endParaRPr>
          </a:p>
        </p:txBody>
      </p:sp>
      <p:sp>
        <p:nvSpPr>
          <p:cNvPr id="365" name="Google Shape;365;p32"/>
          <p:cNvSpPr txBox="1">
            <a:spLocks noGrp="1"/>
          </p:cNvSpPr>
          <p:nvPr>
            <p:ph type="subTitle" idx="1"/>
          </p:nvPr>
        </p:nvSpPr>
        <p:spPr>
          <a:xfrm>
            <a:off x="713224" y="1964272"/>
            <a:ext cx="2305500" cy="7899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Trí</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tuệ</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nhân</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tạo</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và</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học</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máy</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367" name="Google Shape;367;p32"/>
          <p:cNvSpPr txBox="1">
            <a:spLocks noGrp="1"/>
          </p:cNvSpPr>
          <p:nvPr>
            <p:ph type="subTitle" idx="3"/>
          </p:nvPr>
        </p:nvSpPr>
        <p:spPr>
          <a:xfrm>
            <a:off x="713224" y="3711159"/>
            <a:ext cx="2305500" cy="8882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vi-VN"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Lập trình trò chơi</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372" name="Google Shape;372;p32"/>
          <p:cNvSpPr txBox="1">
            <a:spLocks noGrp="1"/>
          </p:cNvSpPr>
          <p:nvPr>
            <p:ph type="subTitle" idx="16"/>
          </p:nvPr>
        </p:nvSpPr>
        <p:spPr>
          <a:xfrm>
            <a:off x="6125276" y="3711160"/>
            <a:ext cx="2305500" cy="8882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vi-VN"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Thiết kế đồ họa và đa phương tiện</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sp>
        <p:nvSpPr>
          <p:cNvPr id="374" name="Google Shape;374;p32"/>
          <p:cNvSpPr txBox="1">
            <a:spLocks noGrp="1"/>
          </p:cNvSpPr>
          <p:nvPr>
            <p:ph type="subTitle" idx="18"/>
          </p:nvPr>
        </p:nvSpPr>
        <p:spPr>
          <a:xfrm>
            <a:off x="6125276" y="1964272"/>
            <a:ext cx="2305500" cy="7899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Robotics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và</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tự</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động</a:t>
            </a:r>
            <a:r>
              <a:rPr lang="en-US" sz="1800" b="1" i="0" u="none" strike="noStrike" dirty="0">
                <a:solidFill>
                  <a:schemeClr val="accent6">
                    <a:lumMod val="95000"/>
                  </a:schemeClr>
                </a:solidFill>
                <a:effectLst/>
                <a:latin typeface="Times New Roman" panose="02020603050405020304" pitchFamily="18" charset="0"/>
                <a:cs typeface="Times New Roman" panose="02020603050405020304" pitchFamily="18" charset="0"/>
              </a:rPr>
              <a:t> </a:t>
            </a:r>
            <a:r>
              <a:rPr lang="en-US" sz="1800" b="1" i="0" u="none" strike="noStrike" dirty="0" err="1">
                <a:solidFill>
                  <a:schemeClr val="accent6">
                    <a:lumMod val="95000"/>
                  </a:schemeClr>
                </a:solidFill>
                <a:effectLst/>
                <a:latin typeface="Times New Roman" panose="02020603050405020304" pitchFamily="18" charset="0"/>
                <a:cs typeface="Times New Roman" panose="02020603050405020304" pitchFamily="18" charset="0"/>
              </a:rPr>
              <a:t>hóa</a:t>
            </a:r>
            <a:endParaRPr dirty="0">
              <a:solidFill>
                <a:schemeClr val="accent6">
                  <a:lumMod val="95000"/>
                </a:schemeClr>
              </a:solidFill>
              <a:latin typeface="Times New Roman" panose="02020603050405020304" pitchFamily="18" charset="0"/>
              <a:cs typeface="Times New Roman" panose="02020603050405020304" pitchFamily="18" charset="0"/>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693;p70">
            <a:extLst>
              <a:ext uri="{FF2B5EF4-FFF2-40B4-BE49-F238E27FC236}">
                <a16:creationId xmlns:a16="http://schemas.microsoft.com/office/drawing/2014/main" id="{068B01D3-81BA-FC1B-FAF8-BB8C52C9F15B}"/>
              </a:ext>
            </a:extLst>
          </p:cNvPr>
          <p:cNvGrpSpPr/>
          <p:nvPr/>
        </p:nvGrpSpPr>
        <p:grpSpPr>
          <a:xfrm>
            <a:off x="4410048" y="1398457"/>
            <a:ext cx="339253" cy="318042"/>
            <a:chOff x="4456875" y="2635825"/>
            <a:chExt cx="481825" cy="451700"/>
          </a:xfrm>
        </p:grpSpPr>
        <p:sp>
          <p:nvSpPr>
            <p:cNvPr id="15" name="Google Shape;5694;p70">
              <a:extLst>
                <a:ext uri="{FF2B5EF4-FFF2-40B4-BE49-F238E27FC236}">
                  <a16:creationId xmlns:a16="http://schemas.microsoft.com/office/drawing/2014/main" id="{CD6E472D-582E-2EE3-B0A9-6F5DCA110C42}"/>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695;p70">
              <a:extLst>
                <a:ext uri="{FF2B5EF4-FFF2-40B4-BE49-F238E27FC236}">
                  <a16:creationId xmlns:a16="http://schemas.microsoft.com/office/drawing/2014/main" id="{469DAC24-8DBB-76CB-D6CB-3CE115DF4A72}"/>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696;p70">
              <a:extLst>
                <a:ext uri="{FF2B5EF4-FFF2-40B4-BE49-F238E27FC236}">
                  <a16:creationId xmlns:a16="http://schemas.microsoft.com/office/drawing/2014/main" id="{1F7C833D-A073-36A7-2730-494B778B1AC0}"/>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697;p70">
              <a:extLst>
                <a:ext uri="{FF2B5EF4-FFF2-40B4-BE49-F238E27FC236}">
                  <a16:creationId xmlns:a16="http://schemas.microsoft.com/office/drawing/2014/main" id="{19CD2D75-1CA4-792B-2770-73BD1C95D34A}"/>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698;p70">
              <a:extLst>
                <a:ext uri="{FF2B5EF4-FFF2-40B4-BE49-F238E27FC236}">
                  <a16:creationId xmlns:a16="http://schemas.microsoft.com/office/drawing/2014/main" id="{BD79A52D-05FD-11F9-14A2-C8D8FDA43C85}"/>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5699;p70">
              <a:extLst>
                <a:ext uri="{FF2B5EF4-FFF2-40B4-BE49-F238E27FC236}">
                  <a16:creationId xmlns:a16="http://schemas.microsoft.com/office/drawing/2014/main" id="{339CD757-27D8-B5DD-D157-2AF717915D57}"/>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7919;p74">
            <a:extLst>
              <a:ext uri="{FF2B5EF4-FFF2-40B4-BE49-F238E27FC236}">
                <a16:creationId xmlns:a16="http://schemas.microsoft.com/office/drawing/2014/main" id="{19522A01-EC8C-81DC-9A20-6C60DC3BE248}"/>
              </a:ext>
            </a:extLst>
          </p:cNvPr>
          <p:cNvGrpSpPr/>
          <p:nvPr/>
        </p:nvGrpSpPr>
        <p:grpSpPr>
          <a:xfrm>
            <a:off x="7214935" y="3030113"/>
            <a:ext cx="356221" cy="356257"/>
            <a:chOff x="-13512225" y="3211525"/>
            <a:chExt cx="353675" cy="353675"/>
          </a:xfrm>
          <a:solidFill>
            <a:schemeClr val="accent6">
              <a:lumMod val="20000"/>
              <a:lumOff val="80000"/>
            </a:schemeClr>
          </a:solidFill>
        </p:grpSpPr>
        <p:sp>
          <p:nvSpPr>
            <p:cNvPr id="34" name="Google Shape;7920;p74">
              <a:extLst>
                <a:ext uri="{FF2B5EF4-FFF2-40B4-BE49-F238E27FC236}">
                  <a16:creationId xmlns:a16="http://schemas.microsoft.com/office/drawing/2014/main" id="{9C928421-ED84-E9DB-54CA-2C4EA776F889}"/>
                </a:ext>
              </a:extLst>
            </p:cNvPr>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21;p74">
              <a:extLst>
                <a:ext uri="{FF2B5EF4-FFF2-40B4-BE49-F238E27FC236}">
                  <a16:creationId xmlns:a16="http://schemas.microsoft.com/office/drawing/2014/main" id="{23B6D201-A6F7-E798-EB75-5260FCCF1ACF}"/>
                </a:ext>
              </a:extLst>
            </p:cNvPr>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922;p74">
              <a:extLst>
                <a:ext uri="{FF2B5EF4-FFF2-40B4-BE49-F238E27FC236}">
                  <a16:creationId xmlns:a16="http://schemas.microsoft.com/office/drawing/2014/main" id="{42A42737-3130-BC11-0766-119B11DA2464}"/>
                </a:ext>
              </a:extLst>
            </p:cNvPr>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23;p74">
              <a:extLst>
                <a:ext uri="{FF2B5EF4-FFF2-40B4-BE49-F238E27FC236}">
                  <a16:creationId xmlns:a16="http://schemas.microsoft.com/office/drawing/2014/main" id="{137081D3-8360-8545-FF41-D0D2EDAC741A}"/>
                </a:ext>
              </a:extLst>
            </p:cNvPr>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24;p74">
              <a:extLst>
                <a:ext uri="{FF2B5EF4-FFF2-40B4-BE49-F238E27FC236}">
                  <a16:creationId xmlns:a16="http://schemas.microsoft.com/office/drawing/2014/main" id="{68131D86-5B5B-0D7C-1AE2-C253EBDDDB35}"/>
                </a:ext>
              </a:extLst>
            </p:cNvPr>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822;p65">
            <a:extLst>
              <a:ext uri="{FF2B5EF4-FFF2-40B4-BE49-F238E27FC236}">
                <a16:creationId xmlns:a16="http://schemas.microsoft.com/office/drawing/2014/main" id="{117BA19F-B8FC-112B-00BC-4D501C68A4BB}"/>
              </a:ext>
            </a:extLst>
          </p:cNvPr>
          <p:cNvGrpSpPr/>
          <p:nvPr/>
        </p:nvGrpSpPr>
        <p:grpSpPr>
          <a:xfrm>
            <a:off x="4371477" y="3000770"/>
            <a:ext cx="437817" cy="367246"/>
            <a:chOff x="6644304" y="3073628"/>
            <a:chExt cx="576302" cy="511871"/>
          </a:xfrm>
        </p:grpSpPr>
        <p:sp>
          <p:nvSpPr>
            <p:cNvPr id="40" name="Google Shape;3823;p65">
              <a:extLst>
                <a:ext uri="{FF2B5EF4-FFF2-40B4-BE49-F238E27FC236}">
                  <a16:creationId xmlns:a16="http://schemas.microsoft.com/office/drawing/2014/main" id="{BCED8425-26B2-471B-B85D-2EF550D6E04D}"/>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3824;p65">
              <a:extLst>
                <a:ext uri="{FF2B5EF4-FFF2-40B4-BE49-F238E27FC236}">
                  <a16:creationId xmlns:a16="http://schemas.microsoft.com/office/drawing/2014/main" id="{DDC5A53E-2344-A699-07DD-3144BF20E4D7}"/>
                </a:ext>
              </a:extLst>
            </p:cNvPr>
            <p:cNvGrpSpPr/>
            <p:nvPr/>
          </p:nvGrpSpPr>
          <p:grpSpPr>
            <a:xfrm>
              <a:off x="6712169" y="3085440"/>
              <a:ext cx="481622" cy="494913"/>
              <a:chOff x="6712169" y="3085440"/>
              <a:chExt cx="481622" cy="494913"/>
            </a:xfrm>
          </p:grpSpPr>
          <p:sp>
            <p:nvSpPr>
              <p:cNvPr id="45" name="Google Shape;3825;p65">
                <a:extLst>
                  <a:ext uri="{FF2B5EF4-FFF2-40B4-BE49-F238E27FC236}">
                    <a16:creationId xmlns:a16="http://schemas.microsoft.com/office/drawing/2014/main" id="{FAC07C69-5742-B923-829E-89898F9A0E73}"/>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26;p65">
                <a:extLst>
                  <a:ext uri="{FF2B5EF4-FFF2-40B4-BE49-F238E27FC236}">
                    <a16:creationId xmlns:a16="http://schemas.microsoft.com/office/drawing/2014/main" id="{51FBAE81-73A3-9DF2-8B0D-96F04145A52E}"/>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27;p65">
                <a:extLst>
                  <a:ext uri="{FF2B5EF4-FFF2-40B4-BE49-F238E27FC236}">
                    <a16:creationId xmlns:a16="http://schemas.microsoft.com/office/drawing/2014/main" id="{1BE01073-AEB8-4D16-7623-0D7729A45207}"/>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28;p65">
                <a:extLst>
                  <a:ext uri="{FF2B5EF4-FFF2-40B4-BE49-F238E27FC236}">
                    <a16:creationId xmlns:a16="http://schemas.microsoft.com/office/drawing/2014/main" id="{DD86641F-560E-2BB0-D935-C46F0B54111C}"/>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29;p65">
                <a:extLst>
                  <a:ext uri="{FF2B5EF4-FFF2-40B4-BE49-F238E27FC236}">
                    <a16:creationId xmlns:a16="http://schemas.microsoft.com/office/drawing/2014/main" id="{73A14CA4-485D-79B7-1EBB-914EAAF3AA83}"/>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3830;p65">
              <a:extLst>
                <a:ext uri="{FF2B5EF4-FFF2-40B4-BE49-F238E27FC236}">
                  <a16:creationId xmlns:a16="http://schemas.microsoft.com/office/drawing/2014/main" id="{8E15E022-2DB2-C7A6-01D0-E757B5C09F26}"/>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1;p65">
              <a:extLst>
                <a:ext uri="{FF2B5EF4-FFF2-40B4-BE49-F238E27FC236}">
                  <a16:creationId xmlns:a16="http://schemas.microsoft.com/office/drawing/2014/main" id="{F94B82BC-60E2-7494-73CB-385598BDC9C2}"/>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2;p65">
              <a:extLst>
                <a:ext uri="{FF2B5EF4-FFF2-40B4-BE49-F238E27FC236}">
                  <a16:creationId xmlns:a16="http://schemas.microsoft.com/office/drawing/2014/main" id="{8D306DC1-8567-D8EB-4F05-A5507E8B081D}"/>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7464;p74">
            <a:extLst>
              <a:ext uri="{FF2B5EF4-FFF2-40B4-BE49-F238E27FC236}">
                <a16:creationId xmlns:a16="http://schemas.microsoft.com/office/drawing/2014/main" id="{E0F12678-97B6-4876-A01A-4CAB81CFD5B4}"/>
              </a:ext>
            </a:extLst>
          </p:cNvPr>
          <p:cNvGrpSpPr/>
          <p:nvPr/>
        </p:nvGrpSpPr>
        <p:grpSpPr>
          <a:xfrm>
            <a:off x="1716785" y="1391315"/>
            <a:ext cx="298377" cy="354519"/>
            <a:chOff x="-48233050" y="3569725"/>
            <a:chExt cx="252050" cy="299475"/>
          </a:xfrm>
        </p:grpSpPr>
        <p:sp>
          <p:nvSpPr>
            <p:cNvPr id="51" name="Google Shape;7465;p74">
              <a:extLst>
                <a:ext uri="{FF2B5EF4-FFF2-40B4-BE49-F238E27FC236}">
                  <a16:creationId xmlns:a16="http://schemas.microsoft.com/office/drawing/2014/main" id="{343E9513-2506-1915-8F42-897B56968587}"/>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7466;p74">
              <a:extLst>
                <a:ext uri="{FF2B5EF4-FFF2-40B4-BE49-F238E27FC236}">
                  <a16:creationId xmlns:a16="http://schemas.microsoft.com/office/drawing/2014/main" id="{AE400619-C873-7103-2DC4-0D259575C42F}"/>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67;p74">
              <a:extLst>
                <a:ext uri="{FF2B5EF4-FFF2-40B4-BE49-F238E27FC236}">
                  <a16:creationId xmlns:a16="http://schemas.microsoft.com/office/drawing/2014/main" id="{1F5D2E7B-0D5F-1E76-5F06-779CE27A2A58}"/>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6295;p72">
            <a:extLst>
              <a:ext uri="{FF2B5EF4-FFF2-40B4-BE49-F238E27FC236}">
                <a16:creationId xmlns:a16="http://schemas.microsoft.com/office/drawing/2014/main" id="{7449645A-D5EE-AB8A-C826-E55A6F179AA5}"/>
              </a:ext>
            </a:extLst>
          </p:cNvPr>
          <p:cNvGrpSpPr/>
          <p:nvPr/>
        </p:nvGrpSpPr>
        <p:grpSpPr>
          <a:xfrm>
            <a:off x="7120528" y="1391315"/>
            <a:ext cx="367261" cy="364686"/>
            <a:chOff x="-64781025" y="3361050"/>
            <a:chExt cx="317425" cy="315200"/>
          </a:xfrm>
          <a:solidFill>
            <a:schemeClr val="accent6">
              <a:lumMod val="20000"/>
              <a:lumOff val="80000"/>
            </a:schemeClr>
          </a:solidFill>
        </p:grpSpPr>
        <p:sp>
          <p:nvSpPr>
            <p:cNvPr id="55" name="Google Shape;6296;p72">
              <a:extLst>
                <a:ext uri="{FF2B5EF4-FFF2-40B4-BE49-F238E27FC236}">
                  <a16:creationId xmlns:a16="http://schemas.microsoft.com/office/drawing/2014/main" id="{7BF1F463-A006-3FD0-B362-4DFD5430EB40}"/>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97;p72">
              <a:extLst>
                <a:ext uri="{FF2B5EF4-FFF2-40B4-BE49-F238E27FC236}">
                  <a16:creationId xmlns:a16="http://schemas.microsoft.com/office/drawing/2014/main" id="{3AD6B59A-22E5-5116-EA65-4B161E595298}"/>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98;p72">
              <a:extLst>
                <a:ext uri="{FF2B5EF4-FFF2-40B4-BE49-F238E27FC236}">
                  <a16:creationId xmlns:a16="http://schemas.microsoft.com/office/drawing/2014/main" id="{BAE4D1BD-D40F-ACE2-D7D4-729BDE655E66}"/>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99;p72">
              <a:extLst>
                <a:ext uri="{FF2B5EF4-FFF2-40B4-BE49-F238E27FC236}">
                  <a16:creationId xmlns:a16="http://schemas.microsoft.com/office/drawing/2014/main" id="{CA1C644C-27BE-93F2-9A32-77E1868B810B}"/>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7422;p74">
            <a:extLst>
              <a:ext uri="{FF2B5EF4-FFF2-40B4-BE49-F238E27FC236}">
                <a16:creationId xmlns:a16="http://schemas.microsoft.com/office/drawing/2014/main" id="{088D7A13-C330-3915-D20E-23B722B35249}"/>
              </a:ext>
            </a:extLst>
          </p:cNvPr>
          <p:cNvGrpSpPr/>
          <p:nvPr/>
        </p:nvGrpSpPr>
        <p:grpSpPr>
          <a:xfrm>
            <a:off x="1711686" y="3061936"/>
            <a:ext cx="355288" cy="312375"/>
            <a:chOff x="-46779900" y="3588000"/>
            <a:chExt cx="300125" cy="263875"/>
          </a:xfrm>
          <a:solidFill>
            <a:schemeClr val="accent6">
              <a:lumMod val="20000"/>
              <a:lumOff val="80000"/>
            </a:schemeClr>
          </a:solidFill>
        </p:grpSpPr>
        <p:sp>
          <p:nvSpPr>
            <p:cNvPr id="60" name="Google Shape;7423;p74">
              <a:extLst>
                <a:ext uri="{FF2B5EF4-FFF2-40B4-BE49-F238E27FC236}">
                  <a16:creationId xmlns:a16="http://schemas.microsoft.com/office/drawing/2014/main" id="{53C319F6-AF26-E315-0EC4-B9321427F03A}"/>
                </a:ext>
              </a:extLst>
            </p:cNvPr>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24;p74">
              <a:extLst>
                <a:ext uri="{FF2B5EF4-FFF2-40B4-BE49-F238E27FC236}">
                  <a16:creationId xmlns:a16="http://schemas.microsoft.com/office/drawing/2014/main" id="{EA318BC0-4E3A-FB74-3C22-538FEB830928}"/>
                </a:ext>
              </a:extLst>
            </p:cNvPr>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425;p74">
              <a:extLst>
                <a:ext uri="{FF2B5EF4-FFF2-40B4-BE49-F238E27FC236}">
                  <a16:creationId xmlns:a16="http://schemas.microsoft.com/office/drawing/2014/main" id="{18FB6858-1D9F-6B0B-F12C-4345D77909C3}"/>
                </a:ext>
              </a:extLst>
            </p:cNvPr>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426;p74">
              <a:extLst>
                <a:ext uri="{FF2B5EF4-FFF2-40B4-BE49-F238E27FC236}">
                  <a16:creationId xmlns:a16="http://schemas.microsoft.com/office/drawing/2014/main" id="{881228CC-8769-CC03-A65C-D71E06606E7B}"/>
                </a:ext>
              </a:extLst>
            </p:cNvPr>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animEffect transition="in" filter="fade">
                                      <p:cBhvr>
                                        <p:cTn id="7" dur="500"/>
                                        <p:tgtEl>
                                          <p:spTgt spid="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9">
                                            <p:txEl>
                                              <p:pRg st="0" end="0"/>
                                            </p:txEl>
                                          </p:spTgt>
                                        </p:tgtEl>
                                        <p:attrNameLst>
                                          <p:attrName>style.visibility</p:attrName>
                                        </p:attrNameLst>
                                      </p:cBhvr>
                                      <p:to>
                                        <p:strVal val="visible"/>
                                      </p:to>
                                    </p:set>
                                    <p:animEffect transition="in" filter="barn(inVertical)">
                                      <p:cBhvr>
                                        <p:cTn id="12" dur="500"/>
                                        <p:tgtEl>
                                          <p:spTgt spid="3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74">
                                            <p:txEl>
                                              <p:pRg st="0" end="0"/>
                                            </p:txEl>
                                          </p:spTgt>
                                        </p:tgtEl>
                                        <p:attrNameLst>
                                          <p:attrName>style.visibility</p:attrName>
                                        </p:attrNameLst>
                                      </p:cBhvr>
                                      <p:to>
                                        <p:strVal val="visible"/>
                                      </p:to>
                                    </p:set>
                                    <p:anim calcmode="lin" valueType="num">
                                      <p:cBhvr>
                                        <p:cTn id="17" dur="1000" fill="hold"/>
                                        <p:tgtEl>
                                          <p:spTgt spid="374">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74">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74">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7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67">
                                            <p:txEl>
                                              <p:pRg st="0" end="0"/>
                                            </p:txEl>
                                          </p:spTgt>
                                        </p:tgtEl>
                                        <p:attrNameLst>
                                          <p:attrName>style.visibility</p:attrName>
                                        </p:attrNameLst>
                                      </p:cBhvr>
                                      <p:to>
                                        <p:strVal val="visible"/>
                                      </p:to>
                                    </p:set>
                                    <p:animEffect transition="in" filter="wipe(down)">
                                      <p:cBhvr>
                                        <p:cTn id="25" dur="500"/>
                                        <p:tgtEl>
                                          <p:spTgt spid="3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58">
                                            <p:txEl>
                                              <p:pRg st="0" end="0"/>
                                            </p:txEl>
                                          </p:spTgt>
                                        </p:tgtEl>
                                        <p:attrNameLst>
                                          <p:attrName>style.visibility</p:attrName>
                                        </p:attrNameLst>
                                      </p:cBhvr>
                                      <p:to>
                                        <p:strVal val="visible"/>
                                      </p:to>
                                    </p:set>
                                    <p:anim calcmode="lin" valueType="num">
                                      <p:cBhvr additive="base">
                                        <p:cTn id="30" dur="500" fill="hold"/>
                                        <p:tgtEl>
                                          <p:spTgt spid="35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72">
                                            <p:txEl>
                                              <p:pRg st="0" end="0"/>
                                            </p:txEl>
                                          </p:spTgt>
                                        </p:tgtEl>
                                        <p:attrNameLst>
                                          <p:attrName>style.visibility</p:attrName>
                                        </p:attrNameLst>
                                      </p:cBhvr>
                                      <p:to>
                                        <p:strVal val="visible"/>
                                      </p:to>
                                    </p:set>
                                    <p:animEffect transition="in" filter="wheel(1)">
                                      <p:cBhvr>
                                        <p:cTn id="36" dur="2000"/>
                                        <p:tgtEl>
                                          <p:spTgt spid="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build="p"/>
      <p:bldP spid="359" grpId="0" build="p"/>
      <p:bldP spid="365" grpId="0" build="p"/>
      <p:bldP spid="367" grpId="0" build="p"/>
      <p:bldP spid="372" grpId="0" build="p"/>
      <p:bldP spid="37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mn-lt"/>
              </a:rPr>
              <a:t>Đặc điểm thuật toán</a:t>
            </a:r>
            <a:endParaRPr sz="4000" dirty="0">
              <a:latin typeface="+mn-lt"/>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4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9109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91095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73192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731925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mn-lt"/>
              </a:rPr>
              <a:t>Đặc điểm thuật toán</a:t>
            </a:r>
            <a:endParaRPr sz="3000" dirty="0">
              <a:latin typeface="+mn-lt"/>
            </a:endParaRPr>
          </a:p>
        </p:txBody>
      </p:sp>
      <p:sp>
        <p:nvSpPr>
          <p:cNvPr id="700" name="Google Shape;700;p40"/>
          <p:cNvSpPr txBox="1">
            <a:spLocks noGrp="1"/>
          </p:cNvSpPr>
          <p:nvPr>
            <p:ph type="subTitle" idx="1"/>
          </p:nvPr>
        </p:nvSpPr>
        <p:spPr>
          <a:xfrm>
            <a:off x="2035366" y="1845418"/>
            <a:ext cx="2315400"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vi-VN" b="0" i="0" u="none" strike="noStrike" dirty="0">
                <a:effectLst/>
                <a:latin typeface="Times New Roman" panose="02020603050405020304" pitchFamily="18" charset="0"/>
                <a:cs typeface="Times New Roman" panose="02020603050405020304" pitchFamily="18" charset="0"/>
              </a:rPr>
              <a:t>Đối tượng hình học</a:t>
            </a:r>
            <a:endParaRPr dirty="0">
              <a:latin typeface="Times New Roman" panose="02020603050405020304" pitchFamily="18" charset="0"/>
              <a:cs typeface="Times New Roman" panose="02020603050405020304" pitchFamily="18" charset="0"/>
            </a:endParaRPr>
          </a:p>
        </p:txBody>
      </p:sp>
      <p:sp>
        <p:nvSpPr>
          <p:cNvPr id="702" name="Google Shape;702;p40"/>
          <p:cNvSpPr txBox="1">
            <a:spLocks noGrp="1"/>
          </p:cNvSpPr>
          <p:nvPr>
            <p:ph type="subTitle" idx="3"/>
          </p:nvPr>
        </p:nvSpPr>
        <p:spPr>
          <a:xfrm>
            <a:off x="4719782" y="1845418"/>
            <a:ext cx="2326200" cy="457200"/>
          </a:xfrm>
          <a:prstGeom prst="rect">
            <a:avLst/>
          </a:prstGeom>
        </p:spPr>
        <p:txBody>
          <a:bodyPr spcFirstLastPara="1" wrap="square" lIns="0" tIns="91425" rIns="0" bIns="91425" anchor="b" anchorCtr="0">
            <a:noAutofit/>
          </a:bodyPr>
          <a:lstStyle/>
          <a:p>
            <a:pPr marL="0" lvl="0" indent="0" rtl="0">
              <a:spcBef>
                <a:spcPts val="0"/>
              </a:spcBef>
              <a:spcAft>
                <a:spcPts val="0"/>
              </a:spcAft>
              <a:buNone/>
            </a:pPr>
            <a:r>
              <a:rPr lang="en-US" sz="2000" b="0" i="0" u="none" strike="noStrike" dirty="0" err="1">
                <a:effectLst/>
                <a:latin typeface="Times New Roman" panose="02020603050405020304" pitchFamily="18" charset="0"/>
                <a:cs typeface="Times New Roman" panose="02020603050405020304" pitchFamily="18" charset="0"/>
              </a:rPr>
              <a:t>Xử</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err="1">
                <a:effectLst/>
                <a:latin typeface="Times New Roman" panose="02020603050405020304" pitchFamily="18" charset="0"/>
                <a:cs typeface="Times New Roman" panose="02020603050405020304" pitchFamily="18" charset="0"/>
              </a:rPr>
              <a:t>lý</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err="1">
                <a:effectLst/>
                <a:latin typeface="Times New Roman" panose="02020603050405020304" pitchFamily="18" charset="0"/>
                <a:cs typeface="Times New Roman" panose="02020603050405020304" pitchFamily="18" charset="0"/>
              </a:rPr>
              <a:t>không</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err="1">
                <a:effectLst/>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p:txBody>
      </p:sp>
      <p:sp>
        <p:nvSpPr>
          <p:cNvPr id="704" name="Google Shape;704;p40"/>
          <p:cNvSpPr txBox="1">
            <a:spLocks noGrp="1"/>
          </p:cNvSpPr>
          <p:nvPr>
            <p:ph type="subTitle" idx="5"/>
          </p:nvPr>
        </p:nvSpPr>
        <p:spPr>
          <a:xfrm>
            <a:off x="2037466" y="3314636"/>
            <a:ext cx="2313300"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US" b="0" i="0" u="none" strike="noStrike" dirty="0" err="1">
                <a:effectLst/>
                <a:latin typeface="Times New Roman" panose="02020603050405020304" pitchFamily="18" charset="0"/>
                <a:cs typeface="Times New Roman" panose="02020603050405020304" pitchFamily="18" charset="0"/>
              </a:rPr>
              <a:t>Tính</a:t>
            </a:r>
            <a:r>
              <a:rPr lang="en-US" b="0" i="0" u="none" strike="noStrike" dirty="0">
                <a:effectLst/>
                <a:latin typeface="Times New Roman" panose="02020603050405020304" pitchFamily="18" charset="0"/>
                <a:cs typeface="Times New Roman" panose="02020603050405020304" pitchFamily="18" charset="0"/>
              </a:rPr>
              <a:t> </a:t>
            </a:r>
            <a:r>
              <a:rPr lang="en-US" b="0" i="0" u="none" strike="noStrike" dirty="0" err="1">
                <a:effectLst/>
                <a:latin typeface="Times New Roman" panose="02020603050405020304" pitchFamily="18" charset="0"/>
                <a:cs typeface="Times New Roman" panose="02020603050405020304" pitchFamily="18" charset="0"/>
              </a:rPr>
              <a:t>toán</a:t>
            </a:r>
            <a:r>
              <a:rPr lang="en-US" b="0" i="0" u="none" strike="noStrike" dirty="0">
                <a:effectLst/>
                <a:latin typeface="Times New Roman" panose="02020603050405020304" pitchFamily="18" charset="0"/>
                <a:cs typeface="Times New Roman" panose="02020603050405020304" pitchFamily="18" charset="0"/>
              </a:rPr>
              <a:t> </a:t>
            </a:r>
            <a:r>
              <a:rPr lang="en-US" b="0" i="0" u="none" strike="noStrike" dirty="0" err="1">
                <a:effectLst/>
                <a:latin typeface="Times New Roman" panose="02020603050405020304" pitchFamily="18" charset="0"/>
                <a:cs typeface="Times New Roman" panose="02020603050405020304" pitchFamily="18" charset="0"/>
              </a:rPr>
              <a:t>hình</a:t>
            </a:r>
            <a:r>
              <a:rPr lang="en-US" b="0" i="0" u="none" strike="noStrike" dirty="0">
                <a:effectLst/>
                <a:latin typeface="Times New Roman" panose="02020603050405020304" pitchFamily="18" charset="0"/>
                <a:cs typeface="Times New Roman" panose="02020603050405020304" pitchFamily="18" charset="0"/>
              </a:rPr>
              <a:t> </a:t>
            </a:r>
            <a:r>
              <a:rPr lang="en-US" b="0" i="0" u="none" strike="noStrike" dirty="0" err="1">
                <a:effectLst/>
                <a:latin typeface="Times New Roman" panose="02020603050405020304" pitchFamily="18" charset="0"/>
                <a:cs typeface="Times New Roman" panose="02020603050405020304" pitchFamily="18" charset="0"/>
              </a:rPr>
              <a:t>học</a:t>
            </a:r>
            <a:endParaRPr dirty="0">
              <a:latin typeface="Times New Roman" panose="02020603050405020304" pitchFamily="18" charset="0"/>
              <a:cs typeface="Times New Roman" panose="02020603050405020304" pitchFamily="18" charset="0"/>
            </a:endParaRPr>
          </a:p>
        </p:txBody>
      </p:sp>
      <p:sp>
        <p:nvSpPr>
          <p:cNvPr id="706" name="Google Shape;706;p40"/>
          <p:cNvSpPr txBox="1">
            <a:spLocks noGrp="1"/>
          </p:cNvSpPr>
          <p:nvPr>
            <p:ph type="subTitle" idx="7"/>
          </p:nvPr>
        </p:nvSpPr>
        <p:spPr>
          <a:xfrm>
            <a:off x="4651474" y="3316100"/>
            <a:ext cx="2469290"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US" sz="1800" b="0" i="0" u="none" strike="noStrike" dirty="0" err="1">
                <a:effectLst/>
                <a:latin typeface="Arial" panose="020B0604020202020204" pitchFamily="34" charset="0"/>
              </a:rPr>
              <a:t>Phân</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tích</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và</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tìm</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kiếm</a:t>
            </a:r>
            <a:endParaRPr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145ED4BE-7490-871A-455F-0AF63762FFB1}"/>
              </a:ext>
            </a:extLst>
          </p:cNvPr>
          <p:cNvSpPr txBox="1"/>
          <p:nvPr/>
        </p:nvSpPr>
        <p:spPr>
          <a:xfrm>
            <a:off x="1030475" y="1768688"/>
            <a:ext cx="676788" cy="553998"/>
          </a:xfrm>
          <a:prstGeom prst="rect">
            <a:avLst/>
          </a:prstGeom>
          <a:noFill/>
        </p:spPr>
        <p:txBody>
          <a:bodyPr wrap="none" rtlCol="0">
            <a:spAutoFit/>
          </a:bodyPr>
          <a:lstStyle/>
          <a:p>
            <a:r>
              <a:rPr lang="en-US" sz="3000" dirty="0">
                <a:solidFill>
                  <a:schemeClr val="accent6"/>
                </a:solidFill>
                <a:latin typeface="Audiowide" panose="020B0604020202020204" charset="0"/>
              </a:rPr>
              <a:t>01</a:t>
            </a:r>
          </a:p>
        </p:txBody>
      </p:sp>
      <p:sp>
        <p:nvSpPr>
          <p:cNvPr id="9" name="TextBox 8">
            <a:extLst>
              <a:ext uri="{FF2B5EF4-FFF2-40B4-BE49-F238E27FC236}">
                <a16:creationId xmlns:a16="http://schemas.microsoft.com/office/drawing/2014/main" id="{1CAAC680-816F-5A8B-19DB-97A30A29FB02}"/>
              </a:ext>
            </a:extLst>
          </p:cNvPr>
          <p:cNvSpPr txBox="1"/>
          <p:nvPr/>
        </p:nvSpPr>
        <p:spPr>
          <a:xfrm>
            <a:off x="7386206" y="1748620"/>
            <a:ext cx="830677" cy="553998"/>
          </a:xfrm>
          <a:prstGeom prst="rect">
            <a:avLst/>
          </a:prstGeom>
          <a:noFill/>
        </p:spPr>
        <p:txBody>
          <a:bodyPr wrap="none" rtlCol="0">
            <a:spAutoFit/>
          </a:bodyPr>
          <a:lstStyle/>
          <a:p>
            <a:r>
              <a:rPr lang="en-US" sz="3000" dirty="0">
                <a:solidFill>
                  <a:schemeClr val="accent6"/>
                </a:solidFill>
                <a:latin typeface="Audiowide" panose="020B0604020202020204" charset="0"/>
              </a:rPr>
              <a:t>02</a:t>
            </a:r>
          </a:p>
        </p:txBody>
      </p:sp>
      <p:sp>
        <p:nvSpPr>
          <p:cNvPr id="12" name="TextBox 11">
            <a:extLst>
              <a:ext uri="{FF2B5EF4-FFF2-40B4-BE49-F238E27FC236}">
                <a16:creationId xmlns:a16="http://schemas.microsoft.com/office/drawing/2014/main" id="{8FCA8C21-8E47-DA5A-5083-EE1EDA6B874E}"/>
              </a:ext>
            </a:extLst>
          </p:cNvPr>
          <p:cNvSpPr txBox="1"/>
          <p:nvPr/>
        </p:nvSpPr>
        <p:spPr>
          <a:xfrm>
            <a:off x="1036782" y="3287355"/>
            <a:ext cx="817853" cy="553998"/>
          </a:xfrm>
          <a:prstGeom prst="rect">
            <a:avLst/>
          </a:prstGeom>
          <a:noFill/>
        </p:spPr>
        <p:txBody>
          <a:bodyPr wrap="none" rtlCol="0">
            <a:spAutoFit/>
          </a:bodyPr>
          <a:lstStyle/>
          <a:p>
            <a:r>
              <a:rPr lang="en-US" sz="3000" dirty="0">
                <a:solidFill>
                  <a:schemeClr val="accent6"/>
                </a:solidFill>
                <a:latin typeface="Audiowide" panose="020B0604020202020204" charset="0"/>
              </a:rPr>
              <a:t>03</a:t>
            </a:r>
          </a:p>
        </p:txBody>
      </p:sp>
      <p:sp>
        <p:nvSpPr>
          <p:cNvPr id="13" name="TextBox 12">
            <a:extLst>
              <a:ext uri="{FF2B5EF4-FFF2-40B4-BE49-F238E27FC236}">
                <a16:creationId xmlns:a16="http://schemas.microsoft.com/office/drawing/2014/main" id="{4AD9D64F-486E-4198-569F-452DB89D4EBF}"/>
              </a:ext>
            </a:extLst>
          </p:cNvPr>
          <p:cNvSpPr txBox="1"/>
          <p:nvPr/>
        </p:nvSpPr>
        <p:spPr>
          <a:xfrm>
            <a:off x="7408738" y="3266237"/>
            <a:ext cx="838691" cy="553998"/>
          </a:xfrm>
          <a:prstGeom prst="rect">
            <a:avLst/>
          </a:prstGeom>
          <a:noFill/>
        </p:spPr>
        <p:txBody>
          <a:bodyPr wrap="none" rtlCol="0">
            <a:spAutoFit/>
          </a:bodyPr>
          <a:lstStyle/>
          <a:p>
            <a:r>
              <a:rPr lang="en-US" sz="3000" dirty="0">
                <a:solidFill>
                  <a:schemeClr val="accent6"/>
                </a:solidFill>
                <a:latin typeface="Audiowide" panose="020B0604020202020204" charset="0"/>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0">
                                            <p:txEl>
                                              <p:pRg st="0" end="0"/>
                                            </p:txEl>
                                          </p:spTgt>
                                        </p:tgtEl>
                                        <p:attrNameLst>
                                          <p:attrName>style.visibility</p:attrName>
                                        </p:attrNameLst>
                                      </p:cBhvr>
                                      <p:to>
                                        <p:strVal val="visible"/>
                                      </p:to>
                                    </p:set>
                                    <p:animEffect transition="in" filter="fade">
                                      <p:cBhvr>
                                        <p:cTn id="7" dur="500"/>
                                        <p:tgtEl>
                                          <p:spTgt spid="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2">
                                            <p:txEl>
                                              <p:pRg st="0" end="0"/>
                                            </p:txEl>
                                          </p:spTgt>
                                        </p:tgtEl>
                                        <p:attrNameLst>
                                          <p:attrName>style.visibility</p:attrName>
                                        </p:attrNameLst>
                                      </p:cBhvr>
                                      <p:to>
                                        <p:strVal val="visible"/>
                                      </p:to>
                                    </p:set>
                                    <p:animEffect transition="in" filter="fade">
                                      <p:cBhvr>
                                        <p:cTn id="12" dur="500"/>
                                        <p:tgtEl>
                                          <p:spTgt spid="7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4">
                                            <p:txEl>
                                              <p:pRg st="0" end="0"/>
                                            </p:txEl>
                                          </p:spTgt>
                                        </p:tgtEl>
                                        <p:attrNameLst>
                                          <p:attrName>style.visibility</p:attrName>
                                        </p:attrNameLst>
                                      </p:cBhvr>
                                      <p:to>
                                        <p:strVal val="visible"/>
                                      </p:to>
                                    </p:set>
                                    <p:animEffect transition="in" filter="fade">
                                      <p:cBhvr>
                                        <p:cTn id="17" dur="500"/>
                                        <p:tgtEl>
                                          <p:spTgt spid="70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6">
                                            <p:txEl>
                                              <p:pRg st="0" end="0"/>
                                            </p:txEl>
                                          </p:spTgt>
                                        </p:tgtEl>
                                        <p:attrNameLst>
                                          <p:attrName>style.visibility</p:attrName>
                                        </p:attrNameLst>
                                      </p:cBhvr>
                                      <p:to>
                                        <p:strVal val="visible"/>
                                      </p:to>
                                    </p:set>
                                    <p:animEffect transition="in" filter="fade">
                                      <p:cBhvr>
                                        <p:cTn id="22" dur="500"/>
                                        <p:tgtEl>
                                          <p:spTgt spid="7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 grpId="0" build="p"/>
      <p:bldP spid="702" grpId="0" build="p"/>
      <p:bldP spid="704" grpId="0" build="p"/>
      <p:bldP spid="70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7D1A58-E674-6EF7-68C2-4F97F8401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 y="922020"/>
            <a:ext cx="9212580" cy="4221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56D8E1-2B2D-4605-3937-DAE4FB1FB198}"/>
              </a:ext>
            </a:extLst>
          </p:cNvPr>
          <p:cNvSpPr txBox="1"/>
          <p:nvPr/>
        </p:nvSpPr>
        <p:spPr>
          <a:xfrm>
            <a:off x="998220" y="129540"/>
            <a:ext cx="7010400" cy="707886"/>
          </a:xfrm>
          <a:prstGeom prst="rect">
            <a:avLst/>
          </a:prstGeom>
          <a:noFill/>
        </p:spPr>
        <p:txBody>
          <a:bodyPr wrap="square">
            <a:spAutoFit/>
          </a:bodyPr>
          <a:lstStyle/>
          <a:p>
            <a:r>
              <a:rPr lang="en-US" sz="2000" b="1" i="1" u="none" strike="noStrike" dirty="0" err="1">
                <a:solidFill>
                  <a:schemeClr val="accent6"/>
                </a:solidFill>
                <a:effectLst/>
                <a:latin typeface="+mn-lt"/>
                <a:cs typeface="Times New Roman" panose="02020603050405020304" pitchFamily="18" charset="0"/>
              </a:rPr>
              <a:t>Ví</a:t>
            </a:r>
            <a:r>
              <a:rPr lang="en-US" sz="2000" b="1" i="1" u="none" strike="noStrike" dirty="0">
                <a:solidFill>
                  <a:schemeClr val="accent6"/>
                </a:solidFill>
                <a:effectLst/>
                <a:latin typeface="+mn-lt"/>
                <a:cs typeface="Times New Roman" panose="02020603050405020304" pitchFamily="18" charset="0"/>
              </a:rPr>
              <a:t> </a:t>
            </a:r>
            <a:r>
              <a:rPr lang="en-US" sz="2000" b="1" i="1" u="none" strike="noStrike" dirty="0" err="1">
                <a:solidFill>
                  <a:schemeClr val="accent6"/>
                </a:solidFill>
                <a:effectLst/>
                <a:latin typeface="+mn-lt"/>
                <a:cs typeface="Times New Roman" panose="02020603050405020304" pitchFamily="18" charset="0"/>
              </a:rPr>
              <a:t>Dụ</a:t>
            </a:r>
            <a:r>
              <a:rPr lang="en-US" sz="2000" b="1" i="1" u="none" strike="noStrike" dirty="0">
                <a:solidFill>
                  <a:schemeClr val="accent6"/>
                </a:solidFill>
                <a:effectLst/>
                <a:latin typeface="+mn-lt"/>
                <a:cs typeface="Times New Roman" panose="02020603050405020304" pitchFamily="18" charset="0"/>
              </a:rPr>
              <a:t>: </a:t>
            </a:r>
            <a:r>
              <a:rPr lang="vi-VN" sz="2000" b="1" i="1" u="none" strike="noStrike" dirty="0">
                <a:solidFill>
                  <a:schemeClr val="accent6"/>
                </a:solidFill>
                <a:effectLst/>
                <a:latin typeface="+mn-lt"/>
                <a:cs typeface="Times New Roman" panose="02020603050405020304" pitchFamily="18" charset="0"/>
              </a:rPr>
              <a:t>Bài toán kiểm tra xem một điểm đã cho có nằm trong hay ngoài đa giác là một bài toán hình học cơ bản. </a:t>
            </a:r>
            <a:endParaRPr lang="en-US" sz="2000" b="1" dirty="0"/>
          </a:p>
        </p:txBody>
      </p:sp>
    </p:spTree>
    <p:extLst>
      <p:ext uri="{BB962C8B-B14F-4D97-AF65-F5344CB8AC3E}">
        <p14:creationId xmlns:p14="http://schemas.microsoft.com/office/powerpoint/2010/main" val="3746451810"/>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1098</Words>
  <Application>Microsoft Office PowerPoint</Application>
  <PresentationFormat>Trình chiếu Trên màn hình (16:9)</PresentationFormat>
  <Paragraphs>106</Paragraphs>
  <Slides>35</Slides>
  <Notes>17</Notes>
  <HiddenSlides>0</HiddenSlides>
  <MMClips>2</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35</vt:i4>
      </vt:variant>
    </vt:vector>
  </HeadingPairs>
  <TitlesOfParts>
    <vt:vector size="43" baseType="lpstr">
      <vt:lpstr>Arial</vt:lpstr>
      <vt:lpstr>Audiowide</vt:lpstr>
      <vt:lpstr>Calibri</vt:lpstr>
      <vt:lpstr>Wingdings</vt:lpstr>
      <vt:lpstr>Karla</vt:lpstr>
      <vt:lpstr>Times New Roman</vt:lpstr>
      <vt:lpstr>Abadi</vt:lpstr>
      <vt:lpstr>Cyber-Futuristic AI Technology Thesis Defense by Slidesgo</vt:lpstr>
      <vt:lpstr>Đề tài:Vận dụng và thiết kế thuật toán:Geometric Algorithms</vt:lpstr>
      <vt:lpstr>Bản trình bày PowerPoint</vt:lpstr>
      <vt:lpstr>Bản trình bày PowerPoint</vt:lpstr>
      <vt:lpstr>Khái niệm</vt:lpstr>
      <vt:lpstr>Geometric Algorithms</vt:lpstr>
      <vt:lpstr>Ứng dụng</vt:lpstr>
      <vt:lpstr>Đặc điểm thuật toán</vt:lpstr>
      <vt:lpstr>Đặc điểm thuật toán</vt:lpstr>
      <vt:lpstr>Bản trình bày PowerPoint</vt:lpstr>
      <vt:lpstr>Bản trình bày PowerPoint</vt:lpstr>
      <vt:lpstr>Bản trình bày PowerPoint</vt:lpstr>
      <vt:lpstr>Bản trình bày PowerPoint</vt:lpstr>
      <vt:lpstr>Quy trình thiết kế</vt:lpstr>
      <vt:lpstr>Quy trình thiết kế</vt:lpstr>
      <vt:lpstr>Quy trình thiết kế</vt:lpstr>
      <vt:lpstr>Quy trình thiết kế</vt:lpstr>
      <vt:lpstr>Bài toán áp dụng</vt:lpstr>
      <vt:lpstr>Bản trình bày PowerPoint</vt:lpstr>
      <vt:lpstr>Bản trình bày PowerPoint</vt:lpstr>
      <vt:lpstr>Bản trình bày PowerPoint</vt:lpstr>
      <vt:lpstr>Bản trình bày PowerPoint</vt:lpstr>
      <vt:lpstr>Bản trình bày PowerPoint</vt:lpstr>
      <vt:lpstr>Cách tìm số giao điểm trong n đoạn thẳng?</vt:lpstr>
      <vt:lpstr>Hướng tiếp cận : Greedy ?</vt:lpstr>
      <vt:lpstr>Bản trình bày PowerPoint</vt:lpstr>
      <vt:lpstr>Bài toán cặp điểm gần nhất</vt:lpstr>
      <vt:lpstr>Cách 1 fructo force </vt:lpstr>
      <vt:lpstr>Áp dụng (chia để trị)</vt:lpstr>
      <vt:lpstr>Áp dụng (chia để trị)</vt:lpstr>
      <vt:lpstr>Áp dụng (chia để trị)</vt:lpstr>
      <vt:lpstr>Ưu/Nhược điểm</vt:lpstr>
      <vt:lpstr>Ưu điểm  </vt:lpstr>
      <vt:lpstr>Nhược điểm  </vt:lpstr>
      <vt:lpstr>Nhược điểm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tài:Vận dụng và thiết kế thuật toán:Geometric Algorithms</dc:title>
  <cp:lastModifiedBy>Võ Duy Khang</cp:lastModifiedBy>
  <cp:revision>10</cp:revision>
  <dcterms:modified xsi:type="dcterms:W3CDTF">2023-05-19T05:50:45Z</dcterms:modified>
</cp:coreProperties>
</file>