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sap" charset="1" panose="020F0504030202060203"/>
      <p:regular r:id="rId21"/>
    </p:embeddedFont>
    <p:embeddedFont>
      <p:font typeface="Asap Italics" charset="1" panose="020F05040302020D0203"/>
      <p:regular r:id="rId22"/>
    </p:embeddedFont>
    <p:embeddedFont>
      <p:font typeface="Asap Bold" charset="1" panose="020F0804030202060203"/>
      <p:regular r:id="rId23"/>
    </p:embeddedFont>
    <p:embeddedFont>
      <p:font typeface="Asap Bold Italics" charset="1" panose="020F08040302020D02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1C5EB"/>
        </a:solidFill>
      </p:bgPr>
    </p:bg>
    <p:spTree>
      <p:nvGrpSpPr>
        <p:cNvPr id="1" name=""/>
        <p:cNvGrpSpPr/>
        <p:nvPr/>
      </p:nvGrpSpPr>
      <p:grpSpPr>
        <a:xfrm>
          <a:off x="0" y="0"/>
          <a:ext cx="0" cy="0"/>
          <a:chOff x="0" y="0"/>
          <a:chExt cx="0" cy="0"/>
        </a:xfrm>
      </p:grpSpPr>
      <p:grpSp>
        <p:nvGrpSpPr>
          <p:cNvPr name="Group 2" id="2"/>
          <p:cNvGrpSpPr/>
          <p:nvPr/>
        </p:nvGrpSpPr>
        <p:grpSpPr>
          <a:xfrm rot="2700000">
            <a:off x="1652937" y="786171"/>
            <a:ext cx="423887" cy="42388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4" id="4"/>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5" id="5"/>
          <p:cNvGrpSpPr/>
          <p:nvPr/>
        </p:nvGrpSpPr>
        <p:grpSpPr>
          <a:xfrm rot="2700000">
            <a:off x="15016338" y="786171"/>
            <a:ext cx="423887" cy="42388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7" id="7"/>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8" id="8"/>
          <p:cNvGrpSpPr/>
          <p:nvPr/>
        </p:nvGrpSpPr>
        <p:grpSpPr>
          <a:xfrm rot="2700000">
            <a:off x="2252403" y="786171"/>
            <a:ext cx="423887" cy="42388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0" id="10"/>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1" id="11"/>
          <p:cNvGrpSpPr/>
          <p:nvPr/>
        </p:nvGrpSpPr>
        <p:grpSpPr>
          <a:xfrm rot="2700000">
            <a:off x="15615804" y="786171"/>
            <a:ext cx="423887" cy="42388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3" id="13"/>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4" id="14"/>
          <p:cNvGrpSpPr/>
          <p:nvPr/>
        </p:nvGrpSpPr>
        <p:grpSpPr>
          <a:xfrm rot="2700000">
            <a:off x="2851869" y="786171"/>
            <a:ext cx="423887" cy="42388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6" id="16"/>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7" id="17"/>
          <p:cNvGrpSpPr/>
          <p:nvPr/>
        </p:nvGrpSpPr>
        <p:grpSpPr>
          <a:xfrm rot="2700000">
            <a:off x="16215271" y="786171"/>
            <a:ext cx="423887" cy="42388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9" id="19"/>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0" id="20"/>
          <p:cNvGrpSpPr/>
          <p:nvPr/>
        </p:nvGrpSpPr>
        <p:grpSpPr>
          <a:xfrm rot="0">
            <a:off x="1565147" y="1360262"/>
            <a:ext cx="15157398" cy="8228357"/>
            <a:chOff x="0" y="0"/>
            <a:chExt cx="1149350" cy="1149350"/>
          </a:xfrm>
        </p:grpSpPr>
        <p:sp>
          <p:nvSpPr>
            <p:cNvPr name="Freeform 21" id="21"/>
            <p:cNvSpPr/>
            <p:nvPr/>
          </p:nvSpPr>
          <p:spPr>
            <a:xfrm flipH="false" flipV="false" rot="0">
              <a:off x="0" y="0"/>
              <a:ext cx="8105753" cy="4400295"/>
            </a:xfrm>
            <a:custGeom>
              <a:avLst/>
              <a:gdLst/>
              <a:ahLst/>
              <a:cxnLst/>
              <a:rect r="r" b="b" t="t" l="l"/>
              <a:pathLst>
                <a:path h="4400295" w="8105753">
                  <a:moveTo>
                    <a:pt x="8105753" y="48622"/>
                  </a:moveTo>
                  <a:lnTo>
                    <a:pt x="8105753" y="0"/>
                  </a:lnTo>
                  <a:lnTo>
                    <a:pt x="44783" y="0"/>
                  </a:lnTo>
                  <a:lnTo>
                    <a:pt x="44783" y="24311"/>
                  </a:lnTo>
                  <a:lnTo>
                    <a:pt x="0" y="24311"/>
                  </a:lnTo>
                  <a:lnTo>
                    <a:pt x="0" y="4400295"/>
                  </a:lnTo>
                  <a:lnTo>
                    <a:pt x="89566" y="4400295"/>
                  </a:lnTo>
                  <a:lnTo>
                    <a:pt x="89566" y="3549409"/>
                  </a:lnTo>
                  <a:lnTo>
                    <a:pt x="1612194" y="3549409"/>
                  </a:lnTo>
                  <a:lnTo>
                    <a:pt x="1612194" y="4400295"/>
                  </a:lnTo>
                  <a:lnTo>
                    <a:pt x="1701760" y="4400295"/>
                  </a:lnTo>
                  <a:lnTo>
                    <a:pt x="1701760" y="3549409"/>
                  </a:lnTo>
                  <a:lnTo>
                    <a:pt x="3224388" y="3549409"/>
                  </a:lnTo>
                  <a:lnTo>
                    <a:pt x="3224388" y="4400295"/>
                  </a:lnTo>
                  <a:lnTo>
                    <a:pt x="3313954" y="4400295"/>
                  </a:lnTo>
                  <a:lnTo>
                    <a:pt x="3313954" y="3549409"/>
                  </a:lnTo>
                  <a:lnTo>
                    <a:pt x="4836582" y="3549409"/>
                  </a:lnTo>
                  <a:lnTo>
                    <a:pt x="4836582" y="4400295"/>
                  </a:lnTo>
                  <a:lnTo>
                    <a:pt x="4926148" y="4400295"/>
                  </a:lnTo>
                  <a:lnTo>
                    <a:pt x="4926148" y="3549409"/>
                  </a:lnTo>
                  <a:lnTo>
                    <a:pt x="6448775" y="3549409"/>
                  </a:lnTo>
                  <a:lnTo>
                    <a:pt x="6448775" y="4400295"/>
                  </a:lnTo>
                  <a:lnTo>
                    <a:pt x="6538341" y="4400295"/>
                  </a:lnTo>
                  <a:lnTo>
                    <a:pt x="6538341" y="3549409"/>
                  </a:lnTo>
                  <a:lnTo>
                    <a:pt x="8105753" y="3549409"/>
                  </a:lnTo>
                  <a:lnTo>
                    <a:pt x="8105753" y="3500787"/>
                  </a:lnTo>
                  <a:lnTo>
                    <a:pt x="6538341" y="3500787"/>
                  </a:lnTo>
                  <a:lnTo>
                    <a:pt x="6538341" y="2674212"/>
                  </a:lnTo>
                  <a:lnTo>
                    <a:pt x="8105753" y="2674212"/>
                  </a:lnTo>
                  <a:lnTo>
                    <a:pt x="8105753" y="2625590"/>
                  </a:lnTo>
                  <a:lnTo>
                    <a:pt x="6538341" y="2625590"/>
                  </a:lnTo>
                  <a:lnTo>
                    <a:pt x="6538341" y="1799016"/>
                  </a:lnTo>
                  <a:lnTo>
                    <a:pt x="8105753" y="1799016"/>
                  </a:lnTo>
                  <a:lnTo>
                    <a:pt x="8105753" y="1750394"/>
                  </a:lnTo>
                  <a:lnTo>
                    <a:pt x="6538341" y="1750394"/>
                  </a:lnTo>
                  <a:lnTo>
                    <a:pt x="6538341" y="923819"/>
                  </a:lnTo>
                  <a:lnTo>
                    <a:pt x="8105753" y="923819"/>
                  </a:lnTo>
                  <a:lnTo>
                    <a:pt x="8105753" y="875197"/>
                  </a:lnTo>
                  <a:lnTo>
                    <a:pt x="6538341" y="875197"/>
                  </a:lnTo>
                  <a:lnTo>
                    <a:pt x="6538341" y="48622"/>
                  </a:lnTo>
                  <a:lnTo>
                    <a:pt x="8105753" y="48622"/>
                  </a:lnTo>
                  <a:close/>
                  <a:moveTo>
                    <a:pt x="1701760" y="875197"/>
                  </a:moveTo>
                  <a:lnTo>
                    <a:pt x="1701760" y="48622"/>
                  </a:lnTo>
                  <a:lnTo>
                    <a:pt x="3224388" y="48622"/>
                  </a:lnTo>
                  <a:lnTo>
                    <a:pt x="3224388" y="875197"/>
                  </a:lnTo>
                  <a:lnTo>
                    <a:pt x="1701760" y="875197"/>
                  </a:lnTo>
                  <a:close/>
                  <a:moveTo>
                    <a:pt x="3224388" y="923819"/>
                  </a:moveTo>
                  <a:lnTo>
                    <a:pt x="3224388" y="1750394"/>
                  </a:lnTo>
                  <a:lnTo>
                    <a:pt x="1701760" y="1750394"/>
                  </a:lnTo>
                  <a:lnTo>
                    <a:pt x="1701760" y="923819"/>
                  </a:lnTo>
                  <a:lnTo>
                    <a:pt x="3224388" y="923819"/>
                  </a:lnTo>
                  <a:close/>
                  <a:moveTo>
                    <a:pt x="1612194" y="875197"/>
                  </a:moveTo>
                  <a:lnTo>
                    <a:pt x="89566" y="875197"/>
                  </a:lnTo>
                  <a:lnTo>
                    <a:pt x="89566" y="48622"/>
                  </a:lnTo>
                  <a:lnTo>
                    <a:pt x="1612194" y="48622"/>
                  </a:lnTo>
                  <a:lnTo>
                    <a:pt x="1612194" y="875197"/>
                  </a:lnTo>
                  <a:close/>
                  <a:moveTo>
                    <a:pt x="1612194" y="923819"/>
                  </a:moveTo>
                  <a:lnTo>
                    <a:pt x="1612194" y="1750394"/>
                  </a:lnTo>
                  <a:lnTo>
                    <a:pt x="89566" y="1750394"/>
                  </a:lnTo>
                  <a:lnTo>
                    <a:pt x="89566" y="923819"/>
                  </a:lnTo>
                  <a:lnTo>
                    <a:pt x="1612194" y="923819"/>
                  </a:lnTo>
                  <a:close/>
                  <a:moveTo>
                    <a:pt x="1612194" y="1799016"/>
                  </a:moveTo>
                  <a:lnTo>
                    <a:pt x="1612194" y="2625590"/>
                  </a:lnTo>
                  <a:lnTo>
                    <a:pt x="89566" y="2625590"/>
                  </a:lnTo>
                  <a:lnTo>
                    <a:pt x="89566" y="1799016"/>
                  </a:lnTo>
                  <a:lnTo>
                    <a:pt x="1612194" y="1799016"/>
                  </a:lnTo>
                  <a:close/>
                  <a:moveTo>
                    <a:pt x="1701760" y="1799016"/>
                  </a:moveTo>
                  <a:lnTo>
                    <a:pt x="3224388" y="1799016"/>
                  </a:lnTo>
                  <a:lnTo>
                    <a:pt x="3224388" y="2625590"/>
                  </a:lnTo>
                  <a:lnTo>
                    <a:pt x="1701760" y="2625590"/>
                  </a:lnTo>
                  <a:lnTo>
                    <a:pt x="1701760" y="1799016"/>
                  </a:lnTo>
                  <a:close/>
                  <a:moveTo>
                    <a:pt x="3313954" y="1799016"/>
                  </a:moveTo>
                  <a:lnTo>
                    <a:pt x="4836582" y="1799016"/>
                  </a:lnTo>
                  <a:lnTo>
                    <a:pt x="4836582" y="2625590"/>
                  </a:lnTo>
                  <a:lnTo>
                    <a:pt x="3313954" y="2625590"/>
                  </a:lnTo>
                  <a:lnTo>
                    <a:pt x="3313954" y="1799016"/>
                  </a:lnTo>
                  <a:close/>
                  <a:moveTo>
                    <a:pt x="3313954" y="1750394"/>
                  </a:moveTo>
                  <a:lnTo>
                    <a:pt x="3313954" y="923819"/>
                  </a:lnTo>
                  <a:lnTo>
                    <a:pt x="4836582" y="923819"/>
                  </a:lnTo>
                  <a:lnTo>
                    <a:pt x="4836582" y="1750394"/>
                  </a:lnTo>
                  <a:lnTo>
                    <a:pt x="3313954" y="1750394"/>
                  </a:lnTo>
                  <a:close/>
                  <a:moveTo>
                    <a:pt x="3313954" y="875197"/>
                  </a:moveTo>
                  <a:lnTo>
                    <a:pt x="3313954" y="48622"/>
                  </a:lnTo>
                  <a:lnTo>
                    <a:pt x="4836582" y="48622"/>
                  </a:lnTo>
                  <a:lnTo>
                    <a:pt x="4836582" y="875197"/>
                  </a:lnTo>
                  <a:lnTo>
                    <a:pt x="3313954" y="875197"/>
                  </a:lnTo>
                  <a:close/>
                  <a:moveTo>
                    <a:pt x="89566" y="3500787"/>
                  </a:moveTo>
                  <a:lnTo>
                    <a:pt x="89566" y="2674212"/>
                  </a:lnTo>
                  <a:lnTo>
                    <a:pt x="1612194" y="2674212"/>
                  </a:lnTo>
                  <a:lnTo>
                    <a:pt x="1612194" y="3500787"/>
                  </a:lnTo>
                  <a:lnTo>
                    <a:pt x="89566" y="3500787"/>
                  </a:lnTo>
                  <a:close/>
                  <a:moveTo>
                    <a:pt x="1701760" y="3500787"/>
                  </a:moveTo>
                  <a:lnTo>
                    <a:pt x="1701760" y="2674212"/>
                  </a:lnTo>
                  <a:lnTo>
                    <a:pt x="3224388" y="2674212"/>
                  </a:lnTo>
                  <a:lnTo>
                    <a:pt x="3224388" y="3500787"/>
                  </a:lnTo>
                  <a:lnTo>
                    <a:pt x="1701760" y="3500787"/>
                  </a:lnTo>
                  <a:close/>
                  <a:moveTo>
                    <a:pt x="3313954" y="3500787"/>
                  </a:moveTo>
                  <a:lnTo>
                    <a:pt x="3313954" y="2674212"/>
                  </a:lnTo>
                  <a:lnTo>
                    <a:pt x="4836582" y="2674212"/>
                  </a:lnTo>
                  <a:lnTo>
                    <a:pt x="4836582" y="3500787"/>
                  </a:lnTo>
                  <a:lnTo>
                    <a:pt x="3313954" y="3500787"/>
                  </a:lnTo>
                  <a:close/>
                  <a:moveTo>
                    <a:pt x="6448775" y="3500787"/>
                  </a:moveTo>
                  <a:lnTo>
                    <a:pt x="4926148" y="3500787"/>
                  </a:lnTo>
                  <a:lnTo>
                    <a:pt x="4926148" y="2674212"/>
                  </a:lnTo>
                  <a:lnTo>
                    <a:pt x="6448775" y="2674212"/>
                  </a:lnTo>
                  <a:lnTo>
                    <a:pt x="6448775" y="3500787"/>
                  </a:lnTo>
                  <a:close/>
                  <a:moveTo>
                    <a:pt x="6448775" y="2625590"/>
                  </a:moveTo>
                  <a:lnTo>
                    <a:pt x="4926148" y="2625590"/>
                  </a:lnTo>
                  <a:lnTo>
                    <a:pt x="4926148" y="1799016"/>
                  </a:lnTo>
                  <a:lnTo>
                    <a:pt x="6448775" y="1799016"/>
                  </a:lnTo>
                  <a:lnTo>
                    <a:pt x="6448775" y="2625590"/>
                  </a:lnTo>
                  <a:close/>
                  <a:moveTo>
                    <a:pt x="6448775" y="1750394"/>
                  </a:moveTo>
                  <a:lnTo>
                    <a:pt x="4926148" y="1750394"/>
                  </a:lnTo>
                  <a:lnTo>
                    <a:pt x="4926148" y="923819"/>
                  </a:lnTo>
                  <a:lnTo>
                    <a:pt x="6448775" y="923819"/>
                  </a:lnTo>
                  <a:lnTo>
                    <a:pt x="6448775" y="1750394"/>
                  </a:lnTo>
                  <a:close/>
                  <a:moveTo>
                    <a:pt x="6448775" y="875197"/>
                  </a:moveTo>
                  <a:lnTo>
                    <a:pt x="4926148" y="875197"/>
                  </a:lnTo>
                  <a:lnTo>
                    <a:pt x="4926148" y="48622"/>
                  </a:lnTo>
                  <a:lnTo>
                    <a:pt x="6448775" y="48622"/>
                  </a:lnTo>
                  <a:lnTo>
                    <a:pt x="6448775" y="875197"/>
                  </a:lnTo>
                  <a:close/>
                </a:path>
              </a:pathLst>
            </a:custGeom>
            <a:solidFill>
              <a:srgbClr val="FFFFFF"/>
            </a:solidFill>
          </p:spPr>
        </p:sp>
      </p:grpSp>
      <p:grpSp>
        <p:nvGrpSpPr>
          <p:cNvPr name="Group 22" id="22"/>
          <p:cNvGrpSpPr/>
          <p:nvPr/>
        </p:nvGrpSpPr>
        <p:grpSpPr>
          <a:xfrm rot="0">
            <a:off x="5177061" y="750929"/>
            <a:ext cx="7933879" cy="1247716"/>
            <a:chOff x="0" y="0"/>
            <a:chExt cx="1421662" cy="223577"/>
          </a:xfrm>
        </p:grpSpPr>
        <p:sp>
          <p:nvSpPr>
            <p:cNvPr name="Freeform 23" id="23"/>
            <p:cNvSpPr/>
            <p:nvPr/>
          </p:nvSpPr>
          <p:spPr>
            <a:xfrm flipH="false" flipV="false" rot="0">
              <a:off x="0" y="0"/>
              <a:ext cx="1421661" cy="223577"/>
            </a:xfrm>
            <a:custGeom>
              <a:avLst/>
              <a:gdLst/>
              <a:ahLst/>
              <a:cxnLst/>
              <a:rect r="r" b="b" t="t" l="l"/>
              <a:pathLst>
                <a:path h="223577" w="1421661">
                  <a:moveTo>
                    <a:pt x="58548" y="0"/>
                  </a:moveTo>
                  <a:lnTo>
                    <a:pt x="1363113" y="0"/>
                  </a:lnTo>
                  <a:cubicBezTo>
                    <a:pt x="1395449" y="0"/>
                    <a:pt x="1421661" y="26213"/>
                    <a:pt x="1421661" y="58548"/>
                  </a:cubicBezTo>
                  <a:lnTo>
                    <a:pt x="1421661" y="165028"/>
                  </a:lnTo>
                  <a:cubicBezTo>
                    <a:pt x="1421661" y="197364"/>
                    <a:pt x="1395449" y="223577"/>
                    <a:pt x="1363113" y="223577"/>
                  </a:cubicBezTo>
                  <a:lnTo>
                    <a:pt x="58548" y="223577"/>
                  </a:lnTo>
                  <a:cubicBezTo>
                    <a:pt x="26213" y="223577"/>
                    <a:pt x="0" y="197364"/>
                    <a:pt x="0" y="165028"/>
                  </a:cubicBezTo>
                  <a:lnTo>
                    <a:pt x="0" y="58548"/>
                  </a:lnTo>
                  <a:cubicBezTo>
                    <a:pt x="0" y="26213"/>
                    <a:pt x="26213" y="0"/>
                    <a:pt x="58548" y="0"/>
                  </a:cubicBezTo>
                  <a:close/>
                </a:path>
              </a:pathLst>
            </a:custGeom>
            <a:solidFill>
              <a:srgbClr val="2B6599"/>
            </a:solidFill>
            <a:ln w="28575" cap="rnd">
              <a:solidFill>
                <a:srgbClr val="000000"/>
              </a:solidFill>
              <a:prstDash val="solid"/>
              <a:round/>
            </a:ln>
          </p:spPr>
        </p:sp>
        <p:sp>
          <p:nvSpPr>
            <p:cNvPr name="TextBox 24" id="24"/>
            <p:cNvSpPr txBox="true"/>
            <p:nvPr/>
          </p:nvSpPr>
          <p:spPr>
            <a:xfrm>
              <a:off x="0" y="-85725"/>
              <a:ext cx="1421662" cy="309302"/>
            </a:xfrm>
            <a:prstGeom prst="rect">
              <a:avLst/>
            </a:prstGeom>
          </p:spPr>
          <p:txBody>
            <a:bodyPr anchor="ctr" rtlCol="false" tIns="50800" lIns="50800" bIns="50800" rIns="50800"/>
            <a:lstStyle/>
            <a:p>
              <a:pPr algn="ctr">
                <a:lnSpc>
                  <a:spcPts val="9100"/>
                </a:lnSpc>
              </a:pPr>
            </a:p>
          </p:txBody>
        </p:sp>
      </p:grpSp>
      <p:grpSp>
        <p:nvGrpSpPr>
          <p:cNvPr name="Group 25" id="25"/>
          <p:cNvGrpSpPr/>
          <p:nvPr/>
        </p:nvGrpSpPr>
        <p:grpSpPr>
          <a:xfrm rot="0">
            <a:off x="1864880" y="2526632"/>
            <a:ext cx="14642404" cy="6566891"/>
            <a:chOff x="0" y="0"/>
            <a:chExt cx="2623754" cy="1176713"/>
          </a:xfrm>
        </p:grpSpPr>
        <p:sp>
          <p:nvSpPr>
            <p:cNvPr name="Freeform 26" id="26"/>
            <p:cNvSpPr/>
            <p:nvPr/>
          </p:nvSpPr>
          <p:spPr>
            <a:xfrm flipH="false" flipV="false" rot="0">
              <a:off x="0" y="0"/>
              <a:ext cx="2623754" cy="1176713"/>
            </a:xfrm>
            <a:custGeom>
              <a:avLst/>
              <a:gdLst/>
              <a:ahLst/>
              <a:cxnLst/>
              <a:rect r="r" b="b" t="t" l="l"/>
              <a:pathLst>
                <a:path h="1176713" w="2623754">
                  <a:moveTo>
                    <a:pt x="10575" y="0"/>
                  </a:moveTo>
                  <a:lnTo>
                    <a:pt x="2613179" y="0"/>
                  </a:lnTo>
                  <a:cubicBezTo>
                    <a:pt x="2615984" y="0"/>
                    <a:pt x="2618673" y="1114"/>
                    <a:pt x="2620656" y="3097"/>
                  </a:cubicBezTo>
                  <a:cubicBezTo>
                    <a:pt x="2622640" y="5080"/>
                    <a:pt x="2623754" y="7770"/>
                    <a:pt x="2623754" y="10575"/>
                  </a:cubicBezTo>
                  <a:lnTo>
                    <a:pt x="2623754" y="1166138"/>
                  </a:lnTo>
                  <a:cubicBezTo>
                    <a:pt x="2623754" y="1168943"/>
                    <a:pt x="2622640" y="1171632"/>
                    <a:pt x="2620656" y="1173615"/>
                  </a:cubicBezTo>
                  <a:cubicBezTo>
                    <a:pt x="2618673" y="1175599"/>
                    <a:pt x="2615984" y="1176713"/>
                    <a:pt x="2613179" y="1176713"/>
                  </a:cubicBezTo>
                  <a:lnTo>
                    <a:pt x="10575" y="1176713"/>
                  </a:lnTo>
                  <a:cubicBezTo>
                    <a:pt x="7770" y="1176713"/>
                    <a:pt x="5080" y="1175599"/>
                    <a:pt x="3097" y="1173615"/>
                  </a:cubicBezTo>
                  <a:cubicBezTo>
                    <a:pt x="1114" y="1171632"/>
                    <a:pt x="0" y="1168943"/>
                    <a:pt x="0" y="1166138"/>
                  </a:cubicBezTo>
                  <a:lnTo>
                    <a:pt x="0" y="10575"/>
                  </a:lnTo>
                  <a:cubicBezTo>
                    <a:pt x="0" y="7770"/>
                    <a:pt x="1114" y="5080"/>
                    <a:pt x="3097" y="3097"/>
                  </a:cubicBezTo>
                  <a:cubicBezTo>
                    <a:pt x="5080" y="1114"/>
                    <a:pt x="7770" y="0"/>
                    <a:pt x="10575" y="0"/>
                  </a:cubicBezTo>
                  <a:close/>
                </a:path>
              </a:pathLst>
            </a:custGeom>
            <a:solidFill>
              <a:srgbClr val="FFFFFF"/>
            </a:solidFill>
            <a:ln w="28575" cap="sq">
              <a:solidFill>
                <a:srgbClr val="000000"/>
              </a:solidFill>
              <a:prstDash val="solid"/>
              <a:miter/>
            </a:ln>
          </p:spPr>
        </p:sp>
        <p:sp>
          <p:nvSpPr>
            <p:cNvPr name="TextBox 27" id="27"/>
            <p:cNvSpPr txBox="true"/>
            <p:nvPr/>
          </p:nvSpPr>
          <p:spPr>
            <a:xfrm>
              <a:off x="0" y="-85725"/>
              <a:ext cx="2623754" cy="1262438"/>
            </a:xfrm>
            <a:prstGeom prst="rect">
              <a:avLst/>
            </a:prstGeom>
          </p:spPr>
          <p:txBody>
            <a:bodyPr anchor="ctr" rtlCol="false" tIns="50800" lIns="50800" bIns="50800" rIns="50800"/>
            <a:lstStyle/>
            <a:p>
              <a:pPr algn="ctr">
                <a:lnSpc>
                  <a:spcPts val="9100"/>
                </a:lnSpc>
              </a:pPr>
            </a:p>
          </p:txBody>
        </p:sp>
      </p:grpSp>
      <p:grpSp>
        <p:nvGrpSpPr>
          <p:cNvPr name="Group 28" id="28"/>
          <p:cNvGrpSpPr/>
          <p:nvPr/>
        </p:nvGrpSpPr>
        <p:grpSpPr>
          <a:xfrm rot="0">
            <a:off x="15286299" y="3030821"/>
            <a:ext cx="2357499" cy="2357499"/>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BDBD"/>
            </a:solidFill>
            <a:ln w="28575" cap="sq">
              <a:solidFill>
                <a:srgbClr val="000000"/>
              </a:solidFill>
              <a:prstDash val="solid"/>
              <a:miter/>
            </a:ln>
          </p:spPr>
        </p:sp>
        <p:sp>
          <p:nvSpPr>
            <p:cNvPr name="TextBox 30" id="30"/>
            <p:cNvSpPr txBox="true"/>
            <p:nvPr/>
          </p:nvSpPr>
          <p:spPr>
            <a:xfrm>
              <a:off x="76200" y="95250"/>
              <a:ext cx="660400" cy="641350"/>
            </a:xfrm>
            <a:prstGeom prst="rect">
              <a:avLst/>
            </a:prstGeom>
          </p:spPr>
          <p:txBody>
            <a:bodyPr anchor="ctr" rtlCol="false" tIns="50800" lIns="50800" bIns="50800" rIns="50800"/>
            <a:lstStyle/>
            <a:p>
              <a:pPr algn="ctr">
                <a:lnSpc>
                  <a:spcPts val="2694"/>
                </a:lnSpc>
              </a:pPr>
            </a:p>
          </p:txBody>
        </p:sp>
      </p:grpSp>
      <p:grpSp>
        <p:nvGrpSpPr>
          <p:cNvPr name="Group 31" id="31"/>
          <p:cNvGrpSpPr/>
          <p:nvPr/>
        </p:nvGrpSpPr>
        <p:grpSpPr>
          <a:xfrm rot="0">
            <a:off x="644203" y="3030821"/>
            <a:ext cx="2357499" cy="2357499"/>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C3FF"/>
            </a:solidFill>
            <a:ln w="28575" cap="sq">
              <a:solidFill>
                <a:srgbClr val="000000"/>
              </a:solidFill>
              <a:prstDash val="solid"/>
              <a:miter/>
            </a:ln>
          </p:spPr>
        </p:sp>
        <p:sp>
          <p:nvSpPr>
            <p:cNvPr name="TextBox 33" id="33"/>
            <p:cNvSpPr txBox="true"/>
            <p:nvPr/>
          </p:nvSpPr>
          <p:spPr>
            <a:xfrm>
              <a:off x="76200" y="95250"/>
              <a:ext cx="660400" cy="641350"/>
            </a:xfrm>
            <a:prstGeom prst="rect">
              <a:avLst/>
            </a:prstGeom>
          </p:spPr>
          <p:txBody>
            <a:bodyPr anchor="ctr" rtlCol="false" tIns="50800" lIns="50800" bIns="50800" rIns="50800"/>
            <a:lstStyle/>
            <a:p>
              <a:pPr algn="ctr">
                <a:lnSpc>
                  <a:spcPts val="2694"/>
                </a:lnSpc>
              </a:pPr>
            </a:p>
          </p:txBody>
        </p:sp>
      </p:grpSp>
      <p:grpSp>
        <p:nvGrpSpPr>
          <p:cNvPr name="Group 34" id="34"/>
          <p:cNvGrpSpPr/>
          <p:nvPr/>
        </p:nvGrpSpPr>
        <p:grpSpPr>
          <a:xfrm rot="0">
            <a:off x="644203" y="5961180"/>
            <a:ext cx="2357499" cy="2357499"/>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D36D"/>
            </a:solidFill>
            <a:ln w="28575" cap="sq">
              <a:solidFill>
                <a:srgbClr val="000000"/>
              </a:solidFill>
              <a:prstDash val="solid"/>
              <a:miter/>
            </a:ln>
          </p:spPr>
        </p:sp>
        <p:sp>
          <p:nvSpPr>
            <p:cNvPr name="TextBox 36" id="36"/>
            <p:cNvSpPr txBox="true"/>
            <p:nvPr/>
          </p:nvSpPr>
          <p:spPr>
            <a:xfrm>
              <a:off x="76200" y="95250"/>
              <a:ext cx="660400" cy="641350"/>
            </a:xfrm>
            <a:prstGeom prst="rect">
              <a:avLst/>
            </a:prstGeom>
          </p:spPr>
          <p:txBody>
            <a:bodyPr anchor="ctr" rtlCol="false" tIns="50800" lIns="50800" bIns="50800" rIns="50800"/>
            <a:lstStyle/>
            <a:p>
              <a:pPr algn="ctr">
                <a:lnSpc>
                  <a:spcPts val="2694"/>
                </a:lnSpc>
              </a:pPr>
            </a:p>
          </p:txBody>
        </p:sp>
      </p:grpSp>
      <p:sp>
        <p:nvSpPr>
          <p:cNvPr name="Freeform 37" id="37"/>
          <p:cNvSpPr/>
          <p:nvPr/>
        </p:nvSpPr>
        <p:spPr>
          <a:xfrm flipH="false" flipV="false" rot="0">
            <a:off x="15721490" y="3316440"/>
            <a:ext cx="1512687" cy="1691012"/>
          </a:xfrm>
          <a:custGeom>
            <a:avLst/>
            <a:gdLst/>
            <a:ahLst/>
            <a:cxnLst/>
            <a:rect r="r" b="b" t="t" l="l"/>
            <a:pathLst>
              <a:path h="1691012" w="1512687">
                <a:moveTo>
                  <a:pt x="0" y="0"/>
                </a:moveTo>
                <a:lnTo>
                  <a:pt x="1512687" y="0"/>
                </a:lnTo>
                <a:lnTo>
                  <a:pt x="1512687" y="1691012"/>
                </a:lnTo>
                <a:lnTo>
                  <a:pt x="0" y="16910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0">
            <a:off x="888399" y="3438330"/>
            <a:ext cx="1868490" cy="1447231"/>
          </a:xfrm>
          <a:custGeom>
            <a:avLst/>
            <a:gdLst/>
            <a:ahLst/>
            <a:cxnLst/>
            <a:rect r="r" b="b" t="t" l="l"/>
            <a:pathLst>
              <a:path h="1447231" w="1868490">
                <a:moveTo>
                  <a:pt x="0" y="0"/>
                </a:moveTo>
                <a:lnTo>
                  <a:pt x="1868490" y="0"/>
                </a:lnTo>
                <a:lnTo>
                  <a:pt x="1868490" y="1447231"/>
                </a:lnTo>
                <a:lnTo>
                  <a:pt x="0" y="1447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0">
            <a:off x="1374475" y="6218722"/>
            <a:ext cx="881008" cy="1842413"/>
          </a:xfrm>
          <a:custGeom>
            <a:avLst/>
            <a:gdLst/>
            <a:ahLst/>
            <a:cxnLst/>
            <a:rect r="r" b="b" t="t" l="l"/>
            <a:pathLst>
              <a:path h="1842413" w="881008">
                <a:moveTo>
                  <a:pt x="0" y="0"/>
                </a:moveTo>
                <a:lnTo>
                  <a:pt x="881008" y="0"/>
                </a:lnTo>
                <a:lnTo>
                  <a:pt x="881008" y="1842413"/>
                </a:lnTo>
                <a:lnTo>
                  <a:pt x="0" y="18424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40" id="40"/>
          <p:cNvGrpSpPr/>
          <p:nvPr/>
        </p:nvGrpSpPr>
        <p:grpSpPr>
          <a:xfrm rot="0">
            <a:off x="1822644" y="1646618"/>
            <a:ext cx="14642404" cy="527589"/>
            <a:chOff x="0" y="0"/>
            <a:chExt cx="19523205" cy="703453"/>
          </a:xfrm>
        </p:grpSpPr>
        <p:grpSp>
          <p:nvGrpSpPr>
            <p:cNvPr name="Group 41" id="41"/>
            <p:cNvGrpSpPr/>
            <p:nvPr/>
          </p:nvGrpSpPr>
          <p:grpSpPr>
            <a:xfrm rot="0">
              <a:off x="0" y="0"/>
              <a:ext cx="19523205" cy="703453"/>
              <a:chOff x="0" y="0"/>
              <a:chExt cx="2623754" cy="94538"/>
            </a:xfrm>
          </p:grpSpPr>
          <p:sp>
            <p:nvSpPr>
              <p:cNvPr name="Freeform 42" id="42"/>
              <p:cNvSpPr/>
              <p:nvPr/>
            </p:nvSpPr>
            <p:spPr>
              <a:xfrm flipH="false" flipV="false" rot="0">
                <a:off x="0" y="0"/>
                <a:ext cx="2623754" cy="94538"/>
              </a:xfrm>
              <a:custGeom>
                <a:avLst/>
                <a:gdLst/>
                <a:ahLst/>
                <a:cxnLst/>
                <a:rect r="r" b="b" t="t" l="l"/>
                <a:pathLst>
                  <a:path h="94538" w="2623754">
                    <a:moveTo>
                      <a:pt x="10575" y="0"/>
                    </a:moveTo>
                    <a:lnTo>
                      <a:pt x="2613179" y="0"/>
                    </a:lnTo>
                    <a:cubicBezTo>
                      <a:pt x="2615984" y="0"/>
                      <a:pt x="2618673" y="1114"/>
                      <a:pt x="2620656" y="3097"/>
                    </a:cubicBezTo>
                    <a:cubicBezTo>
                      <a:pt x="2622640" y="5080"/>
                      <a:pt x="2623754" y="7770"/>
                      <a:pt x="2623754" y="10575"/>
                    </a:cubicBezTo>
                    <a:lnTo>
                      <a:pt x="2623754" y="83963"/>
                    </a:lnTo>
                    <a:cubicBezTo>
                      <a:pt x="2623754" y="89804"/>
                      <a:pt x="2619019" y="94538"/>
                      <a:pt x="2613179" y="94538"/>
                    </a:cubicBezTo>
                    <a:lnTo>
                      <a:pt x="10575" y="94538"/>
                    </a:lnTo>
                    <a:cubicBezTo>
                      <a:pt x="7770" y="94538"/>
                      <a:pt x="5080" y="93424"/>
                      <a:pt x="3097" y="91441"/>
                    </a:cubicBezTo>
                    <a:cubicBezTo>
                      <a:pt x="1114" y="89458"/>
                      <a:pt x="0" y="86768"/>
                      <a:pt x="0" y="83963"/>
                    </a:cubicBezTo>
                    <a:lnTo>
                      <a:pt x="0" y="10575"/>
                    </a:lnTo>
                    <a:cubicBezTo>
                      <a:pt x="0" y="7770"/>
                      <a:pt x="1114" y="5080"/>
                      <a:pt x="3097" y="3097"/>
                    </a:cubicBezTo>
                    <a:cubicBezTo>
                      <a:pt x="5080" y="1114"/>
                      <a:pt x="7770" y="0"/>
                      <a:pt x="10575" y="0"/>
                    </a:cubicBezTo>
                    <a:close/>
                  </a:path>
                </a:pathLst>
              </a:custGeom>
              <a:solidFill>
                <a:srgbClr val="FFFFFF"/>
              </a:solidFill>
              <a:ln w="28575" cap="sq">
                <a:solidFill>
                  <a:srgbClr val="000000"/>
                </a:solidFill>
                <a:prstDash val="solid"/>
                <a:miter/>
              </a:ln>
            </p:spPr>
          </p:sp>
          <p:sp>
            <p:nvSpPr>
              <p:cNvPr name="TextBox 43" id="43"/>
              <p:cNvSpPr txBox="true"/>
              <p:nvPr/>
            </p:nvSpPr>
            <p:spPr>
              <a:xfrm>
                <a:off x="0" y="-76200"/>
                <a:ext cx="2623754" cy="170738"/>
              </a:xfrm>
              <a:prstGeom prst="rect">
                <a:avLst/>
              </a:prstGeom>
            </p:spPr>
            <p:txBody>
              <a:bodyPr anchor="ctr" rtlCol="false" tIns="50800" lIns="50800" bIns="50800" rIns="50800"/>
              <a:lstStyle/>
              <a:p>
                <a:pPr algn="ctr">
                  <a:lnSpc>
                    <a:spcPts val="9100"/>
                  </a:lnSpc>
                </a:pPr>
              </a:p>
            </p:txBody>
          </p:sp>
        </p:grpSp>
        <p:grpSp>
          <p:nvGrpSpPr>
            <p:cNvPr name="Group 44" id="44"/>
            <p:cNvGrpSpPr/>
            <p:nvPr/>
          </p:nvGrpSpPr>
          <p:grpSpPr>
            <a:xfrm rot="0">
              <a:off x="193529" y="230923"/>
              <a:ext cx="283762" cy="28376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p:spPr>
          </p:sp>
          <p:sp>
            <p:nvSpPr>
              <p:cNvPr name="TextBox 46" id="46"/>
              <p:cNvSpPr txBox="true"/>
              <p:nvPr/>
            </p:nvSpPr>
            <p:spPr>
              <a:xfrm>
                <a:off x="76200" y="104775"/>
                <a:ext cx="660400" cy="631825"/>
              </a:xfrm>
              <a:prstGeom prst="rect">
                <a:avLst/>
              </a:prstGeom>
            </p:spPr>
            <p:txBody>
              <a:bodyPr anchor="ctr" rtlCol="false" tIns="50800" lIns="50800" bIns="50800" rIns="50800"/>
              <a:lstStyle/>
              <a:p>
                <a:pPr algn="ctr">
                  <a:lnSpc>
                    <a:spcPts val="2694"/>
                  </a:lnSpc>
                </a:pPr>
              </a:p>
            </p:txBody>
          </p:sp>
        </p:grpSp>
        <p:grpSp>
          <p:nvGrpSpPr>
            <p:cNvPr name="Group 47" id="47"/>
            <p:cNvGrpSpPr/>
            <p:nvPr/>
          </p:nvGrpSpPr>
          <p:grpSpPr>
            <a:xfrm rot="0">
              <a:off x="4906625" y="230923"/>
              <a:ext cx="283762" cy="283762"/>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p:spPr>
          </p:sp>
          <p:sp>
            <p:nvSpPr>
              <p:cNvPr name="TextBox 49" id="49"/>
              <p:cNvSpPr txBox="true"/>
              <p:nvPr/>
            </p:nvSpPr>
            <p:spPr>
              <a:xfrm>
                <a:off x="76200" y="104775"/>
                <a:ext cx="660400" cy="631825"/>
              </a:xfrm>
              <a:prstGeom prst="rect">
                <a:avLst/>
              </a:prstGeom>
            </p:spPr>
            <p:txBody>
              <a:bodyPr anchor="ctr" rtlCol="false" tIns="50800" lIns="50800" bIns="50800" rIns="50800"/>
              <a:lstStyle/>
              <a:p>
                <a:pPr algn="ctr">
                  <a:lnSpc>
                    <a:spcPts val="2694"/>
                  </a:lnSpc>
                </a:pPr>
              </a:p>
            </p:txBody>
          </p:sp>
        </p:grpSp>
        <p:grpSp>
          <p:nvGrpSpPr>
            <p:cNvPr name="Group 50" id="50"/>
            <p:cNvGrpSpPr/>
            <p:nvPr/>
          </p:nvGrpSpPr>
          <p:grpSpPr>
            <a:xfrm rot="0">
              <a:off x="9619722" y="230923"/>
              <a:ext cx="283762" cy="283762"/>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p:spPr>
          </p:sp>
          <p:sp>
            <p:nvSpPr>
              <p:cNvPr name="TextBox 52" id="52"/>
              <p:cNvSpPr txBox="true"/>
              <p:nvPr/>
            </p:nvSpPr>
            <p:spPr>
              <a:xfrm>
                <a:off x="76200" y="104775"/>
                <a:ext cx="660400" cy="631825"/>
              </a:xfrm>
              <a:prstGeom prst="rect">
                <a:avLst/>
              </a:prstGeom>
            </p:spPr>
            <p:txBody>
              <a:bodyPr anchor="ctr" rtlCol="false" tIns="50800" lIns="50800" bIns="50800" rIns="50800"/>
              <a:lstStyle/>
              <a:p>
                <a:pPr algn="ctr">
                  <a:lnSpc>
                    <a:spcPts val="2694"/>
                  </a:lnSpc>
                </a:pPr>
              </a:p>
            </p:txBody>
          </p:sp>
        </p:grpSp>
        <p:grpSp>
          <p:nvGrpSpPr>
            <p:cNvPr name="Group 53" id="53"/>
            <p:cNvGrpSpPr/>
            <p:nvPr/>
          </p:nvGrpSpPr>
          <p:grpSpPr>
            <a:xfrm rot="0">
              <a:off x="14332818" y="230923"/>
              <a:ext cx="283762" cy="283762"/>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p:spPr>
          </p:sp>
          <p:sp>
            <p:nvSpPr>
              <p:cNvPr name="TextBox 55" id="55"/>
              <p:cNvSpPr txBox="true"/>
              <p:nvPr/>
            </p:nvSpPr>
            <p:spPr>
              <a:xfrm>
                <a:off x="76200" y="104775"/>
                <a:ext cx="660400" cy="631825"/>
              </a:xfrm>
              <a:prstGeom prst="rect">
                <a:avLst/>
              </a:prstGeom>
            </p:spPr>
            <p:txBody>
              <a:bodyPr anchor="ctr" rtlCol="false" tIns="50800" lIns="50800" bIns="50800" rIns="50800"/>
              <a:lstStyle/>
              <a:p>
                <a:pPr algn="ctr">
                  <a:lnSpc>
                    <a:spcPts val="2694"/>
                  </a:lnSpc>
                </a:pPr>
              </a:p>
            </p:txBody>
          </p:sp>
        </p:grpSp>
        <p:grpSp>
          <p:nvGrpSpPr>
            <p:cNvPr name="Group 56" id="56"/>
            <p:cNvGrpSpPr/>
            <p:nvPr/>
          </p:nvGrpSpPr>
          <p:grpSpPr>
            <a:xfrm rot="0">
              <a:off x="19045914" y="230923"/>
              <a:ext cx="283762" cy="283762"/>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p:spPr>
          </p:sp>
          <p:sp>
            <p:nvSpPr>
              <p:cNvPr name="TextBox 58" id="58"/>
              <p:cNvSpPr txBox="true"/>
              <p:nvPr/>
            </p:nvSpPr>
            <p:spPr>
              <a:xfrm>
                <a:off x="76200" y="104775"/>
                <a:ext cx="660400" cy="631825"/>
              </a:xfrm>
              <a:prstGeom prst="rect">
                <a:avLst/>
              </a:prstGeom>
            </p:spPr>
            <p:txBody>
              <a:bodyPr anchor="ctr" rtlCol="false" tIns="50800" lIns="50800" bIns="50800" rIns="50800"/>
              <a:lstStyle/>
              <a:p>
                <a:pPr algn="ctr">
                  <a:lnSpc>
                    <a:spcPts val="2694"/>
                  </a:lnSpc>
                </a:pPr>
              </a:p>
            </p:txBody>
          </p:sp>
        </p:grpSp>
        <p:sp>
          <p:nvSpPr>
            <p:cNvPr name="AutoShape 59" id="59"/>
            <p:cNvSpPr/>
            <p:nvPr/>
          </p:nvSpPr>
          <p:spPr>
            <a:xfrm>
              <a:off x="477291" y="372804"/>
              <a:ext cx="4429334" cy="0"/>
            </a:xfrm>
            <a:prstGeom prst="line">
              <a:avLst/>
            </a:prstGeom>
            <a:ln cap="flat" w="38100">
              <a:solidFill>
                <a:srgbClr val="2B6599"/>
              </a:solidFill>
              <a:prstDash val="sysDash"/>
              <a:headEnd type="none" len="sm" w="sm"/>
              <a:tailEnd type="none" len="sm" w="sm"/>
            </a:ln>
          </p:spPr>
        </p:sp>
        <p:sp>
          <p:nvSpPr>
            <p:cNvPr name="AutoShape 60" id="60"/>
            <p:cNvSpPr/>
            <p:nvPr/>
          </p:nvSpPr>
          <p:spPr>
            <a:xfrm>
              <a:off x="5190387" y="372804"/>
              <a:ext cx="4429334" cy="0"/>
            </a:xfrm>
            <a:prstGeom prst="line">
              <a:avLst/>
            </a:prstGeom>
            <a:ln cap="flat" w="38100">
              <a:solidFill>
                <a:srgbClr val="2B6599"/>
              </a:solidFill>
              <a:prstDash val="sysDash"/>
              <a:headEnd type="none" len="sm" w="sm"/>
              <a:tailEnd type="none" len="sm" w="sm"/>
            </a:ln>
          </p:spPr>
        </p:sp>
        <p:sp>
          <p:nvSpPr>
            <p:cNvPr name="AutoShape 61" id="61"/>
            <p:cNvSpPr/>
            <p:nvPr/>
          </p:nvSpPr>
          <p:spPr>
            <a:xfrm>
              <a:off x="9903484" y="372804"/>
              <a:ext cx="4429334" cy="0"/>
            </a:xfrm>
            <a:prstGeom prst="line">
              <a:avLst/>
            </a:prstGeom>
            <a:ln cap="flat" w="38100">
              <a:solidFill>
                <a:srgbClr val="2B6599"/>
              </a:solidFill>
              <a:prstDash val="sysDash"/>
              <a:headEnd type="none" len="sm" w="sm"/>
              <a:tailEnd type="none" len="sm" w="sm"/>
            </a:ln>
          </p:spPr>
        </p:sp>
        <p:sp>
          <p:nvSpPr>
            <p:cNvPr name="AutoShape 62" id="62"/>
            <p:cNvSpPr/>
            <p:nvPr/>
          </p:nvSpPr>
          <p:spPr>
            <a:xfrm>
              <a:off x="14616580" y="372804"/>
              <a:ext cx="4429334" cy="0"/>
            </a:xfrm>
            <a:prstGeom prst="line">
              <a:avLst/>
            </a:prstGeom>
            <a:ln cap="flat" w="38100">
              <a:solidFill>
                <a:srgbClr val="2B6599"/>
              </a:solidFill>
              <a:prstDash val="sysDash"/>
              <a:headEnd type="none" len="sm" w="sm"/>
              <a:tailEnd type="none" len="sm" w="sm"/>
            </a:ln>
          </p:spPr>
        </p:sp>
      </p:grpSp>
      <p:grpSp>
        <p:nvGrpSpPr>
          <p:cNvPr name="Group 63" id="63"/>
          <p:cNvGrpSpPr/>
          <p:nvPr/>
        </p:nvGrpSpPr>
        <p:grpSpPr>
          <a:xfrm rot="0">
            <a:off x="8193602" y="7353825"/>
            <a:ext cx="7933879" cy="964853"/>
            <a:chOff x="0" y="0"/>
            <a:chExt cx="10578505" cy="1286470"/>
          </a:xfrm>
        </p:grpSpPr>
        <p:grpSp>
          <p:nvGrpSpPr>
            <p:cNvPr name="Group 64" id="64"/>
            <p:cNvGrpSpPr/>
            <p:nvPr/>
          </p:nvGrpSpPr>
          <p:grpSpPr>
            <a:xfrm rot="0">
              <a:off x="0" y="0"/>
              <a:ext cx="10578505" cy="1286470"/>
              <a:chOff x="0" y="0"/>
              <a:chExt cx="1421662" cy="172891"/>
            </a:xfrm>
          </p:grpSpPr>
          <p:sp>
            <p:nvSpPr>
              <p:cNvPr name="Freeform 65" id="65"/>
              <p:cNvSpPr/>
              <p:nvPr/>
            </p:nvSpPr>
            <p:spPr>
              <a:xfrm flipH="false" flipV="false" rot="0">
                <a:off x="0" y="0"/>
                <a:ext cx="1421661" cy="172891"/>
              </a:xfrm>
              <a:custGeom>
                <a:avLst/>
                <a:gdLst/>
                <a:ahLst/>
                <a:cxnLst/>
                <a:rect r="r" b="b" t="t" l="l"/>
                <a:pathLst>
                  <a:path h="172891" w="1421661">
                    <a:moveTo>
                      <a:pt x="19516" y="0"/>
                    </a:moveTo>
                    <a:lnTo>
                      <a:pt x="1402145" y="0"/>
                    </a:lnTo>
                    <a:cubicBezTo>
                      <a:pt x="1412924" y="0"/>
                      <a:pt x="1421661" y="8738"/>
                      <a:pt x="1421661" y="19516"/>
                    </a:cubicBezTo>
                    <a:lnTo>
                      <a:pt x="1421661" y="153375"/>
                    </a:lnTo>
                    <a:cubicBezTo>
                      <a:pt x="1421661" y="164153"/>
                      <a:pt x="1412924" y="172891"/>
                      <a:pt x="1402145" y="172891"/>
                    </a:cubicBezTo>
                    <a:lnTo>
                      <a:pt x="19516" y="172891"/>
                    </a:lnTo>
                    <a:cubicBezTo>
                      <a:pt x="14340" y="172891"/>
                      <a:pt x="9376" y="170835"/>
                      <a:pt x="5716" y="167175"/>
                    </a:cubicBezTo>
                    <a:cubicBezTo>
                      <a:pt x="2056" y="163515"/>
                      <a:pt x="0" y="158551"/>
                      <a:pt x="0" y="153375"/>
                    </a:cubicBezTo>
                    <a:lnTo>
                      <a:pt x="0" y="19516"/>
                    </a:lnTo>
                    <a:cubicBezTo>
                      <a:pt x="0" y="8738"/>
                      <a:pt x="8738" y="0"/>
                      <a:pt x="19516" y="0"/>
                    </a:cubicBezTo>
                    <a:close/>
                  </a:path>
                </a:pathLst>
              </a:custGeom>
              <a:solidFill>
                <a:srgbClr val="91C5EB"/>
              </a:solidFill>
              <a:ln w="28575" cap="sq">
                <a:solidFill>
                  <a:srgbClr val="000000"/>
                </a:solidFill>
                <a:prstDash val="solid"/>
                <a:miter/>
              </a:ln>
            </p:spPr>
          </p:sp>
          <p:sp>
            <p:nvSpPr>
              <p:cNvPr name="TextBox 66" id="66"/>
              <p:cNvSpPr txBox="true"/>
              <p:nvPr/>
            </p:nvSpPr>
            <p:spPr>
              <a:xfrm>
                <a:off x="0" y="-85725"/>
                <a:ext cx="1421662" cy="258616"/>
              </a:xfrm>
              <a:prstGeom prst="rect">
                <a:avLst/>
              </a:prstGeom>
            </p:spPr>
            <p:txBody>
              <a:bodyPr anchor="ctr" rtlCol="false" tIns="50800" lIns="50800" bIns="50800" rIns="50800"/>
              <a:lstStyle/>
              <a:p>
                <a:pPr algn="ctr">
                  <a:lnSpc>
                    <a:spcPts val="9100"/>
                  </a:lnSpc>
                </a:pPr>
              </a:p>
            </p:txBody>
          </p:sp>
        </p:grpSp>
        <p:sp>
          <p:nvSpPr>
            <p:cNvPr name="TextBox 67" id="67"/>
            <p:cNvSpPr txBox="true"/>
            <p:nvPr/>
          </p:nvSpPr>
          <p:spPr>
            <a:xfrm rot="0">
              <a:off x="407259" y="175771"/>
              <a:ext cx="9763987" cy="860822"/>
            </a:xfrm>
            <a:prstGeom prst="rect">
              <a:avLst/>
            </a:prstGeom>
          </p:spPr>
          <p:txBody>
            <a:bodyPr anchor="t" rtlCol="false" tIns="0" lIns="0" bIns="0" rIns="0">
              <a:spAutoFit/>
            </a:bodyPr>
            <a:lstStyle/>
            <a:p>
              <a:pPr algn="ctr">
                <a:lnSpc>
                  <a:spcPts val="5265"/>
                </a:lnSpc>
              </a:pPr>
              <a:r>
                <a:rPr lang="en-US" sz="4050">
                  <a:solidFill>
                    <a:srgbClr val="000000"/>
                  </a:solidFill>
                  <a:latin typeface="Asap"/>
                  <a:ea typeface="Asap"/>
                  <a:cs typeface="Asap"/>
                  <a:sym typeface="Asap"/>
                </a:rPr>
                <a:t>Thành viên : Hoàng Đức Hội</a:t>
              </a:r>
            </a:p>
          </p:txBody>
        </p:sp>
      </p:grpSp>
      <p:sp>
        <p:nvSpPr>
          <p:cNvPr name="Freeform 68" id="68"/>
          <p:cNvSpPr/>
          <p:nvPr/>
        </p:nvSpPr>
        <p:spPr>
          <a:xfrm flipH="false" flipV="false" rot="0">
            <a:off x="3550015" y="3126480"/>
            <a:ext cx="5385651" cy="4034040"/>
          </a:xfrm>
          <a:custGeom>
            <a:avLst/>
            <a:gdLst/>
            <a:ahLst/>
            <a:cxnLst/>
            <a:rect r="r" b="b" t="t" l="l"/>
            <a:pathLst>
              <a:path h="4034040" w="5385651">
                <a:moveTo>
                  <a:pt x="0" y="0"/>
                </a:moveTo>
                <a:lnTo>
                  <a:pt x="5385651" y="0"/>
                </a:lnTo>
                <a:lnTo>
                  <a:pt x="5385651" y="4034040"/>
                </a:lnTo>
                <a:lnTo>
                  <a:pt x="0" y="4034040"/>
                </a:lnTo>
                <a:lnTo>
                  <a:pt x="0" y="0"/>
                </a:lnTo>
                <a:close/>
              </a:path>
            </a:pathLst>
          </a:custGeom>
          <a:blipFill>
            <a:blip r:embed="rId8"/>
            <a:stretch>
              <a:fillRect l="0" t="0" r="0" b="0"/>
            </a:stretch>
          </a:blipFill>
        </p:spPr>
      </p:sp>
      <p:sp>
        <p:nvSpPr>
          <p:cNvPr name="TextBox 69" id="69"/>
          <p:cNvSpPr txBox="true"/>
          <p:nvPr/>
        </p:nvSpPr>
        <p:spPr>
          <a:xfrm rot="0">
            <a:off x="7493332" y="4997927"/>
            <a:ext cx="8034682" cy="1038225"/>
          </a:xfrm>
          <a:prstGeom prst="rect">
            <a:avLst/>
          </a:prstGeom>
        </p:spPr>
        <p:txBody>
          <a:bodyPr anchor="t" rtlCol="false" tIns="0" lIns="0" bIns="0" rIns="0">
            <a:spAutoFit/>
          </a:bodyPr>
          <a:lstStyle/>
          <a:p>
            <a:pPr algn="ctr">
              <a:lnSpc>
                <a:spcPts val="8106"/>
              </a:lnSpc>
            </a:pPr>
            <a:r>
              <a:rPr lang="en-US" sz="6755">
                <a:solidFill>
                  <a:srgbClr val="000000"/>
                </a:solidFill>
                <a:latin typeface="Asap"/>
                <a:ea typeface="Asap"/>
                <a:cs typeface="Asap"/>
                <a:sym typeface="Asap"/>
              </a:rPr>
              <a:t>Python</a:t>
            </a:r>
          </a:p>
        </p:txBody>
      </p:sp>
      <p:sp>
        <p:nvSpPr>
          <p:cNvPr name="TextBox 70" id="70"/>
          <p:cNvSpPr txBox="true"/>
          <p:nvPr/>
        </p:nvSpPr>
        <p:spPr>
          <a:xfrm rot="0">
            <a:off x="5482505" y="979064"/>
            <a:ext cx="7322990" cy="552450"/>
          </a:xfrm>
          <a:prstGeom prst="rect">
            <a:avLst/>
          </a:prstGeom>
        </p:spPr>
        <p:txBody>
          <a:bodyPr anchor="t" rtlCol="false" tIns="0" lIns="0" bIns="0" rIns="0">
            <a:spAutoFit/>
          </a:bodyPr>
          <a:lstStyle/>
          <a:p>
            <a:pPr algn="ctr">
              <a:lnSpc>
                <a:spcPts val="4200"/>
              </a:lnSpc>
            </a:pPr>
            <a:r>
              <a:rPr lang="en-US" sz="3500" spc="87">
                <a:solidFill>
                  <a:srgbClr val="FFFFFF"/>
                </a:solidFill>
                <a:latin typeface="Asap"/>
                <a:ea typeface="Asap"/>
                <a:cs typeface="Asap"/>
                <a:sym typeface="Asap"/>
              </a:rPr>
              <a:t>BÀI THUYẾT TRÌNH</a:t>
            </a:r>
          </a:p>
        </p:txBody>
      </p:sp>
      <p:sp>
        <p:nvSpPr>
          <p:cNvPr name="TextBox 71" id="71"/>
          <p:cNvSpPr txBox="true"/>
          <p:nvPr/>
        </p:nvSpPr>
        <p:spPr>
          <a:xfrm rot="0">
            <a:off x="7493332" y="3849186"/>
            <a:ext cx="8034682" cy="1036375"/>
          </a:xfrm>
          <a:prstGeom prst="rect">
            <a:avLst/>
          </a:prstGeom>
        </p:spPr>
        <p:txBody>
          <a:bodyPr anchor="t" rtlCol="false" tIns="0" lIns="0" bIns="0" rIns="0">
            <a:spAutoFit/>
          </a:bodyPr>
          <a:lstStyle/>
          <a:p>
            <a:pPr algn="ctr">
              <a:lnSpc>
                <a:spcPts val="8106"/>
              </a:lnSpc>
            </a:pPr>
            <a:r>
              <a:rPr lang="en-US" sz="6755">
                <a:solidFill>
                  <a:srgbClr val="000000"/>
                </a:solidFill>
                <a:latin typeface="Asap"/>
                <a:ea typeface="Asap"/>
                <a:cs typeface="Asap"/>
                <a:sym typeface="Asap"/>
              </a:rPr>
              <a:t>Môn học: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6C3FF"/>
        </a:solidFill>
      </p:bgPr>
    </p:bg>
    <p:spTree>
      <p:nvGrpSpPr>
        <p:cNvPr id="1" name=""/>
        <p:cNvGrpSpPr/>
        <p:nvPr/>
      </p:nvGrpSpPr>
      <p:grpSpPr>
        <a:xfrm>
          <a:off x="0" y="0"/>
          <a:ext cx="0" cy="0"/>
          <a:chOff x="0" y="0"/>
          <a:chExt cx="0" cy="0"/>
        </a:xfrm>
      </p:grpSpPr>
      <p:grpSp>
        <p:nvGrpSpPr>
          <p:cNvPr name="Group 2" id="2"/>
          <p:cNvGrpSpPr/>
          <p:nvPr/>
        </p:nvGrpSpPr>
        <p:grpSpPr>
          <a:xfrm rot="0">
            <a:off x="1135713" y="2247747"/>
            <a:ext cx="6910636" cy="4352912"/>
            <a:chOff x="0" y="0"/>
            <a:chExt cx="1149350" cy="1149350"/>
          </a:xfrm>
        </p:grpSpPr>
        <p:sp>
          <p:nvSpPr>
            <p:cNvPr name="Freeform 3" id="3"/>
            <p:cNvSpPr/>
            <p:nvPr/>
          </p:nvSpPr>
          <p:spPr>
            <a:xfrm flipH="false" flipV="false" rot="0">
              <a:off x="0" y="0"/>
              <a:ext cx="4188260" cy="2638126"/>
            </a:xfrm>
            <a:custGeom>
              <a:avLst/>
              <a:gdLst/>
              <a:ahLst/>
              <a:cxnLst/>
              <a:rect r="r" b="b" t="t" l="l"/>
              <a:pathLst>
                <a:path h="2638126" w="4188260">
                  <a:moveTo>
                    <a:pt x="4188260" y="29151"/>
                  </a:moveTo>
                  <a:lnTo>
                    <a:pt x="4188260" y="0"/>
                  </a:lnTo>
                  <a:lnTo>
                    <a:pt x="23140" y="0"/>
                  </a:lnTo>
                  <a:lnTo>
                    <a:pt x="23140" y="14575"/>
                  </a:lnTo>
                  <a:lnTo>
                    <a:pt x="0" y="14575"/>
                  </a:lnTo>
                  <a:lnTo>
                    <a:pt x="0" y="2638126"/>
                  </a:lnTo>
                  <a:lnTo>
                    <a:pt x="46279" y="2638126"/>
                  </a:lnTo>
                  <a:lnTo>
                    <a:pt x="46279" y="2127991"/>
                  </a:lnTo>
                  <a:lnTo>
                    <a:pt x="833024" y="2127991"/>
                  </a:lnTo>
                  <a:lnTo>
                    <a:pt x="833024" y="2638126"/>
                  </a:lnTo>
                  <a:lnTo>
                    <a:pt x="879303" y="2638126"/>
                  </a:lnTo>
                  <a:lnTo>
                    <a:pt x="879303" y="2127991"/>
                  </a:lnTo>
                  <a:lnTo>
                    <a:pt x="1666048" y="2127991"/>
                  </a:lnTo>
                  <a:lnTo>
                    <a:pt x="1666048" y="2638126"/>
                  </a:lnTo>
                  <a:lnTo>
                    <a:pt x="1712327" y="2638126"/>
                  </a:lnTo>
                  <a:lnTo>
                    <a:pt x="1712327" y="2127991"/>
                  </a:lnTo>
                  <a:lnTo>
                    <a:pt x="2499072" y="2127991"/>
                  </a:lnTo>
                  <a:lnTo>
                    <a:pt x="2499072" y="2638126"/>
                  </a:lnTo>
                  <a:lnTo>
                    <a:pt x="2545351" y="2638126"/>
                  </a:lnTo>
                  <a:lnTo>
                    <a:pt x="2545351" y="2127991"/>
                  </a:lnTo>
                  <a:lnTo>
                    <a:pt x="3332096" y="2127991"/>
                  </a:lnTo>
                  <a:lnTo>
                    <a:pt x="3332096" y="2638126"/>
                  </a:lnTo>
                  <a:lnTo>
                    <a:pt x="3378375" y="2638126"/>
                  </a:lnTo>
                  <a:lnTo>
                    <a:pt x="3378375" y="2127991"/>
                  </a:lnTo>
                  <a:lnTo>
                    <a:pt x="4188260" y="2127991"/>
                  </a:lnTo>
                  <a:lnTo>
                    <a:pt x="4188260" y="2098840"/>
                  </a:lnTo>
                  <a:lnTo>
                    <a:pt x="3378375" y="2098840"/>
                  </a:lnTo>
                  <a:lnTo>
                    <a:pt x="3378375" y="1603281"/>
                  </a:lnTo>
                  <a:lnTo>
                    <a:pt x="4188260" y="1603281"/>
                  </a:lnTo>
                  <a:lnTo>
                    <a:pt x="4188260" y="1574130"/>
                  </a:lnTo>
                  <a:lnTo>
                    <a:pt x="3378375" y="1574130"/>
                  </a:lnTo>
                  <a:lnTo>
                    <a:pt x="3378375" y="1078571"/>
                  </a:lnTo>
                  <a:lnTo>
                    <a:pt x="4188260" y="1078571"/>
                  </a:lnTo>
                  <a:lnTo>
                    <a:pt x="4188260" y="1049420"/>
                  </a:lnTo>
                  <a:lnTo>
                    <a:pt x="3378375" y="1049420"/>
                  </a:lnTo>
                  <a:lnTo>
                    <a:pt x="3378375" y="553861"/>
                  </a:lnTo>
                  <a:lnTo>
                    <a:pt x="4188260" y="553861"/>
                  </a:lnTo>
                  <a:lnTo>
                    <a:pt x="4188260" y="524710"/>
                  </a:lnTo>
                  <a:lnTo>
                    <a:pt x="3378375" y="524710"/>
                  </a:lnTo>
                  <a:lnTo>
                    <a:pt x="3378375" y="29151"/>
                  </a:lnTo>
                  <a:lnTo>
                    <a:pt x="4188260" y="29151"/>
                  </a:lnTo>
                  <a:close/>
                  <a:moveTo>
                    <a:pt x="879303" y="524710"/>
                  </a:moveTo>
                  <a:lnTo>
                    <a:pt x="879303" y="29151"/>
                  </a:lnTo>
                  <a:lnTo>
                    <a:pt x="1666048" y="29151"/>
                  </a:lnTo>
                  <a:lnTo>
                    <a:pt x="1666048" y="524710"/>
                  </a:lnTo>
                  <a:lnTo>
                    <a:pt x="879303" y="524710"/>
                  </a:lnTo>
                  <a:close/>
                  <a:moveTo>
                    <a:pt x="1666048" y="553861"/>
                  </a:moveTo>
                  <a:lnTo>
                    <a:pt x="1666048" y="1049420"/>
                  </a:lnTo>
                  <a:lnTo>
                    <a:pt x="879303" y="1049420"/>
                  </a:lnTo>
                  <a:lnTo>
                    <a:pt x="879303" y="553861"/>
                  </a:lnTo>
                  <a:lnTo>
                    <a:pt x="1666048" y="553861"/>
                  </a:lnTo>
                  <a:close/>
                  <a:moveTo>
                    <a:pt x="833024" y="524710"/>
                  </a:moveTo>
                  <a:lnTo>
                    <a:pt x="46279" y="524710"/>
                  </a:lnTo>
                  <a:lnTo>
                    <a:pt x="46279" y="29151"/>
                  </a:lnTo>
                  <a:lnTo>
                    <a:pt x="833024" y="29151"/>
                  </a:lnTo>
                  <a:lnTo>
                    <a:pt x="833024" y="524710"/>
                  </a:lnTo>
                  <a:close/>
                  <a:moveTo>
                    <a:pt x="833024" y="553861"/>
                  </a:moveTo>
                  <a:lnTo>
                    <a:pt x="833024" y="1049420"/>
                  </a:lnTo>
                  <a:lnTo>
                    <a:pt x="46279" y="1049420"/>
                  </a:lnTo>
                  <a:lnTo>
                    <a:pt x="46279" y="553861"/>
                  </a:lnTo>
                  <a:lnTo>
                    <a:pt x="833024" y="553861"/>
                  </a:lnTo>
                  <a:close/>
                  <a:moveTo>
                    <a:pt x="833024" y="1078571"/>
                  </a:moveTo>
                  <a:lnTo>
                    <a:pt x="833024" y="1574130"/>
                  </a:lnTo>
                  <a:lnTo>
                    <a:pt x="46279" y="1574130"/>
                  </a:lnTo>
                  <a:lnTo>
                    <a:pt x="46279" y="1078571"/>
                  </a:lnTo>
                  <a:lnTo>
                    <a:pt x="833024" y="1078571"/>
                  </a:lnTo>
                  <a:close/>
                  <a:moveTo>
                    <a:pt x="879303" y="1078571"/>
                  </a:moveTo>
                  <a:lnTo>
                    <a:pt x="1666048" y="1078571"/>
                  </a:lnTo>
                  <a:lnTo>
                    <a:pt x="1666048" y="1574130"/>
                  </a:lnTo>
                  <a:lnTo>
                    <a:pt x="879303" y="1574130"/>
                  </a:lnTo>
                  <a:lnTo>
                    <a:pt x="879303" y="1078571"/>
                  </a:lnTo>
                  <a:close/>
                  <a:moveTo>
                    <a:pt x="1712327" y="1078571"/>
                  </a:moveTo>
                  <a:lnTo>
                    <a:pt x="2499072" y="1078571"/>
                  </a:lnTo>
                  <a:lnTo>
                    <a:pt x="2499072" y="1574130"/>
                  </a:lnTo>
                  <a:lnTo>
                    <a:pt x="1712327" y="1574130"/>
                  </a:lnTo>
                  <a:lnTo>
                    <a:pt x="1712327" y="1078571"/>
                  </a:lnTo>
                  <a:close/>
                  <a:moveTo>
                    <a:pt x="1712327" y="1049420"/>
                  </a:moveTo>
                  <a:lnTo>
                    <a:pt x="1712327" y="553861"/>
                  </a:lnTo>
                  <a:lnTo>
                    <a:pt x="2499072" y="553861"/>
                  </a:lnTo>
                  <a:lnTo>
                    <a:pt x="2499072" y="1049420"/>
                  </a:lnTo>
                  <a:lnTo>
                    <a:pt x="1712327" y="1049420"/>
                  </a:lnTo>
                  <a:close/>
                  <a:moveTo>
                    <a:pt x="1712327" y="524710"/>
                  </a:moveTo>
                  <a:lnTo>
                    <a:pt x="1712327" y="29151"/>
                  </a:lnTo>
                  <a:lnTo>
                    <a:pt x="2499072" y="29151"/>
                  </a:lnTo>
                  <a:lnTo>
                    <a:pt x="2499072" y="524710"/>
                  </a:lnTo>
                  <a:lnTo>
                    <a:pt x="1712327" y="524710"/>
                  </a:lnTo>
                  <a:close/>
                  <a:moveTo>
                    <a:pt x="46279" y="2098840"/>
                  </a:moveTo>
                  <a:lnTo>
                    <a:pt x="46279" y="1603281"/>
                  </a:lnTo>
                  <a:lnTo>
                    <a:pt x="833024" y="1603281"/>
                  </a:lnTo>
                  <a:lnTo>
                    <a:pt x="833024" y="2098840"/>
                  </a:lnTo>
                  <a:lnTo>
                    <a:pt x="46279" y="2098840"/>
                  </a:lnTo>
                  <a:close/>
                  <a:moveTo>
                    <a:pt x="879303" y="2098840"/>
                  </a:moveTo>
                  <a:lnTo>
                    <a:pt x="879303" y="1603281"/>
                  </a:lnTo>
                  <a:lnTo>
                    <a:pt x="1666048" y="1603281"/>
                  </a:lnTo>
                  <a:lnTo>
                    <a:pt x="1666048" y="2098840"/>
                  </a:lnTo>
                  <a:lnTo>
                    <a:pt x="879303" y="2098840"/>
                  </a:lnTo>
                  <a:close/>
                  <a:moveTo>
                    <a:pt x="1712327" y="2098840"/>
                  </a:moveTo>
                  <a:lnTo>
                    <a:pt x="1712327" y="1603281"/>
                  </a:lnTo>
                  <a:lnTo>
                    <a:pt x="2499072" y="1603281"/>
                  </a:lnTo>
                  <a:lnTo>
                    <a:pt x="2499072" y="2098840"/>
                  </a:lnTo>
                  <a:lnTo>
                    <a:pt x="1712327" y="2098840"/>
                  </a:lnTo>
                  <a:close/>
                  <a:moveTo>
                    <a:pt x="3332096" y="2098840"/>
                  </a:moveTo>
                  <a:lnTo>
                    <a:pt x="2545351" y="2098840"/>
                  </a:lnTo>
                  <a:lnTo>
                    <a:pt x="2545351" y="1603281"/>
                  </a:lnTo>
                  <a:lnTo>
                    <a:pt x="3332096" y="1603281"/>
                  </a:lnTo>
                  <a:lnTo>
                    <a:pt x="3332096" y="2098840"/>
                  </a:lnTo>
                  <a:close/>
                  <a:moveTo>
                    <a:pt x="3332096" y="1574130"/>
                  </a:moveTo>
                  <a:lnTo>
                    <a:pt x="2545351" y="1574130"/>
                  </a:lnTo>
                  <a:lnTo>
                    <a:pt x="2545351" y="1078571"/>
                  </a:lnTo>
                  <a:lnTo>
                    <a:pt x="3332096" y="1078571"/>
                  </a:lnTo>
                  <a:lnTo>
                    <a:pt x="3332096" y="1574130"/>
                  </a:lnTo>
                  <a:close/>
                  <a:moveTo>
                    <a:pt x="3332096" y="1049420"/>
                  </a:moveTo>
                  <a:lnTo>
                    <a:pt x="2545351" y="1049420"/>
                  </a:lnTo>
                  <a:lnTo>
                    <a:pt x="2545351" y="553861"/>
                  </a:lnTo>
                  <a:lnTo>
                    <a:pt x="3332096" y="553861"/>
                  </a:lnTo>
                  <a:lnTo>
                    <a:pt x="3332096" y="1049420"/>
                  </a:lnTo>
                  <a:close/>
                  <a:moveTo>
                    <a:pt x="3332096" y="524710"/>
                  </a:moveTo>
                  <a:lnTo>
                    <a:pt x="2545351" y="524710"/>
                  </a:lnTo>
                  <a:lnTo>
                    <a:pt x="2545351" y="29151"/>
                  </a:lnTo>
                  <a:lnTo>
                    <a:pt x="3332096" y="29151"/>
                  </a:lnTo>
                  <a:lnTo>
                    <a:pt x="3332096" y="524710"/>
                  </a:lnTo>
                  <a:close/>
                </a:path>
              </a:pathLst>
            </a:custGeom>
            <a:solidFill>
              <a:srgbClr val="FFFFFF"/>
            </a:solidFill>
          </p:spPr>
        </p:sp>
      </p:grpSp>
      <p:grpSp>
        <p:nvGrpSpPr>
          <p:cNvPr name="Group 4" id="4"/>
          <p:cNvGrpSpPr/>
          <p:nvPr/>
        </p:nvGrpSpPr>
        <p:grpSpPr>
          <a:xfrm rot="0">
            <a:off x="1544531" y="2944053"/>
            <a:ext cx="5674721" cy="3353640"/>
            <a:chOff x="0" y="0"/>
            <a:chExt cx="1016846" cy="600934"/>
          </a:xfrm>
        </p:grpSpPr>
        <p:sp>
          <p:nvSpPr>
            <p:cNvPr name="Freeform 5" id="5"/>
            <p:cNvSpPr/>
            <p:nvPr/>
          </p:nvSpPr>
          <p:spPr>
            <a:xfrm flipH="false" flipV="false" rot="0">
              <a:off x="0" y="0"/>
              <a:ext cx="1016846" cy="600934"/>
            </a:xfrm>
            <a:custGeom>
              <a:avLst/>
              <a:gdLst/>
              <a:ahLst/>
              <a:cxnLst/>
              <a:rect r="r" b="b" t="t" l="l"/>
              <a:pathLst>
                <a:path h="600934" w="1016846">
                  <a:moveTo>
                    <a:pt x="27286" y="0"/>
                  </a:moveTo>
                  <a:lnTo>
                    <a:pt x="989560" y="0"/>
                  </a:lnTo>
                  <a:cubicBezTo>
                    <a:pt x="1004630" y="0"/>
                    <a:pt x="1016846" y="12216"/>
                    <a:pt x="1016846" y="27286"/>
                  </a:cubicBezTo>
                  <a:lnTo>
                    <a:pt x="1016846" y="573649"/>
                  </a:lnTo>
                  <a:cubicBezTo>
                    <a:pt x="1016846" y="580885"/>
                    <a:pt x="1013971" y="587826"/>
                    <a:pt x="1008854" y="592943"/>
                  </a:cubicBezTo>
                  <a:cubicBezTo>
                    <a:pt x="1003737" y="598060"/>
                    <a:pt x="996797" y="600934"/>
                    <a:pt x="989560" y="600934"/>
                  </a:cubicBezTo>
                  <a:lnTo>
                    <a:pt x="27286" y="600934"/>
                  </a:lnTo>
                  <a:cubicBezTo>
                    <a:pt x="20049" y="600934"/>
                    <a:pt x="13109" y="598060"/>
                    <a:pt x="7992" y="592943"/>
                  </a:cubicBezTo>
                  <a:cubicBezTo>
                    <a:pt x="2875" y="587826"/>
                    <a:pt x="0" y="580885"/>
                    <a:pt x="0" y="573649"/>
                  </a:cubicBezTo>
                  <a:lnTo>
                    <a:pt x="0" y="27286"/>
                  </a:lnTo>
                  <a:cubicBezTo>
                    <a:pt x="0" y="20049"/>
                    <a:pt x="2875" y="13109"/>
                    <a:pt x="7992" y="7992"/>
                  </a:cubicBezTo>
                  <a:cubicBezTo>
                    <a:pt x="13109" y="2875"/>
                    <a:pt x="20049" y="0"/>
                    <a:pt x="27286" y="0"/>
                  </a:cubicBezTo>
                  <a:close/>
                </a:path>
              </a:pathLst>
            </a:custGeom>
            <a:solidFill>
              <a:srgbClr val="FDD36D"/>
            </a:solidFill>
            <a:ln w="28575" cap="sq">
              <a:solidFill>
                <a:srgbClr val="000000"/>
              </a:solidFill>
              <a:prstDash val="solid"/>
              <a:miter/>
            </a:ln>
          </p:spPr>
        </p:sp>
        <p:sp>
          <p:nvSpPr>
            <p:cNvPr name="TextBox 6" id="6"/>
            <p:cNvSpPr txBox="true"/>
            <p:nvPr/>
          </p:nvSpPr>
          <p:spPr>
            <a:xfrm>
              <a:off x="0" y="-85725"/>
              <a:ext cx="1016846" cy="686659"/>
            </a:xfrm>
            <a:prstGeom prst="rect">
              <a:avLst/>
            </a:prstGeom>
          </p:spPr>
          <p:txBody>
            <a:bodyPr anchor="ctr" rtlCol="false" tIns="50800" lIns="50800" bIns="50800" rIns="50800"/>
            <a:lstStyle/>
            <a:p>
              <a:pPr algn="ctr">
                <a:lnSpc>
                  <a:spcPts val="9100"/>
                </a:lnSpc>
              </a:pPr>
            </a:p>
          </p:txBody>
        </p:sp>
      </p:grpSp>
      <p:grpSp>
        <p:nvGrpSpPr>
          <p:cNvPr name="Group 7" id="7"/>
          <p:cNvGrpSpPr/>
          <p:nvPr/>
        </p:nvGrpSpPr>
        <p:grpSpPr>
          <a:xfrm rot="0">
            <a:off x="1745660" y="2570003"/>
            <a:ext cx="6035810" cy="3294520"/>
            <a:chOff x="0" y="0"/>
            <a:chExt cx="1081549" cy="590341"/>
          </a:xfrm>
        </p:grpSpPr>
        <p:sp>
          <p:nvSpPr>
            <p:cNvPr name="Freeform 8" id="8"/>
            <p:cNvSpPr/>
            <p:nvPr/>
          </p:nvSpPr>
          <p:spPr>
            <a:xfrm flipH="false" flipV="false" rot="0">
              <a:off x="0" y="0"/>
              <a:ext cx="1081549" cy="590341"/>
            </a:xfrm>
            <a:custGeom>
              <a:avLst/>
              <a:gdLst/>
              <a:ahLst/>
              <a:cxnLst/>
              <a:rect r="r" b="b" t="t" l="l"/>
              <a:pathLst>
                <a:path h="590341" w="1081549">
                  <a:moveTo>
                    <a:pt x="25653" y="0"/>
                  </a:moveTo>
                  <a:lnTo>
                    <a:pt x="1055896" y="0"/>
                  </a:lnTo>
                  <a:cubicBezTo>
                    <a:pt x="1062699" y="0"/>
                    <a:pt x="1069224" y="2703"/>
                    <a:pt x="1074035" y="7514"/>
                  </a:cubicBezTo>
                  <a:cubicBezTo>
                    <a:pt x="1078846" y="12325"/>
                    <a:pt x="1081549" y="18850"/>
                    <a:pt x="1081549" y="25653"/>
                  </a:cubicBezTo>
                  <a:lnTo>
                    <a:pt x="1081549" y="564688"/>
                  </a:lnTo>
                  <a:cubicBezTo>
                    <a:pt x="1081549" y="571491"/>
                    <a:pt x="1078846" y="578016"/>
                    <a:pt x="1074035" y="582827"/>
                  </a:cubicBezTo>
                  <a:cubicBezTo>
                    <a:pt x="1069224" y="587638"/>
                    <a:pt x="1062699" y="590341"/>
                    <a:pt x="1055896" y="590341"/>
                  </a:cubicBezTo>
                  <a:lnTo>
                    <a:pt x="25653" y="590341"/>
                  </a:lnTo>
                  <a:cubicBezTo>
                    <a:pt x="18850" y="590341"/>
                    <a:pt x="12325" y="587638"/>
                    <a:pt x="7514" y="582827"/>
                  </a:cubicBezTo>
                  <a:cubicBezTo>
                    <a:pt x="2703" y="578016"/>
                    <a:pt x="0" y="571491"/>
                    <a:pt x="0" y="564688"/>
                  </a:cubicBezTo>
                  <a:lnTo>
                    <a:pt x="0" y="25653"/>
                  </a:lnTo>
                  <a:cubicBezTo>
                    <a:pt x="0" y="18850"/>
                    <a:pt x="2703" y="12325"/>
                    <a:pt x="7514" y="7514"/>
                  </a:cubicBezTo>
                  <a:cubicBezTo>
                    <a:pt x="12325" y="2703"/>
                    <a:pt x="18850" y="0"/>
                    <a:pt x="25653" y="0"/>
                  </a:cubicBezTo>
                  <a:close/>
                </a:path>
              </a:pathLst>
            </a:custGeom>
            <a:solidFill>
              <a:srgbClr val="FFFFFF"/>
            </a:solidFill>
            <a:ln w="28575" cap="sq">
              <a:solidFill>
                <a:srgbClr val="000000"/>
              </a:solidFill>
              <a:prstDash val="solid"/>
              <a:miter/>
            </a:ln>
          </p:spPr>
        </p:sp>
        <p:sp>
          <p:nvSpPr>
            <p:cNvPr name="TextBox 9" id="9"/>
            <p:cNvSpPr txBox="true"/>
            <p:nvPr/>
          </p:nvSpPr>
          <p:spPr>
            <a:xfrm>
              <a:off x="0" y="-85725"/>
              <a:ext cx="1081549" cy="676066"/>
            </a:xfrm>
            <a:prstGeom prst="rect">
              <a:avLst/>
            </a:prstGeom>
          </p:spPr>
          <p:txBody>
            <a:bodyPr anchor="ctr" rtlCol="false" tIns="50800" lIns="50800" bIns="50800" rIns="50800"/>
            <a:lstStyle/>
            <a:p>
              <a:pPr algn="ctr">
                <a:lnSpc>
                  <a:spcPts val="9100"/>
                </a:lnSpc>
              </a:pPr>
            </a:p>
          </p:txBody>
        </p:sp>
      </p:grpSp>
      <p:grpSp>
        <p:nvGrpSpPr>
          <p:cNvPr name="Group 10" id="10"/>
          <p:cNvGrpSpPr/>
          <p:nvPr/>
        </p:nvGrpSpPr>
        <p:grpSpPr>
          <a:xfrm rot="2700000">
            <a:off x="1211424" y="1007355"/>
            <a:ext cx="882269" cy="8822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2" id="1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3" id="13"/>
          <p:cNvGrpSpPr/>
          <p:nvPr/>
        </p:nvGrpSpPr>
        <p:grpSpPr>
          <a:xfrm rot="2700000">
            <a:off x="2459140" y="1007355"/>
            <a:ext cx="882269" cy="8822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5" id="15"/>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6" id="16"/>
          <p:cNvGrpSpPr/>
          <p:nvPr/>
        </p:nvGrpSpPr>
        <p:grpSpPr>
          <a:xfrm rot="2700000">
            <a:off x="15075383" y="1007355"/>
            <a:ext cx="882269" cy="88226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8" id="18"/>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9" id="19"/>
          <p:cNvGrpSpPr/>
          <p:nvPr/>
        </p:nvGrpSpPr>
        <p:grpSpPr>
          <a:xfrm rot="2700000">
            <a:off x="16194307" y="1007355"/>
            <a:ext cx="882269" cy="88226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1" id="21"/>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2" id="22"/>
          <p:cNvGrpSpPr/>
          <p:nvPr/>
        </p:nvGrpSpPr>
        <p:grpSpPr>
          <a:xfrm rot="0">
            <a:off x="3999454" y="729688"/>
            <a:ext cx="10200429" cy="1342659"/>
            <a:chOff x="0" y="0"/>
            <a:chExt cx="1827802" cy="240589"/>
          </a:xfrm>
        </p:grpSpPr>
        <p:sp>
          <p:nvSpPr>
            <p:cNvPr name="Freeform 23" id="23"/>
            <p:cNvSpPr/>
            <p:nvPr/>
          </p:nvSpPr>
          <p:spPr>
            <a:xfrm flipH="false" flipV="false" rot="0">
              <a:off x="0" y="0"/>
              <a:ext cx="1827802" cy="240589"/>
            </a:xfrm>
            <a:custGeom>
              <a:avLst/>
              <a:gdLst/>
              <a:ahLst/>
              <a:cxnLst/>
              <a:rect r="r" b="b" t="t" l="l"/>
              <a:pathLst>
                <a:path h="240589" w="1827802">
                  <a:moveTo>
                    <a:pt x="45539" y="0"/>
                  </a:moveTo>
                  <a:lnTo>
                    <a:pt x="1782263" y="0"/>
                  </a:lnTo>
                  <a:cubicBezTo>
                    <a:pt x="1794341" y="0"/>
                    <a:pt x="1805924" y="4798"/>
                    <a:pt x="1814464" y="13338"/>
                  </a:cubicBezTo>
                  <a:cubicBezTo>
                    <a:pt x="1823004" y="21878"/>
                    <a:pt x="1827802" y="33461"/>
                    <a:pt x="1827802" y="45539"/>
                  </a:cubicBezTo>
                  <a:lnTo>
                    <a:pt x="1827802" y="195050"/>
                  </a:lnTo>
                  <a:cubicBezTo>
                    <a:pt x="1827802" y="220201"/>
                    <a:pt x="1807413" y="240589"/>
                    <a:pt x="1782263" y="240589"/>
                  </a:cubicBezTo>
                  <a:lnTo>
                    <a:pt x="45539" y="240589"/>
                  </a:lnTo>
                  <a:cubicBezTo>
                    <a:pt x="33461" y="240589"/>
                    <a:pt x="21878" y="235791"/>
                    <a:pt x="13338" y="227251"/>
                  </a:cubicBezTo>
                  <a:cubicBezTo>
                    <a:pt x="4798" y="218711"/>
                    <a:pt x="0" y="207128"/>
                    <a:pt x="0" y="195050"/>
                  </a:cubicBezTo>
                  <a:lnTo>
                    <a:pt x="0" y="45539"/>
                  </a:lnTo>
                  <a:cubicBezTo>
                    <a:pt x="0" y="33461"/>
                    <a:pt x="4798" y="21878"/>
                    <a:pt x="13338" y="13338"/>
                  </a:cubicBezTo>
                  <a:cubicBezTo>
                    <a:pt x="21878" y="4798"/>
                    <a:pt x="33461" y="0"/>
                    <a:pt x="45539" y="0"/>
                  </a:cubicBezTo>
                  <a:close/>
                </a:path>
              </a:pathLst>
            </a:custGeom>
            <a:solidFill>
              <a:srgbClr val="2B6599"/>
            </a:solidFill>
            <a:ln w="28575" cap="rnd">
              <a:solidFill>
                <a:srgbClr val="000000"/>
              </a:solidFill>
              <a:prstDash val="solid"/>
              <a:round/>
            </a:ln>
          </p:spPr>
        </p:sp>
        <p:sp>
          <p:nvSpPr>
            <p:cNvPr name="TextBox 24" id="24"/>
            <p:cNvSpPr txBox="true"/>
            <p:nvPr/>
          </p:nvSpPr>
          <p:spPr>
            <a:xfrm>
              <a:off x="0" y="-47625"/>
              <a:ext cx="1827802" cy="288214"/>
            </a:xfrm>
            <a:prstGeom prst="rect">
              <a:avLst/>
            </a:prstGeom>
          </p:spPr>
          <p:txBody>
            <a:bodyPr anchor="ctr" rtlCol="false" tIns="50800" lIns="50800" bIns="50800" rIns="50800"/>
            <a:lstStyle/>
            <a:p>
              <a:pPr algn="ctr">
                <a:lnSpc>
                  <a:spcPts val="4290"/>
                </a:lnSpc>
              </a:pPr>
              <a:r>
                <a:rPr lang="en-US" sz="3300" i="true">
                  <a:solidFill>
                    <a:srgbClr val="FFFFFF"/>
                  </a:solidFill>
                  <a:latin typeface="Asap Italics"/>
                  <a:ea typeface="Asap Italics"/>
                  <a:cs typeface="Asap Italics"/>
                  <a:sym typeface="Asap Italics"/>
                </a:rPr>
                <a:t>CHƯƠNG IV. THỰC NGHIỆM VÀ KẾT LUẬN</a:t>
              </a:r>
            </a:p>
          </p:txBody>
        </p:sp>
      </p:grpSp>
      <p:sp>
        <p:nvSpPr>
          <p:cNvPr name="Freeform 25" id="25"/>
          <p:cNvSpPr/>
          <p:nvPr/>
        </p:nvSpPr>
        <p:spPr>
          <a:xfrm flipH="false" flipV="false" rot="0">
            <a:off x="8046349" y="2806449"/>
            <a:ext cx="9982745" cy="5775395"/>
          </a:xfrm>
          <a:custGeom>
            <a:avLst/>
            <a:gdLst/>
            <a:ahLst/>
            <a:cxnLst/>
            <a:rect r="r" b="b" t="t" l="l"/>
            <a:pathLst>
              <a:path h="5775395" w="9982745">
                <a:moveTo>
                  <a:pt x="0" y="0"/>
                </a:moveTo>
                <a:lnTo>
                  <a:pt x="9982745" y="0"/>
                </a:lnTo>
                <a:lnTo>
                  <a:pt x="9982745" y="5775395"/>
                </a:lnTo>
                <a:lnTo>
                  <a:pt x="0" y="5775395"/>
                </a:lnTo>
                <a:lnTo>
                  <a:pt x="0" y="0"/>
                </a:lnTo>
                <a:close/>
              </a:path>
            </a:pathLst>
          </a:custGeom>
          <a:blipFill>
            <a:blip r:embed="rId2"/>
            <a:stretch>
              <a:fillRect l="-2653" t="0" r="0" b="0"/>
            </a:stretch>
          </a:blipFill>
        </p:spPr>
      </p:sp>
      <p:sp>
        <p:nvSpPr>
          <p:cNvPr name="TextBox 26" id="26"/>
          <p:cNvSpPr txBox="true"/>
          <p:nvPr/>
        </p:nvSpPr>
        <p:spPr>
          <a:xfrm rot="0">
            <a:off x="2242046" y="2905953"/>
            <a:ext cx="3121706" cy="783199"/>
          </a:xfrm>
          <a:prstGeom prst="rect">
            <a:avLst/>
          </a:prstGeom>
        </p:spPr>
        <p:txBody>
          <a:bodyPr anchor="t" rtlCol="false" tIns="0" lIns="0" bIns="0" rIns="0">
            <a:spAutoFit/>
          </a:bodyPr>
          <a:lstStyle/>
          <a:p>
            <a:pPr algn="l">
              <a:lnSpc>
                <a:spcPts val="3971"/>
              </a:lnSpc>
            </a:pPr>
            <a:r>
              <a:rPr lang="en-US" sz="3008" i="true" b="true">
                <a:solidFill>
                  <a:srgbClr val="000000"/>
                </a:solidFill>
                <a:latin typeface="Asap Bold Italics"/>
                <a:ea typeface="Asap Bold Italics"/>
                <a:cs typeface="Asap Bold Italics"/>
                <a:sym typeface="Asap Bold Italics"/>
              </a:rPr>
              <a:t>4.1. Thực nghiệm</a:t>
            </a:r>
          </a:p>
          <a:p>
            <a:pPr algn="l">
              <a:lnSpc>
                <a:spcPts val="2255"/>
              </a:lnSpc>
            </a:pPr>
          </a:p>
        </p:txBody>
      </p:sp>
      <p:sp>
        <p:nvSpPr>
          <p:cNvPr name="TextBox 27" id="27"/>
          <p:cNvSpPr txBox="true"/>
          <p:nvPr/>
        </p:nvSpPr>
        <p:spPr>
          <a:xfrm rot="0">
            <a:off x="2276416" y="3651051"/>
            <a:ext cx="4942836" cy="2213473"/>
          </a:xfrm>
          <a:prstGeom prst="rect">
            <a:avLst/>
          </a:prstGeom>
        </p:spPr>
        <p:txBody>
          <a:bodyPr anchor="t" rtlCol="false" tIns="0" lIns="0" bIns="0" rIns="0">
            <a:spAutoFit/>
          </a:bodyPr>
          <a:lstStyle/>
          <a:p>
            <a:pPr algn="l">
              <a:lnSpc>
                <a:spcPts val="3839"/>
              </a:lnSpc>
            </a:pPr>
            <a:r>
              <a:rPr lang="en-US" sz="2909" i="true">
                <a:solidFill>
                  <a:srgbClr val="000000"/>
                </a:solidFill>
                <a:latin typeface="Asap Italics"/>
                <a:ea typeface="Asap Italics"/>
                <a:cs typeface="Asap Italics"/>
                <a:sym typeface="Asap Italics"/>
              </a:rPr>
              <a:t>- Kiểm tra</a:t>
            </a:r>
            <a:r>
              <a:rPr lang="en-US" sz="2909" i="true">
                <a:solidFill>
                  <a:srgbClr val="000000"/>
                </a:solidFill>
                <a:latin typeface="Asap Italics"/>
                <a:ea typeface="Asap Italics"/>
                <a:cs typeface="Asap Italics"/>
                <a:sym typeface="Asap Italics"/>
              </a:rPr>
              <a:t> các trườ</a:t>
            </a:r>
            <a:r>
              <a:rPr lang="en-US" sz="2909" i="true">
                <a:solidFill>
                  <a:srgbClr val="000000"/>
                </a:solidFill>
                <a:latin typeface="Asap Italics"/>
                <a:ea typeface="Asap Italics"/>
                <a:cs typeface="Asap Italics"/>
                <a:sym typeface="Asap Italics"/>
              </a:rPr>
              <a:t>ng hợp đặc biệt:</a:t>
            </a:r>
          </a:p>
          <a:p>
            <a:pPr algn="l">
              <a:lnSpc>
                <a:spcPts val="3839"/>
              </a:lnSpc>
            </a:pPr>
            <a:r>
              <a:rPr lang="en-US" sz="2909" i="true">
                <a:solidFill>
                  <a:srgbClr val="000000"/>
                </a:solidFill>
                <a:latin typeface="Asap Italics"/>
                <a:ea typeface="Asap Italics"/>
                <a:cs typeface="Asap Italics"/>
                <a:sym typeface="Asap Italics"/>
              </a:rPr>
              <a:t>  - Rút A, 10 → hiện “Blackjack!”</a:t>
            </a:r>
          </a:p>
          <a:p>
            <a:pPr algn="l">
              <a:lnSpc>
                <a:spcPts val="2123"/>
              </a:lnSpc>
            </a:pP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6C3FF"/>
        </a:solidFill>
      </p:bgPr>
    </p:bg>
    <p:spTree>
      <p:nvGrpSpPr>
        <p:cNvPr id="1" name=""/>
        <p:cNvGrpSpPr/>
        <p:nvPr/>
      </p:nvGrpSpPr>
      <p:grpSpPr>
        <a:xfrm>
          <a:off x="0" y="0"/>
          <a:ext cx="0" cy="0"/>
          <a:chOff x="0" y="0"/>
          <a:chExt cx="0" cy="0"/>
        </a:xfrm>
      </p:grpSpPr>
      <p:grpSp>
        <p:nvGrpSpPr>
          <p:cNvPr name="Group 2" id="2"/>
          <p:cNvGrpSpPr/>
          <p:nvPr/>
        </p:nvGrpSpPr>
        <p:grpSpPr>
          <a:xfrm rot="0">
            <a:off x="1135713" y="2247747"/>
            <a:ext cx="6910636" cy="4352912"/>
            <a:chOff x="0" y="0"/>
            <a:chExt cx="1149350" cy="1149350"/>
          </a:xfrm>
        </p:grpSpPr>
        <p:sp>
          <p:nvSpPr>
            <p:cNvPr name="Freeform 3" id="3"/>
            <p:cNvSpPr/>
            <p:nvPr/>
          </p:nvSpPr>
          <p:spPr>
            <a:xfrm flipH="false" flipV="false" rot="0">
              <a:off x="0" y="0"/>
              <a:ext cx="4188260" cy="2638126"/>
            </a:xfrm>
            <a:custGeom>
              <a:avLst/>
              <a:gdLst/>
              <a:ahLst/>
              <a:cxnLst/>
              <a:rect r="r" b="b" t="t" l="l"/>
              <a:pathLst>
                <a:path h="2638126" w="4188260">
                  <a:moveTo>
                    <a:pt x="4188260" y="29151"/>
                  </a:moveTo>
                  <a:lnTo>
                    <a:pt x="4188260" y="0"/>
                  </a:lnTo>
                  <a:lnTo>
                    <a:pt x="23140" y="0"/>
                  </a:lnTo>
                  <a:lnTo>
                    <a:pt x="23140" y="14575"/>
                  </a:lnTo>
                  <a:lnTo>
                    <a:pt x="0" y="14575"/>
                  </a:lnTo>
                  <a:lnTo>
                    <a:pt x="0" y="2638126"/>
                  </a:lnTo>
                  <a:lnTo>
                    <a:pt x="46279" y="2638126"/>
                  </a:lnTo>
                  <a:lnTo>
                    <a:pt x="46279" y="2127991"/>
                  </a:lnTo>
                  <a:lnTo>
                    <a:pt x="833024" y="2127991"/>
                  </a:lnTo>
                  <a:lnTo>
                    <a:pt x="833024" y="2638126"/>
                  </a:lnTo>
                  <a:lnTo>
                    <a:pt x="879303" y="2638126"/>
                  </a:lnTo>
                  <a:lnTo>
                    <a:pt x="879303" y="2127991"/>
                  </a:lnTo>
                  <a:lnTo>
                    <a:pt x="1666048" y="2127991"/>
                  </a:lnTo>
                  <a:lnTo>
                    <a:pt x="1666048" y="2638126"/>
                  </a:lnTo>
                  <a:lnTo>
                    <a:pt x="1712327" y="2638126"/>
                  </a:lnTo>
                  <a:lnTo>
                    <a:pt x="1712327" y="2127991"/>
                  </a:lnTo>
                  <a:lnTo>
                    <a:pt x="2499072" y="2127991"/>
                  </a:lnTo>
                  <a:lnTo>
                    <a:pt x="2499072" y="2638126"/>
                  </a:lnTo>
                  <a:lnTo>
                    <a:pt x="2545351" y="2638126"/>
                  </a:lnTo>
                  <a:lnTo>
                    <a:pt x="2545351" y="2127991"/>
                  </a:lnTo>
                  <a:lnTo>
                    <a:pt x="3332096" y="2127991"/>
                  </a:lnTo>
                  <a:lnTo>
                    <a:pt x="3332096" y="2638126"/>
                  </a:lnTo>
                  <a:lnTo>
                    <a:pt x="3378375" y="2638126"/>
                  </a:lnTo>
                  <a:lnTo>
                    <a:pt x="3378375" y="2127991"/>
                  </a:lnTo>
                  <a:lnTo>
                    <a:pt x="4188260" y="2127991"/>
                  </a:lnTo>
                  <a:lnTo>
                    <a:pt x="4188260" y="2098840"/>
                  </a:lnTo>
                  <a:lnTo>
                    <a:pt x="3378375" y="2098840"/>
                  </a:lnTo>
                  <a:lnTo>
                    <a:pt x="3378375" y="1603281"/>
                  </a:lnTo>
                  <a:lnTo>
                    <a:pt x="4188260" y="1603281"/>
                  </a:lnTo>
                  <a:lnTo>
                    <a:pt x="4188260" y="1574130"/>
                  </a:lnTo>
                  <a:lnTo>
                    <a:pt x="3378375" y="1574130"/>
                  </a:lnTo>
                  <a:lnTo>
                    <a:pt x="3378375" y="1078571"/>
                  </a:lnTo>
                  <a:lnTo>
                    <a:pt x="4188260" y="1078571"/>
                  </a:lnTo>
                  <a:lnTo>
                    <a:pt x="4188260" y="1049420"/>
                  </a:lnTo>
                  <a:lnTo>
                    <a:pt x="3378375" y="1049420"/>
                  </a:lnTo>
                  <a:lnTo>
                    <a:pt x="3378375" y="553861"/>
                  </a:lnTo>
                  <a:lnTo>
                    <a:pt x="4188260" y="553861"/>
                  </a:lnTo>
                  <a:lnTo>
                    <a:pt x="4188260" y="524710"/>
                  </a:lnTo>
                  <a:lnTo>
                    <a:pt x="3378375" y="524710"/>
                  </a:lnTo>
                  <a:lnTo>
                    <a:pt x="3378375" y="29151"/>
                  </a:lnTo>
                  <a:lnTo>
                    <a:pt x="4188260" y="29151"/>
                  </a:lnTo>
                  <a:close/>
                  <a:moveTo>
                    <a:pt x="879303" y="524710"/>
                  </a:moveTo>
                  <a:lnTo>
                    <a:pt x="879303" y="29151"/>
                  </a:lnTo>
                  <a:lnTo>
                    <a:pt x="1666048" y="29151"/>
                  </a:lnTo>
                  <a:lnTo>
                    <a:pt x="1666048" y="524710"/>
                  </a:lnTo>
                  <a:lnTo>
                    <a:pt x="879303" y="524710"/>
                  </a:lnTo>
                  <a:close/>
                  <a:moveTo>
                    <a:pt x="1666048" y="553861"/>
                  </a:moveTo>
                  <a:lnTo>
                    <a:pt x="1666048" y="1049420"/>
                  </a:lnTo>
                  <a:lnTo>
                    <a:pt x="879303" y="1049420"/>
                  </a:lnTo>
                  <a:lnTo>
                    <a:pt x="879303" y="553861"/>
                  </a:lnTo>
                  <a:lnTo>
                    <a:pt x="1666048" y="553861"/>
                  </a:lnTo>
                  <a:close/>
                  <a:moveTo>
                    <a:pt x="833024" y="524710"/>
                  </a:moveTo>
                  <a:lnTo>
                    <a:pt x="46279" y="524710"/>
                  </a:lnTo>
                  <a:lnTo>
                    <a:pt x="46279" y="29151"/>
                  </a:lnTo>
                  <a:lnTo>
                    <a:pt x="833024" y="29151"/>
                  </a:lnTo>
                  <a:lnTo>
                    <a:pt x="833024" y="524710"/>
                  </a:lnTo>
                  <a:close/>
                  <a:moveTo>
                    <a:pt x="833024" y="553861"/>
                  </a:moveTo>
                  <a:lnTo>
                    <a:pt x="833024" y="1049420"/>
                  </a:lnTo>
                  <a:lnTo>
                    <a:pt x="46279" y="1049420"/>
                  </a:lnTo>
                  <a:lnTo>
                    <a:pt x="46279" y="553861"/>
                  </a:lnTo>
                  <a:lnTo>
                    <a:pt x="833024" y="553861"/>
                  </a:lnTo>
                  <a:close/>
                  <a:moveTo>
                    <a:pt x="833024" y="1078571"/>
                  </a:moveTo>
                  <a:lnTo>
                    <a:pt x="833024" y="1574130"/>
                  </a:lnTo>
                  <a:lnTo>
                    <a:pt x="46279" y="1574130"/>
                  </a:lnTo>
                  <a:lnTo>
                    <a:pt x="46279" y="1078571"/>
                  </a:lnTo>
                  <a:lnTo>
                    <a:pt x="833024" y="1078571"/>
                  </a:lnTo>
                  <a:close/>
                  <a:moveTo>
                    <a:pt x="879303" y="1078571"/>
                  </a:moveTo>
                  <a:lnTo>
                    <a:pt x="1666048" y="1078571"/>
                  </a:lnTo>
                  <a:lnTo>
                    <a:pt x="1666048" y="1574130"/>
                  </a:lnTo>
                  <a:lnTo>
                    <a:pt x="879303" y="1574130"/>
                  </a:lnTo>
                  <a:lnTo>
                    <a:pt x="879303" y="1078571"/>
                  </a:lnTo>
                  <a:close/>
                  <a:moveTo>
                    <a:pt x="1712327" y="1078571"/>
                  </a:moveTo>
                  <a:lnTo>
                    <a:pt x="2499072" y="1078571"/>
                  </a:lnTo>
                  <a:lnTo>
                    <a:pt x="2499072" y="1574130"/>
                  </a:lnTo>
                  <a:lnTo>
                    <a:pt x="1712327" y="1574130"/>
                  </a:lnTo>
                  <a:lnTo>
                    <a:pt x="1712327" y="1078571"/>
                  </a:lnTo>
                  <a:close/>
                  <a:moveTo>
                    <a:pt x="1712327" y="1049420"/>
                  </a:moveTo>
                  <a:lnTo>
                    <a:pt x="1712327" y="553861"/>
                  </a:lnTo>
                  <a:lnTo>
                    <a:pt x="2499072" y="553861"/>
                  </a:lnTo>
                  <a:lnTo>
                    <a:pt x="2499072" y="1049420"/>
                  </a:lnTo>
                  <a:lnTo>
                    <a:pt x="1712327" y="1049420"/>
                  </a:lnTo>
                  <a:close/>
                  <a:moveTo>
                    <a:pt x="1712327" y="524710"/>
                  </a:moveTo>
                  <a:lnTo>
                    <a:pt x="1712327" y="29151"/>
                  </a:lnTo>
                  <a:lnTo>
                    <a:pt x="2499072" y="29151"/>
                  </a:lnTo>
                  <a:lnTo>
                    <a:pt x="2499072" y="524710"/>
                  </a:lnTo>
                  <a:lnTo>
                    <a:pt x="1712327" y="524710"/>
                  </a:lnTo>
                  <a:close/>
                  <a:moveTo>
                    <a:pt x="46279" y="2098840"/>
                  </a:moveTo>
                  <a:lnTo>
                    <a:pt x="46279" y="1603281"/>
                  </a:lnTo>
                  <a:lnTo>
                    <a:pt x="833024" y="1603281"/>
                  </a:lnTo>
                  <a:lnTo>
                    <a:pt x="833024" y="2098840"/>
                  </a:lnTo>
                  <a:lnTo>
                    <a:pt x="46279" y="2098840"/>
                  </a:lnTo>
                  <a:close/>
                  <a:moveTo>
                    <a:pt x="879303" y="2098840"/>
                  </a:moveTo>
                  <a:lnTo>
                    <a:pt x="879303" y="1603281"/>
                  </a:lnTo>
                  <a:lnTo>
                    <a:pt x="1666048" y="1603281"/>
                  </a:lnTo>
                  <a:lnTo>
                    <a:pt x="1666048" y="2098840"/>
                  </a:lnTo>
                  <a:lnTo>
                    <a:pt x="879303" y="2098840"/>
                  </a:lnTo>
                  <a:close/>
                  <a:moveTo>
                    <a:pt x="1712327" y="2098840"/>
                  </a:moveTo>
                  <a:lnTo>
                    <a:pt x="1712327" y="1603281"/>
                  </a:lnTo>
                  <a:lnTo>
                    <a:pt x="2499072" y="1603281"/>
                  </a:lnTo>
                  <a:lnTo>
                    <a:pt x="2499072" y="2098840"/>
                  </a:lnTo>
                  <a:lnTo>
                    <a:pt x="1712327" y="2098840"/>
                  </a:lnTo>
                  <a:close/>
                  <a:moveTo>
                    <a:pt x="3332096" y="2098840"/>
                  </a:moveTo>
                  <a:lnTo>
                    <a:pt x="2545351" y="2098840"/>
                  </a:lnTo>
                  <a:lnTo>
                    <a:pt x="2545351" y="1603281"/>
                  </a:lnTo>
                  <a:lnTo>
                    <a:pt x="3332096" y="1603281"/>
                  </a:lnTo>
                  <a:lnTo>
                    <a:pt x="3332096" y="2098840"/>
                  </a:lnTo>
                  <a:close/>
                  <a:moveTo>
                    <a:pt x="3332096" y="1574130"/>
                  </a:moveTo>
                  <a:lnTo>
                    <a:pt x="2545351" y="1574130"/>
                  </a:lnTo>
                  <a:lnTo>
                    <a:pt x="2545351" y="1078571"/>
                  </a:lnTo>
                  <a:lnTo>
                    <a:pt x="3332096" y="1078571"/>
                  </a:lnTo>
                  <a:lnTo>
                    <a:pt x="3332096" y="1574130"/>
                  </a:lnTo>
                  <a:close/>
                  <a:moveTo>
                    <a:pt x="3332096" y="1049420"/>
                  </a:moveTo>
                  <a:lnTo>
                    <a:pt x="2545351" y="1049420"/>
                  </a:lnTo>
                  <a:lnTo>
                    <a:pt x="2545351" y="553861"/>
                  </a:lnTo>
                  <a:lnTo>
                    <a:pt x="3332096" y="553861"/>
                  </a:lnTo>
                  <a:lnTo>
                    <a:pt x="3332096" y="1049420"/>
                  </a:lnTo>
                  <a:close/>
                  <a:moveTo>
                    <a:pt x="3332096" y="524710"/>
                  </a:moveTo>
                  <a:lnTo>
                    <a:pt x="2545351" y="524710"/>
                  </a:lnTo>
                  <a:lnTo>
                    <a:pt x="2545351" y="29151"/>
                  </a:lnTo>
                  <a:lnTo>
                    <a:pt x="3332096" y="29151"/>
                  </a:lnTo>
                  <a:lnTo>
                    <a:pt x="3332096" y="524710"/>
                  </a:lnTo>
                  <a:close/>
                </a:path>
              </a:pathLst>
            </a:custGeom>
            <a:solidFill>
              <a:srgbClr val="FFFFFF"/>
            </a:solidFill>
          </p:spPr>
        </p:sp>
      </p:grpSp>
      <p:grpSp>
        <p:nvGrpSpPr>
          <p:cNvPr name="Group 4" id="4"/>
          <p:cNvGrpSpPr/>
          <p:nvPr/>
        </p:nvGrpSpPr>
        <p:grpSpPr>
          <a:xfrm rot="0">
            <a:off x="1544531" y="2944053"/>
            <a:ext cx="5674721" cy="2990298"/>
            <a:chOff x="0" y="0"/>
            <a:chExt cx="1016846" cy="535828"/>
          </a:xfrm>
        </p:grpSpPr>
        <p:sp>
          <p:nvSpPr>
            <p:cNvPr name="Freeform 5" id="5"/>
            <p:cNvSpPr/>
            <p:nvPr/>
          </p:nvSpPr>
          <p:spPr>
            <a:xfrm flipH="false" flipV="false" rot="0">
              <a:off x="0" y="0"/>
              <a:ext cx="1016846" cy="535828"/>
            </a:xfrm>
            <a:custGeom>
              <a:avLst/>
              <a:gdLst/>
              <a:ahLst/>
              <a:cxnLst/>
              <a:rect r="r" b="b" t="t" l="l"/>
              <a:pathLst>
                <a:path h="535828" w="1016846">
                  <a:moveTo>
                    <a:pt x="27286" y="0"/>
                  </a:moveTo>
                  <a:lnTo>
                    <a:pt x="989560" y="0"/>
                  </a:lnTo>
                  <a:cubicBezTo>
                    <a:pt x="1004630" y="0"/>
                    <a:pt x="1016846" y="12216"/>
                    <a:pt x="1016846" y="27286"/>
                  </a:cubicBezTo>
                  <a:lnTo>
                    <a:pt x="1016846" y="508542"/>
                  </a:lnTo>
                  <a:cubicBezTo>
                    <a:pt x="1016846" y="515779"/>
                    <a:pt x="1013971" y="522719"/>
                    <a:pt x="1008854" y="527836"/>
                  </a:cubicBezTo>
                  <a:cubicBezTo>
                    <a:pt x="1003737" y="532953"/>
                    <a:pt x="996797" y="535828"/>
                    <a:pt x="989560" y="535828"/>
                  </a:cubicBezTo>
                  <a:lnTo>
                    <a:pt x="27286" y="535828"/>
                  </a:lnTo>
                  <a:cubicBezTo>
                    <a:pt x="20049" y="535828"/>
                    <a:pt x="13109" y="532953"/>
                    <a:pt x="7992" y="527836"/>
                  </a:cubicBezTo>
                  <a:cubicBezTo>
                    <a:pt x="2875" y="522719"/>
                    <a:pt x="0" y="515779"/>
                    <a:pt x="0" y="508542"/>
                  </a:cubicBezTo>
                  <a:lnTo>
                    <a:pt x="0" y="27286"/>
                  </a:lnTo>
                  <a:cubicBezTo>
                    <a:pt x="0" y="20049"/>
                    <a:pt x="2875" y="13109"/>
                    <a:pt x="7992" y="7992"/>
                  </a:cubicBezTo>
                  <a:cubicBezTo>
                    <a:pt x="13109" y="2875"/>
                    <a:pt x="20049" y="0"/>
                    <a:pt x="27286" y="0"/>
                  </a:cubicBezTo>
                  <a:close/>
                </a:path>
              </a:pathLst>
            </a:custGeom>
            <a:solidFill>
              <a:srgbClr val="FDD36D"/>
            </a:solidFill>
            <a:ln w="28575" cap="sq">
              <a:solidFill>
                <a:srgbClr val="000000"/>
              </a:solidFill>
              <a:prstDash val="solid"/>
              <a:miter/>
            </a:ln>
          </p:spPr>
        </p:sp>
        <p:sp>
          <p:nvSpPr>
            <p:cNvPr name="TextBox 6" id="6"/>
            <p:cNvSpPr txBox="true"/>
            <p:nvPr/>
          </p:nvSpPr>
          <p:spPr>
            <a:xfrm>
              <a:off x="0" y="-85725"/>
              <a:ext cx="1016846" cy="621553"/>
            </a:xfrm>
            <a:prstGeom prst="rect">
              <a:avLst/>
            </a:prstGeom>
          </p:spPr>
          <p:txBody>
            <a:bodyPr anchor="ctr" rtlCol="false" tIns="50800" lIns="50800" bIns="50800" rIns="50800"/>
            <a:lstStyle/>
            <a:p>
              <a:pPr algn="ctr">
                <a:lnSpc>
                  <a:spcPts val="9100"/>
                </a:lnSpc>
              </a:pPr>
            </a:p>
          </p:txBody>
        </p:sp>
      </p:grpSp>
      <p:grpSp>
        <p:nvGrpSpPr>
          <p:cNvPr name="Group 7" id="7"/>
          <p:cNvGrpSpPr/>
          <p:nvPr/>
        </p:nvGrpSpPr>
        <p:grpSpPr>
          <a:xfrm rot="0">
            <a:off x="1745660" y="2570003"/>
            <a:ext cx="6035810" cy="2844310"/>
            <a:chOff x="0" y="0"/>
            <a:chExt cx="1081549" cy="509668"/>
          </a:xfrm>
        </p:grpSpPr>
        <p:sp>
          <p:nvSpPr>
            <p:cNvPr name="Freeform 8" id="8"/>
            <p:cNvSpPr/>
            <p:nvPr/>
          </p:nvSpPr>
          <p:spPr>
            <a:xfrm flipH="false" flipV="false" rot="0">
              <a:off x="0" y="0"/>
              <a:ext cx="1081549" cy="509668"/>
            </a:xfrm>
            <a:custGeom>
              <a:avLst/>
              <a:gdLst/>
              <a:ahLst/>
              <a:cxnLst/>
              <a:rect r="r" b="b" t="t" l="l"/>
              <a:pathLst>
                <a:path h="509668" w="1081549">
                  <a:moveTo>
                    <a:pt x="25653" y="0"/>
                  </a:moveTo>
                  <a:lnTo>
                    <a:pt x="1055896" y="0"/>
                  </a:lnTo>
                  <a:cubicBezTo>
                    <a:pt x="1062699" y="0"/>
                    <a:pt x="1069224" y="2703"/>
                    <a:pt x="1074035" y="7514"/>
                  </a:cubicBezTo>
                  <a:cubicBezTo>
                    <a:pt x="1078846" y="12325"/>
                    <a:pt x="1081549" y="18850"/>
                    <a:pt x="1081549" y="25653"/>
                  </a:cubicBezTo>
                  <a:lnTo>
                    <a:pt x="1081549" y="484015"/>
                  </a:lnTo>
                  <a:cubicBezTo>
                    <a:pt x="1081549" y="490819"/>
                    <a:pt x="1078846" y="497344"/>
                    <a:pt x="1074035" y="502155"/>
                  </a:cubicBezTo>
                  <a:cubicBezTo>
                    <a:pt x="1069224" y="506965"/>
                    <a:pt x="1062699" y="509668"/>
                    <a:pt x="1055896" y="509668"/>
                  </a:cubicBezTo>
                  <a:lnTo>
                    <a:pt x="25653" y="509668"/>
                  </a:lnTo>
                  <a:cubicBezTo>
                    <a:pt x="18850" y="509668"/>
                    <a:pt x="12325" y="506965"/>
                    <a:pt x="7514" y="502155"/>
                  </a:cubicBezTo>
                  <a:cubicBezTo>
                    <a:pt x="2703" y="497344"/>
                    <a:pt x="0" y="490819"/>
                    <a:pt x="0" y="484015"/>
                  </a:cubicBezTo>
                  <a:lnTo>
                    <a:pt x="0" y="25653"/>
                  </a:lnTo>
                  <a:cubicBezTo>
                    <a:pt x="0" y="18850"/>
                    <a:pt x="2703" y="12325"/>
                    <a:pt x="7514" y="7514"/>
                  </a:cubicBezTo>
                  <a:cubicBezTo>
                    <a:pt x="12325" y="2703"/>
                    <a:pt x="18850" y="0"/>
                    <a:pt x="25653" y="0"/>
                  </a:cubicBezTo>
                  <a:close/>
                </a:path>
              </a:pathLst>
            </a:custGeom>
            <a:solidFill>
              <a:srgbClr val="FFFFFF"/>
            </a:solidFill>
            <a:ln w="28575" cap="sq">
              <a:solidFill>
                <a:srgbClr val="000000"/>
              </a:solidFill>
              <a:prstDash val="solid"/>
              <a:miter/>
            </a:ln>
          </p:spPr>
        </p:sp>
        <p:sp>
          <p:nvSpPr>
            <p:cNvPr name="TextBox 9" id="9"/>
            <p:cNvSpPr txBox="true"/>
            <p:nvPr/>
          </p:nvSpPr>
          <p:spPr>
            <a:xfrm>
              <a:off x="0" y="-85725"/>
              <a:ext cx="1081549" cy="595393"/>
            </a:xfrm>
            <a:prstGeom prst="rect">
              <a:avLst/>
            </a:prstGeom>
          </p:spPr>
          <p:txBody>
            <a:bodyPr anchor="ctr" rtlCol="false" tIns="50800" lIns="50800" bIns="50800" rIns="50800"/>
            <a:lstStyle/>
            <a:p>
              <a:pPr algn="ctr">
                <a:lnSpc>
                  <a:spcPts val="9100"/>
                </a:lnSpc>
              </a:pPr>
            </a:p>
          </p:txBody>
        </p:sp>
      </p:grpSp>
      <p:grpSp>
        <p:nvGrpSpPr>
          <p:cNvPr name="Group 10" id="10"/>
          <p:cNvGrpSpPr/>
          <p:nvPr/>
        </p:nvGrpSpPr>
        <p:grpSpPr>
          <a:xfrm rot="2700000">
            <a:off x="1211424" y="1007355"/>
            <a:ext cx="882269" cy="8822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2" id="1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3" id="13"/>
          <p:cNvGrpSpPr/>
          <p:nvPr/>
        </p:nvGrpSpPr>
        <p:grpSpPr>
          <a:xfrm rot="2700000">
            <a:off x="2459140" y="1007355"/>
            <a:ext cx="882269" cy="8822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5" id="15"/>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6" id="16"/>
          <p:cNvGrpSpPr/>
          <p:nvPr/>
        </p:nvGrpSpPr>
        <p:grpSpPr>
          <a:xfrm rot="2700000">
            <a:off x="15075383" y="1007355"/>
            <a:ext cx="882269" cy="88226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8" id="18"/>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9" id="19"/>
          <p:cNvGrpSpPr/>
          <p:nvPr/>
        </p:nvGrpSpPr>
        <p:grpSpPr>
          <a:xfrm rot="2700000">
            <a:off x="16194307" y="1007355"/>
            <a:ext cx="882269" cy="88226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1" id="21"/>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2" id="22"/>
          <p:cNvGrpSpPr/>
          <p:nvPr/>
        </p:nvGrpSpPr>
        <p:grpSpPr>
          <a:xfrm rot="0">
            <a:off x="3999454" y="729688"/>
            <a:ext cx="10200429" cy="1342659"/>
            <a:chOff x="0" y="0"/>
            <a:chExt cx="1827802" cy="240589"/>
          </a:xfrm>
        </p:grpSpPr>
        <p:sp>
          <p:nvSpPr>
            <p:cNvPr name="Freeform 23" id="23"/>
            <p:cNvSpPr/>
            <p:nvPr/>
          </p:nvSpPr>
          <p:spPr>
            <a:xfrm flipH="false" flipV="false" rot="0">
              <a:off x="0" y="0"/>
              <a:ext cx="1827802" cy="240589"/>
            </a:xfrm>
            <a:custGeom>
              <a:avLst/>
              <a:gdLst/>
              <a:ahLst/>
              <a:cxnLst/>
              <a:rect r="r" b="b" t="t" l="l"/>
              <a:pathLst>
                <a:path h="240589" w="1827802">
                  <a:moveTo>
                    <a:pt x="45539" y="0"/>
                  </a:moveTo>
                  <a:lnTo>
                    <a:pt x="1782263" y="0"/>
                  </a:lnTo>
                  <a:cubicBezTo>
                    <a:pt x="1794341" y="0"/>
                    <a:pt x="1805924" y="4798"/>
                    <a:pt x="1814464" y="13338"/>
                  </a:cubicBezTo>
                  <a:cubicBezTo>
                    <a:pt x="1823004" y="21878"/>
                    <a:pt x="1827802" y="33461"/>
                    <a:pt x="1827802" y="45539"/>
                  </a:cubicBezTo>
                  <a:lnTo>
                    <a:pt x="1827802" y="195050"/>
                  </a:lnTo>
                  <a:cubicBezTo>
                    <a:pt x="1827802" y="220201"/>
                    <a:pt x="1807413" y="240589"/>
                    <a:pt x="1782263" y="240589"/>
                  </a:cubicBezTo>
                  <a:lnTo>
                    <a:pt x="45539" y="240589"/>
                  </a:lnTo>
                  <a:cubicBezTo>
                    <a:pt x="33461" y="240589"/>
                    <a:pt x="21878" y="235791"/>
                    <a:pt x="13338" y="227251"/>
                  </a:cubicBezTo>
                  <a:cubicBezTo>
                    <a:pt x="4798" y="218711"/>
                    <a:pt x="0" y="207128"/>
                    <a:pt x="0" y="195050"/>
                  </a:cubicBezTo>
                  <a:lnTo>
                    <a:pt x="0" y="45539"/>
                  </a:lnTo>
                  <a:cubicBezTo>
                    <a:pt x="0" y="33461"/>
                    <a:pt x="4798" y="21878"/>
                    <a:pt x="13338" y="13338"/>
                  </a:cubicBezTo>
                  <a:cubicBezTo>
                    <a:pt x="21878" y="4798"/>
                    <a:pt x="33461" y="0"/>
                    <a:pt x="45539" y="0"/>
                  </a:cubicBezTo>
                  <a:close/>
                </a:path>
              </a:pathLst>
            </a:custGeom>
            <a:solidFill>
              <a:srgbClr val="2B6599"/>
            </a:solidFill>
            <a:ln w="28575" cap="rnd">
              <a:solidFill>
                <a:srgbClr val="000000"/>
              </a:solidFill>
              <a:prstDash val="solid"/>
              <a:round/>
            </a:ln>
          </p:spPr>
        </p:sp>
        <p:sp>
          <p:nvSpPr>
            <p:cNvPr name="TextBox 24" id="24"/>
            <p:cNvSpPr txBox="true"/>
            <p:nvPr/>
          </p:nvSpPr>
          <p:spPr>
            <a:xfrm>
              <a:off x="0" y="-47625"/>
              <a:ext cx="1827802" cy="288214"/>
            </a:xfrm>
            <a:prstGeom prst="rect">
              <a:avLst/>
            </a:prstGeom>
          </p:spPr>
          <p:txBody>
            <a:bodyPr anchor="ctr" rtlCol="false" tIns="50800" lIns="50800" bIns="50800" rIns="50800"/>
            <a:lstStyle/>
            <a:p>
              <a:pPr algn="ctr">
                <a:lnSpc>
                  <a:spcPts val="4290"/>
                </a:lnSpc>
              </a:pPr>
              <a:r>
                <a:rPr lang="en-US" sz="3300" i="true">
                  <a:solidFill>
                    <a:srgbClr val="FFFFFF"/>
                  </a:solidFill>
                  <a:latin typeface="Asap Italics"/>
                  <a:ea typeface="Asap Italics"/>
                  <a:cs typeface="Asap Italics"/>
                  <a:sym typeface="Asap Italics"/>
                </a:rPr>
                <a:t>CHƯƠNG IV. THỰC NGHIỆM VÀ KẾT LUẬN</a:t>
              </a:r>
            </a:p>
          </p:txBody>
        </p:sp>
      </p:grpSp>
      <p:sp>
        <p:nvSpPr>
          <p:cNvPr name="Freeform 25" id="25"/>
          <p:cNvSpPr/>
          <p:nvPr/>
        </p:nvSpPr>
        <p:spPr>
          <a:xfrm flipH="false" flipV="false" rot="0">
            <a:off x="8233793" y="2919709"/>
            <a:ext cx="9776553" cy="6029284"/>
          </a:xfrm>
          <a:custGeom>
            <a:avLst/>
            <a:gdLst/>
            <a:ahLst/>
            <a:cxnLst/>
            <a:rect r="r" b="b" t="t" l="l"/>
            <a:pathLst>
              <a:path h="6029284" w="9776553">
                <a:moveTo>
                  <a:pt x="0" y="0"/>
                </a:moveTo>
                <a:lnTo>
                  <a:pt x="9776553" y="0"/>
                </a:lnTo>
                <a:lnTo>
                  <a:pt x="9776553" y="6029284"/>
                </a:lnTo>
                <a:lnTo>
                  <a:pt x="0" y="6029284"/>
                </a:lnTo>
                <a:lnTo>
                  <a:pt x="0" y="0"/>
                </a:lnTo>
                <a:close/>
              </a:path>
            </a:pathLst>
          </a:custGeom>
          <a:blipFill>
            <a:blip r:embed="rId2"/>
            <a:stretch>
              <a:fillRect l="0" t="0" r="-11426" b="0"/>
            </a:stretch>
          </a:blipFill>
        </p:spPr>
      </p:sp>
      <p:sp>
        <p:nvSpPr>
          <p:cNvPr name="TextBox 26" id="26"/>
          <p:cNvSpPr txBox="true"/>
          <p:nvPr/>
        </p:nvSpPr>
        <p:spPr>
          <a:xfrm rot="0">
            <a:off x="2242046" y="2905953"/>
            <a:ext cx="3121706" cy="783199"/>
          </a:xfrm>
          <a:prstGeom prst="rect">
            <a:avLst/>
          </a:prstGeom>
        </p:spPr>
        <p:txBody>
          <a:bodyPr anchor="t" rtlCol="false" tIns="0" lIns="0" bIns="0" rIns="0">
            <a:spAutoFit/>
          </a:bodyPr>
          <a:lstStyle/>
          <a:p>
            <a:pPr algn="l">
              <a:lnSpc>
                <a:spcPts val="3971"/>
              </a:lnSpc>
            </a:pPr>
            <a:r>
              <a:rPr lang="en-US" sz="3008" i="true" b="true">
                <a:solidFill>
                  <a:srgbClr val="000000"/>
                </a:solidFill>
                <a:latin typeface="Asap Bold Italics"/>
                <a:ea typeface="Asap Bold Italics"/>
                <a:cs typeface="Asap Bold Italics"/>
                <a:sym typeface="Asap Bold Italics"/>
              </a:rPr>
              <a:t>4.1. Thực nghiệm</a:t>
            </a:r>
          </a:p>
          <a:p>
            <a:pPr algn="l">
              <a:lnSpc>
                <a:spcPts val="2255"/>
              </a:lnSpc>
            </a:pPr>
          </a:p>
        </p:txBody>
      </p:sp>
      <p:sp>
        <p:nvSpPr>
          <p:cNvPr name="TextBox 27" id="27"/>
          <p:cNvSpPr txBox="true"/>
          <p:nvPr/>
        </p:nvSpPr>
        <p:spPr>
          <a:xfrm rot="0">
            <a:off x="2276416" y="3651051"/>
            <a:ext cx="3526980" cy="1241923"/>
          </a:xfrm>
          <a:prstGeom prst="rect">
            <a:avLst/>
          </a:prstGeom>
        </p:spPr>
        <p:txBody>
          <a:bodyPr anchor="t" rtlCol="false" tIns="0" lIns="0" bIns="0" rIns="0">
            <a:spAutoFit/>
          </a:bodyPr>
          <a:lstStyle/>
          <a:p>
            <a:pPr algn="l">
              <a:lnSpc>
                <a:spcPts val="3839"/>
              </a:lnSpc>
            </a:pPr>
            <a:r>
              <a:rPr lang="en-US" sz="2909" i="true">
                <a:solidFill>
                  <a:srgbClr val="000000"/>
                </a:solidFill>
                <a:latin typeface="Asap Italics"/>
                <a:ea typeface="Asap Italics"/>
                <a:cs typeface="Asap Italics"/>
                <a:sym typeface="Asap Italics"/>
              </a:rPr>
              <a:t>  - Rút</a:t>
            </a:r>
            <a:r>
              <a:rPr lang="en-US" sz="2909" i="true">
                <a:solidFill>
                  <a:srgbClr val="000000"/>
                </a:solidFill>
                <a:latin typeface="Asap Italics"/>
                <a:ea typeface="Asap Italics"/>
                <a:cs typeface="Asap Italics"/>
                <a:sym typeface="Asap Italics"/>
              </a:rPr>
              <a:t> quá 21 → hiệ</a:t>
            </a:r>
            <a:r>
              <a:rPr lang="en-US" sz="2909" i="true">
                <a:solidFill>
                  <a:srgbClr val="000000"/>
                </a:solidFill>
                <a:latin typeface="Asap Italics"/>
                <a:ea typeface="Asap Italics"/>
                <a:cs typeface="Asap Italics"/>
                <a:sym typeface="Asap Italics"/>
              </a:rPr>
              <a:t>n “You busted!”</a:t>
            </a:r>
          </a:p>
          <a:p>
            <a:pPr algn="l">
              <a:lnSpc>
                <a:spcPts val="2123"/>
              </a:lnSpc>
            </a:pP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6C3FF"/>
        </a:solidFill>
      </p:bgPr>
    </p:bg>
    <p:spTree>
      <p:nvGrpSpPr>
        <p:cNvPr id="1" name=""/>
        <p:cNvGrpSpPr/>
        <p:nvPr/>
      </p:nvGrpSpPr>
      <p:grpSpPr>
        <a:xfrm>
          <a:off x="0" y="0"/>
          <a:ext cx="0" cy="0"/>
          <a:chOff x="0" y="0"/>
          <a:chExt cx="0" cy="0"/>
        </a:xfrm>
      </p:grpSpPr>
      <p:grpSp>
        <p:nvGrpSpPr>
          <p:cNvPr name="Group 2" id="2"/>
          <p:cNvGrpSpPr/>
          <p:nvPr/>
        </p:nvGrpSpPr>
        <p:grpSpPr>
          <a:xfrm rot="0">
            <a:off x="1135713" y="2247747"/>
            <a:ext cx="6910636" cy="4352912"/>
            <a:chOff x="0" y="0"/>
            <a:chExt cx="1149350" cy="1149350"/>
          </a:xfrm>
        </p:grpSpPr>
        <p:sp>
          <p:nvSpPr>
            <p:cNvPr name="Freeform 3" id="3"/>
            <p:cNvSpPr/>
            <p:nvPr/>
          </p:nvSpPr>
          <p:spPr>
            <a:xfrm flipH="false" flipV="false" rot="0">
              <a:off x="0" y="0"/>
              <a:ext cx="4188260" cy="2638126"/>
            </a:xfrm>
            <a:custGeom>
              <a:avLst/>
              <a:gdLst/>
              <a:ahLst/>
              <a:cxnLst/>
              <a:rect r="r" b="b" t="t" l="l"/>
              <a:pathLst>
                <a:path h="2638126" w="4188260">
                  <a:moveTo>
                    <a:pt x="4188260" y="29151"/>
                  </a:moveTo>
                  <a:lnTo>
                    <a:pt x="4188260" y="0"/>
                  </a:lnTo>
                  <a:lnTo>
                    <a:pt x="23140" y="0"/>
                  </a:lnTo>
                  <a:lnTo>
                    <a:pt x="23140" y="14575"/>
                  </a:lnTo>
                  <a:lnTo>
                    <a:pt x="0" y="14575"/>
                  </a:lnTo>
                  <a:lnTo>
                    <a:pt x="0" y="2638126"/>
                  </a:lnTo>
                  <a:lnTo>
                    <a:pt x="46279" y="2638126"/>
                  </a:lnTo>
                  <a:lnTo>
                    <a:pt x="46279" y="2127991"/>
                  </a:lnTo>
                  <a:lnTo>
                    <a:pt x="833024" y="2127991"/>
                  </a:lnTo>
                  <a:lnTo>
                    <a:pt x="833024" y="2638126"/>
                  </a:lnTo>
                  <a:lnTo>
                    <a:pt x="879303" y="2638126"/>
                  </a:lnTo>
                  <a:lnTo>
                    <a:pt x="879303" y="2127991"/>
                  </a:lnTo>
                  <a:lnTo>
                    <a:pt x="1666048" y="2127991"/>
                  </a:lnTo>
                  <a:lnTo>
                    <a:pt x="1666048" y="2638126"/>
                  </a:lnTo>
                  <a:lnTo>
                    <a:pt x="1712327" y="2638126"/>
                  </a:lnTo>
                  <a:lnTo>
                    <a:pt x="1712327" y="2127991"/>
                  </a:lnTo>
                  <a:lnTo>
                    <a:pt x="2499072" y="2127991"/>
                  </a:lnTo>
                  <a:lnTo>
                    <a:pt x="2499072" y="2638126"/>
                  </a:lnTo>
                  <a:lnTo>
                    <a:pt x="2545351" y="2638126"/>
                  </a:lnTo>
                  <a:lnTo>
                    <a:pt x="2545351" y="2127991"/>
                  </a:lnTo>
                  <a:lnTo>
                    <a:pt x="3332096" y="2127991"/>
                  </a:lnTo>
                  <a:lnTo>
                    <a:pt x="3332096" y="2638126"/>
                  </a:lnTo>
                  <a:lnTo>
                    <a:pt x="3378375" y="2638126"/>
                  </a:lnTo>
                  <a:lnTo>
                    <a:pt x="3378375" y="2127991"/>
                  </a:lnTo>
                  <a:lnTo>
                    <a:pt x="4188260" y="2127991"/>
                  </a:lnTo>
                  <a:lnTo>
                    <a:pt x="4188260" y="2098840"/>
                  </a:lnTo>
                  <a:lnTo>
                    <a:pt x="3378375" y="2098840"/>
                  </a:lnTo>
                  <a:lnTo>
                    <a:pt x="3378375" y="1603281"/>
                  </a:lnTo>
                  <a:lnTo>
                    <a:pt x="4188260" y="1603281"/>
                  </a:lnTo>
                  <a:lnTo>
                    <a:pt x="4188260" y="1574130"/>
                  </a:lnTo>
                  <a:lnTo>
                    <a:pt x="3378375" y="1574130"/>
                  </a:lnTo>
                  <a:lnTo>
                    <a:pt x="3378375" y="1078571"/>
                  </a:lnTo>
                  <a:lnTo>
                    <a:pt x="4188260" y="1078571"/>
                  </a:lnTo>
                  <a:lnTo>
                    <a:pt x="4188260" y="1049420"/>
                  </a:lnTo>
                  <a:lnTo>
                    <a:pt x="3378375" y="1049420"/>
                  </a:lnTo>
                  <a:lnTo>
                    <a:pt x="3378375" y="553861"/>
                  </a:lnTo>
                  <a:lnTo>
                    <a:pt x="4188260" y="553861"/>
                  </a:lnTo>
                  <a:lnTo>
                    <a:pt x="4188260" y="524710"/>
                  </a:lnTo>
                  <a:lnTo>
                    <a:pt x="3378375" y="524710"/>
                  </a:lnTo>
                  <a:lnTo>
                    <a:pt x="3378375" y="29151"/>
                  </a:lnTo>
                  <a:lnTo>
                    <a:pt x="4188260" y="29151"/>
                  </a:lnTo>
                  <a:close/>
                  <a:moveTo>
                    <a:pt x="879303" y="524710"/>
                  </a:moveTo>
                  <a:lnTo>
                    <a:pt x="879303" y="29151"/>
                  </a:lnTo>
                  <a:lnTo>
                    <a:pt x="1666048" y="29151"/>
                  </a:lnTo>
                  <a:lnTo>
                    <a:pt x="1666048" y="524710"/>
                  </a:lnTo>
                  <a:lnTo>
                    <a:pt x="879303" y="524710"/>
                  </a:lnTo>
                  <a:close/>
                  <a:moveTo>
                    <a:pt x="1666048" y="553861"/>
                  </a:moveTo>
                  <a:lnTo>
                    <a:pt x="1666048" y="1049420"/>
                  </a:lnTo>
                  <a:lnTo>
                    <a:pt x="879303" y="1049420"/>
                  </a:lnTo>
                  <a:lnTo>
                    <a:pt x="879303" y="553861"/>
                  </a:lnTo>
                  <a:lnTo>
                    <a:pt x="1666048" y="553861"/>
                  </a:lnTo>
                  <a:close/>
                  <a:moveTo>
                    <a:pt x="833024" y="524710"/>
                  </a:moveTo>
                  <a:lnTo>
                    <a:pt x="46279" y="524710"/>
                  </a:lnTo>
                  <a:lnTo>
                    <a:pt x="46279" y="29151"/>
                  </a:lnTo>
                  <a:lnTo>
                    <a:pt x="833024" y="29151"/>
                  </a:lnTo>
                  <a:lnTo>
                    <a:pt x="833024" y="524710"/>
                  </a:lnTo>
                  <a:close/>
                  <a:moveTo>
                    <a:pt x="833024" y="553861"/>
                  </a:moveTo>
                  <a:lnTo>
                    <a:pt x="833024" y="1049420"/>
                  </a:lnTo>
                  <a:lnTo>
                    <a:pt x="46279" y="1049420"/>
                  </a:lnTo>
                  <a:lnTo>
                    <a:pt x="46279" y="553861"/>
                  </a:lnTo>
                  <a:lnTo>
                    <a:pt x="833024" y="553861"/>
                  </a:lnTo>
                  <a:close/>
                  <a:moveTo>
                    <a:pt x="833024" y="1078571"/>
                  </a:moveTo>
                  <a:lnTo>
                    <a:pt x="833024" y="1574130"/>
                  </a:lnTo>
                  <a:lnTo>
                    <a:pt x="46279" y="1574130"/>
                  </a:lnTo>
                  <a:lnTo>
                    <a:pt x="46279" y="1078571"/>
                  </a:lnTo>
                  <a:lnTo>
                    <a:pt x="833024" y="1078571"/>
                  </a:lnTo>
                  <a:close/>
                  <a:moveTo>
                    <a:pt x="879303" y="1078571"/>
                  </a:moveTo>
                  <a:lnTo>
                    <a:pt x="1666048" y="1078571"/>
                  </a:lnTo>
                  <a:lnTo>
                    <a:pt x="1666048" y="1574130"/>
                  </a:lnTo>
                  <a:lnTo>
                    <a:pt x="879303" y="1574130"/>
                  </a:lnTo>
                  <a:lnTo>
                    <a:pt x="879303" y="1078571"/>
                  </a:lnTo>
                  <a:close/>
                  <a:moveTo>
                    <a:pt x="1712327" y="1078571"/>
                  </a:moveTo>
                  <a:lnTo>
                    <a:pt x="2499072" y="1078571"/>
                  </a:lnTo>
                  <a:lnTo>
                    <a:pt x="2499072" y="1574130"/>
                  </a:lnTo>
                  <a:lnTo>
                    <a:pt x="1712327" y="1574130"/>
                  </a:lnTo>
                  <a:lnTo>
                    <a:pt x="1712327" y="1078571"/>
                  </a:lnTo>
                  <a:close/>
                  <a:moveTo>
                    <a:pt x="1712327" y="1049420"/>
                  </a:moveTo>
                  <a:lnTo>
                    <a:pt x="1712327" y="553861"/>
                  </a:lnTo>
                  <a:lnTo>
                    <a:pt x="2499072" y="553861"/>
                  </a:lnTo>
                  <a:lnTo>
                    <a:pt x="2499072" y="1049420"/>
                  </a:lnTo>
                  <a:lnTo>
                    <a:pt x="1712327" y="1049420"/>
                  </a:lnTo>
                  <a:close/>
                  <a:moveTo>
                    <a:pt x="1712327" y="524710"/>
                  </a:moveTo>
                  <a:lnTo>
                    <a:pt x="1712327" y="29151"/>
                  </a:lnTo>
                  <a:lnTo>
                    <a:pt x="2499072" y="29151"/>
                  </a:lnTo>
                  <a:lnTo>
                    <a:pt x="2499072" y="524710"/>
                  </a:lnTo>
                  <a:lnTo>
                    <a:pt x="1712327" y="524710"/>
                  </a:lnTo>
                  <a:close/>
                  <a:moveTo>
                    <a:pt x="46279" y="2098840"/>
                  </a:moveTo>
                  <a:lnTo>
                    <a:pt x="46279" y="1603281"/>
                  </a:lnTo>
                  <a:lnTo>
                    <a:pt x="833024" y="1603281"/>
                  </a:lnTo>
                  <a:lnTo>
                    <a:pt x="833024" y="2098840"/>
                  </a:lnTo>
                  <a:lnTo>
                    <a:pt x="46279" y="2098840"/>
                  </a:lnTo>
                  <a:close/>
                  <a:moveTo>
                    <a:pt x="879303" y="2098840"/>
                  </a:moveTo>
                  <a:lnTo>
                    <a:pt x="879303" y="1603281"/>
                  </a:lnTo>
                  <a:lnTo>
                    <a:pt x="1666048" y="1603281"/>
                  </a:lnTo>
                  <a:lnTo>
                    <a:pt x="1666048" y="2098840"/>
                  </a:lnTo>
                  <a:lnTo>
                    <a:pt x="879303" y="2098840"/>
                  </a:lnTo>
                  <a:close/>
                  <a:moveTo>
                    <a:pt x="1712327" y="2098840"/>
                  </a:moveTo>
                  <a:lnTo>
                    <a:pt x="1712327" y="1603281"/>
                  </a:lnTo>
                  <a:lnTo>
                    <a:pt x="2499072" y="1603281"/>
                  </a:lnTo>
                  <a:lnTo>
                    <a:pt x="2499072" y="2098840"/>
                  </a:lnTo>
                  <a:lnTo>
                    <a:pt x="1712327" y="2098840"/>
                  </a:lnTo>
                  <a:close/>
                  <a:moveTo>
                    <a:pt x="3332096" y="2098840"/>
                  </a:moveTo>
                  <a:lnTo>
                    <a:pt x="2545351" y="2098840"/>
                  </a:lnTo>
                  <a:lnTo>
                    <a:pt x="2545351" y="1603281"/>
                  </a:lnTo>
                  <a:lnTo>
                    <a:pt x="3332096" y="1603281"/>
                  </a:lnTo>
                  <a:lnTo>
                    <a:pt x="3332096" y="2098840"/>
                  </a:lnTo>
                  <a:close/>
                  <a:moveTo>
                    <a:pt x="3332096" y="1574130"/>
                  </a:moveTo>
                  <a:lnTo>
                    <a:pt x="2545351" y="1574130"/>
                  </a:lnTo>
                  <a:lnTo>
                    <a:pt x="2545351" y="1078571"/>
                  </a:lnTo>
                  <a:lnTo>
                    <a:pt x="3332096" y="1078571"/>
                  </a:lnTo>
                  <a:lnTo>
                    <a:pt x="3332096" y="1574130"/>
                  </a:lnTo>
                  <a:close/>
                  <a:moveTo>
                    <a:pt x="3332096" y="1049420"/>
                  </a:moveTo>
                  <a:lnTo>
                    <a:pt x="2545351" y="1049420"/>
                  </a:lnTo>
                  <a:lnTo>
                    <a:pt x="2545351" y="553861"/>
                  </a:lnTo>
                  <a:lnTo>
                    <a:pt x="3332096" y="553861"/>
                  </a:lnTo>
                  <a:lnTo>
                    <a:pt x="3332096" y="1049420"/>
                  </a:lnTo>
                  <a:close/>
                  <a:moveTo>
                    <a:pt x="3332096" y="524710"/>
                  </a:moveTo>
                  <a:lnTo>
                    <a:pt x="2545351" y="524710"/>
                  </a:lnTo>
                  <a:lnTo>
                    <a:pt x="2545351" y="29151"/>
                  </a:lnTo>
                  <a:lnTo>
                    <a:pt x="3332096" y="29151"/>
                  </a:lnTo>
                  <a:lnTo>
                    <a:pt x="3332096" y="524710"/>
                  </a:lnTo>
                  <a:close/>
                </a:path>
              </a:pathLst>
            </a:custGeom>
            <a:solidFill>
              <a:srgbClr val="FFFFFF"/>
            </a:solidFill>
          </p:spPr>
        </p:sp>
      </p:grpSp>
      <p:grpSp>
        <p:nvGrpSpPr>
          <p:cNvPr name="Group 4" id="4"/>
          <p:cNvGrpSpPr/>
          <p:nvPr/>
        </p:nvGrpSpPr>
        <p:grpSpPr>
          <a:xfrm rot="0">
            <a:off x="1544531" y="2944053"/>
            <a:ext cx="5674721" cy="2990298"/>
            <a:chOff x="0" y="0"/>
            <a:chExt cx="1016846" cy="535828"/>
          </a:xfrm>
        </p:grpSpPr>
        <p:sp>
          <p:nvSpPr>
            <p:cNvPr name="Freeform 5" id="5"/>
            <p:cNvSpPr/>
            <p:nvPr/>
          </p:nvSpPr>
          <p:spPr>
            <a:xfrm flipH="false" flipV="false" rot="0">
              <a:off x="0" y="0"/>
              <a:ext cx="1016846" cy="535828"/>
            </a:xfrm>
            <a:custGeom>
              <a:avLst/>
              <a:gdLst/>
              <a:ahLst/>
              <a:cxnLst/>
              <a:rect r="r" b="b" t="t" l="l"/>
              <a:pathLst>
                <a:path h="535828" w="1016846">
                  <a:moveTo>
                    <a:pt x="27286" y="0"/>
                  </a:moveTo>
                  <a:lnTo>
                    <a:pt x="989560" y="0"/>
                  </a:lnTo>
                  <a:cubicBezTo>
                    <a:pt x="1004630" y="0"/>
                    <a:pt x="1016846" y="12216"/>
                    <a:pt x="1016846" y="27286"/>
                  </a:cubicBezTo>
                  <a:lnTo>
                    <a:pt x="1016846" y="508542"/>
                  </a:lnTo>
                  <a:cubicBezTo>
                    <a:pt x="1016846" y="515779"/>
                    <a:pt x="1013971" y="522719"/>
                    <a:pt x="1008854" y="527836"/>
                  </a:cubicBezTo>
                  <a:cubicBezTo>
                    <a:pt x="1003737" y="532953"/>
                    <a:pt x="996797" y="535828"/>
                    <a:pt x="989560" y="535828"/>
                  </a:cubicBezTo>
                  <a:lnTo>
                    <a:pt x="27286" y="535828"/>
                  </a:lnTo>
                  <a:cubicBezTo>
                    <a:pt x="20049" y="535828"/>
                    <a:pt x="13109" y="532953"/>
                    <a:pt x="7992" y="527836"/>
                  </a:cubicBezTo>
                  <a:cubicBezTo>
                    <a:pt x="2875" y="522719"/>
                    <a:pt x="0" y="515779"/>
                    <a:pt x="0" y="508542"/>
                  </a:cubicBezTo>
                  <a:lnTo>
                    <a:pt x="0" y="27286"/>
                  </a:lnTo>
                  <a:cubicBezTo>
                    <a:pt x="0" y="20049"/>
                    <a:pt x="2875" y="13109"/>
                    <a:pt x="7992" y="7992"/>
                  </a:cubicBezTo>
                  <a:cubicBezTo>
                    <a:pt x="13109" y="2875"/>
                    <a:pt x="20049" y="0"/>
                    <a:pt x="27286" y="0"/>
                  </a:cubicBezTo>
                  <a:close/>
                </a:path>
              </a:pathLst>
            </a:custGeom>
            <a:solidFill>
              <a:srgbClr val="FDD36D"/>
            </a:solidFill>
            <a:ln w="28575" cap="sq">
              <a:solidFill>
                <a:srgbClr val="000000"/>
              </a:solidFill>
              <a:prstDash val="solid"/>
              <a:miter/>
            </a:ln>
          </p:spPr>
        </p:sp>
        <p:sp>
          <p:nvSpPr>
            <p:cNvPr name="TextBox 6" id="6"/>
            <p:cNvSpPr txBox="true"/>
            <p:nvPr/>
          </p:nvSpPr>
          <p:spPr>
            <a:xfrm>
              <a:off x="0" y="-85725"/>
              <a:ext cx="1016846" cy="621553"/>
            </a:xfrm>
            <a:prstGeom prst="rect">
              <a:avLst/>
            </a:prstGeom>
          </p:spPr>
          <p:txBody>
            <a:bodyPr anchor="ctr" rtlCol="false" tIns="50800" lIns="50800" bIns="50800" rIns="50800"/>
            <a:lstStyle/>
            <a:p>
              <a:pPr algn="ctr">
                <a:lnSpc>
                  <a:spcPts val="9100"/>
                </a:lnSpc>
              </a:pPr>
            </a:p>
          </p:txBody>
        </p:sp>
      </p:grpSp>
      <p:grpSp>
        <p:nvGrpSpPr>
          <p:cNvPr name="Group 7" id="7"/>
          <p:cNvGrpSpPr/>
          <p:nvPr/>
        </p:nvGrpSpPr>
        <p:grpSpPr>
          <a:xfrm rot="0">
            <a:off x="1745660" y="2570003"/>
            <a:ext cx="6035810" cy="2844310"/>
            <a:chOff x="0" y="0"/>
            <a:chExt cx="1081549" cy="509668"/>
          </a:xfrm>
        </p:grpSpPr>
        <p:sp>
          <p:nvSpPr>
            <p:cNvPr name="Freeform 8" id="8"/>
            <p:cNvSpPr/>
            <p:nvPr/>
          </p:nvSpPr>
          <p:spPr>
            <a:xfrm flipH="false" flipV="false" rot="0">
              <a:off x="0" y="0"/>
              <a:ext cx="1081549" cy="509668"/>
            </a:xfrm>
            <a:custGeom>
              <a:avLst/>
              <a:gdLst/>
              <a:ahLst/>
              <a:cxnLst/>
              <a:rect r="r" b="b" t="t" l="l"/>
              <a:pathLst>
                <a:path h="509668" w="1081549">
                  <a:moveTo>
                    <a:pt x="25653" y="0"/>
                  </a:moveTo>
                  <a:lnTo>
                    <a:pt x="1055896" y="0"/>
                  </a:lnTo>
                  <a:cubicBezTo>
                    <a:pt x="1062699" y="0"/>
                    <a:pt x="1069224" y="2703"/>
                    <a:pt x="1074035" y="7514"/>
                  </a:cubicBezTo>
                  <a:cubicBezTo>
                    <a:pt x="1078846" y="12325"/>
                    <a:pt x="1081549" y="18850"/>
                    <a:pt x="1081549" y="25653"/>
                  </a:cubicBezTo>
                  <a:lnTo>
                    <a:pt x="1081549" y="484015"/>
                  </a:lnTo>
                  <a:cubicBezTo>
                    <a:pt x="1081549" y="490819"/>
                    <a:pt x="1078846" y="497344"/>
                    <a:pt x="1074035" y="502155"/>
                  </a:cubicBezTo>
                  <a:cubicBezTo>
                    <a:pt x="1069224" y="506965"/>
                    <a:pt x="1062699" y="509668"/>
                    <a:pt x="1055896" y="509668"/>
                  </a:cubicBezTo>
                  <a:lnTo>
                    <a:pt x="25653" y="509668"/>
                  </a:lnTo>
                  <a:cubicBezTo>
                    <a:pt x="18850" y="509668"/>
                    <a:pt x="12325" y="506965"/>
                    <a:pt x="7514" y="502155"/>
                  </a:cubicBezTo>
                  <a:cubicBezTo>
                    <a:pt x="2703" y="497344"/>
                    <a:pt x="0" y="490819"/>
                    <a:pt x="0" y="484015"/>
                  </a:cubicBezTo>
                  <a:lnTo>
                    <a:pt x="0" y="25653"/>
                  </a:lnTo>
                  <a:cubicBezTo>
                    <a:pt x="0" y="18850"/>
                    <a:pt x="2703" y="12325"/>
                    <a:pt x="7514" y="7514"/>
                  </a:cubicBezTo>
                  <a:cubicBezTo>
                    <a:pt x="12325" y="2703"/>
                    <a:pt x="18850" y="0"/>
                    <a:pt x="25653" y="0"/>
                  </a:cubicBezTo>
                  <a:close/>
                </a:path>
              </a:pathLst>
            </a:custGeom>
            <a:solidFill>
              <a:srgbClr val="FFFFFF"/>
            </a:solidFill>
            <a:ln w="28575" cap="sq">
              <a:solidFill>
                <a:srgbClr val="000000"/>
              </a:solidFill>
              <a:prstDash val="solid"/>
              <a:miter/>
            </a:ln>
          </p:spPr>
        </p:sp>
        <p:sp>
          <p:nvSpPr>
            <p:cNvPr name="TextBox 9" id="9"/>
            <p:cNvSpPr txBox="true"/>
            <p:nvPr/>
          </p:nvSpPr>
          <p:spPr>
            <a:xfrm>
              <a:off x="0" y="-85725"/>
              <a:ext cx="1081549" cy="595393"/>
            </a:xfrm>
            <a:prstGeom prst="rect">
              <a:avLst/>
            </a:prstGeom>
          </p:spPr>
          <p:txBody>
            <a:bodyPr anchor="ctr" rtlCol="false" tIns="50800" lIns="50800" bIns="50800" rIns="50800"/>
            <a:lstStyle/>
            <a:p>
              <a:pPr algn="ctr">
                <a:lnSpc>
                  <a:spcPts val="9100"/>
                </a:lnSpc>
              </a:pPr>
            </a:p>
          </p:txBody>
        </p:sp>
      </p:grpSp>
      <p:grpSp>
        <p:nvGrpSpPr>
          <p:cNvPr name="Group 10" id="10"/>
          <p:cNvGrpSpPr/>
          <p:nvPr/>
        </p:nvGrpSpPr>
        <p:grpSpPr>
          <a:xfrm rot="2700000">
            <a:off x="1211424" y="1007355"/>
            <a:ext cx="882269" cy="8822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2" id="1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3" id="13"/>
          <p:cNvGrpSpPr/>
          <p:nvPr/>
        </p:nvGrpSpPr>
        <p:grpSpPr>
          <a:xfrm rot="2700000">
            <a:off x="2459140" y="1007355"/>
            <a:ext cx="882269" cy="8822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5" id="15"/>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6" id="16"/>
          <p:cNvGrpSpPr/>
          <p:nvPr/>
        </p:nvGrpSpPr>
        <p:grpSpPr>
          <a:xfrm rot="2700000">
            <a:off x="15075383" y="1007355"/>
            <a:ext cx="882269" cy="88226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8" id="18"/>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9" id="19"/>
          <p:cNvGrpSpPr/>
          <p:nvPr/>
        </p:nvGrpSpPr>
        <p:grpSpPr>
          <a:xfrm rot="2700000">
            <a:off x="16194307" y="1007355"/>
            <a:ext cx="882269" cy="88226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1" id="21"/>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2" id="22"/>
          <p:cNvGrpSpPr/>
          <p:nvPr/>
        </p:nvGrpSpPr>
        <p:grpSpPr>
          <a:xfrm rot="0">
            <a:off x="3999454" y="729688"/>
            <a:ext cx="10200429" cy="1342659"/>
            <a:chOff x="0" y="0"/>
            <a:chExt cx="1827802" cy="240589"/>
          </a:xfrm>
        </p:grpSpPr>
        <p:sp>
          <p:nvSpPr>
            <p:cNvPr name="Freeform 23" id="23"/>
            <p:cNvSpPr/>
            <p:nvPr/>
          </p:nvSpPr>
          <p:spPr>
            <a:xfrm flipH="false" flipV="false" rot="0">
              <a:off x="0" y="0"/>
              <a:ext cx="1827802" cy="240589"/>
            </a:xfrm>
            <a:custGeom>
              <a:avLst/>
              <a:gdLst/>
              <a:ahLst/>
              <a:cxnLst/>
              <a:rect r="r" b="b" t="t" l="l"/>
              <a:pathLst>
                <a:path h="240589" w="1827802">
                  <a:moveTo>
                    <a:pt x="45539" y="0"/>
                  </a:moveTo>
                  <a:lnTo>
                    <a:pt x="1782263" y="0"/>
                  </a:lnTo>
                  <a:cubicBezTo>
                    <a:pt x="1794341" y="0"/>
                    <a:pt x="1805924" y="4798"/>
                    <a:pt x="1814464" y="13338"/>
                  </a:cubicBezTo>
                  <a:cubicBezTo>
                    <a:pt x="1823004" y="21878"/>
                    <a:pt x="1827802" y="33461"/>
                    <a:pt x="1827802" y="45539"/>
                  </a:cubicBezTo>
                  <a:lnTo>
                    <a:pt x="1827802" y="195050"/>
                  </a:lnTo>
                  <a:cubicBezTo>
                    <a:pt x="1827802" y="220201"/>
                    <a:pt x="1807413" y="240589"/>
                    <a:pt x="1782263" y="240589"/>
                  </a:cubicBezTo>
                  <a:lnTo>
                    <a:pt x="45539" y="240589"/>
                  </a:lnTo>
                  <a:cubicBezTo>
                    <a:pt x="33461" y="240589"/>
                    <a:pt x="21878" y="235791"/>
                    <a:pt x="13338" y="227251"/>
                  </a:cubicBezTo>
                  <a:cubicBezTo>
                    <a:pt x="4798" y="218711"/>
                    <a:pt x="0" y="207128"/>
                    <a:pt x="0" y="195050"/>
                  </a:cubicBezTo>
                  <a:lnTo>
                    <a:pt x="0" y="45539"/>
                  </a:lnTo>
                  <a:cubicBezTo>
                    <a:pt x="0" y="33461"/>
                    <a:pt x="4798" y="21878"/>
                    <a:pt x="13338" y="13338"/>
                  </a:cubicBezTo>
                  <a:cubicBezTo>
                    <a:pt x="21878" y="4798"/>
                    <a:pt x="33461" y="0"/>
                    <a:pt x="45539" y="0"/>
                  </a:cubicBezTo>
                  <a:close/>
                </a:path>
              </a:pathLst>
            </a:custGeom>
            <a:solidFill>
              <a:srgbClr val="2B6599"/>
            </a:solidFill>
            <a:ln w="28575" cap="rnd">
              <a:solidFill>
                <a:srgbClr val="000000"/>
              </a:solidFill>
              <a:prstDash val="solid"/>
              <a:round/>
            </a:ln>
          </p:spPr>
        </p:sp>
        <p:sp>
          <p:nvSpPr>
            <p:cNvPr name="TextBox 24" id="24"/>
            <p:cNvSpPr txBox="true"/>
            <p:nvPr/>
          </p:nvSpPr>
          <p:spPr>
            <a:xfrm>
              <a:off x="0" y="-47625"/>
              <a:ext cx="1827802" cy="288214"/>
            </a:xfrm>
            <a:prstGeom prst="rect">
              <a:avLst/>
            </a:prstGeom>
          </p:spPr>
          <p:txBody>
            <a:bodyPr anchor="ctr" rtlCol="false" tIns="50800" lIns="50800" bIns="50800" rIns="50800"/>
            <a:lstStyle/>
            <a:p>
              <a:pPr algn="ctr">
                <a:lnSpc>
                  <a:spcPts val="4290"/>
                </a:lnSpc>
              </a:pPr>
              <a:r>
                <a:rPr lang="en-US" sz="3300" i="true">
                  <a:solidFill>
                    <a:srgbClr val="FFFFFF"/>
                  </a:solidFill>
                  <a:latin typeface="Asap Italics"/>
                  <a:ea typeface="Asap Italics"/>
                  <a:cs typeface="Asap Italics"/>
                  <a:sym typeface="Asap Italics"/>
                </a:rPr>
                <a:t>CHƯƠNG IV. THỰC NGHIỆM VÀ KẾT LUẬN</a:t>
              </a:r>
            </a:p>
          </p:txBody>
        </p:sp>
      </p:grpSp>
      <p:sp>
        <p:nvSpPr>
          <p:cNvPr name="Freeform 25" id="25"/>
          <p:cNvSpPr/>
          <p:nvPr/>
        </p:nvSpPr>
        <p:spPr>
          <a:xfrm flipH="false" flipV="false" rot="0">
            <a:off x="8541416" y="3126316"/>
            <a:ext cx="9316416" cy="6464228"/>
          </a:xfrm>
          <a:custGeom>
            <a:avLst/>
            <a:gdLst/>
            <a:ahLst/>
            <a:cxnLst/>
            <a:rect r="r" b="b" t="t" l="l"/>
            <a:pathLst>
              <a:path h="6464228" w="9316416">
                <a:moveTo>
                  <a:pt x="0" y="0"/>
                </a:moveTo>
                <a:lnTo>
                  <a:pt x="9316415" y="0"/>
                </a:lnTo>
                <a:lnTo>
                  <a:pt x="9316415" y="6464228"/>
                </a:lnTo>
                <a:lnTo>
                  <a:pt x="0" y="6464228"/>
                </a:lnTo>
                <a:lnTo>
                  <a:pt x="0" y="0"/>
                </a:lnTo>
                <a:close/>
              </a:path>
            </a:pathLst>
          </a:custGeom>
          <a:blipFill>
            <a:blip r:embed="rId2"/>
            <a:stretch>
              <a:fillRect l="0" t="0" r="-24042" b="0"/>
            </a:stretch>
          </a:blipFill>
        </p:spPr>
      </p:sp>
      <p:sp>
        <p:nvSpPr>
          <p:cNvPr name="TextBox 26" id="26"/>
          <p:cNvSpPr txBox="true"/>
          <p:nvPr/>
        </p:nvSpPr>
        <p:spPr>
          <a:xfrm rot="0">
            <a:off x="2242046" y="2905953"/>
            <a:ext cx="3121706" cy="783199"/>
          </a:xfrm>
          <a:prstGeom prst="rect">
            <a:avLst/>
          </a:prstGeom>
        </p:spPr>
        <p:txBody>
          <a:bodyPr anchor="t" rtlCol="false" tIns="0" lIns="0" bIns="0" rIns="0">
            <a:spAutoFit/>
          </a:bodyPr>
          <a:lstStyle/>
          <a:p>
            <a:pPr algn="l">
              <a:lnSpc>
                <a:spcPts val="3971"/>
              </a:lnSpc>
            </a:pPr>
            <a:r>
              <a:rPr lang="en-US" sz="3008" i="true" b="true">
                <a:solidFill>
                  <a:srgbClr val="000000"/>
                </a:solidFill>
                <a:latin typeface="Asap Bold Italics"/>
                <a:ea typeface="Asap Bold Italics"/>
                <a:cs typeface="Asap Bold Italics"/>
                <a:sym typeface="Asap Bold Italics"/>
              </a:rPr>
              <a:t>4.1. Thực nghiệm</a:t>
            </a:r>
          </a:p>
          <a:p>
            <a:pPr algn="l">
              <a:lnSpc>
                <a:spcPts val="2255"/>
              </a:lnSpc>
            </a:pPr>
          </a:p>
        </p:txBody>
      </p:sp>
      <p:sp>
        <p:nvSpPr>
          <p:cNvPr name="TextBox 27" id="27"/>
          <p:cNvSpPr txBox="true"/>
          <p:nvPr/>
        </p:nvSpPr>
        <p:spPr>
          <a:xfrm rot="0">
            <a:off x="2276416" y="3651051"/>
            <a:ext cx="3526980" cy="1241923"/>
          </a:xfrm>
          <a:prstGeom prst="rect">
            <a:avLst/>
          </a:prstGeom>
        </p:spPr>
        <p:txBody>
          <a:bodyPr anchor="t" rtlCol="false" tIns="0" lIns="0" bIns="0" rIns="0">
            <a:spAutoFit/>
          </a:bodyPr>
          <a:lstStyle/>
          <a:p>
            <a:pPr algn="l">
              <a:lnSpc>
                <a:spcPts val="3839"/>
              </a:lnSpc>
            </a:pPr>
            <a:r>
              <a:rPr lang="en-US" sz="2909" i="true">
                <a:solidFill>
                  <a:srgbClr val="000000"/>
                </a:solidFill>
                <a:latin typeface="Asap Italics"/>
                <a:ea typeface="Asap Italics"/>
                <a:cs typeface="Asap Italics"/>
                <a:sym typeface="Asap Italics"/>
              </a:rPr>
              <a:t> -So điểm</a:t>
            </a:r>
            <a:r>
              <a:rPr lang="en-US" sz="2909" i="true">
                <a:solidFill>
                  <a:srgbClr val="000000"/>
                </a:solidFill>
                <a:latin typeface="Asap Italics"/>
                <a:ea typeface="Asap Italics"/>
                <a:cs typeface="Asap Italics"/>
                <a:sym typeface="Asap Italics"/>
              </a:rPr>
              <a:t> với</a:t>
            </a:r>
            <a:r>
              <a:rPr lang="en-US" sz="2909" i="true">
                <a:solidFill>
                  <a:srgbClr val="000000"/>
                </a:solidFill>
                <a:latin typeface="Asap Italics"/>
                <a:ea typeface="Asap Italics"/>
                <a:cs typeface="Asap Italics"/>
                <a:sym typeface="Asap Italics"/>
              </a:rPr>
              <a:t> dealer: </a:t>
            </a:r>
          </a:p>
          <a:p>
            <a:pPr algn="l">
              <a:lnSpc>
                <a:spcPts val="3839"/>
              </a:lnSpc>
            </a:pPr>
            <a:r>
              <a:rPr lang="en-US" sz="2909" i="true">
                <a:solidFill>
                  <a:srgbClr val="000000"/>
                </a:solidFill>
                <a:latin typeface="Asap Italics"/>
                <a:ea typeface="Asap Italics"/>
                <a:cs typeface="Asap Italics"/>
                <a:sym typeface="Asap Italics"/>
              </a:rPr>
              <a:t>Thắng:</a:t>
            </a:r>
          </a:p>
          <a:p>
            <a:pPr algn="l">
              <a:lnSpc>
                <a:spcPts val="2123"/>
              </a:lnSpc>
            </a:pP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6C3FF"/>
        </a:solidFill>
      </p:bgPr>
    </p:bg>
    <p:spTree>
      <p:nvGrpSpPr>
        <p:cNvPr id="1" name=""/>
        <p:cNvGrpSpPr/>
        <p:nvPr/>
      </p:nvGrpSpPr>
      <p:grpSpPr>
        <a:xfrm>
          <a:off x="0" y="0"/>
          <a:ext cx="0" cy="0"/>
          <a:chOff x="0" y="0"/>
          <a:chExt cx="0" cy="0"/>
        </a:xfrm>
      </p:grpSpPr>
      <p:grpSp>
        <p:nvGrpSpPr>
          <p:cNvPr name="Group 2" id="2"/>
          <p:cNvGrpSpPr/>
          <p:nvPr/>
        </p:nvGrpSpPr>
        <p:grpSpPr>
          <a:xfrm rot="0">
            <a:off x="1135713" y="2247747"/>
            <a:ext cx="6910636" cy="4352912"/>
            <a:chOff x="0" y="0"/>
            <a:chExt cx="1149350" cy="1149350"/>
          </a:xfrm>
        </p:grpSpPr>
        <p:sp>
          <p:nvSpPr>
            <p:cNvPr name="Freeform 3" id="3"/>
            <p:cNvSpPr/>
            <p:nvPr/>
          </p:nvSpPr>
          <p:spPr>
            <a:xfrm flipH="false" flipV="false" rot="0">
              <a:off x="0" y="0"/>
              <a:ext cx="4188260" cy="2638126"/>
            </a:xfrm>
            <a:custGeom>
              <a:avLst/>
              <a:gdLst/>
              <a:ahLst/>
              <a:cxnLst/>
              <a:rect r="r" b="b" t="t" l="l"/>
              <a:pathLst>
                <a:path h="2638126" w="4188260">
                  <a:moveTo>
                    <a:pt x="4188260" y="29151"/>
                  </a:moveTo>
                  <a:lnTo>
                    <a:pt x="4188260" y="0"/>
                  </a:lnTo>
                  <a:lnTo>
                    <a:pt x="23140" y="0"/>
                  </a:lnTo>
                  <a:lnTo>
                    <a:pt x="23140" y="14575"/>
                  </a:lnTo>
                  <a:lnTo>
                    <a:pt x="0" y="14575"/>
                  </a:lnTo>
                  <a:lnTo>
                    <a:pt x="0" y="2638126"/>
                  </a:lnTo>
                  <a:lnTo>
                    <a:pt x="46279" y="2638126"/>
                  </a:lnTo>
                  <a:lnTo>
                    <a:pt x="46279" y="2127991"/>
                  </a:lnTo>
                  <a:lnTo>
                    <a:pt x="833024" y="2127991"/>
                  </a:lnTo>
                  <a:lnTo>
                    <a:pt x="833024" y="2638126"/>
                  </a:lnTo>
                  <a:lnTo>
                    <a:pt x="879303" y="2638126"/>
                  </a:lnTo>
                  <a:lnTo>
                    <a:pt x="879303" y="2127991"/>
                  </a:lnTo>
                  <a:lnTo>
                    <a:pt x="1666048" y="2127991"/>
                  </a:lnTo>
                  <a:lnTo>
                    <a:pt x="1666048" y="2638126"/>
                  </a:lnTo>
                  <a:lnTo>
                    <a:pt x="1712327" y="2638126"/>
                  </a:lnTo>
                  <a:lnTo>
                    <a:pt x="1712327" y="2127991"/>
                  </a:lnTo>
                  <a:lnTo>
                    <a:pt x="2499072" y="2127991"/>
                  </a:lnTo>
                  <a:lnTo>
                    <a:pt x="2499072" y="2638126"/>
                  </a:lnTo>
                  <a:lnTo>
                    <a:pt x="2545351" y="2638126"/>
                  </a:lnTo>
                  <a:lnTo>
                    <a:pt x="2545351" y="2127991"/>
                  </a:lnTo>
                  <a:lnTo>
                    <a:pt x="3332096" y="2127991"/>
                  </a:lnTo>
                  <a:lnTo>
                    <a:pt x="3332096" y="2638126"/>
                  </a:lnTo>
                  <a:lnTo>
                    <a:pt x="3378375" y="2638126"/>
                  </a:lnTo>
                  <a:lnTo>
                    <a:pt x="3378375" y="2127991"/>
                  </a:lnTo>
                  <a:lnTo>
                    <a:pt x="4188260" y="2127991"/>
                  </a:lnTo>
                  <a:lnTo>
                    <a:pt x="4188260" y="2098840"/>
                  </a:lnTo>
                  <a:lnTo>
                    <a:pt x="3378375" y="2098840"/>
                  </a:lnTo>
                  <a:lnTo>
                    <a:pt x="3378375" y="1603281"/>
                  </a:lnTo>
                  <a:lnTo>
                    <a:pt x="4188260" y="1603281"/>
                  </a:lnTo>
                  <a:lnTo>
                    <a:pt x="4188260" y="1574130"/>
                  </a:lnTo>
                  <a:lnTo>
                    <a:pt x="3378375" y="1574130"/>
                  </a:lnTo>
                  <a:lnTo>
                    <a:pt x="3378375" y="1078571"/>
                  </a:lnTo>
                  <a:lnTo>
                    <a:pt x="4188260" y="1078571"/>
                  </a:lnTo>
                  <a:lnTo>
                    <a:pt x="4188260" y="1049420"/>
                  </a:lnTo>
                  <a:lnTo>
                    <a:pt x="3378375" y="1049420"/>
                  </a:lnTo>
                  <a:lnTo>
                    <a:pt x="3378375" y="553861"/>
                  </a:lnTo>
                  <a:lnTo>
                    <a:pt x="4188260" y="553861"/>
                  </a:lnTo>
                  <a:lnTo>
                    <a:pt x="4188260" y="524710"/>
                  </a:lnTo>
                  <a:lnTo>
                    <a:pt x="3378375" y="524710"/>
                  </a:lnTo>
                  <a:lnTo>
                    <a:pt x="3378375" y="29151"/>
                  </a:lnTo>
                  <a:lnTo>
                    <a:pt x="4188260" y="29151"/>
                  </a:lnTo>
                  <a:close/>
                  <a:moveTo>
                    <a:pt x="879303" y="524710"/>
                  </a:moveTo>
                  <a:lnTo>
                    <a:pt x="879303" y="29151"/>
                  </a:lnTo>
                  <a:lnTo>
                    <a:pt x="1666048" y="29151"/>
                  </a:lnTo>
                  <a:lnTo>
                    <a:pt x="1666048" y="524710"/>
                  </a:lnTo>
                  <a:lnTo>
                    <a:pt x="879303" y="524710"/>
                  </a:lnTo>
                  <a:close/>
                  <a:moveTo>
                    <a:pt x="1666048" y="553861"/>
                  </a:moveTo>
                  <a:lnTo>
                    <a:pt x="1666048" y="1049420"/>
                  </a:lnTo>
                  <a:lnTo>
                    <a:pt x="879303" y="1049420"/>
                  </a:lnTo>
                  <a:lnTo>
                    <a:pt x="879303" y="553861"/>
                  </a:lnTo>
                  <a:lnTo>
                    <a:pt x="1666048" y="553861"/>
                  </a:lnTo>
                  <a:close/>
                  <a:moveTo>
                    <a:pt x="833024" y="524710"/>
                  </a:moveTo>
                  <a:lnTo>
                    <a:pt x="46279" y="524710"/>
                  </a:lnTo>
                  <a:lnTo>
                    <a:pt x="46279" y="29151"/>
                  </a:lnTo>
                  <a:lnTo>
                    <a:pt x="833024" y="29151"/>
                  </a:lnTo>
                  <a:lnTo>
                    <a:pt x="833024" y="524710"/>
                  </a:lnTo>
                  <a:close/>
                  <a:moveTo>
                    <a:pt x="833024" y="553861"/>
                  </a:moveTo>
                  <a:lnTo>
                    <a:pt x="833024" y="1049420"/>
                  </a:lnTo>
                  <a:lnTo>
                    <a:pt x="46279" y="1049420"/>
                  </a:lnTo>
                  <a:lnTo>
                    <a:pt x="46279" y="553861"/>
                  </a:lnTo>
                  <a:lnTo>
                    <a:pt x="833024" y="553861"/>
                  </a:lnTo>
                  <a:close/>
                  <a:moveTo>
                    <a:pt x="833024" y="1078571"/>
                  </a:moveTo>
                  <a:lnTo>
                    <a:pt x="833024" y="1574130"/>
                  </a:lnTo>
                  <a:lnTo>
                    <a:pt x="46279" y="1574130"/>
                  </a:lnTo>
                  <a:lnTo>
                    <a:pt x="46279" y="1078571"/>
                  </a:lnTo>
                  <a:lnTo>
                    <a:pt x="833024" y="1078571"/>
                  </a:lnTo>
                  <a:close/>
                  <a:moveTo>
                    <a:pt x="879303" y="1078571"/>
                  </a:moveTo>
                  <a:lnTo>
                    <a:pt x="1666048" y="1078571"/>
                  </a:lnTo>
                  <a:lnTo>
                    <a:pt x="1666048" y="1574130"/>
                  </a:lnTo>
                  <a:lnTo>
                    <a:pt x="879303" y="1574130"/>
                  </a:lnTo>
                  <a:lnTo>
                    <a:pt x="879303" y="1078571"/>
                  </a:lnTo>
                  <a:close/>
                  <a:moveTo>
                    <a:pt x="1712327" y="1078571"/>
                  </a:moveTo>
                  <a:lnTo>
                    <a:pt x="2499072" y="1078571"/>
                  </a:lnTo>
                  <a:lnTo>
                    <a:pt x="2499072" y="1574130"/>
                  </a:lnTo>
                  <a:lnTo>
                    <a:pt x="1712327" y="1574130"/>
                  </a:lnTo>
                  <a:lnTo>
                    <a:pt x="1712327" y="1078571"/>
                  </a:lnTo>
                  <a:close/>
                  <a:moveTo>
                    <a:pt x="1712327" y="1049420"/>
                  </a:moveTo>
                  <a:lnTo>
                    <a:pt x="1712327" y="553861"/>
                  </a:lnTo>
                  <a:lnTo>
                    <a:pt x="2499072" y="553861"/>
                  </a:lnTo>
                  <a:lnTo>
                    <a:pt x="2499072" y="1049420"/>
                  </a:lnTo>
                  <a:lnTo>
                    <a:pt x="1712327" y="1049420"/>
                  </a:lnTo>
                  <a:close/>
                  <a:moveTo>
                    <a:pt x="1712327" y="524710"/>
                  </a:moveTo>
                  <a:lnTo>
                    <a:pt x="1712327" y="29151"/>
                  </a:lnTo>
                  <a:lnTo>
                    <a:pt x="2499072" y="29151"/>
                  </a:lnTo>
                  <a:lnTo>
                    <a:pt x="2499072" y="524710"/>
                  </a:lnTo>
                  <a:lnTo>
                    <a:pt x="1712327" y="524710"/>
                  </a:lnTo>
                  <a:close/>
                  <a:moveTo>
                    <a:pt x="46279" y="2098840"/>
                  </a:moveTo>
                  <a:lnTo>
                    <a:pt x="46279" y="1603281"/>
                  </a:lnTo>
                  <a:lnTo>
                    <a:pt x="833024" y="1603281"/>
                  </a:lnTo>
                  <a:lnTo>
                    <a:pt x="833024" y="2098840"/>
                  </a:lnTo>
                  <a:lnTo>
                    <a:pt x="46279" y="2098840"/>
                  </a:lnTo>
                  <a:close/>
                  <a:moveTo>
                    <a:pt x="879303" y="2098840"/>
                  </a:moveTo>
                  <a:lnTo>
                    <a:pt x="879303" y="1603281"/>
                  </a:lnTo>
                  <a:lnTo>
                    <a:pt x="1666048" y="1603281"/>
                  </a:lnTo>
                  <a:lnTo>
                    <a:pt x="1666048" y="2098840"/>
                  </a:lnTo>
                  <a:lnTo>
                    <a:pt x="879303" y="2098840"/>
                  </a:lnTo>
                  <a:close/>
                  <a:moveTo>
                    <a:pt x="1712327" y="2098840"/>
                  </a:moveTo>
                  <a:lnTo>
                    <a:pt x="1712327" y="1603281"/>
                  </a:lnTo>
                  <a:lnTo>
                    <a:pt x="2499072" y="1603281"/>
                  </a:lnTo>
                  <a:lnTo>
                    <a:pt x="2499072" y="2098840"/>
                  </a:lnTo>
                  <a:lnTo>
                    <a:pt x="1712327" y="2098840"/>
                  </a:lnTo>
                  <a:close/>
                  <a:moveTo>
                    <a:pt x="3332096" y="2098840"/>
                  </a:moveTo>
                  <a:lnTo>
                    <a:pt x="2545351" y="2098840"/>
                  </a:lnTo>
                  <a:lnTo>
                    <a:pt x="2545351" y="1603281"/>
                  </a:lnTo>
                  <a:lnTo>
                    <a:pt x="3332096" y="1603281"/>
                  </a:lnTo>
                  <a:lnTo>
                    <a:pt x="3332096" y="2098840"/>
                  </a:lnTo>
                  <a:close/>
                  <a:moveTo>
                    <a:pt x="3332096" y="1574130"/>
                  </a:moveTo>
                  <a:lnTo>
                    <a:pt x="2545351" y="1574130"/>
                  </a:lnTo>
                  <a:lnTo>
                    <a:pt x="2545351" y="1078571"/>
                  </a:lnTo>
                  <a:lnTo>
                    <a:pt x="3332096" y="1078571"/>
                  </a:lnTo>
                  <a:lnTo>
                    <a:pt x="3332096" y="1574130"/>
                  </a:lnTo>
                  <a:close/>
                  <a:moveTo>
                    <a:pt x="3332096" y="1049420"/>
                  </a:moveTo>
                  <a:lnTo>
                    <a:pt x="2545351" y="1049420"/>
                  </a:lnTo>
                  <a:lnTo>
                    <a:pt x="2545351" y="553861"/>
                  </a:lnTo>
                  <a:lnTo>
                    <a:pt x="3332096" y="553861"/>
                  </a:lnTo>
                  <a:lnTo>
                    <a:pt x="3332096" y="1049420"/>
                  </a:lnTo>
                  <a:close/>
                  <a:moveTo>
                    <a:pt x="3332096" y="524710"/>
                  </a:moveTo>
                  <a:lnTo>
                    <a:pt x="2545351" y="524710"/>
                  </a:lnTo>
                  <a:lnTo>
                    <a:pt x="2545351" y="29151"/>
                  </a:lnTo>
                  <a:lnTo>
                    <a:pt x="3332096" y="29151"/>
                  </a:lnTo>
                  <a:lnTo>
                    <a:pt x="3332096" y="524710"/>
                  </a:lnTo>
                  <a:close/>
                </a:path>
              </a:pathLst>
            </a:custGeom>
            <a:solidFill>
              <a:srgbClr val="FFFFFF"/>
            </a:solidFill>
          </p:spPr>
        </p:sp>
      </p:grpSp>
      <p:grpSp>
        <p:nvGrpSpPr>
          <p:cNvPr name="Group 4" id="4"/>
          <p:cNvGrpSpPr/>
          <p:nvPr/>
        </p:nvGrpSpPr>
        <p:grpSpPr>
          <a:xfrm rot="0">
            <a:off x="1544531" y="2944053"/>
            <a:ext cx="5674721" cy="2990298"/>
            <a:chOff x="0" y="0"/>
            <a:chExt cx="1016846" cy="535828"/>
          </a:xfrm>
        </p:grpSpPr>
        <p:sp>
          <p:nvSpPr>
            <p:cNvPr name="Freeform 5" id="5"/>
            <p:cNvSpPr/>
            <p:nvPr/>
          </p:nvSpPr>
          <p:spPr>
            <a:xfrm flipH="false" flipV="false" rot="0">
              <a:off x="0" y="0"/>
              <a:ext cx="1016846" cy="535828"/>
            </a:xfrm>
            <a:custGeom>
              <a:avLst/>
              <a:gdLst/>
              <a:ahLst/>
              <a:cxnLst/>
              <a:rect r="r" b="b" t="t" l="l"/>
              <a:pathLst>
                <a:path h="535828" w="1016846">
                  <a:moveTo>
                    <a:pt x="27286" y="0"/>
                  </a:moveTo>
                  <a:lnTo>
                    <a:pt x="989560" y="0"/>
                  </a:lnTo>
                  <a:cubicBezTo>
                    <a:pt x="1004630" y="0"/>
                    <a:pt x="1016846" y="12216"/>
                    <a:pt x="1016846" y="27286"/>
                  </a:cubicBezTo>
                  <a:lnTo>
                    <a:pt x="1016846" y="508542"/>
                  </a:lnTo>
                  <a:cubicBezTo>
                    <a:pt x="1016846" y="515779"/>
                    <a:pt x="1013971" y="522719"/>
                    <a:pt x="1008854" y="527836"/>
                  </a:cubicBezTo>
                  <a:cubicBezTo>
                    <a:pt x="1003737" y="532953"/>
                    <a:pt x="996797" y="535828"/>
                    <a:pt x="989560" y="535828"/>
                  </a:cubicBezTo>
                  <a:lnTo>
                    <a:pt x="27286" y="535828"/>
                  </a:lnTo>
                  <a:cubicBezTo>
                    <a:pt x="20049" y="535828"/>
                    <a:pt x="13109" y="532953"/>
                    <a:pt x="7992" y="527836"/>
                  </a:cubicBezTo>
                  <a:cubicBezTo>
                    <a:pt x="2875" y="522719"/>
                    <a:pt x="0" y="515779"/>
                    <a:pt x="0" y="508542"/>
                  </a:cubicBezTo>
                  <a:lnTo>
                    <a:pt x="0" y="27286"/>
                  </a:lnTo>
                  <a:cubicBezTo>
                    <a:pt x="0" y="20049"/>
                    <a:pt x="2875" y="13109"/>
                    <a:pt x="7992" y="7992"/>
                  </a:cubicBezTo>
                  <a:cubicBezTo>
                    <a:pt x="13109" y="2875"/>
                    <a:pt x="20049" y="0"/>
                    <a:pt x="27286" y="0"/>
                  </a:cubicBezTo>
                  <a:close/>
                </a:path>
              </a:pathLst>
            </a:custGeom>
            <a:solidFill>
              <a:srgbClr val="FDD36D"/>
            </a:solidFill>
            <a:ln w="28575" cap="sq">
              <a:solidFill>
                <a:srgbClr val="000000"/>
              </a:solidFill>
              <a:prstDash val="solid"/>
              <a:miter/>
            </a:ln>
          </p:spPr>
        </p:sp>
        <p:sp>
          <p:nvSpPr>
            <p:cNvPr name="TextBox 6" id="6"/>
            <p:cNvSpPr txBox="true"/>
            <p:nvPr/>
          </p:nvSpPr>
          <p:spPr>
            <a:xfrm>
              <a:off x="0" y="-85725"/>
              <a:ext cx="1016846" cy="621553"/>
            </a:xfrm>
            <a:prstGeom prst="rect">
              <a:avLst/>
            </a:prstGeom>
          </p:spPr>
          <p:txBody>
            <a:bodyPr anchor="ctr" rtlCol="false" tIns="50800" lIns="50800" bIns="50800" rIns="50800"/>
            <a:lstStyle/>
            <a:p>
              <a:pPr algn="ctr">
                <a:lnSpc>
                  <a:spcPts val="9100"/>
                </a:lnSpc>
              </a:pPr>
            </a:p>
          </p:txBody>
        </p:sp>
      </p:grpSp>
      <p:grpSp>
        <p:nvGrpSpPr>
          <p:cNvPr name="Group 7" id="7"/>
          <p:cNvGrpSpPr/>
          <p:nvPr/>
        </p:nvGrpSpPr>
        <p:grpSpPr>
          <a:xfrm rot="0">
            <a:off x="1745660" y="2570003"/>
            <a:ext cx="6035810" cy="2844310"/>
            <a:chOff x="0" y="0"/>
            <a:chExt cx="1081549" cy="509668"/>
          </a:xfrm>
        </p:grpSpPr>
        <p:sp>
          <p:nvSpPr>
            <p:cNvPr name="Freeform 8" id="8"/>
            <p:cNvSpPr/>
            <p:nvPr/>
          </p:nvSpPr>
          <p:spPr>
            <a:xfrm flipH="false" flipV="false" rot="0">
              <a:off x="0" y="0"/>
              <a:ext cx="1081549" cy="509668"/>
            </a:xfrm>
            <a:custGeom>
              <a:avLst/>
              <a:gdLst/>
              <a:ahLst/>
              <a:cxnLst/>
              <a:rect r="r" b="b" t="t" l="l"/>
              <a:pathLst>
                <a:path h="509668" w="1081549">
                  <a:moveTo>
                    <a:pt x="25653" y="0"/>
                  </a:moveTo>
                  <a:lnTo>
                    <a:pt x="1055896" y="0"/>
                  </a:lnTo>
                  <a:cubicBezTo>
                    <a:pt x="1062699" y="0"/>
                    <a:pt x="1069224" y="2703"/>
                    <a:pt x="1074035" y="7514"/>
                  </a:cubicBezTo>
                  <a:cubicBezTo>
                    <a:pt x="1078846" y="12325"/>
                    <a:pt x="1081549" y="18850"/>
                    <a:pt x="1081549" y="25653"/>
                  </a:cubicBezTo>
                  <a:lnTo>
                    <a:pt x="1081549" y="484015"/>
                  </a:lnTo>
                  <a:cubicBezTo>
                    <a:pt x="1081549" y="490819"/>
                    <a:pt x="1078846" y="497344"/>
                    <a:pt x="1074035" y="502155"/>
                  </a:cubicBezTo>
                  <a:cubicBezTo>
                    <a:pt x="1069224" y="506965"/>
                    <a:pt x="1062699" y="509668"/>
                    <a:pt x="1055896" y="509668"/>
                  </a:cubicBezTo>
                  <a:lnTo>
                    <a:pt x="25653" y="509668"/>
                  </a:lnTo>
                  <a:cubicBezTo>
                    <a:pt x="18850" y="509668"/>
                    <a:pt x="12325" y="506965"/>
                    <a:pt x="7514" y="502155"/>
                  </a:cubicBezTo>
                  <a:cubicBezTo>
                    <a:pt x="2703" y="497344"/>
                    <a:pt x="0" y="490819"/>
                    <a:pt x="0" y="484015"/>
                  </a:cubicBezTo>
                  <a:lnTo>
                    <a:pt x="0" y="25653"/>
                  </a:lnTo>
                  <a:cubicBezTo>
                    <a:pt x="0" y="18850"/>
                    <a:pt x="2703" y="12325"/>
                    <a:pt x="7514" y="7514"/>
                  </a:cubicBezTo>
                  <a:cubicBezTo>
                    <a:pt x="12325" y="2703"/>
                    <a:pt x="18850" y="0"/>
                    <a:pt x="25653" y="0"/>
                  </a:cubicBezTo>
                  <a:close/>
                </a:path>
              </a:pathLst>
            </a:custGeom>
            <a:solidFill>
              <a:srgbClr val="FFFFFF"/>
            </a:solidFill>
            <a:ln w="28575" cap="sq">
              <a:solidFill>
                <a:srgbClr val="000000"/>
              </a:solidFill>
              <a:prstDash val="solid"/>
              <a:miter/>
            </a:ln>
          </p:spPr>
        </p:sp>
        <p:sp>
          <p:nvSpPr>
            <p:cNvPr name="TextBox 9" id="9"/>
            <p:cNvSpPr txBox="true"/>
            <p:nvPr/>
          </p:nvSpPr>
          <p:spPr>
            <a:xfrm>
              <a:off x="0" y="-85725"/>
              <a:ext cx="1081549" cy="595393"/>
            </a:xfrm>
            <a:prstGeom prst="rect">
              <a:avLst/>
            </a:prstGeom>
          </p:spPr>
          <p:txBody>
            <a:bodyPr anchor="ctr" rtlCol="false" tIns="50800" lIns="50800" bIns="50800" rIns="50800"/>
            <a:lstStyle/>
            <a:p>
              <a:pPr algn="ctr">
                <a:lnSpc>
                  <a:spcPts val="9100"/>
                </a:lnSpc>
              </a:pPr>
            </a:p>
          </p:txBody>
        </p:sp>
      </p:grpSp>
      <p:grpSp>
        <p:nvGrpSpPr>
          <p:cNvPr name="Group 10" id="10"/>
          <p:cNvGrpSpPr/>
          <p:nvPr/>
        </p:nvGrpSpPr>
        <p:grpSpPr>
          <a:xfrm rot="2700000">
            <a:off x="1211424" y="1007355"/>
            <a:ext cx="882269" cy="8822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2" id="1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3" id="13"/>
          <p:cNvGrpSpPr/>
          <p:nvPr/>
        </p:nvGrpSpPr>
        <p:grpSpPr>
          <a:xfrm rot="2700000">
            <a:off x="2459140" y="1007355"/>
            <a:ext cx="882269" cy="8822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5" id="15"/>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6" id="16"/>
          <p:cNvGrpSpPr/>
          <p:nvPr/>
        </p:nvGrpSpPr>
        <p:grpSpPr>
          <a:xfrm rot="2700000">
            <a:off x="15075383" y="1007355"/>
            <a:ext cx="882269" cy="88226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8" id="18"/>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9" id="19"/>
          <p:cNvGrpSpPr/>
          <p:nvPr/>
        </p:nvGrpSpPr>
        <p:grpSpPr>
          <a:xfrm rot="2700000">
            <a:off x="16194307" y="1007355"/>
            <a:ext cx="882269" cy="88226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1" id="21"/>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2" id="22"/>
          <p:cNvGrpSpPr/>
          <p:nvPr/>
        </p:nvGrpSpPr>
        <p:grpSpPr>
          <a:xfrm rot="0">
            <a:off x="3999454" y="729688"/>
            <a:ext cx="10200429" cy="1342659"/>
            <a:chOff x="0" y="0"/>
            <a:chExt cx="1827802" cy="240589"/>
          </a:xfrm>
        </p:grpSpPr>
        <p:sp>
          <p:nvSpPr>
            <p:cNvPr name="Freeform 23" id="23"/>
            <p:cNvSpPr/>
            <p:nvPr/>
          </p:nvSpPr>
          <p:spPr>
            <a:xfrm flipH="false" flipV="false" rot="0">
              <a:off x="0" y="0"/>
              <a:ext cx="1827802" cy="240589"/>
            </a:xfrm>
            <a:custGeom>
              <a:avLst/>
              <a:gdLst/>
              <a:ahLst/>
              <a:cxnLst/>
              <a:rect r="r" b="b" t="t" l="l"/>
              <a:pathLst>
                <a:path h="240589" w="1827802">
                  <a:moveTo>
                    <a:pt x="45539" y="0"/>
                  </a:moveTo>
                  <a:lnTo>
                    <a:pt x="1782263" y="0"/>
                  </a:lnTo>
                  <a:cubicBezTo>
                    <a:pt x="1794341" y="0"/>
                    <a:pt x="1805924" y="4798"/>
                    <a:pt x="1814464" y="13338"/>
                  </a:cubicBezTo>
                  <a:cubicBezTo>
                    <a:pt x="1823004" y="21878"/>
                    <a:pt x="1827802" y="33461"/>
                    <a:pt x="1827802" y="45539"/>
                  </a:cubicBezTo>
                  <a:lnTo>
                    <a:pt x="1827802" y="195050"/>
                  </a:lnTo>
                  <a:cubicBezTo>
                    <a:pt x="1827802" y="220201"/>
                    <a:pt x="1807413" y="240589"/>
                    <a:pt x="1782263" y="240589"/>
                  </a:cubicBezTo>
                  <a:lnTo>
                    <a:pt x="45539" y="240589"/>
                  </a:lnTo>
                  <a:cubicBezTo>
                    <a:pt x="33461" y="240589"/>
                    <a:pt x="21878" y="235791"/>
                    <a:pt x="13338" y="227251"/>
                  </a:cubicBezTo>
                  <a:cubicBezTo>
                    <a:pt x="4798" y="218711"/>
                    <a:pt x="0" y="207128"/>
                    <a:pt x="0" y="195050"/>
                  </a:cubicBezTo>
                  <a:lnTo>
                    <a:pt x="0" y="45539"/>
                  </a:lnTo>
                  <a:cubicBezTo>
                    <a:pt x="0" y="33461"/>
                    <a:pt x="4798" y="21878"/>
                    <a:pt x="13338" y="13338"/>
                  </a:cubicBezTo>
                  <a:cubicBezTo>
                    <a:pt x="21878" y="4798"/>
                    <a:pt x="33461" y="0"/>
                    <a:pt x="45539" y="0"/>
                  </a:cubicBezTo>
                  <a:close/>
                </a:path>
              </a:pathLst>
            </a:custGeom>
            <a:solidFill>
              <a:srgbClr val="2B6599"/>
            </a:solidFill>
            <a:ln w="28575" cap="rnd">
              <a:solidFill>
                <a:srgbClr val="000000"/>
              </a:solidFill>
              <a:prstDash val="solid"/>
              <a:round/>
            </a:ln>
          </p:spPr>
        </p:sp>
        <p:sp>
          <p:nvSpPr>
            <p:cNvPr name="TextBox 24" id="24"/>
            <p:cNvSpPr txBox="true"/>
            <p:nvPr/>
          </p:nvSpPr>
          <p:spPr>
            <a:xfrm>
              <a:off x="0" y="-47625"/>
              <a:ext cx="1827802" cy="288214"/>
            </a:xfrm>
            <a:prstGeom prst="rect">
              <a:avLst/>
            </a:prstGeom>
          </p:spPr>
          <p:txBody>
            <a:bodyPr anchor="ctr" rtlCol="false" tIns="50800" lIns="50800" bIns="50800" rIns="50800"/>
            <a:lstStyle/>
            <a:p>
              <a:pPr algn="ctr">
                <a:lnSpc>
                  <a:spcPts val="4290"/>
                </a:lnSpc>
              </a:pPr>
              <a:r>
                <a:rPr lang="en-US" sz="3300" i="true">
                  <a:solidFill>
                    <a:srgbClr val="FFFFFF"/>
                  </a:solidFill>
                  <a:latin typeface="Asap Italics"/>
                  <a:ea typeface="Asap Italics"/>
                  <a:cs typeface="Asap Italics"/>
                  <a:sym typeface="Asap Italics"/>
                </a:rPr>
                <a:t>CHƯƠNG IV. THỰC NGHIỆM VÀ KẾT LUẬN</a:t>
              </a:r>
            </a:p>
          </p:txBody>
        </p:sp>
      </p:grpSp>
      <p:sp>
        <p:nvSpPr>
          <p:cNvPr name="Freeform 25" id="25"/>
          <p:cNvSpPr/>
          <p:nvPr/>
        </p:nvSpPr>
        <p:spPr>
          <a:xfrm flipH="false" flipV="false" rot="0">
            <a:off x="8286568" y="2944053"/>
            <a:ext cx="9201010" cy="6604633"/>
          </a:xfrm>
          <a:custGeom>
            <a:avLst/>
            <a:gdLst/>
            <a:ahLst/>
            <a:cxnLst/>
            <a:rect r="r" b="b" t="t" l="l"/>
            <a:pathLst>
              <a:path h="6604633" w="9201010">
                <a:moveTo>
                  <a:pt x="0" y="0"/>
                </a:moveTo>
                <a:lnTo>
                  <a:pt x="9201010" y="0"/>
                </a:lnTo>
                <a:lnTo>
                  <a:pt x="9201010" y="6604633"/>
                </a:lnTo>
                <a:lnTo>
                  <a:pt x="0" y="6604633"/>
                </a:lnTo>
                <a:lnTo>
                  <a:pt x="0" y="0"/>
                </a:lnTo>
                <a:close/>
              </a:path>
            </a:pathLst>
          </a:custGeom>
          <a:blipFill>
            <a:blip r:embed="rId2"/>
            <a:stretch>
              <a:fillRect l="0" t="0" r="-27652" b="0"/>
            </a:stretch>
          </a:blipFill>
        </p:spPr>
      </p:sp>
      <p:sp>
        <p:nvSpPr>
          <p:cNvPr name="TextBox 26" id="26"/>
          <p:cNvSpPr txBox="true"/>
          <p:nvPr/>
        </p:nvSpPr>
        <p:spPr>
          <a:xfrm rot="0">
            <a:off x="2242046" y="2905953"/>
            <a:ext cx="3121706" cy="783199"/>
          </a:xfrm>
          <a:prstGeom prst="rect">
            <a:avLst/>
          </a:prstGeom>
        </p:spPr>
        <p:txBody>
          <a:bodyPr anchor="t" rtlCol="false" tIns="0" lIns="0" bIns="0" rIns="0">
            <a:spAutoFit/>
          </a:bodyPr>
          <a:lstStyle/>
          <a:p>
            <a:pPr algn="l">
              <a:lnSpc>
                <a:spcPts val="3971"/>
              </a:lnSpc>
            </a:pPr>
            <a:r>
              <a:rPr lang="en-US" sz="3008" i="true" b="true">
                <a:solidFill>
                  <a:srgbClr val="000000"/>
                </a:solidFill>
                <a:latin typeface="Asap Bold Italics"/>
                <a:ea typeface="Asap Bold Italics"/>
                <a:cs typeface="Asap Bold Italics"/>
                <a:sym typeface="Asap Bold Italics"/>
              </a:rPr>
              <a:t>4.1. Thực nghiệm</a:t>
            </a:r>
          </a:p>
          <a:p>
            <a:pPr algn="l">
              <a:lnSpc>
                <a:spcPts val="2255"/>
              </a:lnSpc>
            </a:pPr>
          </a:p>
        </p:txBody>
      </p:sp>
      <p:sp>
        <p:nvSpPr>
          <p:cNvPr name="TextBox 27" id="27"/>
          <p:cNvSpPr txBox="true"/>
          <p:nvPr/>
        </p:nvSpPr>
        <p:spPr>
          <a:xfrm rot="0">
            <a:off x="2276416" y="3651051"/>
            <a:ext cx="3526980" cy="1241923"/>
          </a:xfrm>
          <a:prstGeom prst="rect">
            <a:avLst/>
          </a:prstGeom>
        </p:spPr>
        <p:txBody>
          <a:bodyPr anchor="t" rtlCol="false" tIns="0" lIns="0" bIns="0" rIns="0">
            <a:spAutoFit/>
          </a:bodyPr>
          <a:lstStyle/>
          <a:p>
            <a:pPr algn="l">
              <a:lnSpc>
                <a:spcPts val="3839"/>
              </a:lnSpc>
            </a:pPr>
            <a:r>
              <a:rPr lang="en-US" sz="2909" i="true">
                <a:solidFill>
                  <a:srgbClr val="000000"/>
                </a:solidFill>
                <a:latin typeface="Asap Italics"/>
                <a:ea typeface="Asap Italics"/>
                <a:cs typeface="Asap Italics"/>
                <a:sym typeface="Asap Italics"/>
              </a:rPr>
              <a:t> -So điểm</a:t>
            </a:r>
            <a:r>
              <a:rPr lang="en-US" sz="2909" i="true">
                <a:solidFill>
                  <a:srgbClr val="000000"/>
                </a:solidFill>
                <a:latin typeface="Asap Italics"/>
                <a:ea typeface="Asap Italics"/>
                <a:cs typeface="Asap Italics"/>
                <a:sym typeface="Asap Italics"/>
              </a:rPr>
              <a:t> với</a:t>
            </a:r>
            <a:r>
              <a:rPr lang="en-US" sz="2909" i="true">
                <a:solidFill>
                  <a:srgbClr val="000000"/>
                </a:solidFill>
                <a:latin typeface="Asap Italics"/>
                <a:ea typeface="Asap Italics"/>
                <a:cs typeface="Asap Italics"/>
                <a:sym typeface="Asap Italics"/>
              </a:rPr>
              <a:t> dealer: </a:t>
            </a:r>
          </a:p>
          <a:p>
            <a:pPr algn="l">
              <a:lnSpc>
                <a:spcPts val="3839"/>
              </a:lnSpc>
            </a:pPr>
            <a:r>
              <a:rPr lang="en-US" sz="2909" i="true">
                <a:solidFill>
                  <a:srgbClr val="000000"/>
                </a:solidFill>
                <a:latin typeface="Asap Italics"/>
                <a:ea typeface="Asap Italics"/>
                <a:cs typeface="Asap Italics"/>
                <a:sym typeface="Asap Italics"/>
              </a:rPr>
              <a:t>Thua:</a:t>
            </a:r>
          </a:p>
          <a:p>
            <a:pPr algn="l">
              <a:lnSpc>
                <a:spcPts val="2123"/>
              </a:lnSpc>
            </a:pP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6C3FF"/>
        </a:solidFill>
      </p:bgPr>
    </p:bg>
    <p:spTree>
      <p:nvGrpSpPr>
        <p:cNvPr id="1" name=""/>
        <p:cNvGrpSpPr/>
        <p:nvPr/>
      </p:nvGrpSpPr>
      <p:grpSpPr>
        <a:xfrm>
          <a:off x="0" y="0"/>
          <a:ext cx="0" cy="0"/>
          <a:chOff x="0" y="0"/>
          <a:chExt cx="0" cy="0"/>
        </a:xfrm>
      </p:grpSpPr>
      <p:grpSp>
        <p:nvGrpSpPr>
          <p:cNvPr name="Group 2" id="2"/>
          <p:cNvGrpSpPr/>
          <p:nvPr/>
        </p:nvGrpSpPr>
        <p:grpSpPr>
          <a:xfrm rot="0">
            <a:off x="1135713" y="2247747"/>
            <a:ext cx="6910636" cy="4352912"/>
            <a:chOff x="0" y="0"/>
            <a:chExt cx="1149350" cy="1149350"/>
          </a:xfrm>
        </p:grpSpPr>
        <p:sp>
          <p:nvSpPr>
            <p:cNvPr name="Freeform 3" id="3"/>
            <p:cNvSpPr/>
            <p:nvPr/>
          </p:nvSpPr>
          <p:spPr>
            <a:xfrm flipH="false" flipV="false" rot="0">
              <a:off x="0" y="0"/>
              <a:ext cx="4188260" cy="2638126"/>
            </a:xfrm>
            <a:custGeom>
              <a:avLst/>
              <a:gdLst/>
              <a:ahLst/>
              <a:cxnLst/>
              <a:rect r="r" b="b" t="t" l="l"/>
              <a:pathLst>
                <a:path h="2638126" w="4188260">
                  <a:moveTo>
                    <a:pt x="4188260" y="29151"/>
                  </a:moveTo>
                  <a:lnTo>
                    <a:pt x="4188260" y="0"/>
                  </a:lnTo>
                  <a:lnTo>
                    <a:pt x="23140" y="0"/>
                  </a:lnTo>
                  <a:lnTo>
                    <a:pt x="23140" y="14575"/>
                  </a:lnTo>
                  <a:lnTo>
                    <a:pt x="0" y="14575"/>
                  </a:lnTo>
                  <a:lnTo>
                    <a:pt x="0" y="2638126"/>
                  </a:lnTo>
                  <a:lnTo>
                    <a:pt x="46279" y="2638126"/>
                  </a:lnTo>
                  <a:lnTo>
                    <a:pt x="46279" y="2127991"/>
                  </a:lnTo>
                  <a:lnTo>
                    <a:pt x="833024" y="2127991"/>
                  </a:lnTo>
                  <a:lnTo>
                    <a:pt x="833024" y="2638126"/>
                  </a:lnTo>
                  <a:lnTo>
                    <a:pt x="879303" y="2638126"/>
                  </a:lnTo>
                  <a:lnTo>
                    <a:pt x="879303" y="2127991"/>
                  </a:lnTo>
                  <a:lnTo>
                    <a:pt x="1666048" y="2127991"/>
                  </a:lnTo>
                  <a:lnTo>
                    <a:pt x="1666048" y="2638126"/>
                  </a:lnTo>
                  <a:lnTo>
                    <a:pt x="1712327" y="2638126"/>
                  </a:lnTo>
                  <a:lnTo>
                    <a:pt x="1712327" y="2127991"/>
                  </a:lnTo>
                  <a:lnTo>
                    <a:pt x="2499072" y="2127991"/>
                  </a:lnTo>
                  <a:lnTo>
                    <a:pt x="2499072" y="2638126"/>
                  </a:lnTo>
                  <a:lnTo>
                    <a:pt x="2545351" y="2638126"/>
                  </a:lnTo>
                  <a:lnTo>
                    <a:pt x="2545351" y="2127991"/>
                  </a:lnTo>
                  <a:lnTo>
                    <a:pt x="3332096" y="2127991"/>
                  </a:lnTo>
                  <a:lnTo>
                    <a:pt x="3332096" y="2638126"/>
                  </a:lnTo>
                  <a:lnTo>
                    <a:pt x="3378375" y="2638126"/>
                  </a:lnTo>
                  <a:lnTo>
                    <a:pt x="3378375" y="2127991"/>
                  </a:lnTo>
                  <a:lnTo>
                    <a:pt x="4188260" y="2127991"/>
                  </a:lnTo>
                  <a:lnTo>
                    <a:pt x="4188260" y="2098840"/>
                  </a:lnTo>
                  <a:lnTo>
                    <a:pt x="3378375" y="2098840"/>
                  </a:lnTo>
                  <a:lnTo>
                    <a:pt x="3378375" y="1603281"/>
                  </a:lnTo>
                  <a:lnTo>
                    <a:pt x="4188260" y="1603281"/>
                  </a:lnTo>
                  <a:lnTo>
                    <a:pt x="4188260" y="1574130"/>
                  </a:lnTo>
                  <a:lnTo>
                    <a:pt x="3378375" y="1574130"/>
                  </a:lnTo>
                  <a:lnTo>
                    <a:pt x="3378375" y="1078571"/>
                  </a:lnTo>
                  <a:lnTo>
                    <a:pt x="4188260" y="1078571"/>
                  </a:lnTo>
                  <a:lnTo>
                    <a:pt x="4188260" y="1049420"/>
                  </a:lnTo>
                  <a:lnTo>
                    <a:pt x="3378375" y="1049420"/>
                  </a:lnTo>
                  <a:lnTo>
                    <a:pt x="3378375" y="553861"/>
                  </a:lnTo>
                  <a:lnTo>
                    <a:pt x="4188260" y="553861"/>
                  </a:lnTo>
                  <a:lnTo>
                    <a:pt x="4188260" y="524710"/>
                  </a:lnTo>
                  <a:lnTo>
                    <a:pt x="3378375" y="524710"/>
                  </a:lnTo>
                  <a:lnTo>
                    <a:pt x="3378375" y="29151"/>
                  </a:lnTo>
                  <a:lnTo>
                    <a:pt x="4188260" y="29151"/>
                  </a:lnTo>
                  <a:close/>
                  <a:moveTo>
                    <a:pt x="879303" y="524710"/>
                  </a:moveTo>
                  <a:lnTo>
                    <a:pt x="879303" y="29151"/>
                  </a:lnTo>
                  <a:lnTo>
                    <a:pt x="1666048" y="29151"/>
                  </a:lnTo>
                  <a:lnTo>
                    <a:pt x="1666048" y="524710"/>
                  </a:lnTo>
                  <a:lnTo>
                    <a:pt x="879303" y="524710"/>
                  </a:lnTo>
                  <a:close/>
                  <a:moveTo>
                    <a:pt x="1666048" y="553861"/>
                  </a:moveTo>
                  <a:lnTo>
                    <a:pt x="1666048" y="1049420"/>
                  </a:lnTo>
                  <a:lnTo>
                    <a:pt x="879303" y="1049420"/>
                  </a:lnTo>
                  <a:lnTo>
                    <a:pt x="879303" y="553861"/>
                  </a:lnTo>
                  <a:lnTo>
                    <a:pt x="1666048" y="553861"/>
                  </a:lnTo>
                  <a:close/>
                  <a:moveTo>
                    <a:pt x="833024" y="524710"/>
                  </a:moveTo>
                  <a:lnTo>
                    <a:pt x="46279" y="524710"/>
                  </a:lnTo>
                  <a:lnTo>
                    <a:pt x="46279" y="29151"/>
                  </a:lnTo>
                  <a:lnTo>
                    <a:pt x="833024" y="29151"/>
                  </a:lnTo>
                  <a:lnTo>
                    <a:pt x="833024" y="524710"/>
                  </a:lnTo>
                  <a:close/>
                  <a:moveTo>
                    <a:pt x="833024" y="553861"/>
                  </a:moveTo>
                  <a:lnTo>
                    <a:pt x="833024" y="1049420"/>
                  </a:lnTo>
                  <a:lnTo>
                    <a:pt x="46279" y="1049420"/>
                  </a:lnTo>
                  <a:lnTo>
                    <a:pt x="46279" y="553861"/>
                  </a:lnTo>
                  <a:lnTo>
                    <a:pt x="833024" y="553861"/>
                  </a:lnTo>
                  <a:close/>
                  <a:moveTo>
                    <a:pt x="833024" y="1078571"/>
                  </a:moveTo>
                  <a:lnTo>
                    <a:pt x="833024" y="1574130"/>
                  </a:lnTo>
                  <a:lnTo>
                    <a:pt x="46279" y="1574130"/>
                  </a:lnTo>
                  <a:lnTo>
                    <a:pt x="46279" y="1078571"/>
                  </a:lnTo>
                  <a:lnTo>
                    <a:pt x="833024" y="1078571"/>
                  </a:lnTo>
                  <a:close/>
                  <a:moveTo>
                    <a:pt x="879303" y="1078571"/>
                  </a:moveTo>
                  <a:lnTo>
                    <a:pt x="1666048" y="1078571"/>
                  </a:lnTo>
                  <a:lnTo>
                    <a:pt x="1666048" y="1574130"/>
                  </a:lnTo>
                  <a:lnTo>
                    <a:pt x="879303" y="1574130"/>
                  </a:lnTo>
                  <a:lnTo>
                    <a:pt x="879303" y="1078571"/>
                  </a:lnTo>
                  <a:close/>
                  <a:moveTo>
                    <a:pt x="1712327" y="1078571"/>
                  </a:moveTo>
                  <a:lnTo>
                    <a:pt x="2499072" y="1078571"/>
                  </a:lnTo>
                  <a:lnTo>
                    <a:pt x="2499072" y="1574130"/>
                  </a:lnTo>
                  <a:lnTo>
                    <a:pt x="1712327" y="1574130"/>
                  </a:lnTo>
                  <a:lnTo>
                    <a:pt x="1712327" y="1078571"/>
                  </a:lnTo>
                  <a:close/>
                  <a:moveTo>
                    <a:pt x="1712327" y="1049420"/>
                  </a:moveTo>
                  <a:lnTo>
                    <a:pt x="1712327" y="553861"/>
                  </a:lnTo>
                  <a:lnTo>
                    <a:pt x="2499072" y="553861"/>
                  </a:lnTo>
                  <a:lnTo>
                    <a:pt x="2499072" y="1049420"/>
                  </a:lnTo>
                  <a:lnTo>
                    <a:pt x="1712327" y="1049420"/>
                  </a:lnTo>
                  <a:close/>
                  <a:moveTo>
                    <a:pt x="1712327" y="524710"/>
                  </a:moveTo>
                  <a:lnTo>
                    <a:pt x="1712327" y="29151"/>
                  </a:lnTo>
                  <a:lnTo>
                    <a:pt x="2499072" y="29151"/>
                  </a:lnTo>
                  <a:lnTo>
                    <a:pt x="2499072" y="524710"/>
                  </a:lnTo>
                  <a:lnTo>
                    <a:pt x="1712327" y="524710"/>
                  </a:lnTo>
                  <a:close/>
                  <a:moveTo>
                    <a:pt x="46279" y="2098840"/>
                  </a:moveTo>
                  <a:lnTo>
                    <a:pt x="46279" y="1603281"/>
                  </a:lnTo>
                  <a:lnTo>
                    <a:pt x="833024" y="1603281"/>
                  </a:lnTo>
                  <a:lnTo>
                    <a:pt x="833024" y="2098840"/>
                  </a:lnTo>
                  <a:lnTo>
                    <a:pt x="46279" y="2098840"/>
                  </a:lnTo>
                  <a:close/>
                  <a:moveTo>
                    <a:pt x="879303" y="2098840"/>
                  </a:moveTo>
                  <a:lnTo>
                    <a:pt x="879303" y="1603281"/>
                  </a:lnTo>
                  <a:lnTo>
                    <a:pt x="1666048" y="1603281"/>
                  </a:lnTo>
                  <a:lnTo>
                    <a:pt x="1666048" y="2098840"/>
                  </a:lnTo>
                  <a:lnTo>
                    <a:pt x="879303" y="2098840"/>
                  </a:lnTo>
                  <a:close/>
                  <a:moveTo>
                    <a:pt x="1712327" y="2098840"/>
                  </a:moveTo>
                  <a:lnTo>
                    <a:pt x="1712327" y="1603281"/>
                  </a:lnTo>
                  <a:lnTo>
                    <a:pt x="2499072" y="1603281"/>
                  </a:lnTo>
                  <a:lnTo>
                    <a:pt x="2499072" y="2098840"/>
                  </a:lnTo>
                  <a:lnTo>
                    <a:pt x="1712327" y="2098840"/>
                  </a:lnTo>
                  <a:close/>
                  <a:moveTo>
                    <a:pt x="3332096" y="2098840"/>
                  </a:moveTo>
                  <a:lnTo>
                    <a:pt x="2545351" y="2098840"/>
                  </a:lnTo>
                  <a:lnTo>
                    <a:pt x="2545351" y="1603281"/>
                  </a:lnTo>
                  <a:lnTo>
                    <a:pt x="3332096" y="1603281"/>
                  </a:lnTo>
                  <a:lnTo>
                    <a:pt x="3332096" y="2098840"/>
                  </a:lnTo>
                  <a:close/>
                  <a:moveTo>
                    <a:pt x="3332096" y="1574130"/>
                  </a:moveTo>
                  <a:lnTo>
                    <a:pt x="2545351" y="1574130"/>
                  </a:lnTo>
                  <a:lnTo>
                    <a:pt x="2545351" y="1078571"/>
                  </a:lnTo>
                  <a:lnTo>
                    <a:pt x="3332096" y="1078571"/>
                  </a:lnTo>
                  <a:lnTo>
                    <a:pt x="3332096" y="1574130"/>
                  </a:lnTo>
                  <a:close/>
                  <a:moveTo>
                    <a:pt x="3332096" y="1049420"/>
                  </a:moveTo>
                  <a:lnTo>
                    <a:pt x="2545351" y="1049420"/>
                  </a:lnTo>
                  <a:lnTo>
                    <a:pt x="2545351" y="553861"/>
                  </a:lnTo>
                  <a:lnTo>
                    <a:pt x="3332096" y="553861"/>
                  </a:lnTo>
                  <a:lnTo>
                    <a:pt x="3332096" y="1049420"/>
                  </a:lnTo>
                  <a:close/>
                  <a:moveTo>
                    <a:pt x="3332096" y="524710"/>
                  </a:moveTo>
                  <a:lnTo>
                    <a:pt x="2545351" y="524710"/>
                  </a:lnTo>
                  <a:lnTo>
                    <a:pt x="2545351" y="29151"/>
                  </a:lnTo>
                  <a:lnTo>
                    <a:pt x="3332096" y="29151"/>
                  </a:lnTo>
                  <a:lnTo>
                    <a:pt x="3332096" y="524710"/>
                  </a:lnTo>
                  <a:close/>
                </a:path>
              </a:pathLst>
            </a:custGeom>
            <a:solidFill>
              <a:srgbClr val="FFFFFF"/>
            </a:solidFill>
          </p:spPr>
        </p:sp>
      </p:grpSp>
      <p:grpSp>
        <p:nvGrpSpPr>
          <p:cNvPr name="Group 4" id="4"/>
          <p:cNvGrpSpPr/>
          <p:nvPr/>
        </p:nvGrpSpPr>
        <p:grpSpPr>
          <a:xfrm rot="0">
            <a:off x="1544531" y="2944053"/>
            <a:ext cx="5674721" cy="2990298"/>
            <a:chOff x="0" y="0"/>
            <a:chExt cx="1016846" cy="535828"/>
          </a:xfrm>
        </p:grpSpPr>
        <p:sp>
          <p:nvSpPr>
            <p:cNvPr name="Freeform 5" id="5"/>
            <p:cNvSpPr/>
            <p:nvPr/>
          </p:nvSpPr>
          <p:spPr>
            <a:xfrm flipH="false" flipV="false" rot="0">
              <a:off x="0" y="0"/>
              <a:ext cx="1016846" cy="535828"/>
            </a:xfrm>
            <a:custGeom>
              <a:avLst/>
              <a:gdLst/>
              <a:ahLst/>
              <a:cxnLst/>
              <a:rect r="r" b="b" t="t" l="l"/>
              <a:pathLst>
                <a:path h="535828" w="1016846">
                  <a:moveTo>
                    <a:pt x="27286" y="0"/>
                  </a:moveTo>
                  <a:lnTo>
                    <a:pt x="989560" y="0"/>
                  </a:lnTo>
                  <a:cubicBezTo>
                    <a:pt x="1004630" y="0"/>
                    <a:pt x="1016846" y="12216"/>
                    <a:pt x="1016846" y="27286"/>
                  </a:cubicBezTo>
                  <a:lnTo>
                    <a:pt x="1016846" y="508542"/>
                  </a:lnTo>
                  <a:cubicBezTo>
                    <a:pt x="1016846" y="515779"/>
                    <a:pt x="1013971" y="522719"/>
                    <a:pt x="1008854" y="527836"/>
                  </a:cubicBezTo>
                  <a:cubicBezTo>
                    <a:pt x="1003737" y="532953"/>
                    <a:pt x="996797" y="535828"/>
                    <a:pt x="989560" y="535828"/>
                  </a:cubicBezTo>
                  <a:lnTo>
                    <a:pt x="27286" y="535828"/>
                  </a:lnTo>
                  <a:cubicBezTo>
                    <a:pt x="20049" y="535828"/>
                    <a:pt x="13109" y="532953"/>
                    <a:pt x="7992" y="527836"/>
                  </a:cubicBezTo>
                  <a:cubicBezTo>
                    <a:pt x="2875" y="522719"/>
                    <a:pt x="0" y="515779"/>
                    <a:pt x="0" y="508542"/>
                  </a:cubicBezTo>
                  <a:lnTo>
                    <a:pt x="0" y="27286"/>
                  </a:lnTo>
                  <a:cubicBezTo>
                    <a:pt x="0" y="20049"/>
                    <a:pt x="2875" y="13109"/>
                    <a:pt x="7992" y="7992"/>
                  </a:cubicBezTo>
                  <a:cubicBezTo>
                    <a:pt x="13109" y="2875"/>
                    <a:pt x="20049" y="0"/>
                    <a:pt x="27286" y="0"/>
                  </a:cubicBezTo>
                  <a:close/>
                </a:path>
              </a:pathLst>
            </a:custGeom>
            <a:solidFill>
              <a:srgbClr val="FDD36D"/>
            </a:solidFill>
            <a:ln w="28575" cap="sq">
              <a:solidFill>
                <a:srgbClr val="000000"/>
              </a:solidFill>
              <a:prstDash val="solid"/>
              <a:miter/>
            </a:ln>
          </p:spPr>
        </p:sp>
        <p:sp>
          <p:nvSpPr>
            <p:cNvPr name="TextBox 6" id="6"/>
            <p:cNvSpPr txBox="true"/>
            <p:nvPr/>
          </p:nvSpPr>
          <p:spPr>
            <a:xfrm>
              <a:off x="0" y="-85725"/>
              <a:ext cx="1016846" cy="621553"/>
            </a:xfrm>
            <a:prstGeom prst="rect">
              <a:avLst/>
            </a:prstGeom>
          </p:spPr>
          <p:txBody>
            <a:bodyPr anchor="ctr" rtlCol="false" tIns="50800" lIns="50800" bIns="50800" rIns="50800"/>
            <a:lstStyle/>
            <a:p>
              <a:pPr algn="ctr">
                <a:lnSpc>
                  <a:spcPts val="9100"/>
                </a:lnSpc>
              </a:pPr>
            </a:p>
          </p:txBody>
        </p:sp>
      </p:grpSp>
      <p:grpSp>
        <p:nvGrpSpPr>
          <p:cNvPr name="Group 7" id="7"/>
          <p:cNvGrpSpPr/>
          <p:nvPr/>
        </p:nvGrpSpPr>
        <p:grpSpPr>
          <a:xfrm rot="0">
            <a:off x="1745660" y="2570003"/>
            <a:ext cx="6035810" cy="2844310"/>
            <a:chOff x="0" y="0"/>
            <a:chExt cx="1081549" cy="509668"/>
          </a:xfrm>
        </p:grpSpPr>
        <p:sp>
          <p:nvSpPr>
            <p:cNvPr name="Freeform 8" id="8"/>
            <p:cNvSpPr/>
            <p:nvPr/>
          </p:nvSpPr>
          <p:spPr>
            <a:xfrm flipH="false" flipV="false" rot="0">
              <a:off x="0" y="0"/>
              <a:ext cx="1081549" cy="509668"/>
            </a:xfrm>
            <a:custGeom>
              <a:avLst/>
              <a:gdLst/>
              <a:ahLst/>
              <a:cxnLst/>
              <a:rect r="r" b="b" t="t" l="l"/>
              <a:pathLst>
                <a:path h="509668" w="1081549">
                  <a:moveTo>
                    <a:pt x="25653" y="0"/>
                  </a:moveTo>
                  <a:lnTo>
                    <a:pt x="1055896" y="0"/>
                  </a:lnTo>
                  <a:cubicBezTo>
                    <a:pt x="1062699" y="0"/>
                    <a:pt x="1069224" y="2703"/>
                    <a:pt x="1074035" y="7514"/>
                  </a:cubicBezTo>
                  <a:cubicBezTo>
                    <a:pt x="1078846" y="12325"/>
                    <a:pt x="1081549" y="18850"/>
                    <a:pt x="1081549" y="25653"/>
                  </a:cubicBezTo>
                  <a:lnTo>
                    <a:pt x="1081549" y="484015"/>
                  </a:lnTo>
                  <a:cubicBezTo>
                    <a:pt x="1081549" y="490819"/>
                    <a:pt x="1078846" y="497344"/>
                    <a:pt x="1074035" y="502155"/>
                  </a:cubicBezTo>
                  <a:cubicBezTo>
                    <a:pt x="1069224" y="506965"/>
                    <a:pt x="1062699" y="509668"/>
                    <a:pt x="1055896" y="509668"/>
                  </a:cubicBezTo>
                  <a:lnTo>
                    <a:pt x="25653" y="509668"/>
                  </a:lnTo>
                  <a:cubicBezTo>
                    <a:pt x="18850" y="509668"/>
                    <a:pt x="12325" y="506965"/>
                    <a:pt x="7514" y="502155"/>
                  </a:cubicBezTo>
                  <a:cubicBezTo>
                    <a:pt x="2703" y="497344"/>
                    <a:pt x="0" y="490819"/>
                    <a:pt x="0" y="484015"/>
                  </a:cubicBezTo>
                  <a:lnTo>
                    <a:pt x="0" y="25653"/>
                  </a:lnTo>
                  <a:cubicBezTo>
                    <a:pt x="0" y="18850"/>
                    <a:pt x="2703" y="12325"/>
                    <a:pt x="7514" y="7514"/>
                  </a:cubicBezTo>
                  <a:cubicBezTo>
                    <a:pt x="12325" y="2703"/>
                    <a:pt x="18850" y="0"/>
                    <a:pt x="25653" y="0"/>
                  </a:cubicBezTo>
                  <a:close/>
                </a:path>
              </a:pathLst>
            </a:custGeom>
            <a:solidFill>
              <a:srgbClr val="FFFFFF"/>
            </a:solidFill>
            <a:ln w="28575" cap="sq">
              <a:solidFill>
                <a:srgbClr val="000000"/>
              </a:solidFill>
              <a:prstDash val="solid"/>
              <a:miter/>
            </a:ln>
          </p:spPr>
        </p:sp>
        <p:sp>
          <p:nvSpPr>
            <p:cNvPr name="TextBox 9" id="9"/>
            <p:cNvSpPr txBox="true"/>
            <p:nvPr/>
          </p:nvSpPr>
          <p:spPr>
            <a:xfrm>
              <a:off x="0" y="-85725"/>
              <a:ext cx="1081549" cy="595393"/>
            </a:xfrm>
            <a:prstGeom prst="rect">
              <a:avLst/>
            </a:prstGeom>
          </p:spPr>
          <p:txBody>
            <a:bodyPr anchor="ctr" rtlCol="false" tIns="50800" lIns="50800" bIns="50800" rIns="50800"/>
            <a:lstStyle/>
            <a:p>
              <a:pPr algn="ctr">
                <a:lnSpc>
                  <a:spcPts val="9100"/>
                </a:lnSpc>
              </a:pPr>
            </a:p>
          </p:txBody>
        </p:sp>
      </p:grpSp>
      <p:grpSp>
        <p:nvGrpSpPr>
          <p:cNvPr name="Group 10" id="10"/>
          <p:cNvGrpSpPr/>
          <p:nvPr/>
        </p:nvGrpSpPr>
        <p:grpSpPr>
          <a:xfrm rot="2700000">
            <a:off x="1211424" y="1007355"/>
            <a:ext cx="882269" cy="8822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2" id="1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3" id="13"/>
          <p:cNvGrpSpPr/>
          <p:nvPr/>
        </p:nvGrpSpPr>
        <p:grpSpPr>
          <a:xfrm rot="2700000">
            <a:off x="2459140" y="1007355"/>
            <a:ext cx="882269" cy="8822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5" id="15"/>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6" id="16"/>
          <p:cNvGrpSpPr/>
          <p:nvPr/>
        </p:nvGrpSpPr>
        <p:grpSpPr>
          <a:xfrm rot="2700000">
            <a:off x="15075383" y="1007355"/>
            <a:ext cx="882269" cy="88226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8" id="18"/>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9" id="19"/>
          <p:cNvGrpSpPr/>
          <p:nvPr/>
        </p:nvGrpSpPr>
        <p:grpSpPr>
          <a:xfrm rot="2700000">
            <a:off x="16194307" y="1007355"/>
            <a:ext cx="882269" cy="88226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1" id="21"/>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2" id="22"/>
          <p:cNvGrpSpPr/>
          <p:nvPr/>
        </p:nvGrpSpPr>
        <p:grpSpPr>
          <a:xfrm rot="0">
            <a:off x="3999454" y="729688"/>
            <a:ext cx="10200429" cy="1342659"/>
            <a:chOff x="0" y="0"/>
            <a:chExt cx="1827802" cy="240589"/>
          </a:xfrm>
        </p:grpSpPr>
        <p:sp>
          <p:nvSpPr>
            <p:cNvPr name="Freeform 23" id="23"/>
            <p:cNvSpPr/>
            <p:nvPr/>
          </p:nvSpPr>
          <p:spPr>
            <a:xfrm flipH="false" flipV="false" rot="0">
              <a:off x="0" y="0"/>
              <a:ext cx="1827802" cy="240589"/>
            </a:xfrm>
            <a:custGeom>
              <a:avLst/>
              <a:gdLst/>
              <a:ahLst/>
              <a:cxnLst/>
              <a:rect r="r" b="b" t="t" l="l"/>
              <a:pathLst>
                <a:path h="240589" w="1827802">
                  <a:moveTo>
                    <a:pt x="45539" y="0"/>
                  </a:moveTo>
                  <a:lnTo>
                    <a:pt x="1782263" y="0"/>
                  </a:lnTo>
                  <a:cubicBezTo>
                    <a:pt x="1794341" y="0"/>
                    <a:pt x="1805924" y="4798"/>
                    <a:pt x="1814464" y="13338"/>
                  </a:cubicBezTo>
                  <a:cubicBezTo>
                    <a:pt x="1823004" y="21878"/>
                    <a:pt x="1827802" y="33461"/>
                    <a:pt x="1827802" y="45539"/>
                  </a:cubicBezTo>
                  <a:lnTo>
                    <a:pt x="1827802" y="195050"/>
                  </a:lnTo>
                  <a:cubicBezTo>
                    <a:pt x="1827802" y="220201"/>
                    <a:pt x="1807413" y="240589"/>
                    <a:pt x="1782263" y="240589"/>
                  </a:cubicBezTo>
                  <a:lnTo>
                    <a:pt x="45539" y="240589"/>
                  </a:lnTo>
                  <a:cubicBezTo>
                    <a:pt x="33461" y="240589"/>
                    <a:pt x="21878" y="235791"/>
                    <a:pt x="13338" y="227251"/>
                  </a:cubicBezTo>
                  <a:cubicBezTo>
                    <a:pt x="4798" y="218711"/>
                    <a:pt x="0" y="207128"/>
                    <a:pt x="0" y="195050"/>
                  </a:cubicBezTo>
                  <a:lnTo>
                    <a:pt x="0" y="45539"/>
                  </a:lnTo>
                  <a:cubicBezTo>
                    <a:pt x="0" y="33461"/>
                    <a:pt x="4798" y="21878"/>
                    <a:pt x="13338" y="13338"/>
                  </a:cubicBezTo>
                  <a:cubicBezTo>
                    <a:pt x="21878" y="4798"/>
                    <a:pt x="33461" y="0"/>
                    <a:pt x="45539" y="0"/>
                  </a:cubicBezTo>
                  <a:close/>
                </a:path>
              </a:pathLst>
            </a:custGeom>
            <a:solidFill>
              <a:srgbClr val="2B6599"/>
            </a:solidFill>
            <a:ln w="28575" cap="rnd">
              <a:solidFill>
                <a:srgbClr val="000000"/>
              </a:solidFill>
              <a:prstDash val="solid"/>
              <a:round/>
            </a:ln>
          </p:spPr>
        </p:sp>
        <p:sp>
          <p:nvSpPr>
            <p:cNvPr name="TextBox 24" id="24"/>
            <p:cNvSpPr txBox="true"/>
            <p:nvPr/>
          </p:nvSpPr>
          <p:spPr>
            <a:xfrm>
              <a:off x="0" y="-47625"/>
              <a:ext cx="1827802" cy="288214"/>
            </a:xfrm>
            <a:prstGeom prst="rect">
              <a:avLst/>
            </a:prstGeom>
          </p:spPr>
          <p:txBody>
            <a:bodyPr anchor="ctr" rtlCol="false" tIns="50800" lIns="50800" bIns="50800" rIns="50800"/>
            <a:lstStyle/>
            <a:p>
              <a:pPr algn="ctr">
                <a:lnSpc>
                  <a:spcPts val="4290"/>
                </a:lnSpc>
              </a:pPr>
              <a:r>
                <a:rPr lang="en-US" sz="3300" i="true">
                  <a:solidFill>
                    <a:srgbClr val="FFFFFF"/>
                  </a:solidFill>
                  <a:latin typeface="Asap Italics"/>
                  <a:ea typeface="Asap Italics"/>
                  <a:cs typeface="Asap Italics"/>
                  <a:sym typeface="Asap Italics"/>
                </a:rPr>
                <a:t>CHƯƠNG IV. THỰC NGHIỆM VÀ KẾT LUẬN</a:t>
              </a:r>
            </a:p>
          </p:txBody>
        </p:sp>
      </p:grpSp>
      <p:sp>
        <p:nvSpPr>
          <p:cNvPr name="Freeform 25" id="25"/>
          <p:cNvSpPr/>
          <p:nvPr/>
        </p:nvSpPr>
        <p:spPr>
          <a:xfrm flipH="false" flipV="false" rot="0">
            <a:off x="8203919" y="2744724"/>
            <a:ext cx="9478732" cy="6513576"/>
          </a:xfrm>
          <a:custGeom>
            <a:avLst/>
            <a:gdLst/>
            <a:ahLst/>
            <a:cxnLst/>
            <a:rect r="r" b="b" t="t" l="l"/>
            <a:pathLst>
              <a:path h="6513576" w="9478732">
                <a:moveTo>
                  <a:pt x="0" y="0"/>
                </a:moveTo>
                <a:lnTo>
                  <a:pt x="9478733" y="0"/>
                </a:lnTo>
                <a:lnTo>
                  <a:pt x="9478733" y="6513576"/>
                </a:lnTo>
                <a:lnTo>
                  <a:pt x="0" y="6513576"/>
                </a:lnTo>
                <a:lnTo>
                  <a:pt x="0" y="0"/>
                </a:lnTo>
                <a:close/>
              </a:path>
            </a:pathLst>
          </a:custGeom>
          <a:blipFill>
            <a:blip r:embed="rId2"/>
            <a:stretch>
              <a:fillRect l="0" t="0" r="-22066" b="0"/>
            </a:stretch>
          </a:blipFill>
        </p:spPr>
      </p:sp>
      <p:sp>
        <p:nvSpPr>
          <p:cNvPr name="TextBox 26" id="26"/>
          <p:cNvSpPr txBox="true"/>
          <p:nvPr/>
        </p:nvSpPr>
        <p:spPr>
          <a:xfrm rot="0">
            <a:off x="2242046" y="2905953"/>
            <a:ext cx="3121706" cy="783199"/>
          </a:xfrm>
          <a:prstGeom prst="rect">
            <a:avLst/>
          </a:prstGeom>
        </p:spPr>
        <p:txBody>
          <a:bodyPr anchor="t" rtlCol="false" tIns="0" lIns="0" bIns="0" rIns="0">
            <a:spAutoFit/>
          </a:bodyPr>
          <a:lstStyle/>
          <a:p>
            <a:pPr algn="l">
              <a:lnSpc>
                <a:spcPts val="3971"/>
              </a:lnSpc>
            </a:pPr>
            <a:r>
              <a:rPr lang="en-US" sz="3008" i="true" b="true">
                <a:solidFill>
                  <a:srgbClr val="000000"/>
                </a:solidFill>
                <a:latin typeface="Asap Bold Italics"/>
                <a:ea typeface="Asap Bold Italics"/>
                <a:cs typeface="Asap Bold Italics"/>
                <a:sym typeface="Asap Bold Italics"/>
              </a:rPr>
              <a:t>4.1. Thực nghiệm</a:t>
            </a:r>
          </a:p>
          <a:p>
            <a:pPr algn="l">
              <a:lnSpc>
                <a:spcPts val="2255"/>
              </a:lnSpc>
            </a:pPr>
          </a:p>
        </p:txBody>
      </p:sp>
      <p:sp>
        <p:nvSpPr>
          <p:cNvPr name="TextBox 27" id="27"/>
          <p:cNvSpPr txBox="true"/>
          <p:nvPr/>
        </p:nvSpPr>
        <p:spPr>
          <a:xfrm rot="0">
            <a:off x="2276416" y="3651051"/>
            <a:ext cx="3526980" cy="1241923"/>
          </a:xfrm>
          <a:prstGeom prst="rect">
            <a:avLst/>
          </a:prstGeom>
        </p:spPr>
        <p:txBody>
          <a:bodyPr anchor="t" rtlCol="false" tIns="0" lIns="0" bIns="0" rIns="0">
            <a:spAutoFit/>
          </a:bodyPr>
          <a:lstStyle/>
          <a:p>
            <a:pPr algn="l">
              <a:lnSpc>
                <a:spcPts val="3839"/>
              </a:lnSpc>
            </a:pPr>
            <a:r>
              <a:rPr lang="en-US" sz="2909" i="true">
                <a:solidFill>
                  <a:srgbClr val="000000"/>
                </a:solidFill>
                <a:latin typeface="Asap Italics"/>
                <a:ea typeface="Asap Italics"/>
                <a:cs typeface="Asap Italics"/>
                <a:sym typeface="Asap Italics"/>
              </a:rPr>
              <a:t> -So điểm</a:t>
            </a:r>
            <a:r>
              <a:rPr lang="en-US" sz="2909" i="true">
                <a:solidFill>
                  <a:srgbClr val="000000"/>
                </a:solidFill>
                <a:latin typeface="Asap Italics"/>
                <a:ea typeface="Asap Italics"/>
                <a:cs typeface="Asap Italics"/>
                <a:sym typeface="Asap Italics"/>
              </a:rPr>
              <a:t> với</a:t>
            </a:r>
            <a:r>
              <a:rPr lang="en-US" sz="2909" i="true">
                <a:solidFill>
                  <a:srgbClr val="000000"/>
                </a:solidFill>
                <a:latin typeface="Asap Italics"/>
                <a:ea typeface="Asap Italics"/>
                <a:cs typeface="Asap Italics"/>
                <a:sym typeface="Asap Italics"/>
              </a:rPr>
              <a:t> dealer: </a:t>
            </a:r>
          </a:p>
          <a:p>
            <a:pPr algn="l">
              <a:lnSpc>
                <a:spcPts val="3839"/>
              </a:lnSpc>
            </a:pPr>
            <a:r>
              <a:rPr lang="en-US" sz="2909" i="true">
                <a:solidFill>
                  <a:srgbClr val="000000"/>
                </a:solidFill>
                <a:latin typeface="Asap Italics"/>
                <a:ea typeface="Asap Italics"/>
                <a:cs typeface="Asap Italics"/>
                <a:sym typeface="Asap Italics"/>
              </a:rPr>
              <a:t>Hòa:</a:t>
            </a:r>
          </a:p>
          <a:p>
            <a:pPr algn="l">
              <a:lnSpc>
                <a:spcPts val="2123"/>
              </a:lnSpc>
            </a:pP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91C5EB"/>
        </a:solidFill>
      </p:bgPr>
    </p:bg>
    <p:spTree>
      <p:nvGrpSpPr>
        <p:cNvPr id="1" name=""/>
        <p:cNvGrpSpPr/>
        <p:nvPr/>
      </p:nvGrpSpPr>
      <p:grpSpPr>
        <a:xfrm>
          <a:off x="0" y="0"/>
          <a:ext cx="0" cy="0"/>
          <a:chOff x="0" y="0"/>
          <a:chExt cx="0" cy="0"/>
        </a:xfrm>
      </p:grpSpPr>
      <p:grpSp>
        <p:nvGrpSpPr>
          <p:cNvPr name="Group 2" id="2"/>
          <p:cNvGrpSpPr/>
          <p:nvPr/>
        </p:nvGrpSpPr>
        <p:grpSpPr>
          <a:xfrm rot="0">
            <a:off x="1565301" y="1029322"/>
            <a:ext cx="15157398" cy="8228357"/>
            <a:chOff x="0" y="0"/>
            <a:chExt cx="1149350" cy="1149350"/>
          </a:xfrm>
        </p:grpSpPr>
        <p:sp>
          <p:nvSpPr>
            <p:cNvPr name="Freeform 3" id="3"/>
            <p:cNvSpPr/>
            <p:nvPr/>
          </p:nvSpPr>
          <p:spPr>
            <a:xfrm flipH="false" flipV="false" rot="0">
              <a:off x="0" y="0"/>
              <a:ext cx="8105753" cy="4400295"/>
            </a:xfrm>
            <a:custGeom>
              <a:avLst/>
              <a:gdLst/>
              <a:ahLst/>
              <a:cxnLst/>
              <a:rect r="r" b="b" t="t" l="l"/>
              <a:pathLst>
                <a:path h="4400295" w="8105753">
                  <a:moveTo>
                    <a:pt x="8105753" y="48622"/>
                  </a:moveTo>
                  <a:lnTo>
                    <a:pt x="8105753" y="0"/>
                  </a:lnTo>
                  <a:lnTo>
                    <a:pt x="44783" y="0"/>
                  </a:lnTo>
                  <a:lnTo>
                    <a:pt x="44783" y="24311"/>
                  </a:lnTo>
                  <a:lnTo>
                    <a:pt x="0" y="24311"/>
                  </a:lnTo>
                  <a:lnTo>
                    <a:pt x="0" y="4400295"/>
                  </a:lnTo>
                  <a:lnTo>
                    <a:pt x="89566" y="4400295"/>
                  </a:lnTo>
                  <a:lnTo>
                    <a:pt x="89566" y="3549409"/>
                  </a:lnTo>
                  <a:lnTo>
                    <a:pt x="1612194" y="3549409"/>
                  </a:lnTo>
                  <a:lnTo>
                    <a:pt x="1612194" y="4400295"/>
                  </a:lnTo>
                  <a:lnTo>
                    <a:pt x="1701760" y="4400295"/>
                  </a:lnTo>
                  <a:lnTo>
                    <a:pt x="1701760" y="3549409"/>
                  </a:lnTo>
                  <a:lnTo>
                    <a:pt x="3224388" y="3549409"/>
                  </a:lnTo>
                  <a:lnTo>
                    <a:pt x="3224388" y="4400295"/>
                  </a:lnTo>
                  <a:lnTo>
                    <a:pt x="3313954" y="4400295"/>
                  </a:lnTo>
                  <a:lnTo>
                    <a:pt x="3313954" y="3549409"/>
                  </a:lnTo>
                  <a:lnTo>
                    <a:pt x="4836582" y="3549409"/>
                  </a:lnTo>
                  <a:lnTo>
                    <a:pt x="4836582" y="4400295"/>
                  </a:lnTo>
                  <a:lnTo>
                    <a:pt x="4926148" y="4400295"/>
                  </a:lnTo>
                  <a:lnTo>
                    <a:pt x="4926148" y="3549409"/>
                  </a:lnTo>
                  <a:lnTo>
                    <a:pt x="6448775" y="3549409"/>
                  </a:lnTo>
                  <a:lnTo>
                    <a:pt x="6448775" y="4400295"/>
                  </a:lnTo>
                  <a:lnTo>
                    <a:pt x="6538341" y="4400295"/>
                  </a:lnTo>
                  <a:lnTo>
                    <a:pt x="6538341" y="3549409"/>
                  </a:lnTo>
                  <a:lnTo>
                    <a:pt x="8105753" y="3549409"/>
                  </a:lnTo>
                  <a:lnTo>
                    <a:pt x="8105753" y="3500787"/>
                  </a:lnTo>
                  <a:lnTo>
                    <a:pt x="6538341" y="3500787"/>
                  </a:lnTo>
                  <a:lnTo>
                    <a:pt x="6538341" y="2674212"/>
                  </a:lnTo>
                  <a:lnTo>
                    <a:pt x="8105753" y="2674212"/>
                  </a:lnTo>
                  <a:lnTo>
                    <a:pt x="8105753" y="2625590"/>
                  </a:lnTo>
                  <a:lnTo>
                    <a:pt x="6538341" y="2625590"/>
                  </a:lnTo>
                  <a:lnTo>
                    <a:pt x="6538341" y="1799016"/>
                  </a:lnTo>
                  <a:lnTo>
                    <a:pt x="8105753" y="1799016"/>
                  </a:lnTo>
                  <a:lnTo>
                    <a:pt x="8105753" y="1750394"/>
                  </a:lnTo>
                  <a:lnTo>
                    <a:pt x="6538341" y="1750394"/>
                  </a:lnTo>
                  <a:lnTo>
                    <a:pt x="6538341" y="923819"/>
                  </a:lnTo>
                  <a:lnTo>
                    <a:pt x="8105753" y="923819"/>
                  </a:lnTo>
                  <a:lnTo>
                    <a:pt x="8105753" y="875197"/>
                  </a:lnTo>
                  <a:lnTo>
                    <a:pt x="6538341" y="875197"/>
                  </a:lnTo>
                  <a:lnTo>
                    <a:pt x="6538341" y="48622"/>
                  </a:lnTo>
                  <a:lnTo>
                    <a:pt x="8105753" y="48622"/>
                  </a:lnTo>
                  <a:close/>
                  <a:moveTo>
                    <a:pt x="1701760" y="875197"/>
                  </a:moveTo>
                  <a:lnTo>
                    <a:pt x="1701760" y="48622"/>
                  </a:lnTo>
                  <a:lnTo>
                    <a:pt x="3224388" y="48622"/>
                  </a:lnTo>
                  <a:lnTo>
                    <a:pt x="3224388" y="875197"/>
                  </a:lnTo>
                  <a:lnTo>
                    <a:pt x="1701760" y="875197"/>
                  </a:lnTo>
                  <a:close/>
                  <a:moveTo>
                    <a:pt x="3224388" y="923819"/>
                  </a:moveTo>
                  <a:lnTo>
                    <a:pt x="3224388" y="1750394"/>
                  </a:lnTo>
                  <a:lnTo>
                    <a:pt x="1701760" y="1750394"/>
                  </a:lnTo>
                  <a:lnTo>
                    <a:pt x="1701760" y="923819"/>
                  </a:lnTo>
                  <a:lnTo>
                    <a:pt x="3224388" y="923819"/>
                  </a:lnTo>
                  <a:close/>
                  <a:moveTo>
                    <a:pt x="1612194" y="875197"/>
                  </a:moveTo>
                  <a:lnTo>
                    <a:pt x="89566" y="875197"/>
                  </a:lnTo>
                  <a:lnTo>
                    <a:pt x="89566" y="48622"/>
                  </a:lnTo>
                  <a:lnTo>
                    <a:pt x="1612194" y="48622"/>
                  </a:lnTo>
                  <a:lnTo>
                    <a:pt x="1612194" y="875197"/>
                  </a:lnTo>
                  <a:close/>
                  <a:moveTo>
                    <a:pt x="1612194" y="923819"/>
                  </a:moveTo>
                  <a:lnTo>
                    <a:pt x="1612194" y="1750394"/>
                  </a:lnTo>
                  <a:lnTo>
                    <a:pt x="89566" y="1750394"/>
                  </a:lnTo>
                  <a:lnTo>
                    <a:pt x="89566" y="923819"/>
                  </a:lnTo>
                  <a:lnTo>
                    <a:pt x="1612194" y="923819"/>
                  </a:lnTo>
                  <a:close/>
                  <a:moveTo>
                    <a:pt x="1612194" y="1799016"/>
                  </a:moveTo>
                  <a:lnTo>
                    <a:pt x="1612194" y="2625590"/>
                  </a:lnTo>
                  <a:lnTo>
                    <a:pt x="89566" y="2625590"/>
                  </a:lnTo>
                  <a:lnTo>
                    <a:pt x="89566" y="1799016"/>
                  </a:lnTo>
                  <a:lnTo>
                    <a:pt x="1612194" y="1799016"/>
                  </a:lnTo>
                  <a:close/>
                  <a:moveTo>
                    <a:pt x="1701760" y="1799016"/>
                  </a:moveTo>
                  <a:lnTo>
                    <a:pt x="3224388" y="1799016"/>
                  </a:lnTo>
                  <a:lnTo>
                    <a:pt x="3224388" y="2625590"/>
                  </a:lnTo>
                  <a:lnTo>
                    <a:pt x="1701760" y="2625590"/>
                  </a:lnTo>
                  <a:lnTo>
                    <a:pt x="1701760" y="1799016"/>
                  </a:lnTo>
                  <a:close/>
                  <a:moveTo>
                    <a:pt x="3313954" y="1799016"/>
                  </a:moveTo>
                  <a:lnTo>
                    <a:pt x="4836582" y="1799016"/>
                  </a:lnTo>
                  <a:lnTo>
                    <a:pt x="4836582" y="2625590"/>
                  </a:lnTo>
                  <a:lnTo>
                    <a:pt x="3313954" y="2625590"/>
                  </a:lnTo>
                  <a:lnTo>
                    <a:pt x="3313954" y="1799016"/>
                  </a:lnTo>
                  <a:close/>
                  <a:moveTo>
                    <a:pt x="3313954" y="1750394"/>
                  </a:moveTo>
                  <a:lnTo>
                    <a:pt x="3313954" y="923819"/>
                  </a:lnTo>
                  <a:lnTo>
                    <a:pt x="4836582" y="923819"/>
                  </a:lnTo>
                  <a:lnTo>
                    <a:pt x="4836582" y="1750394"/>
                  </a:lnTo>
                  <a:lnTo>
                    <a:pt x="3313954" y="1750394"/>
                  </a:lnTo>
                  <a:close/>
                  <a:moveTo>
                    <a:pt x="3313954" y="875197"/>
                  </a:moveTo>
                  <a:lnTo>
                    <a:pt x="3313954" y="48622"/>
                  </a:lnTo>
                  <a:lnTo>
                    <a:pt x="4836582" y="48622"/>
                  </a:lnTo>
                  <a:lnTo>
                    <a:pt x="4836582" y="875197"/>
                  </a:lnTo>
                  <a:lnTo>
                    <a:pt x="3313954" y="875197"/>
                  </a:lnTo>
                  <a:close/>
                  <a:moveTo>
                    <a:pt x="89566" y="3500787"/>
                  </a:moveTo>
                  <a:lnTo>
                    <a:pt x="89566" y="2674212"/>
                  </a:lnTo>
                  <a:lnTo>
                    <a:pt x="1612194" y="2674212"/>
                  </a:lnTo>
                  <a:lnTo>
                    <a:pt x="1612194" y="3500787"/>
                  </a:lnTo>
                  <a:lnTo>
                    <a:pt x="89566" y="3500787"/>
                  </a:lnTo>
                  <a:close/>
                  <a:moveTo>
                    <a:pt x="1701760" y="3500787"/>
                  </a:moveTo>
                  <a:lnTo>
                    <a:pt x="1701760" y="2674212"/>
                  </a:lnTo>
                  <a:lnTo>
                    <a:pt x="3224388" y="2674212"/>
                  </a:lnTo>
                  <a:lnTo>
                    <a:pt x="3224388" y="3500787"/>
                  </a:lnTo>
                  <a:lnTo>
                    <a:pt x="1701760" y="3500787"/>
                  </a:lnTo>
                  <a:close/>
                  <a:moveTo>
                    <a:pt x="3313954" y="3500787"/>
                  </a:moveTo>
                  <a:lnTo>
                    <a:pt x="3313954" y="2674212"/>
                  </a:lnTo>
                  <a:lnTo>
                    <a:pt x="4836582" y="2674212"/>
                  </a:lnTo>
                  <a:lnTo>
                    <a:pt x="4836582" y="3500787"/>
                  </a:lnTo>
                  <a:lnTo>
                    <a:pt x="3313954" y="3500787"/>
                  </a:lnTo>
                  <a:close/>
                  <a:moveTo>
                    <a:pt x="6448775" y="3500787"/>
                  </a:moveTo>
                  <a:lnTo>
                    <a:pt x="4926148" y="3500787"/>
                  </a:lnTo>
                  <a:lnTo>
                    <a:pt x="4926148" y="2674212"/>
                  </a:lnTo>
                  <a:lnTo>
                    <a:pt x="6448775" y="2674212"/>
                  </a:lnTo>
                  <a:lnTo>
                    <a:pt x="6448775" y="3500787"/>
                  </a:lnTo>
                  <a:close/>
                  <a:moveTo>
                    <a:pt x="6448775" y="2625590"/>
                  </a:moveTo>
                  <a:lnTo>
                    <a:pt x="4926148" y="2625590"/>
                  </a:lnTo>
                  <a:lnTo>
                    <a:pt x="4926148" y="1799016"/>
                  </a:lnTo>
                  <a:lnTo>
                    <a:pt x="6448775" y="1799016"/>
                  </a:lnTo>
                  <a:lnTo>
                    <a:pt x="6448775" y="2625590"/>
                  </a:lnTo>
                  <a:close/>
                  <a:moveTo>
                    <a:pt x="6448775" y="1750394"/>
                  </a:moveTo>
                  <a:lnTo>
                    <a:pt x="4926148" y="1750394"/>
                  </a:lnTo>
                  <a:lnTo>
                    <a:pt x="4926148" y="923819"/>
                  </a:lnTo>
                  <a:lnTo>
                    <a:pt x="6448775" y="923819"/>
                  </a:lnTo>
                  <a:lnTo>
                    <a:pt x="6448775" y="1750394"/>
                  </a:lnTo>
                  <a:close/>
                  <a:moveTo>
                    <a:pt x="6448775" y="875197"/>
                  </a:moveTo>
                  <a:lnTo>
                    <a:pt x="4926148" y="875197"/>
                  </a:lnTo>
                  <a:lnTo>
                    <a:pt x="4926148" y="48622"/>
                  </a:lnTo>
                  <a:lnTo>
                    <a:pt x="6448775" y="48622"/>
                  </a:lnTo>
                  <a:lnTo>
                    <a:pt x="6448775" y="875197"/>
                  </a:lnTo>
                  <a:close/>
                </a:path>
              </a:pathLst>
            </a:custGeom>
            <a:solidFill>
              <a:srgbClr val="FFFFFF"/>
            </a:solidFill>
          </p:spPr>
        </p:sp>
      </p:grpSp>
      <p:grpSp>
        <p:nvGrpSpPr>
          <p:cNvPr name="Group 4" id="4"/>
          <p:cNvGrpSpPr/>
          <p:nvPr/>
        </p:nvGrpSpPr>
        <p:grpSpPr>
          <a:xfrm rot="2700000">
            <a:off x="447265" y="332596"/>
            <a:ext cx="882269" cy="88226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6" id="6"/>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7" id="7"/>
          <p:cNvGrpSpPr/>
          <p:nvPr/>
        </p:nvGrpSpPr>
        <p:grpSpPr>
          <a:xfrm rot="2700000">
            <a:off x="500155" y="8982575"/>
            <a:ext cx="882269" cy="88226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9" id="9"/>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0" id="10"/>
          <p:cNvGrpSpPr/>
          <p:nvPr/>
        </p:nvGrpSpPr>
        <p:grpSpPr>
          <a:xfrm rot="2700000">
            <a:off x="16962419" y="332596"/>
            <a:ext cx="882269" cy="8822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2" id="1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3" id="13"/>
          <p:cNvGrpSpPr/>
          <p:nvPr/>
        </p:nvGrpSpPr>
        <p:grpSpPr>
          <a:xfrm rot="2700000">
            <a:off x="16905269" y="8982575"/>
            <a:ext cx="882269" cy="8822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5" id="15"/>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sp>
        <p:nvSpPr>
          <p:cNvPr name="Freeform 16" id="16"/>
          <p:cNvSpPr/>
          <p:nvPr/>
        </p:nvSpPr>
        <p:spPr>
          <a:xfrm flipH="false" flipV="false" rot="0">
            <a:off x="12230022" y="878884"/>
            <a:ext cx="4672665" cy="3270865"/>
          </a:xfrm>
          <a:custGeom>
            <a:avLst/>
            <a:gdLst/>
            <a:ahLst/>
            <a:cxnLst/>
            <a:rect r="r" b="b" t="t" l="l"/>
            <a:pathLst>
              <a:path h="3270865" w="4672665">
                <a:moveTo>
                  <a:pt x="0" y="0"/>
                </a:moveTo>
                <a:lnTo>
                  <a:pt x="4672664" y="0"/>
                </a:lnTo>
                <a:lnTo>
                  <a:pt x="4672664" y="3270865"/>
                </a:lnTo>
                <a:lnTo>
                  <a:pt x="0" y="32708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702689" y="694140"/>
            <a:ext cx="4027761" cy="3119684"/>
          </a:xfrm>
          <a:custGeom>
            <a:avLst/>
            <a:gdLst/>
            <a:ahLst/>
            <a:cxnLst/>
            <a:rect r="r" b="b" t="t" l="l"/>
            <a:pathLst>
              <a:path h="3119684" w="4027761">
                <a:moveTo>
                  <a:pt x="0" y="0"/>
                </a:moveTo>
                <a:lnTo>
                  <a:pt x="4027761" y="0"/>
                </a:lnTo>
                <a:lnTo>
                  <a:pt x="4027761" y="3119684"/>
                </a:lnTo>
                <a:lnTo>
                  <a:pt x="0" y="31196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2716569" y="3813824"/>
            <a:ext cx="8275819" cy="4736568"/>
            <a:chOff x="0" y="0"/>
            <a:chExt cx="1482933" cy="848740"/>
          </a:xfrm>
        </p:grpSpPr>
        <p:sp>
          <p:nvSpPr>
            <p:cNvPr name="Freeform 19" id="19"/>
            <p:cNvSpPr/>
            <p:nvPr/>
          </p:nvSpPr>
          <p:spPr>
            <a:xfrm flipH="false" flipV="false" rot="0">
              <a:off x="0" y="0"/>
              <a:ext cx="1482933" cy="848740"/>
            </a:xfrm>
            <a:custGeom>
              <a:avLst/>
              <a:gdLst/>
              <a:ahLst/>
              <a:cxnLst/>
              <a:rect r="r" b="b" t="t" l="l"/>
              <a:pathLst>
                <a:path h="848740" w="1482933">
                  <a:moveTo>
                    <a:pt x="18710" y="0"/>
                  </a:moveTo>
                  <a:lnTo>
                    <a:pt x="1464224" y="0"/>
                  </a:lnTo>
                  <a:cubicBezTo>
                    <a:pt x="1474557" y="0"/>
                    <a:pt x="1482933" y="8377"/>
                    <a:pt x="1482933" y="18710"/>
                  </a:cubicBezTo>
                  <a:lnTo>
                    <a:pt x="1482933" y="830030"/>
                  </a:lnTo>
                  <a:cubicBezTo>
                    <a:pt x="1482933" y="840363"/>
                    <a:pt x="1474557" y="848740"/>
                    <a:pt x="1464224" y="848740"/>
                  </a:cubicBezTo>
                  <a:lnTo>
                    <a:pt x="18710" y="848740"/>
                  </a:lnTo>
                  <a:cubicBezTo>
                    <a:pt x="8377" y="848740"/>
                    <a:pt x="0" y="840363"/>
                    <a:pt x="0" y="830030"/>
                  </a:cubicBezTo>
                  <a:lnTo>
                    <a:pt x="0" y="18710"/>
                  </a:lnTo>
                  <a:cubicBezTo>
                    <a:pt x="0" y="8377"/>
                    <a:pt x="8377" y="0"/>
                    <a:pt x="18710" y="0"/>
                  </a:cubicBezTo>
                  <a:close/>
                </a:path>
              </a:pathLst>
            </a:custGeom>
            <a:solidFill>
              <a:srgbClr val="FFFFFF"/>
            </a:solidFill>
            <a:ln w="28575" cap="sq">
              <a:solidFill>
                <a:srgbClr val="000000"/>
              </a:solidFill>
              <a:prstDash val="solid"/>
              <a:miter/>
            </a:ln>
          </p:spPr>
        </p:sp>
        <p:sp>
          <p:nvSpPr>
            <p:cNvPr name="TextBox 20" id="20"/>
            <p:cNvSpPr txBox="true"/>
            <p:nvPr/>
          </p:nvSpPr>
          <p:spPr>
            <a:xfrm>
              <a:off x="0" y="-85725"/>
              <a:ext cx="1482933" cy="934465"/>
            </a:xfrm>
            <a:prstGeom prst="rect">
              <a:avLst/>
            </a:prstGeom>
          </p:spPr>
          <p:txBody>
            <a:bodyPr anchor="ctr" rtlCol="false" tIns="50800" lIns="50800" bIns="50800" rIns="50800"/>
            <a:lstStyle/>
            <a:p>
              <a:pPr algn="ctr" marL="0" indent="0" lvl="0">
                <a:lnSpc>
                  <a:spcPts val="9100"/>
                </a:lnSpc>
                <a:spcBef>
                  <a:spcPct val="0"/>
                </a:spcBef>
              </a:pPr>
            </a:p>
          </p:txBody>
        </p:sp>
      </p:grpSp>
      <p:sp>
        <p:nvSpPr>
          <p:cNvPr name="TextBox 21" id="21"/>
          <p:cNvSpPr txBox="true"/>
          <p:nvPr/>
        </p:nvSpPr>
        <p:spPr>
          <a:xfrm rot="0">
            <a:off x="3542098" y="4600394"/>
            <a:ext cx="6624760" cy="3406528"/>
          </a:xfrm>
          <a:prstGeom prst="rect">
            <a:avLst/>
          </a:prstGeom>
        </p:spPr>
        <p:txBody>
          <a:bodyPr anchor="t" rtlCol="false" tIns="0" lIns="0" bIns="0" rIns="0">
            <a:spAutoFit/>
          </a:bodyPr>
          <a:lstStyle/>
          <a:p>
            <a:pPr algn="l">
              <a:lnSpc>
                <a:spcPts val="6855"/>
              </a:lnSpc>
            </a:pPr>
            <a:r>
              <a:rPr lang="en-US" sz="4968" b="true">
                <a:solidFill>
                  <a:srgbClr val="000000"/>
                </a:solidFill>
                <a:latin typeface="Asap Bold"/>
                <a:ea typeface="Asap Bold"/>
                <a:cs typeface="Asap Bold"/>
                <a:sym typeface="Asap Bold"/>
              </a:rPr>
              <a:t>Cảm ơn thầy và các bạn đã lắng nghe nhóm em trình bày ạ</a:t>
            </a:r>
          </a:p>
          <a:p>
            <a:pPr algn="l">
              <a:lnSpc>
                <a:spcPts val="6855"/>
              </a:lnSpc>
            </a:pP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1C5EB"/>
        </a:solidFill>
      </p:bgPr>
    </p:bg>
    <p:spTree>
      <p:nvGrpSpPr>
        <p:cNvPr id="1" name=""/>
        <p:cNvGrpSpPr/>
        <p:nvPr/>
      </p:nvGrpSpPr>
      <p:grpSpPr>
        <a:xfrm>
          <a:off x="0" y="0"/>
          <a:ext cx="0" cy="0"/>
          <a:chOff x="0" y="0"/>
          <a:chExt cx="0" cy="0"/>
        </a:xfrm>
      </p:grpSpPr>
      <p:grpSp>
        <p:nvGrpSpPr>
          <p:cNvPr name="Group 2" id="2"/>
          <p:cNvGrpSpPr/>
          <p:nvPr/>
        </p:nvGrpSpPr>
        <p:grpSpPr>
          <a:xfrm rot="0">
            <a:off x="2064935" y="2122441"/>
            <a:ext cx="14285573" cy="6960444"/>
            <a:chOff x="0" y="0"/>
            <a:chExt cx="1149350" cy="1149350"/>
          </a:xfrm>
        </p:grpSpPr>
        <p:sp>
          <p:nvSpPr>
            <p:cNvPr name="Freeform 3" id="3"/>
            <p:cNvSpPr/>
            <p:nvPr/>
          </p:nvSpPr>
          <p:spPr>
            <a:xfrm flipH="false" flipV="false" rot="0">
              <a:off x="0" y="0"/>
              <a:ext cx="7639524" cy="3722250"/>
            </a:xfrm>
            <a:custGeom>
              <a:avLst/>
              <a:gdLst/>
              <a:ahLst/>
              <a:cxnLst/>
              <a:rect r="r" b="b" t="t" l="l"/>
              <a:pathLst>
                <a:path h="3722250" w="7639524">
                  <a:moveTo>
                    <a:pt x="7639524" y="41130"/>
                  </a:moveTo>
                  <a:lnTo>
                    <a:pt x="7639524" y="0"/>
                  </a:lnTo>
                  <a:lnTo>
                    <a:pt x="42207" y="0"/>
                  </a:lnTo>
                  <a:lnTo>
                    <a:pt x="42207" y="20565"/>
                  </a:lnTo>
                  <a:lnTo>
                    <a:pt x="0" y="20565"/>
                  </a:lnTo>
                  <a:lnTo>
                    <a:pt x="0" y="3722250"/>
                  </a:lnTo>
                  <a:lnTo>
                    <a:pt x="84415" y="3722250"/>
                  </a:lnTo>
                  <a:lnTo>
                    <a:pt x="84415" y="3002478"/>
                  </a:lnTo>
                  <a:lnTo>
                    <a:pt x="1519463" y="3002478"/>
                  </a:lnTo>
                  <a:lnTo>
                    <a:pt x="1519463" y="3722250"/>
                  </a:lnTo>
                  <a:lnTo>
                    <a:pt x="1603878" y="3722250"/>
                  </a:lnTo>
                  <a:lnTo>
                    <a:pt x="1603878" y="3002478"/>
                  </a:lnTo>
                  <a:lnTo>
                    <a:pt x="3038927" y="3002478"/>
                  </a:lnTo>
                  <a:lnTo>
                    <a:pt x="3038927" y="3722250"/>
                  </a:lnTo>
                  <a:lnTo>
                    <a:pt x="3123342" y="3722250"/>
                  </a:lnTo>
                  <a:lnTo>
                    <a:pt x="3123342" y="3002478"/>
                  </a:lnTo>
                  <a:lnTo>
                    <a:pt x="4558390" y="3002478"/>
                  </a:lnTo>
                  <a:lnTo>
                    <a:pt x="4558390" y="3722250"/>
                  </a:lnTo>
                  <a:lnTo>
                    <a:pt x="4642805" y="3722250"/>
                  </a:lnTo>
                  <a:lnTo>
                    <a:pt x="4642805" y="3002478"/>
                  </a:lnTo>
                  <a:lnTo>
                    <a:pt x="6077854" y="3002478"/>
                  </a:lnTo>
                  <a:lnTo>
                    <a:pt x="6077854" y="3722250"/>
                  </a:lnTo>
                  <a:lnTo>
                    <a:pt x="6162268" y="3722250"/>
                  </a:lnTo>
                  <a:lnTo>
                    <a:pt x="6162268" y="3002478"/>
                  </a:lnTo>
                  <a:lnTo>
                    <a:pt x="7639524" y="3002478"/>
                  </a:lnTo>
                  <a:lnTo>
                    <a:pt x="7639524" y="2961349"/>
                  </a:lnTo>
                  <a:lnTo>
                    <a:pt x="6162268" y="2961349"/>
                  </a:lnTo>
                  <a:lnTo>
                    <a:pt x="6162268" y="2262141"/>
                  </a:lnTo>
                  <a:lnTo>
                    <a:pt x="7639524" y="2262141"/>
                  </a:lnTo>
                  <a:lnTo>
                    <a:pt x="7639524" y="2221011"/>
                  </a:lnTo>
                  <a:lnTo>
                    <a:pt x="6162268" y="2221011"/>
                  </a:lnTo>
                  <a:lnTo>
                    <a:pt x="6162268" y="1521804"/>
                  </a:lnTo>
                  <a:lnTo>
                    <a:pt x="7639524" y="1521804"/>
                  </a:lnTo>
                  <a:lnTo>
                    <a:pt x="7639524" y="1480674"/>
                  </a:lnTo>
                  <a:lnTo>
                    <a:pt x="6162268" y="1480674"/>
                  </a:lnTo>
                  <a:lnTo>
                    <a:pt x="6162268" y="781467"/>
                  </a:lnTo>
                  <a:lnTo>
                    <a:pt x="7639524" y="781467"/>
                  </a:lnTo>
                  <a:lnTo>
                    <a:pt x="7639524" y="740337"/>
                  </a:lnTo>
                  <a:lnTo>
                    <a:pt x="6162268" y="740337"/>
                  </a:lnTo>
                  <a:lnTo>
                    <a:pt x="6162268" y="41130"/>
                  </a:lnTo>
                  <a:lnTo>
                    <a:pt x="7639524" y="41130"/>
                  </a:lnTo>
                  <a:close/>
                  <a:moveTo>
                    <a:pt x="1603878" y="740337"/>
                  </a:moveTo>
                  <a:lnTo>
                    <a:pt x="1603878" y="41130"/>
                  </a:lnTo>
                  <a:lnTo>
                    <a:pt x="3038927" y="41130"/>
                  </a:lnTo>
                  <a:lnTo>
                    <a:pt x="3038927" y="740337"/>
                  </a:lnTo>
                  <a:lnTo>
                    <a:pt x="1603878" y="740337"/>
                  </a:lnTo>
                  <a:close/>
                  <a:moveTo>
                    <a:pt x="3038927" y="781467"/>
                  </a:moveTo>
                  <a:lnTo>
                    <a:pt x="3038927" y="1480674"/>
                  </a:lnTo>
                  <a:lnTo>
                    <a:pt x="1603878" y="1480674"/>
                  </a:lnTo>
                  <a:lnTo>
                    <a:pt x="1603878" y="781467"/>
                  </a:lnTo>
                  <a:lnTo>
                    <a:pt x="3038927" y="781467"/>
                  </a:lnTo>
                  <a:close/>
                  <a:moveTo>
                    <a:pt x="1519463" y="740337"/>
                  </a:moveTo>
                  <a:lnTo>
                    <a:pt x="84415" y="740337"/>
                  </a:lnTo>
                  <a:lnTo>
                    <a:pt x="84415" y="41130"/>
                  </a:lnTo>
                  <a:lnTo>
                    <a:pt x="1519463" y="41130"/>
                  </a:lnTo>
                  <a:lnTo>
                    <a:pt x="1519463" y="740337"/>
                  </a:lnTo>
                  <a:close/>
                  <a:moveTo>
                    <a:pt x="1519463" y="781467"/>
                  </a:moveTo>
                  <a:lnTo>
                    <a:pt x="1519463" y="1480674"/>
                  </a:lnTo>
                  <a:lnTo>
                    <a:pt x="84415" y="1480674"/>
                  </a:lnTo>
                  <a:lnTo>
                    <a:pt x="84415" y="781467"/>
                  </a:lnTo>
                  <a:lnTo>
                    <a:pt x="1519463" y="781467"/>
                  </a:lnTo>
                  <a:close/>
                  <a:moveTo>
                    <a:pt x="1519463" y="1521804"/>
                  </a:moveTo>
                  <a:lnTo>
                    <a:pt x="1519463" y="2221011"/>
                  </a:lnTo>
                  <a:lnTo>
                    <a:pt x="84415" y="2221011"/>
                  </a:lnTo>
                  <a:lnTo>
                    <a:pt x="84415" y="1521804"/>
                  </a:lnTo>
                  <a:lnTo>
                    <a:pt x="1519463" y="1521804"/>
                  </a:lnTo>
                  <a:close/>
                  <a:moveTo>
                    <a:pt x="1603878" y="1521804"/>
                  </a:moveTo>
                  <a:lnTo>
                    <a:pt x="3038927" y="1521804"/>
                  </a:lnTo>
                  <a:lnTo>
                    <a:pt x="3038927" y="2221011"/>
                  </a:lnTo>
                  <a:lnTo>
                    <a:pt x="1603878" y="2221011"/>
                  </a:lnTo>
                  <a:lnTo>
                    <a:pt x="1603878" y="1521804"/>
                  </a:lnTo>
                  <a:close/>
                  <a:moveTo>
                    <a:pt x="3123342" y="1521804"/>
                  </a:moveTo>
                  <a:lnTo>
                    <a:pt x="4558390" y="1521804"/>
                  </a:lnTo>
                  <a:lnTo>
                    <a:pt x="4558390" y="2221011"/>
                  </a:lnTo>
                  <a:lnTo>
                    <a:pt x="3123342" y="2221011"/>
                  </a:lnTo>
                  <a:lnTo>
                    <a:pt x="3123342" y="1521804"/>
                  </a:lnTo>
                  <a:close/>
                  <a:moveTo>
                    <a:pt x="3123342" y="1480674"/>
                  </a:moveTo>
                  <a:lnTo>
                    <a:pt x="3123342" y="781467"/>
                  </a:lnTo>
                  <a:lnTo>
                    <a:pt x="4558390" y="781467"/>
                  </a:lnTo>
                  <a:lnTo>
                    <a:pt x="4558390" y="1480674"/>
                  </a:lnTo>
                  <a:lnTo>
                    <a:pt x="3123342" y="1480674"/>
                  </a:lnTo>
                  <a:close/>
                  <a:moveTo>
                    <a:pt x="3123342" y="740337"/>
                  </a:moveTo>
                  <a:lnTo>
                    <a:pt x="3123342" y="41130"/>
                  </a:lnTo>
                  <a:lnTo>
                    <a:pt x="4558390" y="41130"/>
                  </a:lnTo>
                  <a:lnTo>
                    <a:pt x="4558390" y="740337"/>
                  </a:lnTo>
                  <a:lnTo>
                    <a:pt x="3123342" y="740337"/>
                  </a:lnTo>
                  <a:close/>
                  <a:moveTo>
                    <a:pt x="84415" y="2961349"/>
                  </a:moveTo>
                  <a:lnTo>
                    <a:pt x="84415" y="2262141"/>
                  </a:lnTo>
                  <a:lnTo>
                    <a:pt x="1519463" y="2262141"/>
                  </a:lnTo>
                  <a:lnTo>
                    <a:pt x="1519463" y="2961349"/>
                  </a:lnTo>
                  <a:lnTo>
                    <a:pt x="84415" y="2961349"/>
                  </a:lnTo>
                  <a:close/>
                  <a:moveTo>
                    <a:pt x="1603878" y="2961349"/>
                  </a:moveTo>
                  <a:lnTo>
                    <a:pt x="1603878" y="2262141"/>
                  </a:lnTo>
                  <a:lnTo>
                    <a:pt x="3038927" y="2262141"/>
                  </a:lnTo>
                  <a:lnTo>
                    <a:pt x="3038927" y="2961349"/>
                  </a:lnTo>
                  <a:lnTo>
                    <a:pt x="1603878" y="2961349"/>
                  </a:lnTo>
                  <a:close/>
                  <a:moveTo>
                    <a:pt x="3123342" y="2961349"/>
                  </a:moveTo>
                  <a:lnTo>
                    <a:pt x="3123342" y="2262141"/>
                  </a:lnTo>
                  <a:lnTo>
                    <a:pt x="4558390" y="2262141"/>
                  </a:lnTo>
                  <a:lnTo>
                    <a:pt x="4558390" y="2961349"/>
                  </a:lnTo>
                  <a:lnTo>
                    <a:pt x="3123342" y="2961349"/>
                  </a:lnTo>
                  <a:close/>
                  <a:moveTo>
                    <a:pt x="6077854" y="2961349"/>
                  </a:moveTo>
                  <a:lnTo>
                    <a:pt x="4642805" y="2961349"/>
                  </a:lnTo>
                  <a:lnTo>
                    <a:pt x="4642805" y="2262141"/>
                  </a:lnTo>
                  <a:lnTo>
                    <a:pt x="6077854" y="2262141"/>
                  </a:lnTo>
                  <a:lnTo>
                    <a:pt x="6077854" y="2961349"/>
                  </a:lnTo>
                  <a:close/>
                  <a:moveTo>
                    <a:pt x="6077854" y="2221011"/>
                  </a:moveTo>
                  <a:lnTo>
                    <a:pt x="4642805" y="2221011"/>
                  </a:lnTo>
                  <a:lnTo>
                    <a:pt x="4642805" y="1521804"/>
                  </a:lnTo>
                  <a:lnTo>
                    <a:pt x="6077854" y="1521804"/>
                  </a:lnTo>
                  <a:lnTo>
                    <a:pt x="6077854" y="2221011"/>
                  </a:lnTo>
                  <a:close/>
                  <a:moveTo>
                    <a:pt x="6077854" y="1480674"/>
                  </a:moveTo>
                  <a:lnTo>
                    <a:pt x="4642805" y="1480674"/>
                  </a:lnTo>
                  <a:lnTo>
                    <a:pt x="4642805" y="781467"/>
                  </a:lnTo>
                  <a:lnTo>
                    <a:pt x="6077854" y="781467"/>
                  </a:lnTo>
                  <a:lnTo>
                    <a:pt x="6077854" y="1480674"/>
                  </a:lnTo>
                  <a:close/>
                  <a:moveTo>
                    <a:pt x="6077854" y="740337"/>
                  </a:moveTo>
                  <a:lnTo>
                    <a:pt x="4642805" y="740337"/>
                  </a:lnTo>
                  <a:lnTo>
                    <a:pt x="4642805" y="41130"/>
                  </a:lnTo>
                  <a:lnTo>
                    <a:pt x="6077854" y="41130"/>
                  </a:lnTo>
                  <a:lnTo>
                    <a:pt x="6077854" y="740337"/>
                  </a:lnTo>
                  <a:close/>
                </a:path>
              </a:pathLst>
            </a:custGeom>
            <a:solidFill>
              <a:srgbClr val="FFFFFF"/>
            </a:solidFill>
          </p:spPr>
        </p:sp>
      </p:grpSp>
      <p:grpSp>
        <p:nvGrpSpPr>
          <p:cNvPr name="Group 4" id="4"/>
          <p:cNvGrpSpPr/>
          <p:nvPr/>
        </p:nvGrpSpPr>
        <p:grpSpPr>
          <a:xfrm rot="0">
            <a:off x="2785207" y="3706406"/>
            <a:ext cx="11715407" cy="4994966"/>
            <a:chOff x="0" y="0"/>
            <a:chExt cx="2099269" cy="895041"/>
          </a:xfrm>
        </p:grpSpPr>
        <p:sp>
          <p:nvSpPr>
            <p:cNvPr name="Freeform 5" id="5"/>
            <p:cNvSpPr/>
            <p:nvPr/>
          </p:nvSpPr>
          <p:spPr>
            <a:xfrm flipH="false" flipV="false" rot="0">
              <a:off x="0" y="0"/>
              <a:ext cx="2099269" cy="895041"/>
            </a:xfrm>
            <a:custGeom>
              <a:avLst/>
              <a:gdLst/>
              <a:ahLst/>
              <a:cxnLst/>
              <a:rect r="r" b="b" t="t" l="l"/>
              <a:pathLst>
                <a:path h="895041" w="2099269">
                  <a:moveTo>
                    <a:pt x="13217" y="0"/>
                  </a:moveTo>
                  <a:lnTo>
                    <a:pt x="2086052" y="0"/>
                  </a:lnTo>
                  <a:cubicBezTo>
                    <a:pt x="2089557" y="0"/>
                    <a:pt x="2092919" y="1392"/>
                    <a:pt x="2095398" y="3871"/>
                  </a:cubicBezTo>
                  <a:cubicBezTo>
                    <a:pt x="2097876" y="6350"/>
                    <a:pt x="2099269" y="9711"/>
                    <a:pt x="2099269" y="13217"/>
                  </a:cubicBezTo>
                  <a:lnTo>
                    <a:pt x="2099269" y="881825"/>
                  </a:lnTo>
                  <a:cubicBezTo>
                    <a:pt x="2099269" y="885330"/>
                    <a:pt x="2097876" y="888692"/>
                    <a:pt x="2095398" y="891170"/>
                  </a:cubicBezTo>
                  <a:cubicBezTo>
                    <a:pt x="2092919" y="893649"/>
                    <a:pt x="2089557" y="895041"/>
                    <a:pt x="2086052" y="895041"/>
                  </a:cubicBezTo>
                  <a:lnTo>
                    <a:pt x="13217" y="895041"/>
                  </a:lnTo>
                  <a:cubicBezTo>
                    <a:pt x="9711" y="895041"/>
                    <a:pt x="6350" y="893649"/>
                    <a:pt x="3871" y="891170"/>
                  </a:cubicBezTo>
                  <a:cubicBezTo>
                    <a:pt x="1392" y="888692"/>
                    <a:pt x="0" y="885330"/>
                    <a:pt x="0" y="881825"/>
                  </a:cubicBezTo>
                  <a:lnTo>
                    <a:pt x="0" y="13217"/>
                  </a:lnTo>
                  <a:cubicBezTo>
                    <a:pt x="0" y="9711"/>
                    <a:pt x="1392" y="6350"/>
                    <a:pt x="3871" y="3871"/>
                  </a:cubicBezTo>
                  <a:cubicBezTo>
                    <a:pt x="6350" y="1392"/>
                    <a:pt x="9711" y="0"/>
                    <a:pt x="13217" y="0"/>
                  </a:cubicBezTo>
                  <a:close/>
                </a:path>
              </a:pathLst>
            </a:custGeom>
            <a:solidFill>
              <a:srgbClr val="8CD49C"/>
            </a:solidFill>
            <a:ln w="28575" cap="sq">
              <a:solidFill>
                <a:srgbClr val="000000"/>
              </a:solidFill>
              <a:prstDash val="solid"/>
              <a:miter/>
            </a:ln>
          </p:spPr>
        </p:sp>
        <p:sp>
          <p:nvSpPr>
            <p:cNvPr name="TextBox 6" id="6"/>
            <p:cNvSpPr txBox="true"/>
            <p:nvPr/>
          </p:nvSpPr>
          <p:spPr>
            <a:xfrm>
              <a:off x="0" y="-85725"/>
              <a:ext cx="2099269" cy="980766"/>
            </a:xfrm>
            <a:prstGeom prst="rect">
              <a:avLst/>
            </a:prstGeom>
          </p:spPr>
          <p:txBody>
            <a:bodyPr anchor="ctr" rtlCol="false" tIns="50800" lIns="50800" bIns="50800" rIns="50800"/>
            <a:lstStyle/>
            <a:p>
              <a:pPr algn="ctr">
                <a:lnSpc>
                  <a:spcPts val="9100"/>
                </a:lnSpc>
              </a:pPr>
            </a:p>
          </p:txBody>
        </p:sp>
      </p:grpSp>
      <p:grpSp>
        <p:nvGrpSpPr>
          <p:cNvPr name="Group 7" id="7"/>
          <p:cNvGrpSpPr/>
          <p:nvPr/>
        </p:nvGrpSpPr>
        <p:grpSpPr>
          <a:xfrm rot="0">
            <a:off x="3094045" y="3165846"/>
            <a:ext cx="12099910" cy="5217614"/>
            <a:chOff x="0" y="0"/>
            <a:chExt cx="2168167" cy="934938"/>
          </a:xfrm>
        </p:grpSpPr>
        <p:sp>
          <p:nvSpPr>
            <p:cNvPr name="Freeform 8" id="8"/>
            <p:cNvSpPr/>
            <p:nvPr/>
          </p:nvSpPr>
          <p:spPr>
            <a:xfrm flipH="false" flipV="false" rot="0">
              <a:off x="0" y="0"/>
              <a:ext cx="2168167" cy="934938"/>
            </a:xfrm>
            <a:custGeom>
              <a:avLst/>
              <a:gdLst/>
              <a:ahLst/>
              <a:cxnLst/>
              <a:rect r="r" b="b" t="t" l="l"/>
              <a:pathLst>
                <a:path h="934938" w="2168167">
                  <a:moveTo>
                    <a:pt x="12797" y="0"/>
                  </a:moveTo>
                  <a:lnTo>
                    <a:pt x="2155371" y="0"/>
                  </a:lnTo>
                  <a:cubicBezTo>
                    <a:pt x="2158765" y="0"/>
                    <a:pt x="2162019" y="1348"/>
                    <a:pt x="2164419" y="3748"/>
                  </a:cubicBezTo>
                  <a:cubicBezTo>
                    <a:pt x="2166819" y="6148"/>
                    <a:pt x="2168167" y="9403"/>
                    <a:pt x="2168167" y="12797"/>
                  </a:cubicBezTo>
                  <a:lnTo>
                    <a:pt x="2168167" y="922141"/>
                  </a:lnTo>
                  <a:cubicBezTo>
                    <a:pt x="2168167" y="929208"/>
                    <a:pt x="2162438" y="934938"/>
                    <a:pt x="2155371" y="934938"/>
                  </a:cubicBezTo>
                  <a:lnTo>
                    <a:pt x="12797" y="934938"/>
                  </a:lnTo>
                  <a:cubicBezTo>
                    <a:pt x="5729" y="934938"/>
                    <a:pt x="0" y="929208"/>
                    <a:pt x="0" y="922141"/>
                  </a:cubicBezTo>
                  <a:lnTo>
                    <a:pt x="0" y="12797"/>
                  </a:lnTo>
                  <a:cubicBezTo>
                    <a:pt x="0" y="5729"/>
                    <a:pt x="5729" y="0"/>
                    <a:pt x="12797" y="0"/>
                  </a:cubicBezTo>
                  <a:close/>
                </a:path>
              </a:pathLst>
            </a:custGeom>
            <a:solidFill>
              <a:srgbClr val="FFFFFF"/>
            </a:solidFill>
            <a:ln w="28575" cap="sq">
              <a:solidFill>
                <a:srgbClr val="000000"/>
              </a:solidFill>
              <a:prstDash val="solid"/>
              <a:miter/>
            </a:ln>
          </p:spPr>
        </p:sp>
        <p:sp>
          <p:nvSpPr>
            <p:cNvPr name="TextBox 9" id="9"/>
            <p:cNvSpPr txBox="true"/>
            <p:nvPr/>
          </p:nvSpPr>
          <p:spPr>
            <a:xfrm>
              <a:off x="0" y="-85725"/>
              <a:ext cx="2168167" cy="1020663"/>
            </a:xfrm>
            <a:prstGeom prst="rect">
              <a:avLst/>
            </a:prstGeom>
          </p:spPr>
          <p:txBody>
            <a:bodyPr anchor="ctr" rtlCol="false" tIns="50800" lIns="50800" bIns="50800" rIns="50800"/>
            <a:lstStyle/>
            <a:p>
              <a:pPr algn="ctr">
                <a:lnSpc>
                  <a:spcPts val="9100"/>
                </a:lnSpc>
              </a:pPr>
            </a:p>
          </p:txBody>
        </p:sp>
      </p:grpSp>
      <p:sp>
        <p:nvSpPr>
          <p:cNvPr name="TextBox 10" id="10"/>
          <p:cNvSpPr txBox="true"/>
          <p:nvPr/>
        </p:nvSpPr>
        <p:spPr>
          <a:xfrm rot="0">
            <a:off x="3446092" y="4983795"/>
            <a:ext cx="9491224" cy="3717576"/>
          </a:xfrm>
          <a:prstGeom prst="rect">
            <a:avLst/>
          </a:prstGeom>
        </p:spPr>
        <p:txBody>
          <a:bodyPr anchor="t" rtlCol="false" tIns="0" lIns="0" bIns="0" rIns="0">
            <a:spAutoFit/>
          </a:bodyPr>
          <a:lstStyle/>
          <a:p>
            <a:pPr algn="l">
              <a:lnSpc>
                <a:spcPts val="3663"/>
              </a:lnSpc>
            </a:pPr>
            <a:r>
              <a:rPr lang="en-US" sz="3053" i="true">
                <a:solidFill>
                  <a:srgbClr val="000000"/>
                </a:solidFill>
                <a:latin typeface="Asap Italics"/>
                <a:ea typeface="Asap Italics"/>
                <a:cs typeface="Asap Italics"/>
                <a:sym typeface="Asap Italics"/>
              </a:rPr>
              <a:t>CHƯƠNG I. GIỚI THIỆU ĐẦU BÀI</a:t>
            </a:r>
          </a:p>
          <a:p>
            <a:pPr algn="l">
              <a:lnSpc>
                <a:spcPts val="3663"/>
              </a:lnSpc>
            </a:pPr>
          </a:p>
          <a:p>
            <a:pPr algn="l">
              <a:lnSpc>
                <a:spcPts val="3663"/>
              </a:lnSpc>
            </a:pPr>
            <a:r>
              <a:rPr lang="en-US" sz="3053" i="true">
                <a:solidFill>
                  <a:srgbClr val="000000"/>
                </a:solidFill>
                <a:latin typeface="Asap Italics"/>
                <a:ea typeface="Asap Italics"/>
                <a:cs typeface="Asap Italics"/>
                <a:sym typeface="Asap Italics"/>
              </a:rPr>
              <a:t>CHƯƠNG II. CƠ SỞ LÝ THUYẾT</a:t>
            </a:r>
          </a:p>
          <a:p>
            <a:pPr algn="l">
              <a:lnSpc>
                <a:spcPts val="3663"/>
              </a:lnSpc>
            </a:pPr>
          </a:p>
          <a:p>
            <a:pPr algn="l">
              <a:lnSpc>
                <a:spcPts val="3663"/>
              </a:lnSpc>
            </a:pPr>
            <a:r>
              <a:rPr lang="en-US" sz="3053" i="true">
                <a:solidFill>
                  <a:srgbClr val="000000"/>
                </a:solidFill>
                <a:latin typeface="Asap Italics"/>
                <a:ea typeface="Asap Italics"/>
                <a:cs typeface="Asap Italics"/>
                <a:sym typeface="Asap Italics"/>
              </a:rPr>
              <a:t>CHƯƠNG III: THIẾT KẾ VÀ XÂY DỰNG CHƯƠNG TRÌNH</a:t>
            </a:r>
          </a:p>
          <a:p>
            <a:pPr algn="l">
              <a:lnSpc>
                <a:spcPts val="3663"/>
              </a:lnSpc>
            </a:pPr>
          </a:p>
          <a:p>
            <a:pPr algn="l">
              <a:lnSpc>
                <a:spcPts val="3663"/>
              </a:lnSpc>
            </a:pPr>
            <a:r>
              <a:rPr lang="en-US" sz="3053" i="true">
                <a:solidFill>
                  <a:srgbClr val="000000"/>
                </a:solidFill>
                <a:latin typeface="Asap Italics"/>
                <a:ea typeface="Asap Italics"/>
                <a:cs typeface="Asap Italics"/>
                <a:sym typeface="Asap Italics"/>
              </a:rPr>
              <a:t>CHƯƠNG IV. THỰC NGHIỆM VÀ KẾT LUẬN</a:t>
            </a:r>
          </a:p>
          <a:p>
            <a:pPr algn="l">
              <a:lnSpc>
                <a:spcPts val="3663"/>
              </a:lnSpc>
            </a:pPr>
          </a:p>
        </p:txBody>
      </p:sp>
      <p:grpSp>
        <p:nvGrpSpPr>
          <p:cNvPr name="Group 11" id="11"/>
          <p:cNvGrpSpPr/>
          <p:nvPr/>
        </p:nvGrpSpPr>
        <p:grpSpPr>
          <a:xfrm rot="2700000">
            <a:off x="1037467" y="1057449"/>
            <a:ext cx="882269" cy="88226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3" id="13"/>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4" id="14"/>
          <p:cNvGrpSpPr/>
          <p:nvPr/>
        </p:nvGrpSpPr>
        <p:grpSpPr>
          <a:xfrm rot="2700000">
            <a:off x="1037467" y="8363479"/>
            <a:ext cx="882269" cy="88226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6" id="16"/>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7" id="17"/>
          <p:cNvGrpSpPr/>
          <p:nvPr/>
        </p:nvGrpSpPr>
        <p:grpSpPr>
          <a:xfrm rot="2700000">
            <a:off x="16468204" y="1052686"/>
            <a:ext cx="882269" cy="88226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9" id="19"/>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0" id="20"/>
          <p:cNvGrpSpPr/>
          <p:nvPr/>
        </p:nvGrpSpPr>
        <p:grpSpPr>
          <a:xfrm rot="2700000">
            <a:off x="16468204" y="8358717"/>
            <a:ext cx="882269" cy="88226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2" id="2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3" id="23"/>
          <p:cNvGrpSpPr/>
          <p:nvPr/>
        </p:nvGrpSpPr>
        <p:grpSpPr>
          <a:xfrm rot="0">
            <a:off x="12937316" y="2904521"/>
            <a:ext cx="2919539" cy="291953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C3FF"/>
            </a:solidFill>
            <a:ln w="28575" cap="sq">
              <a:solidFill>
                <a:srgbClr val="000000"/>
              </a:solidFill>
              <a:prstDash val="solid"/>
              <a:miter/>
            </a:ln>
          </p:spPr>
        </p:sp>
        <p:sp>
          <p:nvSpPr>
            <p:cNvPr name="TextBox 25" id="25"/>
            <p:cNvSpPr txBox="true"/>
            <p:nvPr/>
          </p:nvSpPr>
          <p:spPr>
            <a:xfrm>
              <a:off x="76200" y="95250"/>
              <a:ext cx="660400" cy="641350"/>
            </a:xfrm>
            <a:prstGeom prst="rect">
              <a:avLst/>
            </a:prstGeom>
          </p:spPr>
          <p:txBody>
            <a:bodyPr anchor="ctr" rtlCol="false" tIns="50800" lIns="50800" bIns="50800" rIns="50800"/>
            <a:lstStyle/>
            <a:p>
              <a:pPr algn="ctr">
                <a:lnSpc>
                  <a:spcPts val="2694"/>
                </a:lnSpc>
              </a:pPr>
            </a:p>
          </p:txBody>
        </p:sp>
      </p:grpSp>
      <p:sp>
        <p:nvSpPr>
          <p:cNvPr name="Freeform 26" id="26"/>
          <p:cNvSpPr/>
          <p:nvPr/>
        </p:nvSpPr>
        <p:spPr>
          <a:xfrm flipH="false" flipV="false" rot="0">
            <a:off x="13240112" y="3468162"/>
            <a:ext cx="2313949" cy="1792258"/>
          </a:xfrm>
          <a:custGeom>
            <a:avLst/>
            <a:gdLst/>
            <a:ahLst/>
            <a:cxnLst/>
            <a:rect r="r" b="b" t="t" l="l"/>
            <a:pathLst>
              <a:path h="1792258" w="2313949">
                <a:moveTo>
                  <a:pt x="0" y="0"/>
                </a:moveTo>
                <a:lnTo>
                  <a:pt x="2313948" y="0"/>
                </a:lnTo>
                <a:lnTo>
                  <a:pt x="2313948" y="1792258"/>
                </a:lnTo>
                <a:lnTo>
                  <a:pt x="0" y="1792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7" id="27"/>
          <p:cNvSpPr txBox="true"/>
          <p:nvPr/>
        </p:nvSpPr>
        <p:spPr>
          <a:xfrm rot="0">
            <a:off x="3400061" y="3447205"/>
            <a:ext cx="9132400" cy="1769438"/>
          </a:xfrm>
          <a:prstGeom prst="rect">
            <a:avLst/>
          </a:prstGeom>
        </p:spPr>
        <p:txBody>
          <a:bodyPr anchor="t" rtlCol="false" tIns="0" lIns="0" bIns="0" rIns="0">
            <a:spAutoFit/>
          </a:bodyPr>
          <a:lstStyle/>
          <a:p>
            <a:pPr algn="ctr">
              <a:lnSpc>
                <a:spcPts val="4656"/>
              </a:lnSpc>
            </a:pPr>
            <a:r>
              <a:rPr lang="en-US" sz="3880" b="true">
                <a:solidFill>
                  <a:srgbClr val="000000"/>
                </a:solidFill>
                <a:latin typeface="Asap Bold"/>
                <a:ea typeface="Asap Bold"/>
                <a:cs typeface="Asap Bold"/>
                <a:sym typeface="Asap Bold"/>
              </a:rPr>
              <a:t>ĐỀ TÀI: Xây game Blackjack (Chapter 9) với GUI :chia bài, hit/stand, tính điểm.</a:t>
            </a:r>
          </a:p>
          <a:p>
            <a:pPr algn="ctr">
              <a:lnSpc>
                <a:spcPts val="4656"/>
              </a:lnSpc>
            </a:pP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p:cSld>
    <p:bg>
      <p:bgPr>
        <a:solidFill>
          <a:srgbClr val="91C5EB"/>
        </a:solidFill>
      </p:bgPr>
    </p:bg>
    <p:spTree>
      <p:nvGrpSpPr>
        <p:cNvPr id="1" name=""/>
        <p:cNvGrpSpPr/>
        <p:nvPr/>
      </p:nvGrpSpPr>
      <p:grpSpPr>
        <a:xfrm>
          <a:off x="0" y="0"/>
          <a:ext cx="0" cy="0"/>
          <a:chOff x="0" y="0"/>
          <a:chExt cx="0" cy="0"/>
        </a:xfrm>
      </p:grpSpPr>
      <p:grpSp>
        <p:nvGrpSpPr>
          <p:cNvPr name="Group 2" id="2"/>
          <p:cNvGrpSpPr/>
          <p:nvPr/>
        </p:nvGrpSpPr>
        <p:grpSpPr>
          <a:xfrm rot="0">
            <a:off x="1565301" y="1029322"/>
            <a:ext cx="15157398" cy="8228357"/>
            <a:chOff x="0" y="0"/>
            <a:chExt cx="1149350" cy="1149350"/>
          </a:xfrm>
        </p:grpSpPr>
        <p:sp>
          <p:nvSpPr>
            <p:cNvPr name="Freeform 3" id="3"/>
            <p:cNvSpPr/>
            <p:nvPr/>
          </p:nvSpPr>
          <p:spPr>
            <a:xfrm flipH="false" flipV="false" rot="0">
              <a:off x="0" y="0"/>
              <a:ext cx="8105753" cy="4400295"/>
            </a:xfrm>
            <a:custGeom>
              <a:avLst/>
              <a:gdLst/>
              <a:ahLst/>
              <a:cxnLst/>
              <a:rect r="r" b="b" t="t" l="l"/>
              <a:pathLst>
                <a:path h="4400295" w="8105753">
                  <a:moveTo>
                    <a:pt x="8105753" y="48622"/>
                  </a:moveTo>
                  <a:lnTo>
                    <a:pt x="8105753" y="0"/>
                  </a:lnTo>
                  <a:lnTo>
                    <a:pt x="44783" y="0"/>
                  </a:lnTo>
                  <a:lnTo>
                    <a:pt x="44783" y="24311"/>
                  </a:lnTo>
                  <a:lnTo>
                    <a:pt x="0" y="24311"/>
                  </a:lnTo>
                  <a:lnTo>
                    <a:pt x="0" y="4400295"/>
                  </a:lnTo>
                  <a:lnTo>
                    <a:pt x="89566" y="4400295"/>
                  </a:lnTo>
                  <a:lnTo>
                    <a:pt x="89566" y="3549409"/>
                  </a:lnTo>
                  <a:lnTo>
                    <a:pt x="1612194" y="3549409"/>
                  </a:lnTo>
                  <a:lnTo>
                    <a:pt x="1612194" y="4400295"/>
                  </a:lnTo>
                  <a:lnTo>
                    <a:pt x="1701760" y="4400295"/>
                  </a:lnTo>
                  <a:lnTo>
                    <a:pt x="1701760" y="3549409"/>
                  </a:lnTo>
                  <a:lnTo>
                    <a:pt x="3224388" y="3549409"/>
                  </a:lnTo>
                  <a:lnTo>
                    <a:pt x="3224388" y="4400295"/>
                  </a:lnTo>
                  <a:lnTo>
                    <a:pt x="3313954" y="4400295"/>
                  </a:lnTo>
                  <a:lnTo>
                    <a:pt x="3313954" y="3549409"/>
                  </a:lnTo>
                  <a:lnTo>
                    <a:pt x="4836582" y="3549409"/>
                  </a:lnTo>
                  <a:lnTo>
                    <a:pt x="4836582" y="4400295"/>
                  </a:lnTo>
                  <a:lnTo>
                    <a:pt x="4926148" y="4400295"/>
                  </a:lnTo>
                  <a:lnTo>
                    <a:pt x="4926148" y="3549409"/>
                  </a:lnTo>
                  <a:lnTo>
                    <a:pt x="6448775" y="3549409"/>
                  </a:lnTo>
                  <a:lnTo>
                    <a:pt x="6448775" y="4400295"/>
                  </a:lnTo>
                  <a:lnTo>
                    <a:pt x="6538341" y="4400295"/>
                  </a:lnTo>
                  <a:lnTo>
                    <a:pt x="6538341" y="3549409"/>
                  </a:lnTo>
                  <a:lnTo>
                    <a:pt x="8105753" y="3549409"/>
                  </a:lnTo>
                  <a:lnTo>
                    <a:pt x="8105753" y="3500787"/>
                  </a:lnTo>
                  <a:lnTo>
                    <a:pt x="6538341" y="3500787"/>
                  </a:lnTo>
                  <a:lnTo>
                    <a:pt x="6538341" y="2674212"/>
                  </a:lnTo>
                  <a:lnTo>
                    <a:pt x="8105753" y="2674212"/>
                  </a:lnTo>
                  <a:lnTo>
                    <a:pt x="8105753" y="2625590"/>
                  </a:lnTo>
                  <a:lnTo>
                    <a:pt x="6538341" y="2625590"/>
                  </a:lnTo>
                  <a:lnTo>
                    <a:pt x="6538341" y="1799016"/>
                  </a:lnTo>
                  <a:lnTo>
                    <a:pt x="8105753" y="1799016"/>
                  </a:lnTo>
                  <a:lnTo>
                    <a:pt x="8105753" y="1750394"/>
                  </a:lnTo>
                  <a:lnTo>
                    <a:pt x="6538341" y="1750394"/>
                  </a:lnTo>
                  <a:lnTo>
                    <a:pt x="6538341" y="923819"/>
                  </a:lnTo>
                  <a:lnTo>
                    <a:pt x="8105753" y="923819"/>
                  </a:lnTo>
                  <a:lnTo>
                    <a:pt x="8105753" y="875197"/>
                  </a:lnTo>
                  <a:lnTo>
                    <a:pt x="6538341" y="875197"/>
                  </a:lnTo>
                  <a:lnTo>
                    <a:pt x="6538341" y="48622"/>
                  </a:lnTo>
                  <a:lnTo>
                    <a:pt x="8105753" y="48622"/>
                  </a:lnTo>
                  <a:close/>
                  <a:moveTo>
                    <a:pt x="1701760" y="875197"/>
                  </a:moveTo>
                  <a:lnTo>
                    <a:pt x="1701760" y="48622"/>
                  </a:lnTo>
                  <a:lnTo>
                    <a:pt x="3224388" y="48622"/>
                  </a:lnTo>
                  <a:lnTo>
                    <a:pt x="3224388" y="875197"/>
                  </a:lnTo>
                  <a:lnTo>
                    <a:pt x="1701760" y="875197"/>
                  </a:lnTo>
                  <a:close/>
                  <a:moveTo>
                    <a:pt x="3224388" y="923819"/>
                  </a:moveTo>
                  <a:lnTo>
                    <a:pt x="3224388" y="1750394"/>
                  </a:lnTo>
                  <a:lnTo>
                    <a:pt x="1701760" y="1750394"/>
                  </a:lnTo>
                  <a:lnTo>
                    <a:pt x="1701760" y="923819"/>
                  </a:lnTo>
                  <a:lnTo>
                    <a:pt x="3224388" y="923819"/>
                  </a:lnTo>
                  <a:close/>
                  <a:moveTo>
                    <a:pt x="1612194" y="875197"/>
                  </a:moveTo>
                  <a:lnTo>
                    <a:pt x="89566" y="875197"/>
                  </a:lnTo>
                  <a:lnTo>
                    <a:pt x="89566" y="48622"/>
                  </a:lnTo>
                  <a:lnTo>
                    <a:pt x="1612194" y="48622"/>
                  </a:lnTo>
                  <a:lnTo>
                    <a:pt x="1612194" y="875197"/>
                  </a:lnTo>
                  <a:close/>
                  <a:moveTo>
                    <a:pt x="1612194" y="923819"/>
                  </a:moveTo>
                  <a:lnTo>
                    <a:pt x="1612194" y="1750394"/>
                  </a:lnTo>
                  <a:lnTo>
                    <a:pt x="89566" y="1750394"/>
                  </a:lnTo>
                  <a:lnTo>
                    <a:pt x="89566" y="923819"/>
                  </a:lnTo>
                  <a:lnTo>
                    <a:pt x="1612194" y="923819"/>
                  </a:lnTo>
                  <a:close/>
                  <a:moveTo>
                    <a:pt x="1612194" y="1799016"/>
                  </a:moveTo>
                  <a:lnTo>
                    <a:pt x="1612194" y="2625590"/>
                  </a:lnTo>
                  <a:lnTo>
                    <a:pt x="89566" y="2625590"/>
                  </a:lnTo>
                  <a:lnTo>
                    <a:pt x="89566" y="1799016"/>
                  </a:lnTo>
                  <a:lnTo>
                    <a:pt x="1612194" y="1799016"/>
                  </a:lnTo>
                  <a:close/>
                  <a:moveTo>
                    <a:pt x="1701760" y="1799016"/>
                  </a:moveTo>
                  <a:lnTo>
                    <a:pt x="3224388" y="1799016"/>
                  </a:lnTo>
                  <a:lnTo>
                    <a:pt x="3224388" y="2625590"/>
                  </a:lnTo>
                  <a:lnTo>
                    <a:pt x="1701760" y="2625590"/>
                  </a:lnTo>
                  <a:lnTo>
                    <a:pt x="1701760" y="1799016"/>
                  </a:lnTo>
                  <a:close/>
                  <a:moveTo>
                    <a:pt x="3313954" y="1799016"/>
                  </a:moveTo>
                  <a:lnTo>
                    <a:pt x="4836582" y="1799016"/>
                  </a:lnTo>
                  <a:lnTo>
                    <a:pt x="4836582" y="2625590"/>
                  </a:lnTo>
                  <a:lnTo>
                    <a:pt x="3313954" y="2625590"/>
                  </a:lnTo>
                  <a:lnTo>
                    <a:pt x="3313954" y="1799016"/>
                  </a:lnTo>
                  <a:close/>
                  <a:moveTo>
                    <a:pt x="3313954" y="1750394"/>
                  </a:moveTo>
                  <a:lnTo>
                    <a:pt x="3313954" y="923819"/>
                  </a:lnTo>
                  <a:lnTo>
                    <a:pt x="4836582" y="923819"/>
                  </a:lnTo>
                  <a:lnTo>
                    <a:pt x="4836582" y="1750394"/>
                  </a:lnTo>
                  <a:lnTo>
                    <a:pt x="3313954" y="1750394"/>
                  </a:lnTo>
                  <a:close/>
                  <a:moveTo>
                    <a:pt x="3313954" y="875197"/>
                  </a:moveTo>
                  <a:lnTo>
                    <a:pt x="3313954" y="48622"/>
                  </a:lnTo>
                  <a:lnTo>
                    <a:pt x="4836582" y="48622"/>
                  </a:lnTo>
                  <a:lnTo>
                    <a:pt x="4836582" y="875197"/>
                  </a:lnTo>
                  <a:lnTo>
                    <a:pt x="3313954" y="875197"/>
                  </a:lnTo>
                  <a:close/>
                  <a:moveTo>
                    <a:pt x="89566" y="3500787"/>
                  </a:moveTo>
                  <a:lnTo>
                    <a:pt x="89566" y="2674212"/>
                  </a:lnTo>
                  <a:lnTo>
                    <a:pt x="1612194" y="2674212"/>
                  </a:lnTo>
                  <a:lnTo>
                    <a:pt x="1612194" y="3500787"/>
                  </a:lnTo>
                  <a:lnTo>
                    <a:pt x="89566" y="3500787"/>
                  </a:lnTo>
                  <a:close/>
                  <a:moveTo>
                    <a:pt x="1701760" y="3500787"/>
                  </a:moveTo>
                  <a:lnTo>
                    <a:pt x="1701760" y="2674212"/>
                  </a:lnTo>
                  <a:lnTo>
                    <a:pt x="3224388" y="2674212"/>
                  </a:lnTo>
                  <a:lnTo>
                    <a:pt x="3224388" y="3500787"/>
                  </a:lnTo>
                  <a:lnTo>
                    <a:pt x="1701760" y="3500787"/>
                  </a:lnTo>
                  <a:close/>
                  <a:moveTo>
                    <a:pt x="3313954" y="3500787"/>
                  </a:moveTo>
                  <a:lnTo>
                    <a:pt x="3313954" y="2674212"/>
                  </a:lnTo>
                  <a:lnTo>
                    <a:pt x="4836582" y="2674212"/>
                  </a:lnTo>
                  <a:lnTo>
                    <a:pt x="4836582" y="3500787"/>
                  </a:lnTo>
                  <a:lnTo>
                    <a:pt x="3313954" y="3500787"/>
                  </a:lnTo>
                  <a:close/>
                  <a:moveTo>
                    <a:pt x="6448775" y="3500787"/>
                  </a:moveTo>
                  <a:lnTo>
                    <a:pt x="4926148" y="3500787"/>
                  </a:lnTo>
                  <a:lnTo>
                    <a:pt x="4926148" y="2674212"/>
                  </a:lnTo>
                  <a:lnTo>
                    <a:pt x="6448775" y="2674212"/>
                  </a:lnTo>
                  <a:lnTo>
                    <a:pt x="6448775" y="3500787"/>
                  </a:lnTo>
                  <a:close/>
                  <a:moveTo>
                    <a:pt x="6448775" y="2625590"/>
                  </a:moveTo>
                  <a:lnTo>
                    <a:pt x="4926148" y="2625590"/>
                  </a:lnTo>
                  <a:lnTo>
                    <a:pt x="4926148" y="1799016"/>
                  </a:lnTo>
                  <a:lnTo>
                    <a:pt x="6448775" y="1799016"/>
                  </a:lnTo>
                  <a:lnTo>
                    <a:pt x="6448775" y="2625590"/>
                  </a:lnTo>
                  <a:close/>
                  <a:moveTo>
                    <a:pt x="6448775" y="1750394"/>
                  </a:moveTo>
                  <a:lnTo>
                    <a:pt x="4926148" y="1750394"/>
                  </a:lnTo>
                  <a:lnTo>
                    <a:pt x="4926148" y="923819"/>
                  </a:lnTo>
                  <a:lnTo>
                    <a:pt x="6448775" y="923819"/>
                  </a:lnTo>
                  <a:lnTo>
                    <a:pt x="6448775" y="1750394"/>
                  </a:lnTo>
                  <a:close/>
                  <a:moveTo>
                    <a:pt x="6448775" y="875197"/>
                  </a:moveTo>
                  <a:lnTo>
                    <a:pt x="4926148" y="875197"/>
                  </a:lnTo>
                  <a:lnTo>
                    <a:pt x="4926148" y="48622"/>
                  </a:lnTo>
                  <a:lnTo>
                    <a:pt x="6448775" y="48622"/>
                  </a:lnTo>
                  <a:lnTo>
                    <a:pt x="6448775" y="875197"/>
                  </a:lnTo>
                  <a:close/>
                </a:path>
              </a:pathLst>
            </a:custGeom>
            <a:solidFill>
              <a:srgbClr val="FFFFFF"/>
            </a:solidFill>
          </p:spPr>
        </p:sp>
      </p:grpSp>
      <p:grpSp>
        <p:nvGrpSpPr>
          <p:cNvPr name="Group 4" id="4"/>
          <p:cNvGrpSpPr/>
          <p:nvPr/>
        </p:nvGrpSpPr>
        <p:grpSpPr>
          <a:xfrm rot="0">
            <a:off x="1565147" y="1028700"/>
            <a:ext cx="13255505" cy="1053485"/>
            <a:chOff x="0" y="0"/>
            <a:chExt cx="2375237" cy="188773"/>
          </a:xfrm>
        </p:grpSpPr>
        <p:sp>
          <p:nvSpPr>
            <p:cNvPr name="Freeform 5" id="5"/>
            <p:cNvSpPr/>
            <p:nvPr/>
          </p:nvSpPr>
          <p:spPr>
            <a:xfrm flipH="false" flipV="false" rot="0">
              <a:off x="0" y="0"/>
              <a:ext cx="2375237" cy="188773"/>
            </a:xfrm>
            <a:custGeom>
              <a:avLst/>
              <a:gdLst/>
              <a:ahLst/>
              <a:cxnLst/>
              <a:rect r="r" b="b" t="t" l="l"/>
              <a:pathLst>
                <a:path h="188773" w="2375237">
                  <a:moveTo>
                    <a:pt x="35043" y="0"/>
                  </a:moveTo>
                  <a:lnTo>
                    <a:pt x="2340194" y="0"/>
                  </a:lnTo>
                  <a:cubicBezTo>
                    <a:pt x="2359548" y="0"/>
                    <a:pt x="2375237" y="15689"/>
                    <a:pt x="2375237" y="35043"/>
                  </a:cubicBezTo>
                  <a:lnTo>
                    <a:pt x="2375237" y="153729"/>
                  </a:lnTo>
                  <a:cubicBezTo>
                    <a:pt x="2375237" y="163023"/>
                    <a:pt x="2371545" y="171937"/>
                    <a:pt x="2364973" y="178509"/>
                  </a:cubicBezTo>
                  <a:cubicBezTo>
                    <a:pt x="2358401" y="185081"/>
                    <a:pt x="2349488" y="188773"/>
                    <a:pt x="2340194" y="188773"/>
                  </a:cubicBezTo>
                  <a:lnTo>
                    <a:pt x="35043" y="188773"/>
                  </a:lnTo>
                  <a:cubicBezTo>
                    <a:pt x="25749" y="188773"/>
                    <a:pt x="16836" y="185081"/>
                    <a:pt x="10264" y="178509"/>
                  </a:cubicBezTo>
                  <a:cubicBezTo>
                    <a:pt x="3692" y="171937"/>
                    <a:pt x="0" y="163023"/>
                    <a:pt x="0" y="153729"/>
                  </a:cubicBezTo>
                  <a:lnTo>
                    <a:pt x="0" y="35043"/>
                  </a:lnTo>
                  <a:cubicBezTo>
                    <a:pt x="0" y="25749"/>
                    <a:pt x="3692" y="16836"/>
                    <a:pt x="10264" y="10264"/>
                  </a:cubicBezTo>
                  <a:cubicBezTo>
                    <a:pt x="16836" y="3692"/>
                    <a:pt x="25749" y="0"/>
                    <a:pt x="35043" y="0"/>
                  </a:cubicBezTo>
                  <a:close/>
                </a:path>
              </a:pathLst>
            </a:custGeom>
            <a:solidFill>
              <a:srgbClr val="2B6599"/>
            </a:solidFill>
            <a:ln w="28575" cap="rnd">
              <a:solidFill>
                <a:srgbClr val="000000"/>
              </a:solidFill>
              <a:prstDash val="solid"/>
              <a:round/>
            </a:ln>
          </p:spPr>
        </p:sp>
        <p:sp>
          <p:nvSpPr>
            <p:cNvPr name="TextBox 6" id="6"/>
            <p:cNvSpPr txBox="true"/>
            <p:nvPr/>
          </p:nvSpPr>
          <p:spPr>
            <a:xfrm>
              <a:off x="0" y="-85725"/>
              <a:ext cx="2375237" cy="274498"/>
            </a:xfrm>
            <a:prstGeom prst="rect">
              <a:avLst/>
            </a:prstGeom>
          </p:spPr>
          <p:txBody>
            <a:bodyPr anchor="ctr" rtlCol="false" tIns="50800" lIns="50800" bIns="50800" rIns="50800"/>
            <a:lstStyle/>
            <a:p>
              <a:pPr algn="ctr">
                <a:lnSpc>
                  <a:spcPts val="9100"/>
                </a:lnSpc>
              </a:pPr>
            </a:p>
          </p:txBody>
        </p:sp>
      </p:grpSp>
      <p:sp>
        <p:nvSpPr>
          <p:cNvPr name="TextBox 7" id="7"/>
          <p:cNvSpPr txBox="true"/>
          <p:nvPr/>
        </p:nvSpPr>
        <p:spPr>
          <a:xfrm rot="0">
            <a:off x="2778044" y="3245752"/>
            <a:ext cx="12994297" cy="361771"/>
          </a:xfrm>
          <a:prstGeom prst="rect">
            <a:avLst/>
          </a:prstGeom>
        </p:spPr>
        <p:txBody>
          <a:bodyPr anchor="t" rtlCol="false" tIns="0" lIns="0" bIns="0" rIns="0">
            <a:spAutoFit/>
          </a:bodyPr>
          <a:lstStyle/>
          <a:p>
            <a:pPr algn="ctr">
              <a:lnSpc>
                <a:spcPts val="2845"/>
              </a:lnSpc>
            </a:pPr>
          </a:p>
        </p:txBody>
      </p:sp>
      <p:sp>
        <p:nvSpPr>
          <p:cNvPr name="TextBox 8" id="8"/>
          <p:cNvSpPr txBox="true"/>
          <p:nvPr/>
        </p:nvSpPr>
        <p:spPr>
          <a:xfrm rot="0">
            <a:off x="1769054" y="1201779"/>
            <a:ext cx="12847691" cy="697802"/>
          </a:xfrm>
          <a:prstGeom prst="rect">
            <a:avLst/>
          </a:prstGeom>
        </p:spPr>
        <p:txBody>
          <a:bodyPr anchor="t" rtlCol="false" tIns="0" lIns="0" bIns="0" rIns="0">
            <a:spAutoFit/>
          </a:bodyPr>
          <a:lstStyle/>
          <a:p>
            <a:pPr algn="ctr">
              <a:lnSpc>
                <a:spcPts val="5456"/>
              </a:lnSpc>
            </a:pPr>
            <a:r>
              <a:rPr lang="en-US" sz="4547">
                <a:solidFill>
                  <a:srgbClr val="FFFFFF"/>
                </a:solidFill>
                <a:latin typeface="Asap"/>
                <a:ea typeface="Asap"/>
                <a:cs typeface="Asap"/>
                <a:sym typeface="Asap"/>
              </a:rPr>
              <a:t>CHƯƠNG I. GIỚI THIỆU ĐẦU BÀI</a:t>
            </a:r>
          </a:p>
        </p:txBody>
      </p:sp>
      <p:grpSp>
        <p:nvGrpSpPr>
          <p:cNvPr name="Group 9" id="9"/>
          <p:cNvGrpSpPr/>
          <p:nvPr/>
        </p:nvGrpSpPr>
        <p:grpSpPr>
          <a:xfrm rot="2700000">
            <a:off x="447265" y="332596"/>
            <a:ext cx="882269" cy="88226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1" id="11"/>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2" id="12"/>
          <p:cNvGrpSpPr/>
          <p:nvPr/>
        </p:nvGrpSpPr>
        <p:grpSpPr>
          <a:xfrm rot="2700000">
            <a:off x="500155" y="8982575"/>
            <a:ext cx="882269" cy="88226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4" id="14"/>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5" id="15"/>
          <p:cNvGrpSpPr/>
          <p:nvPr/>
        </p:nvGrpSpPr>
        <p:grpSpPr>
          <a:xfrm rot="2700000">
            <a:off x="16962419" y="332596"/>
            <a:ext cx="882269" cy="88226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7" id="17"/>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8" id="18"/>
          <p:cNvGrpSpPr/>
          <p:nvPr/>
        </p:nvGrpSpPr>
        <p:grpSpPr>
          <a:xfrm rot="2700000">
            <a:off x="16905269" y="8982575"/>
            <a:ext cx="882269" cy="88226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0" id="20"/>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1" id="21"/>
          <p:cNvGrpSpPr/>
          <p:nvPr/>
        </p:nvGrpSpPr>
        <p:grpSpPr>
          <a:xfrm rot="0">
            <a:off x="2054001" y="2552899"/>
            <a:ext cx="13718340" cy="5413662"/>
            <a:chOff x="0" y="0"/>
            <a:chExt cx="2458172" cy="970067"/>
          </a:xfrm>
        </p:grpSpPr>
        <p:sp>
          <p:nvSpPr>
            <p:cNvPr name="Freeform 22" id="22"/>
            <p:cNvSpPr/>
            <p:nvPr/>
          </p:nvSpPr>
          <p:spPr>
            <a:xfrm flipH="false" flipV="false" rot="0">
              <a:off x="0" y="0"/>
              <a:ext cx="2458172" cy="970067"/>
            </a:xfrm>
            <a:custGeom>
              <a:avLst/>
              <a:gdLst/>
              <a:ahLst/>
              <a:cxnLst/>
              <a:rect r="r" b="b" t="t" l="l"/>
              <a:pathLst>
                <a:path h="970067" w="2458172">
                  <a:moveTo>
                    <a:pt x="11287" y="0"/>
                  </a:moveTo>
                  <a:lnTo>
                    <a:pt x="2446885" y="0"/>
                  </a:lnTo>
                  <a:cubicBezTo>
                    <a:pt x="2453118" y="0"/>
                    <a:pt x="2458172" y="5053"/>
                    <a:pt x="2458172" y="11287"/>
                  </a:cubicBezTo>
                  <a:lnTo>
                    <a:pt x="2458172" y="958780"/>
                  </a:lnTo>
                  <a:cubicBezTo>
                    <a:pt x="2458172" y="961774"/>
                    <a:pt x="2456983" y="964645"/>
                    <a:pt x="2454866" y="966761"/>
                  </a:cubicBezTo>
                  <a:cubicBezTo>
                    <a:pt x="2452749" y="968878"/>
                    <a:pt x="2449878" y="970067"/>
                    <a:pt x="2446885" y="970067"/>
                  </a:cubicBezTo>
                  <a:lnTo>
                    <a:pt x="11287" y="970067"/>
                  </a:lnTo>
                  <a:cubicBezTo>
                    <a:pt x="5053" y="970067"/>
                    <a:pt x="0" y="965014"/>
                    <a:pt x="0" y="958780"/>
                  </a:cubicBezTo>
                  <a:lnTo>
                    <a:pt x="0" y="11287"/>
                  </a:lnTo>
                  <a:cubicBezTo>
                    <a:pt x="0" y="8293"/>
                    <a:pt x="1189" y="5423"/>
                    <a:pt x="3306" y="3306"/>
                  </a:cubicBezTo>
                  <a:cubicBezTo>
                    <a:pt x="5423" y="1189"/>
                    <a:pt x="8293" y="0"/>
                    <a:pt x="11287" y="0"/>
                  </a:cubicBezTo>
                  <a:close/>
                </a:path>
              </a:pathLst>
            </a:custGeom>
            <a:solidFill>
              <a:srgbClr val="FFFFFF"/>
            </a:solidFill>
            <a:ln w="28575" cap="sq">
              <a:solidFill>
                <a:srgbClr val="000000"/>
              </a:solidFill>
              <a:prstDash val="solid"/>
              <a:miter/>
            </a:ln>
          </p:spPr>
        </p:sp>
        <p:sp>
          <p:nvSpPr>
            <p:cNvPr name="TextBox 23" id="23"/>
            <p:cNvSpPr txBox="true"/>
            <p:nvPr/>
          </p:nvSpPr>
          <p:spPr>
            <a:xfrm>
              <a:off x="0" y="-85725"/>
              <a:ext cx="2458172" cy="1055792"/>
            </a:xfrm>
            <a:prstGeom prst="rect">
              <a:avLst/>
            </a:prstGeom>
          </p:spPr>
          <p:txBody>
            <a:bodyPr anchor="ctr" rtlCol="false" tIns="50800" lIns="50800" bIns="50800" rIns="50800"/>
            <a:lstStyle/>
            <a:p>
              <a:pPr algn="ctr">
                <a:lnSpc>
                  <a:spcPts val="9100"/>
                </a:lnSpc>
              </a:pPr>
            </a:p>
          </p:txBody>
        </p:sp>
      </p:grpSp>
      <p:sp>
        <p:nvSpPr>
          <p:cNvPr name="TextBox 24" id="24"/>
          <p:cNvSpPr txBox="true"/>
          <p:nvPr/>
        </p:nvSpPr>
        <p:spPr>
          <a:xfrm rot="0">
            <a:off x="1958010" y="2974040"/>
            <a:ext cx="13814331" cy="4449800"/>
          </a:xfrm>
          <a:prstGeom prst="rect">
            <a:avLst/>
          </a:prstGeom>
        </p:spPr>
        <p:txBody>
          <a:bodyPr anchor="t" rtlCol="false" tIns="0" lIns="0" bIns="0" rIns="0">
            <a:spAutoFit/>
          </a:bodyPr>
          <a:lstStyle/>
          <a:p>
            <a:pPr algn="l" marL="513425" indent="-256713" lvl="1">
              <a:lnSpc>
                <a:spcPts val="3590"/>
              </a:lnSpc>
              <a:buFont typeface="Arial"/>
              <a:buChar char="•"/>
            </a:pPr>
            <a:r>
              <a:rPr lang="en-US" sz="2378">
                <a:solidFill>
                  <a:srgbClr val="000000"/>
                </a:solidFill>
                <a:latin typeface="Asap"/>
                <a:ea typeface="Asap"/>
                <a:cs typeface="Asap"/>
                <a:sym typeface="Asap"/>
              </a:rPr>
              <a:t>Chương này giới thiệu về chủ đề xây dựng trò chơi Blackjack sử dụng Python và thư viện Tkinter. Đây là một trò chơi bài phổ biến, phù hợp để rèn luyện kỹ năng lập trình hướng dẫn đối tượng, thiết kế giao diện và xử lý trò chơi logic. Mục tiêu của chương trình là xây dựng một ứng dụng Blackjack hoàn chỉnh với các chức năng như: đặt hàng, rút ​​bài (Lượt), dừng (Đứng), hiển thị hình ảnh lá bài, tính điểm, lưu lịch sử và thống kê kết quả.</a:t>
            </a:r>
          </a:p>
          <a:p>
            <a:pPr algn="l" marL="513425" indent="-256713" lvl="1">
              <a:lnSpc>
                <a:spcPts val="3590"/>
              </a:lnSpc>
              <a:buFont typeface="Arial"/>
              <a:buChar char="•"/>
            </a:pPr>
            <a:r>
              <a:rPr lang="en-US" sz="2378">
                <a:solidFill>
                  <a:srgbClr val="000000"/>
                </a:solidFill>
                <a:latin typeface="Asap"/>
                <a:ea typeface="Asap"/>
                <a:cs typeface="Asap"/>
                <a:sym typeface="Asap"/>
              </a:rPr>
              <a:t>Tính năng nổi bật bao gồm giao diện thân thiện, xử lý vấn đề Blackjack/Bust, đặt giá trị và quản lý số dư. Các công thức logic được điều chỉnh bằng số logic, hiển thị hình ảnh động và cập nhật giao diện trạng thái. Để hoàn thành chương trình, sinh viên cần vận dụng các kiến ​​thức về OOP, GUI (Tkinter), xử lý ảnh (Pillow), quản lý dữ liệu và mô-đun tổ chứ</a:t>
            </a:r>
            <a:r>
              <a:rPr lang="en-US" sz="2378" u="none">
                <a:solidFill>
                  <a:srgbClr val="000000"/>
                </a:solidFill>
                <a:latin typeface="Asap"/>
                <a:ea typeface="Asap"/>
                <a:cs typeface="Asap"/>
                <a:sym typeface="Asap"/>
              </a:rPr>
              <a:t>c.</a:t>
            </a:r>
          </a:p>
          <a:p>
            <a:pPr algn="ctr">
              <a:lnSpc>
                <a:spcPts val="3590"/>
              </a:lnSpc>
            </a:pP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p:cSld>
    <p:bg>
      <p:bgPr>
        <a:solidFill>
          <a:srgbClr val="F9BDBD"/>
        </a:solidFill>
      </p:bgPr>
    </p:bg>
    <p:spTree>
      <p:nvGrpSpPr>
        <p:cNvPr id="1" name=""/>
        <p:cNvGrpSpPr/>
        <p:nvPr/>
      </p:nvGrpSpPr>
      <p:grpSpPr>
        <a:xfrm>
          <a:off x="0" y="0"/>
          <a:ext cx="0" cy="0"/>
          <a:chOff x="0" y="0"/>
          <a:chExt cx="0" cy="0"/>
        </a:xfrm>
      </p:grpSpPr>
      <p:grpSp>
        <p:nvGrpSpPr>
          <p:cNvPr name="Group 2" id="2"/>
          <p:cNvGrpSpPr/>
          <p:nvPr/>
        </p:nvGrpSpPr>
        <p:grpSpPr>
          <a:xfrm rot="0">
            <a:off x="1135713" y="2247747"/>
            <a:ext cx="16016573" cy="7373207"/>
            <a:chOff x="0" y="0"/>
            <a:chExt cx="1149350" cy="1149350"/>
          </a:xfrm>
        </p:grpSpPr>
        <p:sp>
          <p:nvSpPr>
            <p:cNvPr name="Freeform 3" id="3"/>
            <p:cNvSpPr/>
            <p:nvPr/>
          </p:nvSpPr>
          <p:spPr>
            <a:xfrm flipH="false" flipV="false" rot="0">
              <a:off x="0" y="0"/>
              <a:ext cx="8565215" cy="3942985"/>
            </a:xfrm>
            <a:custGeom>
              <a:avLst/>
              <a:gdLst/>
              <a:ahLst/>
              <a:cxnLst/>
              <a:rect r="r" b="b" t="t" l="l"/>
              <a:pathLst>
                <a:path h="3942985" w="8565215">
                  <a:moveTo>
                    <a:pt x="8565215" y="43569"/>
                  </a:moveTo>
                  <a:lnTo>
                    <a:pt x="8565215" y="0"/>
                  </a:lnTo>
                  <a:lnTo>
                    <a:pt x="47322" y="0"/>
                  </a:lnTo>
                  <a:lnTo>
                    <a:pt x="47322" y="21784"/>
                  </a:lnTo>
                  <a:lnTo>
                    <a:pt x="0" y="21784"/>
                  </a:lnTo>
                  <a:lnTo>
                    <a:pt x="0" y="3942985"/>
                  </a:lnTo>
                  <a:lnTo>
                    <a:pt x="94643" y="3942985"/>
                  </a:lnTo>
                  <a:lnTo>
                    <a:pt x="94643" y="3180529"/>
                  </a:lnTo>
                  <a:lnTo>
                    <a:pt x="1703579" y="3180529"/>
                  </a:lnTo>
                  <a:lnTo>
                    <a:pt x="1703579" y="3942985"/>
                  </a:lnTo>
                  <a:lnTo>
                    <a:pt x="1798222" y="3942985"/>
                  </a:lnTo>
                  <a:lnTo>
                    <a:pt x="1798222" y="3180529"/>
                  </a:lnTo>
                  <a:lnTo>
                    <a:pt x="3407158" y="3180529"/>
                  </a:lnTo>
                  <a:lnTo>
                    <a:pt x="3407158" y="3942985"/>
                  </a:lnTo>
                  <a:lnTo>
                    <a:pt x="3501801" y="3942985"/>
                  </a:lnTo>
                  <a:lnTo>
                    <a:pt x="3501801" y="3180529"/>
                  </a:lnTo>
                  <a:lnTo>
                    <a:pt x="5110736" y="3180529"/>
                  </a:lnTo>
                  <a:lnTo>
                    <a:pt x="5110736" y="3942985"/>
                  </a:lnTo>
                  <a:lnTo>
                    <a:pt x="5205379" y="3942985"/>
                  </a:lnTo>
                  <a:lnTo>
                    <a:pt x="5205379" y="3180529"/>
                  </a:lnTo>
                  <a:lnTo>
                    <a:pt x="6814315" y="3180529"/>
                  </a:lnTo>
                  <a:lnTo>
                    <a:pt x="6814315" y="3942985"/>
                  </a:lnTo>
                  <a:lnTo>
                    <a:pt x="6908958" y="3942985"/>
                  </a:lnTo>
                  <a:lnTo>
                    <a:pt x="6908958" y="3180529"/>
                  </a:lnTo>
                  <a:lnTo>
                    <a:pt x="8565215" y="3180529"/>
                  </a:lnTo>
                  <a:lnTo>
                    <a:pt x="8565215" y="3136960"/>
                  </a:lnTo>
                  <a:lnTo>
                    <a:pt x="6908958" y="3136960"/>
                  </a:lnTo>
                  <a:lnTo>
                    <a:pt x="6908958" y="2396289"/>
                  </a:lnTo>
                  <a:lnTo>
                    <a:pt x="8565215" y="2396289"/>
                  </a:lnTo>
                  <a:lnTo>
                    <a:pt x="8565215" y="2352720"/>
                  </a:lnTo>
                  <a:lnTo>
                    <a:pt x="6908958" y="2352720"/>
                  </a:lnTo>
                  <a:lnTo>
                    <a:pt x="6908958" y="1612049"/>
                  </a:lnTo>
                  <a:lnTo>
                    <a:pt x="8565215" y="1612049"/>
                  </a:lnTo>
                  <a:lnTo>
                    <a:pt x="8565215" y="1568480"/>
                  </a:lnTo>
                  <a:lnTo>
                    <a:pt x="6908958" y="1568480"/>
                  </a:lnTo>
                  <a:lnTo>
                    <a:pt x="6908958" y="827809"/>
                  </a:lnTo>
                  <a:lnTo>
                    <a:pt x="8565215" y="827809"/>
                  </a:lnTo>
                  <a:lnTo>
                    <a:pt x="8565215" y="784240"/>
                  </a:lnTo>
                  <a:lnTo>
                    <a:pt x="6908958" y="784240"/>
                  </a:lnTo>
                  <a:lnTo>
                    <a:pt x="6908958" y="43569"/>
                  </a:lnTo>
                  <a:lnTo>
                    <a:pt x="8565215" y="43569"/>
                  </a:lnTo>
                  <a:close/>
                  <a:moveTo>
                    <a:pt x="1798222" y="784240"/>
                  </a:moveTo>
                  <a:lnTo>
                    <a:pt x="1798222" y="43569"/>
                  </a:lnTo>
                  <a:lnTo>
                    <a:pt x="3407158" y="43569"/>
                  </a:lnTo>
                  <a:lnTo>
                    <a:pt x="3407158" y="784240"/>
                  </a:lnTo>
                  <a:lnTo>
                    <a:pt x="1798222" y="784240"/>
                  </a:lnTo>
                  <a:close/>
                  <a:moveTo>
                    <a:pt x="3407158" y="827809"/>
                  </a:moveTo>
                  <a:lnTo>
                    <a:pt x="3407158" y="1568480"/>
                  </a:lnTo>
                  <a:lnTo>
                    <a:pt x="1798222" y="1568480"/>
                  </a:lnTo>
                  <a:lnTo>
                    <a:pt x="1798222" y="827809"/>
                  </a:lnTo>
                  <a:lnTo>
                    <a:pt x="3407158" y="827809"/>
                  </a:lnTo>
                  <a:close/>
                  <a:moveTo>
                    <a:pt x="1703579" y="784240"/>
                  </a:moveTo>
                  <a:lnTo>
                    <a:pt x="94643" y="784240"/>
                  </a:lnTo>
                  <a:lnTo>
                    <a:pt x="94643" y="43569"/>
                  </a:lnTo>
                  <a:lnTo>
                    <a:pt x="1703579" y="43569"/>
                  </a:lnTo>
                  <a:lnTo>
                    <a:pt x="1703579" y="784240"/>
                  </a:lnTo>
                  <a:close/>
                  <a:moveTo>
                    <a:pt x="1703579" y="827809"/>
                  </a:moveTo>
                  <a:lnTo>
                    <a:pt x="1703579" y="1568480"/>
                  </a:lnTo>
                  <a:lnTo>
                    <a:pt x="94643" y="1568480"/>
                  </a:lnTo>
                  <a:lnTo>
                    <a:pt x="94643" y="827809"/>
                  </a:lnTo>
                  <a:lnTo>
                    <a:pt x="1703579" y="827809"/>
                  </a:lnTo>
                  <a:close/>
                  <a:moveTo>
                    <a:pt x="1703579" y="1612049"/>
                  </a:moveTo>
                  <a:lnTo>
                    <a:pt x="1703579" y="2352720"/>
                  </a:lnTo>
                  <a:lnTo>
                    <a:pt x="94643" y="2352720"/>
                  </a:lnTo>
                  <a:lnTo>
                    <a:pt x="94643" y="1612049"/>
                  </a:lnTo>
                  <a:lnTo>
                    <a:pt x="1703579" y="1612049"/>
                  </a:lnTo>
                  <a:close/>
                  <a:moveTo>
                    <a:pt x="1798222" y="1612049"/>
                  </a:moveTo>
                  <a:lnTo>
                    <a:pt x="3407158" y="1612049"/>
                  </a:lnTo>
                  <a:lnTo>
                    <a:pt x="3407158" y="2352720"/>
                  </a:lnTo>
                  <a:lnTo>
                    <a:pt x="1798222" y="2352720"/>
                  </a:lnTo>
                  <a:lnTo>
                    <a:pt x="1798222" y="1612049"/>
                  </a:lnTo>
                  <a:close/>
                  <a:moveTo>
                    <a:pt x="3501801" y="1612049"/>
                  </a:moveTo>
                  <a:lnTo>
                    <a:pt x="5110736" y="1612049"/>
                  </a:lnTo>
                  <a:lnTo>
                    <a:pt x="5110736" y="2352720"/>
                  </a:lnTo>
                  <a:lnTo>
                    <a:pt x="3501801" y="2352720"/>
                  </a:lnTo>
                  <a:lnTo>
                    <a:pt x="3501801" y="1612049"/>
                  </a:lnTo>
                  <a:close/>
                  <a:moveTo>
                    <a:pt x="3501801" y="1568480"/>
                  </a:moveTo>
                  <a:lnTo>
                    <a:pt x="3501801" y="827809"/>
                  </a:lnTo>
                  <a:lnTo>
                    <a:pt x="5110736" y="827809"/>
                  </a:lnTo>
                  <a:lnTo>
                    <a:pt x="5110736" y="1568480"/>
                  </a:lnTo>
                  <a:lnTo>
                    <a:pt x="3501801" y="1568480"/>
                  </a:lnTo>
                  <a:close/>
                  <a:moveTo>
                    <a:pt x="3501801" y="784240"/>
                  </a:moveTo>
                  <a:lnTo>
                    <a:pt x="3501801" y="43569"/>
                  </a:lnTo>
                  <a:lnTo>
                    <a:pt x="5110736" y="43569"/>
                  </a:lnTo>
                  <a:lnTo>
                    <a:pt x="5110736" y="784240"/>
                  </a:lnTo>
                  <a:lnTo>
                    <a:pt x="3501801" y="784240"/>
                  </a:lnTo>
                  <a:close/>
                  <a:moveTo>
                    <a:pt x="94643" y="3136960"/>
                  </a:moveTo>
                  <a:lnTo>
                    <a:pt x="94643" y="2396289"/>
                  </a:lnTo>
                  <a:lnTo>
                    <a:pt x="1703579" y="2396289"/>
                  </a:lnTo>
                  <a:lnTo>
                    <a:pt x="1703579" y="3136960"/>
                  </a:lnTo>
                  <a:lnTo>
                    <a:pt x="94643" y="3136960"/>
                  </a:lnTo>
                  <a:close/>
                  <a:moveTo>
                    <a:pt x="1798222" y="3136960"/>
                  </a:moveTo>
                  <a:lnTo>
                    <a:pt x="1798222" y="2396289"/>
                  </a:lnTo>
                  <a:lnTo>
                    <a:pt x="3407158" y="2396289"/>
                  </a:lnTo>
                  <a:lnTo>
                    <a:pt x="3407158" y="3136960"/>
                  </a:lnTo>
                  <a:lnTo>
                    <a:pt x="1798222" y="3136960"/>
                  </a:lnTo>
                  <a:close/>
                  <a:moveTo>
                    <a:pt x="3501801" y="3136960"/>
                  </a:moveTo>
                  <a:lnTo>
                    <a:pt x="3501801" y="2396289"/>
                  </a:lnTo>
                  <a:lnTo>
                    <a:pt x="5110736" y="2396289"/>
                  </a:lnTo>
                  <a:lnTo>
                    <a:pt x="5110736" y="3136960"/>
                  </a:lnTo>
                  <a:lnTo>
                    <a:pt x="3501801" y="3136960"/>
                  </a:lnTo>
                  <a:close/>
                  <a:moveTo>
                    <a:pt x="6814315" y="3136960"/>
                  </a:moveTo>
                  <a:lnTo>
                    <a:pt x="5205379" y="3136960"/>
                  </a:lnTo>
                  <a:lnTo>
                    <a:pt x="5205379" y="2396289"/>
                  </a:lnTo>
                  <a:lnTo>
                    <a:pt x="6814315" y="2396289"/>
                  </a:lnTo>
                  <a:lnTo>
                    <a:pt x="6814315" y="3136960"/>
                  </a:lnTo>
                  <a:close/>
                  <a:moveTo>
                    <a:pt x="6814315" y="2352720"/>
                  </a:moveTo>
                  <a:lnTo>
                    <a:pt x="5205379" y="2352720"/>
                  </a:lnTo>
                  <a:lnTo>
                    <a:pt x="5205379" y="1612049"/>
                  </a:lnTo>
                  <a:lnTo>
                    <a:pt x="6814315" y="1612049"/>
                  </a:lnTo>
                  <a:lnTo>
                    <a:pt x="6814315" y="2352720"/>
                  </a:lnTo>
                  <a:close/>
                  <a:moveTo>
                    <a:pt x="6814315" y="1568480"/>
                  </a:moveTo>
                  <a:lnTo>
                    <a:pt x="5205379" y="1568480"/>
                  </a:lnTo>
                  <a:lnTo>
                    <a:pt x="5205379" y="827809"/>
                  </a:lnTo>
                  <a:lnTo>
                    <a:pt x="6814315" y="827809"/>
                  </a:lnTo>
                  <a:lnTo>
                    <a:pt x="6814315" y="1568480"/>
                  </a:lnTo>
                  <a:close/>
                  <a:moveTo>
                    <a:pt x="6814315" y="784240"/>
                  </a:moveTo>
                  <a:lnTo>
                    <a:pt x="5205379" y="784240"/>
                  </a:lnTo>
                  <a:lnTo>
                    <a:pt x="5205379" y="43569"/>
                  </a:lnTo>
                  <a:lnTo>
                    <a:pt x="6814315" y="43569"/>
                  </a:lnTo>
                  <a:lnTo>
                    <a:pt x="6814315" y="784240"/>
                  </a:lnTo>
                  <a:close/>
                </a:path>
              </a:pathLst>
            </a:custGeom>
            <a:solidFill>
              <a:srgbClr val="FFFFFF"/>
            </a:solidFill>
          </p:spPr>
        </p:sp>
      </p:grpSp>
      <p:grpSp>
        <p:nvGrpSpPr>
          <p:cNvPr name="Group 4" id="4"/>
          <p:cNvGrpSpPr/>
          <p:nvPr/>
        </p:nvGrpSpPr>
        <p:grpSpPr>
          <a:xfrm rot="0">
            <a:off x="329720" y="3484483"/>
            <a:ext cx="14756930" cy="5561176"/>
            <a:chOff x="0" y="0"/>
            <a:chExt cx="2644275" cy="996500"/>
          </a:xfrm>
        </p:grpSpPr>
        <p:sp>
          <p:nvSpPr>
            <p:cNvPr name="Freeform 5" id="5"/>
            <p:cNvSpPr/>
            <p:nvPr/>
          </p:nvSpPr>
          <p:spPr>
            <a:xfrm flipH="false" flipV="false" rot="0">
              <a:off x="0" y="0"/>
              <a:ext cx="2644275" cy="996500"/>
            </a:xfrm>
            <a:custGeom>
              <a:avLst/>
              <a:gdLst/>
              <a:ahLst/>
              <a:cxnLst/>
              <a:rect r="r" b="b" t="t" l="l"/>
              <a:pathLst>
                <a:path h="996500" w="2644275">
                  <a:moveTo>
                    <a:pt x="10493" y="0"/>
                  </a:moveTo>
                  <a:lnTo>
                    <a:pt x="2633783" y="0"/>
                  </a:lnTo>
                  <a:cubicBezTo>
                    <a:pt x="2639578" y="0"/>
                    <a:pt x="2644275" y="4698"/>
                    <a:pt x="2644275" y="10493"/>
                  </a:cubicBezTo>
                  <a:lnTo>
                    <a:pt x="2644275" y="986007"/>
                  </a:lnTo>
                  <a:cubicBezTo>
                    <a:pt x="2644275" y="991802"/>
                    <a:pt x="2639578" y="996500"/>
                    <a:pt x="2633783" y="996500"/>
                  </a:cubicBezTo>
                  <a:lnTo>
                    <a:pt x="10493" y="996500"/>
                  </a:lnTo>
                  <a:cubicBezTo>
                    <a:pt x="4698" y="996500"/>
                    <a:pt x="0" y="991802"/>
                    <a:pt x="0" y="986007"/>
                  </a:cubicBezTo>
                  <a:lnTo>
                    <a:pt x="0" y="10493"/>
                  </a:lnTo>
                  <a:cubicBezTo>
                    <a:pt x="0" y="4698"/>
                    <a:pt x="4698" y="0"/>
                    <a:pt x="10493" y="0"/>
                  </a:cubicBezTo>
                  <a:close/>
                </a:path>
              </a:pathLst>
            </a:custGeom>
            <a:solidFill>
              <a:srgbClr val="FDD36D"/>
            </a:solidFill>
            <a:ln w="28575" cap="sq">
              <a:solidFill>
                <a:srgbClr val="000000"/>
              </a:solidFill>
              <a:prstDash val="solid"/>
              <a:miter/>
            </a:ln>
          </p:spPr>
        </p:sp>
        <p:sp>
          <p:nvSpPr>
            <p:cNvPr name="TextBox 6" id="6"/>
            <p:cNvSpPr txBox="true"/>
            <p:nvPr/>
          </p:nvSpPr>
          <p:spPr>
            <a:xfrm>
              <a:off x="0" y="-85725"/>
              <a:ext cx="2644275" cy="1082225"/>
            </a:xfrm>
            <a:prstGeom prst="rect">
              <a:avLst/>
            </a:prstGeom>
          </p:spPr>
          <p:txBody>
            <a:bodyPr anchor="ctr" rtlCol="false" tIns="50800" lIns="50800" bIns="50800" rIns="50800"/>
            <a:lstStyle/>
            <a:p>
              <a:pPr algn="ctr">
                <a:lnSpc>
                  <a:spcPts val="9100"/>
                </a:lnSpc>
              </a:pPr>
            </a:p>
          </p:txBody>
        </p:sp>
      </p:grpSp>
      <p:grpSp>
        <p:nvGrpSpPr>
          <p:cNvPr name="Group 7" id="7"/>
          <p:cNvGrpSpPr/>
          <p:nvPr/>
        </p:nvGrpSpPr>
        <p:grpSpPr>
          <a:xfrm rot="0">
            <a:off x="793439" y="2893185"/>
            <a:ext cx="14955231" cy="5848027"/>
            <a:chOff x="0" y="0"/>
            <a:chExt cx="2679809" cy="1047900"/>
          </a:xfrm>
        </p:grpSpPr>
        <p:sp>
          <p:nvSpPr>
            <p:cNvPr name="Freeform 8" id="8"/>
            <p:cNvSpPr/>
            <p:nvPr/>
          </p:nvSpPr>
          <p:spPr>
            <a:xfrm flipH="false" flipV="false" rot="0">
              <a:off x="0" y="0"/>
              <a:ext cx="2679809" cy="1047900"/>
            </a:xfrm>
            <a:custGeom>
              <a:avLst/>
              <a:gdLst/>
              <a:ahLst/>
              <a:cxnLst/>
              <a:rect r="r" b="b" t="t" l="l"/>
              <a:pathLst>
                <a:path h="1047900" w="2679809">
                  <a:moveTo>
                    <a:pt x="10353" y="0"/>
                  </a:moveTo>
                  <a:lnTo>
                    <a:pt x="2669455" y="0"/>
                  </a:lnTo>
                  <a:cubicBezTo>
                    <a:pt x="2675173" y="0"/>
                    <a:pt x="2679809" y="4635"/>
                    <a:pt x="2679809" y="10353"/>
                  </a:cubicBezTo>
                  <a:lnTo>
                    <a:pt x="2679809" y="1037547"/>
                  </a:lnTo>
                  <a:cubicBezTo>
                    <a:pt x="2679809" y="1043265"/>
                    <a:pt x="2675173" y="1047900"/>
                    <a:pt x="2669455" y="1047900"/>
                  </a:cubicBezTo>
                  <a:lnTo>
                    <a:pt x="10353" y="1047900"/>
                  </a:lnTo>
                  <a:cubicBezTo>
                    <a:pt x="4635" y="1047900"/>
                    <a:pt x="0" y="1043265"/>
                    <a:pt x="0" y="1037547"/>
                  </a:cubicBezTo>
                  <a:lnTo>
                    <a:pt x="0" y="10353"/>
                  </a:lnTo>
                  <a:cubicBezTo>
                    <a:pt x="0" y="4635"/>
                    <a:pt x="4635" y="0"/>
                    <a:pt x="10353" y="0"/>
                  </a:cubicBezTo>
                  <a:close/>
                </a:path>
              </a:pathLst>
            </a:custGeom>
            <a:solidFill>
              <a:srgbClr val="FFFFFF"/>
            </a:solidFill>
            <a:ln w="28575" cap="sq">
              <a:solidFill>
                <a:srgbClr val="000000"/>
              </a:solidFill>
              <a:prstDash val="solid"/>
              <a:miter/>
            </a:ln>
          </p:spPr>
        </p:sp>
        <p:sp>
          <p:nvSpPr>
            <p:cNvPr name="TextBox 9" id="9"/>
            <p:cNvSpPr txBox="true"/>
            <p:nvPr/>
          </p:nvSpPr>
          <p:spPr>
            <a:xfrm>
              <a:off x="0" y="-85725"/>
              <a:ext cx="2679809" cy="1133625"/>
            </a:xfrm>
            <a:prstGeom prst="rect">
              <a:avLst/>
            </a:prstGeom>
          </p:spPr>
          <p:txBody>
            <a:bodyPr anchor="ctr" rtlCol="false" tIns="50800" lIns="50800" bIns="50800" rIns="50800"/>
            <a:lstStyle/>
            <a:p>
              <a:pPr algn="ctr">
                <a:lnSpc>
                  <a:spcPts val="9100"/>
                </a:lnSpc>
              </a:pPr>
            </a:p>
          </p:txBody>
        </p:sp>
      </p:grpSp>
      <p:grpSp>
        <p:nvGrpSpPr>
          <p:cNvPr name="Group 10" id="10"/>
          <p:cNvGrpSpPr/>
          <p:nvPr/>
        </p:nvGrpSpPr>
        <p:grpSpPr>
          <a:xfrm rot="2700000">
            <a:off x="1211424" y="1007355"/>
            <a:ext cx="882269" cy="8822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2" id="1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3" id="13"/>
          <p:cNvGrpSpPr/>
          <p:nvPr/>
        </p:nvGrpSpPr>
        <p:grpSpPr>
          <a:xfrm rot="2700000">
            <a:off x="2459140" y="1007355"/>
            <a:ext cx="882269" cy="8822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5" id="15"/>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6" id="16"/>
          <p:cNvGrpSpPr/>
          <p:nvPr/>
        </p:nvGrpSpPr>
        <p:grpSpPr>
          <a:xfrm rot="2700000">
            <a:off x="15075383" y="1007355"/>
            <a:ext cx="882269" cy="88226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8" id="18"/>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9" id="19"/>
          <p:cNvGrpSpPr/>
          <p:nvPr/>
        </p:nvGrpSpPr>
        <p:grpSpPr>
          <a:xfrm rot="2700000">
            <a:off x="16194307" y="1007355"/>
            <a:ext cx="882269" cy="88226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1" id="21"/>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2" id="22"/>
          <p:cNvGrpSpPr/>
          <p:nvPr/>
        </p:nvGrpSpPr>
        <p:grpSpPr>
          <a:xfrm rot="0">
            <a:off x="3806125" y="1028700"/>
            <a:ext cx="10675750" cy="955786"/>
            <a:chOff x="0" y="0"/>
            <a:chExt cx="14234334" cy="1274381"/>
          </a:xfrm>
        </p:grpSpPr>
        <p:grpSp>
          <p:nvGrpSpPr>
            <p:cNvPr name="Group 23" id="23"/>
            <p:cNvGrpSpPr/>
            <p:nvPr/>
          </p:nvGrpSpPr>
          <p:grpSpPr>
            <a:xfrm rot="0">
              <a:off x="0" y="0"/>
              <a:ext cx="14234334" cy="1274381"/>
              <a:chOff x="0" y="0"/>
              <a:chExt cx="2497264" cy="223577"/>
            </a:xfrm>
          </p:grpSpPr>
          <p:sp>
            <p:nvSpPr>
              <p:cNvPr name="Freeform 24" id="24"/>
              <p:cNvSpPr/>
              <p:nvPr/>
            </p:nvSpPr>
            <p:spPr>
              <a:xfrm flipH="false" flipV="false" rot="0">
                <a:off x="0" y="0"/>
                <a:ext cx="2497264" cy="223577"/>
              </a:xfrm>
              <a:custGeom>
                <a:avLst/>
                <a:gdLst/>
                <a:ahLst/>
                <a:cxnLst/>
                <a:rect r="r" b="b" t="t" l="l"/>
                <a:pathLst>
                  <a:path h="223577" w="2497264">
                    <a:moveTo>
                      <a:pt x="33331" y="0"/>
                    </a:moveTo>
                    <a:lnTo>
                      <a:pt x="2463933" y="0"/>
                    </a:lnTo>
                    <a:cubicBezTo>
                      <a:pt x="2472773" y="0"/>
                      <a:pt x="2481251" y="3512"/>
                      <a:pt x="2487501" y="9762"/>
                    </a:cubicBezTo>
                    <a:cubicBezTo>
                      <a:pt x="2493752" y="16013"/>
                      <a:pt x="2497264" y="24491"/>
                      <a:pt x="2497264" y="33331"/>
                    </a:cubicBezTo>
                    <a:lnTo>
                      <a:pt x="2497264" y="190246"/>
                    </a:lnTo>
                    <a:cubicBezTo>
                      <a:pt x="2497264" y="199086"/>
                      <a:pt x="2493752" y="207564"/>
                      <a:pt x="2487501" y="213814"/>
                    </a:cubicBezTo>
                    <a:cubicBezTo>
                      <a:pt x="2481251" y="220065"/>
                      <a:pt x="2472773" y="223577"/>
                      <a:pt x="2463933" y="223577"/>
                    </a:cubicBezTo>
                    <a:lnTo>
                      <a:pt x="33331" y="223577"/>
                    </a:lnTo>
                    <a:cubicBezTo>
                      <a:pt x="24491" y="223577"/>
                      <a:pt x="16013" y="220065"/>
                      <a:pt x="9762" y="213814"/>
                    </a:cubicBezTo>
                    <a:cubicBezTo>
                      <a:pt x="3512" y="207564"/>
                      <a:pt x="0" y="199086"/>
                      <a:pt x="0" y="190246"/>
                    </a:cubicBezTo>
                    <a:lnTo>
                      <a:pt x="0" y="33331"/>
                    </a:lnTo>
                    <a:cubicBezTo>
                      <a:pt x="0" y="24491"/>
                      <a:pt x="3512" y="16013"/>
                      <a:pt x="9762" y="9762"/>
                    </a:cubicBezTo>
                    <a:cubicBezTo>
                      <a:pt x="16013" y="3512"/>
                      <a:pt x="24491" y="0"/>
                      <a:pt x="33331" y="0"/>
                    </a:cubicBezTo>
                    <a:close/>
                  </a:path>
                </a:pathLst>
              </a:custGeom>
              <a:solidFill>
                <a:srgbClr val="2B6599"/>
              </a:solidFill>
              <a:ln w="28575" cap="rnd">
                <a:solidFill>
                  <a:srgbClr val="000000"/>
                </a:solidFill>
                <a:prstDash val="solid"/>
                <a:round/>
              </a:ln>
            </p:spPr>
          </p:sp>
          <p:sp>
            <p:nvSpPr>
              <p:cNvPr name="TextBox 25" id="25"/>
              <p:cNvSpPr txBox="true"/>
              <p:nvPr/>
            </p:nvSpPr>
            <p:spPr>
              <a:xfrm>
                <a:off x="0" y="-76200"/>
                <a:ext cx="2497264" cy="299777"/>
              </a:xfrm>
              <a:prstGeom prst="rect">
                <a:avLst/>
              </a:prstGeom>
            </p:spPr>
            <p:txBody>
              <a:bodyPr anchor="ctr" rtlCol="false" tIns="50800" lIns="50800" bIns="50800" rIns="50800"/>
              <a:lstStyle/>
              <a:p>
                <a:pPr algn="ctr">
                  <a:lnSpc>
                    <a:spcPts val="9099"/>
                  </a:lnSpc>
                </a:pPr>
              </a:p>
            </p:txBody>
          </p:sp>
        </p:grpSp>
        <p:sp>
          <p:nvSpPr>
            <p:cNvPr name="TextBox 26" id="26"/>
            <p:cNvSpPr txBox="true"/>
            <p:nvPr/>
          </p:nvSpPr>
          <p:spPr>
            <a:xfrm rot="0">
              <a:off x="631686" y="146305"/>
              <a:ext cx="12970961" cy="962720"/>
            </a:xfrm>
            <a:prstGeom prst="rect">
              <a:avLst/>
            </a:prstGeom>
          </p:spPr>
          <p:txBody>
            <a:bodyPr anchor="t" rtlCol="false" tIns="0" lIns="0" bIns="0" rIns="0">
              <a:spAutoFit/>
            </a:bodyPr>
            <a:lstStyle/>
            <a:p>
              <a:pPr algn="ctr">
                <a:lnSpc>
                  <a:spcPts val="5607"/>
                </a:lnSpc>
              </a:pPr>
              <a:r>
                <a:rPr lang="en-US" b="true" sz="4672">
                  <a:solidFill>
                    <a:srgbClr val="FFFFFF"/>
                  </a:solidFill>
                  <a:latin typeface="Asap Bold"/>
                  <a:ea typeface="Asap Bold"/>
                  <a:cs typeface="Asap Bold"/>
                  <a:sym typeface="Asap Bold"/>
                </a:rPr>
                <a:t>C</a:t>
              </a:r>
              <a:r>
                <a:rPr lang="en-US" b="true" sz="4672">
                  <a:solidFill>
                    <a:srgbClr val="FFFFFF"/>
                  </a:solidFill>
                  <a:latin typeface="Asap Bold"/>
                  <a:ea typeface="Asap Bold"/>
                  <a:cs typeface="Asap Bold"/>
                  <a:sym typeface="Asap Bold"/>
                </a:rPr>
                <a:t>HƯƠNG II. CƠ SỞ LÝ THUYẾT</a:t>
              </a:r>
            </a:p>
          </p:txBody>
        </p:sp>
      </p:grpSp>
      <p:sp>
        <p:nvSpPr>
          <p:cNvPr name="TextBox 27" id="27"/>
          <p:cNvSpPr txBox="true"/>
          <p:nvPr/>
        </p:nvSpPr>
        <p:spPr>
          <a:xfrm rot="0">
            <a:off x="1360814" y="3235369"/>
            <a:ext cx="12331828" cy="5118861"/>
          </a:xfrm>
          <a:prstGeom prst="rect">
            <a:avLst/>
          </a:prstGeom>
        </p:spPr>
        <p:txBody>
          <a:bodyPr anchor="t" rtlCol="false" tIns="0" lIns="0" bIns="0" rIns="0">
            <a:spAutoFit/>
          </a:bodyPr>
          <a:lstStyle/>
          <a:p>
            <a:pPr algn="l" marL="521469" indent="-260735" lvl="1">
              <a:lnSpc>
                <a:spcPts val="3381"/>
              </a:lnSpc>
              <a:buFont typeface="Arial"/>
              <a:buChar char="•"/>
            </a:pPr>
            <a:r>
              <a:rPr lang="en-US" sz="2415">
                <a:solidFill>
                  <a:srgbClr val="000000"/>
                </a:solidFill>
                <a:latin typeface="Asap"/>
                <a:ea typeface="Asap"/>
                <a:cs typeface="Asap"/>
                <a:sym typeface="Asap"/>
              </a:rPr>
              <a:t>Chương trình này trình bày các môn học chuyên sâu được sử dụng để xây dựng ứng dụng:</a:t>
            </a:r>
          </a:p>
          <a:p>
            <a:pPr algn="l" marL="521469" indent="-260735" lvl="1">
              <a:lnSpc>
                <a:spcPts val="3381"/>
              </a:lnSpc>
              <a:buFont typeface="Arial"/>
              <a:buChar char="•"/>
            </a:pPr>
            <a:r>
              <a:rPr lang="en-US" sz="2415">
                <a:solidFill>
                  <a:srgbClr val="000000"/>
                </a:solidFill>
                <a:latin typeface="Asap"/>
                <a:ea typeface="Asap"/>
                <a:cs typeface="Asap"/>
                <a:sym typeface="Asap"/>
              </a:rPr>
              <a:t>Cấu hình dữ liệu như listđể lưu danh sách bài viết, dictđể ánh xạ bài thông tin và hình ảnh.</a:t>
            </a:r>
          </a:p>
          <a:p>
            <a:pPr algn="l" marL="521469" indent="-260735" lvl="1">
              <a:lnSpc>
                <a:spcPts val="3381"/>
              </a:lnSpc>
              <a:buFont typeface="Arial"/>
              <a:buChar char="•"/>
            </a:pPr>
            <a:r>
              <a:rPr lang="en-US" sz="2415">
                <a:solidFill>
                  <a:srgbClr val="000000"/>
                </a:solidFill>
                <a:latin typeface="Asap"/>
                <a:ea typeface="Asap"/>
                <a:cs typeface="Asap"/>
                <a:sym typeface="Asap"/>
              </a:rPr>
              <a:t>OOP with các lớp Card, Deck, Hand, Game, BlackjackGUIgiúp tổ chức chương trình một cách logic, bảo trì dễ dàng.</a:t>
            </a:r>
          </a:p>
          <a:p>
            <a:pPr algn="l" marL="521469" indent="-260735" lvl="1">
              <a:lnSpc>
                <a:spcPts val="3381"/>
              </a:lnSpc>
              <a:buFont typeface="Arial"/>
              <a:buChar char="•"/>
            </a:pPr>
            <a:r>
              <a:rPr lang="en-US" sz="2415">
                <a:solidFill>
                  <a:srgbClr val="000000"/>
                </a:solidFill>
                <a:latin typeface="Asap"/>
                <a:ea typeface="Asap"/>
                <a:cs typeface="Asap"/>
                <a:sym typeface="Asap"/>
              </a:rPr>
              <a:t>Tkinter được sử dụng để tạo giao diện người dùng, các tiện ích (Nhãn, Nút...), và Gối để xử lý và hiển thị hình ảnh lá bài.</a:t>
            </a:r>
          </a:p>
          <a:p>
            <a:pPr algn="l" marL="521469" indent="-260735" lvl="1">
              <a:lnSpc>
                <a:spcPts val="3381"/>
              </a:lnSpc>
              <a:buFont typeface="Arial"/>
              <a:buChar char="•"/>
            </a:pPr>
            <a:r>
              <a:rPr lang="en-US" sz="2415">
                <a:solidFill>
                  <a:srgbClr val="000000"/>
                </a:solidFill>
                <a:latin typeface="Asap"/>
                <a:ea typeface="Asap"/>
                <a:cs typeface="Asap"/>
                <a:sym typeface="Asap"/>
              </a:rPr>
              <a:t>GUI xử lý sự kiện như nút bắt sự kiện, cập nhật trạng thái trò chơi theo thời gian thực.</a:t>
            </a:r>
          </a:p>
          <a:p>
            <a:pPr algn="l" marL="521469" indent="-260735" lvl="1">
              <a:lnSpc>
                <a:spcPts val="3381"/>
              </a:lnSpc>
              <a:buFont typeface="Arial"/>
              <a:buChar char="•"/>
            </a:pPr>
            <a:r>
              <a:rPr lang="en-US" sz="2415">
                <a:solidFill>
                  <a:srgbClr val="000000"/>
                </a:solidFill>
                <a:latin typeface="Asap"/>
                <a:ea typeface="Asap"/>
                <a:cs typeface="Asap"/>
                <a:sym typeface="Asap"/>
              </a:rPr>
              <a:t>Quản lý trò chơi trực tuyến và các trạng thái biến thể ( bet, balance, win_count, ...) để đảm bảo trò chơi diễn ra đúng quy trình và có thể mở rộng về sau.</a:t>
            </a:r>
          </a:p>
          <a:p>
            <a:pPr algn="l">
              <a:lnSpc>
                <a:spcPts val="3381"/>
              </a:lnSpc>
            </a:pP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CD49C"/>
        </a:solidFill>
      </p:bgPr>
    </p:bg>
    <p:spTree>
      <p:nvGrpSpPr>
        <p:cNvPr id="1" name=""/>
        <p:cNvGrpSpPr/>
        <p:nvPr/>
      </p:nvGrpSpPr>
      <p:grpSpPr>
        <a:xfrm>
          <a:off x="0" y="0"/>
          <a:ext cx="0" cy="0"/>
          <a:chOff x="0" y="0"/>
          <a:chExt cx="0" cy="0"/>
        </a:xfrm>
      </p:grpSpPr>
      <p:grpSp>
        <p:nvGrpSpPr>
          <p:cNvPr name="Group 2" id="2"/>
          <p:cNvGrpSpPr/>
          <p:nvPr/>
        </p:nvGrpSpPr>
        <p:grpSpPr>
          <a:xfrm rot="2700000">
            <a:off x="15278020" y="481933"/>
            <a:ext cx="882269" cy="88226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4" id="4"/>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5" id="5"/>
          <p:cNvGrpSpPr/>
          <p:nvPr/>
        </p:nvGrpSpPr>
        <p:grpSpPr>
          <a:xfrm rot="2700000">
            <a:off x="16525736" y="587566"/>
            <a:ext cx="882269" cy="88226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7" id="7"/>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sp>
        <p:nvSpPr>
          <p:cNvPr name="Freeform 8" id="8"/>
          <p:cNvSpPr/>
          <p:nvPr/>
        </p:nvSpPr>
        <p:spPr>
          <a:xfrm flipH="false" flipV="false" rot="0">
            <a:off x="7791671" y="3509377"/>
            <a:ext cx="10193720" cy="5655799"/>
          </a:xfrm>
          <a:custGeom>
            <a:avLst/>
            <a:gdLst/>
            <a:ahLst/>
            <a:cxnLst/>
            <a:rect r="r" b="b" t="t" l="l"/>
            <a:pathLst>
              <a:path h="5655799" w="10193720">
                <a:moveTo>
                  <a:pt x="0" y="0"/>
                </a:moveTo>
                <a:lnTo>
                  <a:pt x="10193721" y="0"/>
                </a:lnTo>
                <a:lnTo>
                  <a:pt x="10193721" y="5655799"/>
                </a:lnTo>
                <a:lnTo>
                  <a:pt x="0" y="5655799"/>
                </a:lnTo>
                <a:lnTo>
                  <a:pt x="0" y="0"/>
                </a:lnTo>
                <a:close/>
              </a:path>
            </a:pathLst>
          </a:custGeom>
          <a:blipFill>
            <a:blip r:embed="rId2"/>
            <a:stretch>
              <a:fillRect l="0" t="0" r="-1108" b="0"/>
            </a:stretch>
          </a:blipFill>
        </p:spPr>
      </p:sp>
      <p:sp>
        <p:nvSpPr>
          <p:cNvPr name="TextBox 9" id="9"/>
          <p:cNvSpPr txBox="true"/>
          <p:nvPr/>
        </p:nvSpPr>
        <p:spPr>
          <a:xfrm rot="0">
            <a:off x="617982" y="884968"/>
            <a:ext cx="12689601" cy="1686798"/>
          </a:xfrm>
          <a:prstGeom prst="rect">
            <a:avLst/>
          </a:prstGeom>
        </p:spPr>
        <p:txBody>
          <a:bodyPr anchor="t" rtlCol="false" tIns="0" lIns="0" bIns="0" rIns="0">
            <a:spAutoFit/>
          </a:bodyPr>
          <a:lstStyle/>
          <a:p>
            <a:pPr algn="l">
              <a:lnSpc>
                <a:spcPts val="6678"/>
              </a:lnSpc>
            </a:pPr>
            <a:r>
              <a:rPr lang="en-US" sz="5258" b="true">
                <a:solidFill>
                  <a:srgbClr val="000000"/>
                </a:solidFill>
                <a:latin typeface="Asap Bold"/>
                <a:ea typeface="Asap Bold"/>
                <a:cs typeface="Asap Bold"/>
                <a:sym typeface="Asap Bold"/>
              </a:rPr>
              <a:t>CHƯƠNG III: THỰC NGHIỆM VÀ TRIỂN KHAI ĐỀ TÀI</a:t>
            </a:r>
          </a:p>
        </p:txBody>
      </p:sp>
      <p:sp>
        <p:nvSpPr>
          <p:cNvPr name="TextBox 10" id="10"/>
          <p:cNvSpPr txBox="true"/>
          <p:nvPr/>
        </p:nvSpPr>
        <p:spPr>
          <a:xfrm rot="0">
            <a:off x="1028700" y="2914053"/>
            <a:ext cx="7654952" cy="595324"/>
          </a:xfrm>
          <a:prstGeom prst="rect">
            <a:avLst/>
          </a:prstGeom>
        </p:spPr>
        <p:txBody>
          <a:bodyPr anchor="t" rtlCol="false" tIns="0" lIns="0" bIns="0" rIns="0">
            <a:spAutoFit/>
          </a:bodyPr>
          <a:lstStyle/>
          <a:p>
            <a:pPr algn="l">
              <a:lnSpc>
                <a:spcPts val="4623"/>
              </a:lnSpc>
            </a:pPr>
            <a:r>
              <a:rPr lang="en-US" sz="3640" b="true">
                <a:solidFill>
                  <a:srgbClr val="000000"/>
                </a:solidFill>
                <a:latin typeface="Asap Bold"/>
                <a:ea typeface="Asap Bold"/>
                <a:cs typeface="Asap Bold"/>
                <a:sym typeface="Asap Bold"/>
              </a:rPr>
              <a:t>3.1. Sơ đồ khối hệ thống</a:t>
            </a:r>
          </a:p>
        </p:txBody>
      </p:sp>
      <p:sp>
        <p:nvSpPr>
          <p:cNvPr name="TextBox 11" id="11"/>
          <p:cNvSpPr txBox="true"/>
          <p:nvPr/>
        </p:nvSpPr>
        <p:spPr>
          <a:xfrm rot="0">
            <a:off x="617982" y="3870714"/>
            <a:ext cx="7350997" cy="2430422"/>
          </a:xfrm>
          <a:prstGeom prst="rect">
            <a:avLst/>
          </a:prstGeom>
        </p:spPr>
        <p:txBody>
          <a:bodyPr anchor="t" rtlCol="false" tIns="0" lIns="0" bIns="0" rIns="0">
            <a:spAutoFit/>
          </a:bodyPr>
          <a:lstStyle/>
          <a:p>
            <a:pPr algn="l">
              <a:lnSpc>
                <a:spcPts val="3861"/>
              </a:lnSpc>
            </a:pPr>
            <a:r>
              <a:rPr lang="en-US" sz="3040">
                <a:solidFill>
                  <a:srgbClr val="000000"/>
                </a:solidFill>
                <a:latin typeface="Asap"/>
                <a:ea typeface="Asap"/>
                <a:cs typeface="Asap"/>
                <a:sym typeface="Asap"/>
              </a:rPr>
              <a:t>- Module chính: blackjack.py (giao diện và điều khiển game)</a:t>
            </a:r>
          </a:p>
          <a:p>
            <a:pPr algn="l">
              <a:lnSpc>
                <a:spcPts val="3861"/>
              </a:lnSpc>
            </a:pPr>
            <a:r>
              <a:rPr lang="en-US" sz="3040">
                <a:solidFill>
                  <a:srgbClr val="000000"/>
                </a:solidFill>
                <a:latin typeface="Asap"/>
                <a:ea typeface="Asap"/>
                <a:cs typeface="Asap"/>
                <a:sym typeface="Asap"/>
              </a:rPr>
              <a:t>- Module phụ: cards.py (quản lý lá bài, bộ bài), games.py (quản lý logic game)</a:t>
            </a:r>
          </a:p>
          <a:p>
            <a:pPr algn="l">
              <a:lnSpc>
                <a:spcPts val="3861"/>
              </a:lnSpc>
            </a:pP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CD49C"/>
        </a:solidFill>
      </p:bgPr>
    </p:bg>
    <p:spTree>
      <p:nvGrpSpPr>
        <p:cNvPr id="1" name=""/>
        <p:cNvGrpSpPr/>
        <p:nvPr/>
      </p:nvGrpSpPr>
      <p:grpSpPr>
        <a:xfrm>
          <a:off x="0" y="0"/>
          <a:ext cx="0" cy="0"/>
          <a:chOff x="0" y="0"/>
          <a:chExt cx="0" cy="0"/>
        </a:xfrm>
      </p:grpSpPr>
      <p:grpSp>
        <p:nvGrpSpPr>
          <p:cNvPr name="Group 2" id="2"/>
          <p:cNvGrpSpPr/>
          <p:nvPr/>
        </p:nvGrpSpPr>
        <p:grpSpPr>
          <a:xfrm rot="2700000">
            <a:off x="15288675" y="182724"/>
            <a:ext cx="882269" cy="88226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4" id="4"/>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5" id="5"/>
          <p:cNvGrpSpPr/>
          <p:nvPr/>
        </p:nvGrpSpPr>
        <p:grpSpPr>
          <a:xfrm rot="2700000">
            <a:off x="16536391" y="182724"/>
            <a:ext cx="882269" cy="88226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7" id="7"/>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sp>
        <p:nvSpPr>
          <p:cNvPr name="Freeform 8" id="8"/>
          <p:cNvSpPr/>
          <p:nvPr/>
        </p:nvSpPr>
        <p:spPr>
          <a:xfrm flipH="false" flipV="false" rot="0">
            <a:off x="10926354" y="1247716"/>
            <a:ext cx="6332946" cy="8688357"/>
          </a:xfrm>
          <a:custGeom>
            <a:avLst/>
            <a:gdLst/>
            <a:ahLst/>
            <a:cxnLst/>
            <a:rect r="r" b="b" t="t" l="l"/>
            <a:pathLst>
              <a:path h="8688357" w="6332946">
                <a:moveTo>
                  <a:pt x="0" y="0"/>
                </a:moveTo>
                <a:lnTo>
                  <a:pt x="6332946" y="0"/>
                </a:lnTo>
                <a:lnTo>
                  <a:pt x="6332946" y="8688357"/>
                </a:lnTo>
                <a:lnTo>
                  <a:pt x="0" y="8688357"/>
                </a:lnTo>
                <a:lnTo>
                  <a:pt x="0" y="0"/>
                </a:lnTo>
                <a:close/>
              </a:path>
            </a:pathLst>
          </a:custGeom>
          <a:blipFill>
            <a:blip r:embed="rId2"/>
            <a:stretch>
              <a:fillRect l="0" t="0" r="0" b="0"/>
            </a:stretch>
          </a:blipFill>
        </p:spPr>
      </p:sp>
      <p:sp>
        <p:nvSpPr>
          <p:cNvPr name="TextBox 9" id="9"/>
          <p:cNvSpPr txBox="true"/>
          <p:nvPr/>
        </p:nvSpPr>
        <p:spPr>
          <a:xfrm rot="0">
            <a:off x="1135713" y="884968"/>
            <a:ext cx="11250354" cy="2180987"/>
          </a:xfrm>
          <a:prstGeom prst="rect">
            <a:avLst/>
          </a:prstGeom>
        </p:spPr>
        <p:txBody>
          <a:bodyPr anchor="t" rtlCol="false" tIns="0" lIns="0" bIns="0" rIns="0">
            <a:spAutoFit/>
          </a:bodyPr>
          <a:lstStyle/>
          <a:p>
            <a:pPr algn="l" marL="0" indent="0" lvl="0">
              <a:lnSpc>
                <a:spcPts val="5733"/>
              </a:lnSpc>
              <a:spcBef>
                <a:spcPct val="0"/>
              </a:spcBef>
            </a:pPr>
            <a:r>
              <a:rPr lang="en-US" b="true" sz="4514">
                <a:solidFill>
                  <a:srgbClr val="000000"/>
                </a:solidFill>
                <a:latin typeface="Asap Bold"/>
                <a:ea typeface="Asap Bold"/>
                <a:cs typeface="Asap Bold"/>
                <a:sym typeface="Asap Bold"/>
              </a:rPr>
              <a:t>3.2. Sơ</a:t>
            </a:r>
            <a:r>
              <a:rPr lang="en-US" b="true" sz="4514" strike="noStrike" u="none">
                <a:solidFill>
                  <a:srgbClr val="000000"/>
                </a:solidFill>
                <a:latin typeface="Asap Bold"/>
                <a:ea typeface="Asap Bold"/>
                <a:cs typeface="Asap Bold"/>
                <a:sym typeface="Asap Bold"/>
              </a:rPr>
              <a:t> đồ khối các thuật toán chính</a:t>
            </a:r>
          </a:p>
          <a:p>
            <a:pPr algn="l" marL="0" indent="0" lvl="0">
              <a:lnSpc>
                <a:spcPts val="5733"/>
              </a:lnSpc>
              <a:spcBef>
                <a:spcPct val="0"/>
              </a:spcBef>
            </a:pPr>
          </a:p>
          <a:p>
            <a:pPr algn="l" marL="0" indent="0" lvl="0">
              <a:lnSpc>
                <a:spcPts val="5733"/>
              </a:lnSpc>
              <a:spcBef>
                <a:spcPct val="0"/>
              </a:spcBef>
            </a:pPr>
          </a:p>
        </p:txBody>
      </p:sp>
      <p:sp>
        <p:nvSpPr>
          <p:cNvPr name="TextBox 10" id="10"/>
          <p:cNvSpPr txBox="true"/>
          <p:nvPr/>
        </p:nvSpPr>
        <p:spPr>
          <a:xfrm rot="0">
            <a:off x="1135713" y="1917372"/>
            <a:ext cx="7638021" cy="6316404"/>
          </a:xfrm>
          <a:prstGeom prst="rect">
            <a:avLst/>
          </a:prstGeom>
        </p:spPr>
        <p:txBody>
          <a:bodyPr anchor="t" rtlCol="false" tIns="0" lIns="0" bIns="0" rIns="0">
            <a:spAutoFit/>
          </a:bodyPr>
          <a:lstStyle/>
          <a:p>
            <a:pPr algn="l" marL="0" indent="0" lvl="0">
              <a:lnSpc>
                <a:spcPts val="3892"/>
              </a:lnSpc>
              <a:spcBef>
                <a:spcPct val="0"/>
              </a:spcBef>
            </a:pPr>
            <a:r>
              <a:rPr lang="en-US" sz="3064">
                <a:solidFill>
                  <a:srgbClr val="000000"/>
                </a:solidFill>
                <a:latin typeface="Asap"/>
                <a:ea typeface="Asap"/>
                <a:cs typeface="Asap"/>
                <a:sym typeface="Asap"/>
              </a:rPr>
              <a:t>- Khởi</a:t>
            </a:r>
            <a:r>
              <a:rPr lang="en-US" sz="3064" strike="noStrike" u="none">
                <a:solidFill>
                  <a:srgbClr val="000000"/>
                </a:solidFill>
                <a:latin typeface="Asap"/>
                <a:ea typeface="Asap"/>
                <a:cs typeface="Asap"/>
                <a:sym typeface="Asap"/>
              </a:rPr>
              <a:t> tạo game: Tạo bộ bài, chia bài cho người chơi và dealer.</a:t>
            </a:r>
          </a:p>
          <a:p>
            <a:pPr algn="l" marL="0" indent="0" lvl="0">
              <a:lnSpc>
                <a:spcPts val="3892"/>
              </a:lnSpc>
              <a:spcBef>
                <a:spcPct val="0"/>
              </a:spcBef>
            </a:pPr>
            <a:r>
              <a:rPr lang="en-US" sz="3064" strike="noStrike" u="none">
                <a:solidFill>
                  <a:srgbClr val="000000"/>
                </a:solidFill>
                <a:latin typeface="Asap"/>
                <a:ea typeface="Asap"/>
                <a:cs typeface="Asap"/>
                <a:sym typeface="Asap"/>
              </a:rPr>
              <a:t>- Đặt cược: Nhập số tiền cược, trừ vào số dư, kiểm tra hợp lệ.</a:t>
            </a:r>
          </a:p>
          <a:p>
            <a:pPr algn="l" marL="0" indent="0" lvl="0">
              <a:lnSpc>
                <a:spcPts val="3892"/>
              </a:lnSpc>
              <a:spcBef>
                <a:spcPct val="0"/>
              </a:spcBef>
            </a:pPr>
            <a:r>
              <a:rPr lang="en-US" sz="3064" strike="noStrike" u="none">
                <a:solidFill>
                  <a:srgbClr val="000000"/>
                </a:solidFill>
                <a:latin typeface="Asap"/>
                <a:ea typeface="Asap"/>
                <a:cs typeface="Asap"/>
                <a:sym typeface="Asap"/>
              </a:rPr>
              <a:t>- Rút bài (Hit): Thêm lá bài cho người chơi, kiểm tra Bust/Blackjack.</a:t>
            </a:r>
          </a:p>
          <a:p>
            <a:pPr algn="l" marL="0" indent="0" lvl="0">
              <a:lnSpc>
                <a:spcPts val="3892"/>
              </a:lnSpc>
              <a:spcBef>
                <a:spcPct val="0"/>
              </a:spcBef>
            </a:pPr>
            <a:r>
              <a:rPr lang="en-US" sz="3064" strike="noStrike" u="none">
                <a:solidFill>
                  <a:srgbClr val="000000"/>
                </a:solidFill>
                <a:latin typeface="Asap"/>
                <a:ea typeface="Asap"/>
                <a:cs typeface="Asap"/>
                <a:sym typeface="Asap"/>
              </a:rPr>
              <a:t>- Dừng (Stand): Dealer rút bài theo luật, so sánh điểm.</a:t>
            </a:r>
          </a:p>
          <a:p>
            <a:pPr algn="l" marL="0" indent="0" lvl="0">
              <a:lnSpc>
                <a:spcPts val="3892"/>
              </a:lnSpc>
              <a:spcBef>
                <a:spcPct val="0"/>
              </a:spcBef>
            </a:pPr>
            <a:r>
              <a:rPr lang="en-US" sz="3064" strike="noStrike" u="none">
                <a:solidFill>
                  <a:srgbClr val="000000"/>
                </a:solidFill>
                <a:latin typeface="Asap"/>
                <a:ea typeface="Asap"/>
                <a:cs typeface="Asap"/>
                <a:sym typeface="Asap"/>
              </a:rPr>
              <a:t>- Kết thúc ván: Cập nhật lịch sử, số dư, thông báo kết quả.</a:t>
            </a:r>
          </a:p>
          <a:p>
            <a:pPr algn="l" marL="0" indent="0" lvl="0">
              <a:lnSpc>
                <a:spcPts val="3892"/>
              </a:lnSpc>
              <a:spcBef>
                <a:spcPct val="0"/>
              </a:spcBef>
            </a:pPr>
            <a:r>
              <a:rPr lang="en-US" sz="3064" strike="noStrike" u="none">
                <a:solidFill>
                  <a:srgbClr val="000000"/>
                </a:solidFill>
                <a:latin typeface="Asap"/>
                <a:ea typeface="Asap"/>
                <a:cs typeface="Asap"/>
                <a:sym typeface="Asap"/>
              </a:rPr>
              <a:t>- Restart: Tạo lại bộ bài, reset trạng thái.</a:t>
            </a:r>
          </a:p>
          <a:p>
            <a:pPr algn="l" marL="0" indent="0" lvl="0">
              <a:lnSpc>
                <a:spcPts val="3892"/>
              </a:lnSpc>
              <a:spcBef>
                <a:spcPct val="0"/>
              </a:spcBef>
            </a:pPr>
            <a:r>
              <a:rPr lang="en-US" sz="3064" strike="noStrike" u="none">
                <a:solidFill>
                  <a:srgbClr val="000000"/>
                </a:solidFill>
                <a:latin typeface="Asap"/>
                <a:ea typeface="Asap"/>
                <a:cs typeface="Asap"/>
                <a:sym typeface="Asap"/>
              </a:rPr>
              <a:t>- Hiển thị lịch sử: Hiển thị 10 ván gần nhất.</a:t>
            </a:r>
          </a:p>
          <a:p>
            <a:pPr algn="l" marL="0" indent="0" lvl="0">
              <a:lnSpc>
                <a:spcPts val="3892"/>
              </a:lnSpc>
              <a:spcBef>
                <a:spcPct val="0"/>
              </a:spcBef>
            </a:pP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CD49C"/>
        </a:solidFill>
      </p:bgPr>
    </p:bg>
    <p:spTree>
      <p:nvGrpSpPr>
        <p:cNvPr id="1" name=""/>
        <p:cNvGrpSpPr/>
        <p:nvPr/>
      </p:nvGrpSpPr>
      <p:grpSpPr>
        <a:xfrm>
          <a:off x="0" y="0"/>
          <a:ext cx="0" cy="0"/>
          <a:chOff x="0" y="0"/>
          <a:chExt cx="0" cy="0"/>
        </a:xfrm>
      </p:grpSpPr>
      <p:grpSp>
        <p:nvGrpSpPr>
          <p:cNvPr name="Group 2" id="2"/>
          <p:cNvGrpSpPr/>
          <p:nvPr/>
        </p:nvGrpSpPr>
        <p:grpSpPr>
          <a:xfrm rot="2700000">
            <a:off x="15278020" y="481933"/>
            <a:ext cx="882269" cy="88226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4" id="4"/>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5" id="5"/>
          <p:cNvGrpSpPr/>
          <p:nvPr/>
        </p:nvGrpSpPr>
        <p:grpSpPr>
          <a:xfrm rot="2700000">
            <a:off x="16525736" y="481933"/>
            <a:ext cx="882269" cy="88226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7" id="7"/>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sp>
        <p:nvSpPr>
          <p:cNvPr name="Freeform 8" id="8"/>
          <p:cNvSpPr/>
          <p:nvPr/>
        </p:nvSpPr>
        <p:spPr>
          <a:xfrm flipH="false" flipV="false" rot="0">
            <a:off x="9144000" y="1546926"/>
            <a:ext cx="8115300" cy="8455392"/>
          </a:xfrm>
          <a:custGeom>
            <a:avLst/>
            <a:gdLst/>
            <a:ahLst/>
            <a:cxnLst/>
            <a:rect r="r" b="b" t="t" l="l"/>
            <a:pathLst>
              <a:path h="8455392" w="8115300">
                <a:moveTo>
                  <a:pt x="0" y="0"/>
                </a:moveTo>
                <a:lnTo>
                  <a:pt x="8115300" y="0"/>
                </a:lnTo>
                <a:lnTo>
                  <a:pt x="8115300" y="8455392"/>
                </a:lnTo>
                <a:lnTo>
                  <a:pt x="0" y="8455392"/>
                </a:lnTo>
                <a:lnTo>
                  <a:pt x="0" y="0"/>
                </a:lnTo>
                <a:close/>
              </a:path>
            </a:pathLst>
          </a:custGeom>
          <a:blipFill>
            <a:blip r:embed="rId2"/>
            <a:stretch>
              <a:fillRect l="0" t="0" r="0" b="0"/>
            </a:stretch>
          </a:blipFill>
        </p:spPr>
      </p:sp>
      <p:sp>
        <p:nvSpPr>
          <p:cNvPr name="TextBox 9" id="9"/>
          <p:cNvSpPr txBox="true"/>
          <p:nvPr/>
        </p:nvSpPr>
        <p:spPr>
          <a:xfrm rot="0">
            <a:off x="1135713" y="884968"/>
            <a:ext cx="11250354" cy="725642"/>
          </a:xfrm>
          <a:prstGeom prst="rect">
            <a:avLst/>
          </a:prstGeom>
        </p:spPr>
        <p:txBody>
          <a:bodyPr anchor="t" rtlCol="false" tIns="0" lIns="0" bIns="0" rIns="0">
            <a:spAutoFit/>
          </a:bodyPr>
          <a:lstStyle/>
          <a:p>
            <a:pPr algn="l" marL="0" indent="0" lvl="0">
              <a:lnSpc>
                <a:spcPts val="5733"/>
              </a:lnSpc>
              <a:spcBef>
                <a:spcPct val="0"/>
              </a:spcBef>
            </a:pPr>
            <a:r>
              <a:rPr lang="en-US" b="true" sz="4514">
                <a:solidFill>
                  <a:srgbClr val="000000"/>
                </a:solidFill>
                <a:latin typeface="Asap Bold"/>
                <a:ea typeface="Asap Bold"/>
                <a:cs typeface="Asap Bold"/>
                <a:sym typeface="Asap Bold"/>
              </a:rPr>
              <a:t>3.3. C</a:t>
            </a:r>
            <a:r>
              <a:rPr lang="en-US" b="true" sz="4514" strike="noStrike" u="none">
                <a:solidFill>
                  <a:srgbClr val="000000"/>
                </a:solidFill>
                <a:latin typeface="Asap Bold"/>
                <a:ea typeface="Asap Bold"/>
                <a:cs typeface="Asap Bold"/>
                <a:sym typeface="Asap Bold"/>
              </a:rPr>
              <a:t>ấu trúc dữ liệu</a:t>
            </a:r>
          </a:p>
        </p:txBody>
      </p:sp>
      <p:sp>
        <p:nvSpPr>
          <p:cNvPr name="TextBox 10" id="10"/>
          <p:cNvSpPr txBox="true"/>
          <p:nvPr/>
        </p:nvSpPr>
        <p:spPr>
          <a:xfrm rot="0">
            <a:off x="744985" y="2063137"/>
            <a:ext cx="8002933" cy="3947434"/>
          </a:xfrm>
          <a:prstGeom prst="rect">
            <a:avLst/>
          </a:prstGeom>
        </p:spPr>
        <p:txBody>
          <a:bodyPr anchor="t" rtlCol="false" tIns="0" lIns="0" bIns="0" rIns="0">
            <a:spAutoFit/>
          </a:bodyPr>
          <a:lstStyle/>
          <a:p>
            <a:pPr algn="l" marL="652302" indent="-326151" lvl="1">
              <a:lnSpc>
                <a:spcPts val="4169"/>
              </a:lnSpc>
              <a:buFont typeface="Arial"/>
              <a:buChar char="•"/>
            </a:pPr>
            <a:r>
              <a:rPr lang="en-US" b="true" sz="3021">
                <a:solidFill>
                  <a:srgbClr val="000000"/>
                </a:solidFill>
                <a:latin typeface="Asap Bold"/>
                <a:ea typeface="Asap Bold"/>
                <a:cs typeface="Asap Bold"/>
                <a:sym typeface="Asap Bold"/>
              </a:rPr>
              <a:t>-</a:t>
            </a:r>
            <a:r>
              <a:rPr lang="en-US" b="true" sz="3021">
                <a:solidFill>
                  <a:srgbClr val="000000"/>
                </a:solidFill>
                <a:latin typeface="Asap Bold"/>
                <a:ea typeface="Asap Bold"/>
                <a:cs typeface="Asap Bold"/>
                <a:sym typeface="Asap Bold"/>
              </a:rPr>
              <a:t> Card: rank, suit.</a:t>
            </a:r>
          </a:p>
          <a:p>
            <a:pPr algn="l" marL="652302" indent="-326151" lvl="1">
              <a:lnSpc>
                <a:spcPts val="4169"/>
              </a:lnSpc>
              <a:buFont typeface="Arial"/>
              <a:buChar char="•"/>
            </a:pPr>
            <a:r>
              <a:rPr lang="en-US" b="true" sz="3021">
                <a:solidFill>
                  <a:srgbClr val="000000"/>
                </a:solidFill>
                <a:latin typeface="Asap Bold"/>
                <a:ea typeface="Asap Bold"/>
                <a:cs typeface="Asap Bold"/>
                <a:sym typeface="Asap Bold"/>
              </a:rPr>
              <a:t>-</a:t>
            </a:r>
            <a:r>
              <a:rPr lang="en-US" b="true" sz="3021">
                <a:solidFill>
                  <a:srgbClr val="000000"/>
                </a:solidFill>
                <a:latin typeface="Asap Bold"/>
                <a:ea typeface="Asap Bold"/>
                <a:cs typeface="Asap Bold"/>
                <a:sym typeface="Asap Bold"/>
              </a:rPr>
              <a:t> Deck: list các Card.</a:t>
            </a:r>
          </a:p>
          <a:p>
            <a:pPr algn="l" marL="652302" indent="-326151" lvl="1">
              <a:lnSpc>
                <a:spcPts val="4169"/>
              </a:lnSpc>
              <a:buFont typeface="Arial"/>
              <a:buChar char="•"/>
            </a:pPr>
            <a:r>
              <a:rPr lang="en-US" b="true" sz="3021">
                <a:solidFill>
                  <a:srgbClr val="000000"/>
                </a:solidFill>
                <a:latin typeface="Asap Bold"/>
                <a:ea typeface="Asap Bold"/>
                <a:cs typeface="Asap Bold"/>
                <a:sym typeface="Asap Bold"/>
              </a:rPr>
              <a:t>- Hand: list các Card.</a:t>
            </a:r>
          </a:p>
          <a:p>
            <a:pPr algn="l" marL="652302" indent="-326151" lvl="1">
              <a:lnSpc>
                <a:spcPts val="4169"/>
              </a:lnSpc>
              <a:buFont typeface="Arial"/>
              <a:buChar char="•"/>
            </a:pPr>
            <a:r>
              <a:rPr lang="en-US" b="true" sz="3021">
                <a:solidFill>
                  <a:srgbClr val="000000"/>
                </a:solidFill>
                <a:latin typeface="Asap Bold"/>
                <a:ea typeface="Asap Bold"/>
                <a:cs typeface="Asap Bold"/>
                <a:sym typeface="Asap Bold"/>
              </a:rPr>
              <a:t>- Game: quản lý Deck, Hand của player và dealer.</a:t>
            </a:r>
          </a:p>
          <a:p>
            <a:pPr algn="l" marL="652302" indent="-326151" lvl="1">
              <a:lnSpc>
                <a:spcPts val="4169"/>
              </a:lnSpc>
              <a:buFont typeface="Arial"/>
              <a:buChar char="•"/>
            </a:pPr>
            <a:r>
              <a:rPr lang="en-US" b="true" sz="3021">
                <a:solidFill>
                  <a:srgbClr val="000000"/>
                </a:solidFill>
                <a:latin typeface="Asap Bold"/>
                <a:ea typeface="Asap Bold"/>
                <a:cs typeface="Asap Bold"/>
                <a:sym typeface="Asap Bold"/>
              </a:rPr>
              <a:t>-</a:t>
            </a:r>
            <a:r>
              <a:rPr lang="en-US" b="true" sz="3021">
                <a:solidFill>
                  <a:srgbClr val="000000"/>
                </a:solidFill>
                <a:latin typeface="Asap Bold"/>
                <a:ea typeface="Asap Bold"/>
                <a:cs typeface="Asap Bold"/>
                <a:sym typeface="Asap Bold"/>
              </a:rPr>
              <a:t> BlackjackGUI: lưu trạng thái điểm, số dư, cược, lịch sử (list các string).</a:t>
            </a:r>
          </a:p>
          <a:p>
            <a:pPr algn="l">
              <a:lnSpc>
                <a:spcPts val="2237"/>
              </a:lnSpc>
            </a:pP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6C3FF"/>
        </a:solidFill>
      </p:bgPr>
    </p:bg>
    <p:spTree>
      <p:nvGrpSpPr>
        <p:cNvPr id="1" name=""/>
        <p:cNvGrpSpPr/>
        <p:nvPr/>
      </p:nvGrpSpPr>
      <p:grpSpPr>
        <a:xfrm>
          <a:off x="0" y="0"/>
          <a:ext cx="0" cy="0"/>
          <a:chOff x="0" y="0"/>
          <a:chExt cx="0" cy="0"/>
        </a:xfrm>
      </p:grpSpPr>
      <p:grpSp>
        <p:nvGrpSpPr>
          <p:cNvPr name="Group 2" id="2"/>
          <p:cNvGrpSpPr/>
          <p:nvPr/>
        </p:nvGrpSpPr>
        <p:grpSpPr>
          <a:xfrm rot="0">
            <a:off x="1135713" y="2247747"/>
            <a:ext cx="6910636" cy="4352912"/>
            <a:chOff x="0" y="0"/>
            <a:chExt cx="1149350" cy="1149350"/>
          </a:xfrm>
        </p:grpSpPr>
        <p:sp>
          <p:nvSpPr>
            <p:cNvPr name="Freeform 3" id="3"/>
            <p:cNvSpPr/>
            <p:nvPr/>
          </p:nvSpPr>
          <p:spPr>
            <a:xfrm flipH="false" flipV="false" rot="0">
              <a:off x="0" y="0"/>
              <a:ext cx="4188260" cy="2638126"/>
            </a:xfrm>
            <a:custGeom>
              <a:avLst/>
              <a:gdLst/>
              <a:ahLst/>
              <a:cxnLst/>
              <a:rect r="r" b="b" t="t" l="l"/>
              <a:pathLst>
                <a:path h="2638126" w="4188260">
                  <a:moveTo>
                    <a:pt x="4188260" y="29151"/>
                  </a:moveTo>
                  <a:lnTo>
                    <a:pt x="4188260" y="0"/>
                  </a:lnTo>
                  <a:lnTo>
                    <a:pt x="23140" y="0"/>
                  </a:lnTo>
                  <a:lnTo>
                    <a:pt x="23140" y="14575"/>
                  </a:lnTo>
                  <a:lnTo>
                    <a:pt x="0" y="14575"/>
                  </a:lnTo>
                  <a:lnTo>
                    <a:pt x="0" y="2638126"/>
                  </a:lnTo>
                  <a:lnTo>
                    <a:pt x="46279" y="2638126"/>
                  </a:lnTo>
                  <a:lnTo>
                    <a:pt x="46279" y="2127991"/>
                  </a:lnTo>
                  <a:lnTo>
                    <a:pt x="833024" y="2127991"/>
                  </a:lnTo>
                  <a:lnTo>
                    <a:pt x="833024" y="2638126"/>
                  </a:lnTo>
                  <a:lnTo>
                    <a:pt x="879303" y="2638126"/>
                  </a:lnTo>
                  <a:lnTo>
                    <a:pt x="879303" y="2127991"/>
                  </a:lnTo>
                  <a:lnTo>
                    <a:pt x="1666048" y="2127991"/>
                  </a:lnTo>
                  <a:lnTo>
                    <a:pt x="1666048" y="2638126"/>
                  </a:lnTo>
                  <a:lnTo>
                    <a:pt x="1712327" y="2638126"/>
                  </a:lnTo>
                  <a:lnTo>
                    <a:pt x="1712327" y="2127991"/>
                  </a:lnTo>
                  <a:lnTo>
                    <a:pt x="2499072" y="2127991"/>
                  </a:lnTo>
                  <a:lnTo>
                    <a:pt x="2499072" y="2638126"/>
                  </a:lnTo>
                  <a:lnTo>
                    <a:pt x="2545351" y="2638126"/>
                  </a:lnTo>
                  <a:lnTo>
                    <a:pt x="2545351" y="2127991"/>
                  </a:lnTo>
                  <a:lnTo>
                    <a:pt x="3332096" y="2127991"/>
                  </a:lnTo>
                  <a:lnTo>
                    <a:pt x="3332096" y="2638126"/>
                  </a:lnTo>
                  <a:lnTo>
                    <a:pt x="3378375" y="2638126"/>
                  </a:lnTo>
                  <a:lnTo>
                    <a:pt x="3378375" y="2127991"/>
                  </a:lnTo>
                  <a:lnTo>
                    <a:pt x="4188260" y="2127991"/>
                  </a:lnTo>
                  <a:lnTo>
                    <a:pt x="4188260" y="2098840"/>
                  </a:lnTo>
                  <a:lnTo>
                    <a:pt x="3378375" y="2098840"/>
                  </a:lnTo>
                  <a:lnTo>
                    <a:pt x="3378375" y="1603281"/>
                  </a:lnTo>
                  <a:lnTo>
                    <a:pt x="4188260" y="1603281"/>
                  </a:lnTo>
                  <a:lnTo>
                    <a:pt x="4188260" y="1574130"/>
                  </a:lnTo>
                  <a:lnTo>
                    <a:pt x="3378375" y="1574130"/>
                  </a:lnTo>
                  <a:lnTo>
                    <a:pt x="3378375" y="1078571"/>
                  </a:lnTo>
                  <a:lnTo>
                    <a:pt x="4188260" y="1078571"/>
                  </a:lnTo>
                  <a:lnTo>
                    <a:pt x="4188260" y="1049420"/>
                  </a:lnTo>
                  <a:lnTo>
                    <a:pt x="3378375" y="1049420"/>
                  </a:lnTo>
                  <a:lnTo>
                    <a:pt x="3378375" y="553861"/>
                  </a:lnTo>
                  <a:lnTo>
                    <a:pt x="4188260" y="553861"/>
                  </a:lnTo>
                  <a:lnTo>
                    <a:pt x="4188260" y="524710"/>
                  </a:lnTo>
                  <a:lnTo>
                    <a:pt x="3378375" y="524710"/>
                  </a:lnTo>
                  <a:lnTo>
                    <a:pt x="3378375" y="29151"/>
                  </a:lnTo>
                  <a:lnTo>
                    <a:pt x="4188260" y="29151"/>
                  </a:lnTo>
                  <a:close/>
                  <a:moveTo>
                    <a:pt x="879303" y="524710"/>
                  </a:moveTo>
                  <a:lnTo>
                    <a:pt x="879303" y="29151"/>
                  </a:lnTo>
                  <a:lnTo>
                    <a:pt x="1666048" y="29151"/>
                  </a:lnTo>
                  <a:lnTo>
                    <a:pt x="1666048" y="524710"/>
                  </a:lnTo>
                  <a:lnTo>
                    <a:pt x="879303" y="524710"/>
                  </a:lnTo>
                  <a:close/>
                  <a:moveTo>
                    <a:pt x="1666048" y="553861"/>
                  </a:moveTo>
                  <a:lnTo>
                    <a:pt x="1666048" y="1049420"/>
                  </a:lnTo>
                  <a:lnTo>
                    <a:pt x="879303" y="1049420"/>
                  </a:lnTo>
                  <a:lnTo>
                    <a:pt x="879303" y="553861"/>
                  </a:lnTo>
                  <a:lnTo>
                    <a:pt x="1666048" y="553861"/>
                  </a:lnTo>
                  <a:close/>
                  <a:moveTo>
                    <a:pt x="833024" y="524710"/>
                  </a:moveTo>
                  <a:lnTo>
                    <a:pt x="46279" y="524710"/>
                  </a:lnTo>
                  <a:lnTo>
                    <a:pt x="46279" y="29151"/>
                  </a:lnTo>
                  <a:lnTo>
                    <a:pt x="833024" y="29151"/>
                  </a:lnTo>
                  <a:lnTo>
                    <a:pt x="833024" y="524710"/>
                  </a:lnTo>
                  <a:close/>
                  <a:moveTo>
                    <a:pt x="833024" y="553861"/>
                  </a:moveTo>
                  <a:lnTo>
                    <a:pt x="833024" y="1049420"/>
                  </a:lnTo>
                  <a:lnTo>
                    <a:pt x="46279" y="1049420"/>
                  </a:lnTo>
                  <a:lnTo>
                    <a:pt x="46279" y="553861"/>
                  </a:lnTo>
                  <a:lnTo>
                    <a:pt x="833024" y="553861"/>
                  </a:lnTo>
                  <a:close/>
                  <a:moveTo>
                    <a:pt x="833024" y="1078571"/>
                  </a:moveTo>
                  <a:lnTo>
                    <a:pt x="833024" y="1574130"/>
                  </a:lnTo>
                  <a:lnTo>
                    <a:pt x="46279" y="1574130"/>
                  </a:lnTo>
                  <a:lnTo>
                    <a:pt x="46279" y="1078571"/>
                  </a:lnTo>
                  <a:lnTo>
                    <a:pt x="833024" y="1078571"/>
                  </a:lnTo>
                  <a:close/>
                  <a:moveTo>
                    <a:pt x="879303" y="1078571"/>
                  </a:moveTo>
                  <a:lnTo>
                    <a:pt x="1666048" y="1078571"/>
                  </a:lnTo>
                  <a:lnTo>
                    <a:pt x="1666048" y="1574130"/>
                  </a:lnTo>
                  <a:lnTo>
                    <a:pt x="879303" y="1574130"/>
                  </a:lnTo>
                  <a:lnTo>
                    <a:pt x="879303" y="1078571"/>
                  </a:lnTo>
                  <a:close/>
                  <a:moveTo>
                    <a:pt x="1712327" y="1078571"/>
                  </a:moveTo>
                  <a:lnTo>
                    <a:pt x="2499072" y="1078571"/>
                  </a:lnTo>
                  <a:lnTo>
                    <a:pt x="2499072" y="1574130"/>
                  </a:lnTo>
                  <a:lnTo>
                    <a:pt x="1712327" y="1574130"/>
                  </a:lnTo>
                  <a:lnTo>
                    <a:pt x="1712327" y="1078571"/>
                  </a:lnTo>
                  <a:close/>
                  <a:moveTo>
                    <a:pt x="1712327" y="1049420"/>
                  </a:moveTo>
                  <a:lnTo>
                    <a:pt x="1712327" y="553861"/>
                  </a:lnTo>
                  <a:lnTo>
                    <a:pt x="2499072" y="553861"/>
                  </a:lnTo>
                  <a:lnTo>
                    <a:pt x="2499072" y="1049420"/>
                  </a:lnTo>
                  <a:lnTo>
                    <a:pt x="1712327" y="1049420"/>
                  </a:lnTo>
                  <a:close/>
                  <a:moveTo>
                    <a:pt x="1712327" y="524710"/>
                  </a:moveTo>
                  <a:lnTo>
                    <a:pt x="1712327" y="29151"/>
                  </a:lnTo>
                  <a:lnTo>
                    <a:pt x="2499072" y="29151"/>
                  </a:lnTo>
                  <a:lnTo>
                    <a:pt x="2499072" y="524710"/>
                  </a:lnTo>
                  <a:lnTo>
                    <a:pt x="1712327" y="524710"/>
                  </a:lnTo>
                  <a:close/>
                  <a:moveTo>
                    <a:pt x="46279" y="2098840"/>
                  </a:moveTo>
                  <a:lnTo>
                    <a:pt x="46279" y="1603281"/>
                  </a:lnTo>
                  <a:lnTo>
                    <a:pt x="833024" y="1603281"/>
                  </a:lnTo>
                  <a:lnTo>
                    <a:pt x="833024" y="2098840"/>
                  </a:lnTo>
                  <a:lnTo>
                    <a:pt x="46279" y="2098840"/>
                  </a:lnTo>
                  <a:close/>
                  <a:moveTo>
                    <a:pt x="879303" y="2098840"/>
                  </a:moveTo>
                  <a:lnTo>
                    <a:pt x="879303" y="1603281"/>
                  </a:lnTo>
                  <a:lnTo>
                    <a:pt x="1666048" y="1603281"/>
                  </a:lnTo>
                  <a:lnTo>
                    <a:pt x="1666048" y="2098840"/>
                  </a:lnTo>
                  <a:lnTo>
                    <a:pt x="879303" y="2098840"/>
                  </a:lnTo>
                  <a:close/>
                  <a:moveTo>
                    <a:pt x="1712327" y="2098840"/>
                  </a:moveTo>
                  <a:lnTo>
                    <a:pt x="1712327" y="1603281"/>
                  </a:lnTo>
                  <a:lnTo>
                    <a:pt x="2499072" y="1603281"/>
                  </a:lnTo>
                  <a:lnTo>
                    <a:pt x="2499072" y="2098840"/>
                  </a:lnTo>
                  <a:lnTo>
                    <a:pt x="1712327" y="2098840"/>
                  </a:lnTo>
                  <a:close/>
                  <a:moveTo>
                    <a:pt x="3332096" y="2098840"/>
                  </a:moveTo>
                  <a:lnTo>
                    <a:pt x="2545351" y="2098840"/>
                  </a:lnTo>
                  <a:lnTo>
                    <a:pt x="2545351" y="1603281"/>
                  </a:lnTo>
                  <a:lnTo>
                    <a:pt x="3332096" y="1603281"/>
                  </a:lnTo>
                  <a:lnTo>
                    <a:pt x="3332096" y="2098840"/>
                  </a:lnTo>
                  <a:close/>
                  <a:moveTo>
                    <a:pt x="3332096" y="1574130"/>
                  </a:moveTo>
                  <a:lnTo>
                    <a:pt x="2545351" y="1574130"/>
                  </a:lnTo>
                  <a:lnTo>
                    <a:pt x="2545351" y="1078571"/>
                  </a:lnTo>
                  <a:lnTo>
                    <a:pt x="3332096" y="1078571"/>
                  </a:lnTo>
                  <a:lnTo>
                    <a:pt x="3332096" y="1574130"/>
                  </a:lnTo>
                  <a:close/>
                  <a:moveTo>
                    <a:pt x="3332096" y="1049420"/>
                  </a:moveTo>
                  <a:lnTo>
                    <a:pt x="2545351" y="1049420"/>
                  </a:lnTo>
                  <a:lnTo>
                    <a:pt x="2545351" y="553861"/>
                  </a:lnTo>
                  <a:lnTo>
                    <a:pt x="3332096" y="553861"/>
                  </a:lnTo>
                  <a:lnTo>
                    <a:pt x="3332096" y="1049420"/>
                  </a:lnTo>
                  <a:close/>
                  <a:moveTo>
                    <a:pt x="3332096" y="524710"/>
                  </a:moveTo>
                  <a:lnTo>
                    <a:pt x="2545351" y="524710"/>
                  </a:lnTo>
                  <a:lnTo>
                    <a:pt x="2545351" y="29151"/>
                  </a:lnTo>
                  <a:lnTo>
                    <a:pt x="3332096" y="29151"/>
                  </a:lnTo>
                  <a:lnTo>
                    <a:pt x="3332096" y="524710"/>
                  </a:lnTo>
                  <a:close/>
                </a:path>
              </a:pathLst>
            </a:custGeom>
            <a:solidFill>
              <a:srgbClr val="FFFFFF"/>
            </a:solidFill>
          </p:spPr>
        </p:sp>
      </p:grpSp>
      <p:grpSp>
        <p:nvGrpSpPr>
          <p:cNvPr name="Group 4" id="4"/>
          <p:cNvGrpSpPr/>
          <p:nvPr/>
        </p:nvGrpSpPr>
        <p:grpSpPr>
          <a:xfrm rot="0">
            <a:off x="1544531" y="2944053"/>
            <a:ext cx="5674721" cy="2990298"/>
            <a:chOff x="0" y="0"/>
            <a:chExt cx="1016846" cy="535828"/>
          </a:xfrm>
        </p:grpSpPr>
        <p:sp>
          <p:nvSpPr>
            <p:cNvPr name="Freeform 5" id="5"/>
            <p:cNvSpPr/>
            <p:nvPr/>
          </p:nvSpPr>
          <p:spPr>
            <a:xfrm flipH="false" flipV="false" rot="0">
              <a:off x="0" y="0"/>
              <a:ext cx="1016846" cy="535828"/>
            </a:xfrm>
            <a:custGeom>
              <a:avLst/>
              <a:gdLst/>
              <a:ahLst/>
              <a:cxnLst/>
              <a:rect r="r" b="b" t="t" l="l"/>
              <a:pathLst>
                <a:path h="535828" w="1016846">
                  <a:moveTo>
                    <a:pt x="27286" y="0"/>
                  </a:moveTo>
                  <a:lnTo>
                    <a:pt x="989560" y="0"/>
                  </a:lnTo>
                  <a:cubicBezTo>
                    <a:pt x="1004630" y="0"/>
                    <a:pt x="1016846" y="12216"/>
                    <a:pt x="1016846" y="27286"/>
                  </a:cubicBezTo>
                  <a:lnTo>
                    <a:pt x="1016846" y="508542"/>
                  </a:lnTo>
                  <a:cubicBezTo>
                    <a:pt x="1016846" y="515779"/>
                    <a:pt x="1013971" y="522719"/>
                    <a:pt x="1008854" y="527836"/>
                  </a:cubicBezTo>
                  <a:cubicBezTo>
                    <a:pt x="1003737" y="532953"/>
                    <a:pt x="996797" y="535828"/>
                    <a:pt x="989560" y="535828"/>
                  </a:cubicBezTo>
                  <a:lnTo>
                    <a:pt x="27286" y="535828"/>
                  </a:lnTo>
                  <a:cubicBezTo>
                    <a:pt x="20049" y="535828"/>
                    <a:pt x="13109" y="532953"/>
                    <a:pt x="7992" y="527836"/>
                  </a:cubicBezTo>
                  <a:cubicBezTo>
                    <a:pt x="2875" y="522719"/>
                    <a:pt x="0" y="515779"/>
                    <a:pt x="0" y="508542"/>
                  </a:cubicBezTo>
                  <a:lnTo>
                    <a:pt x="0" y="27286"/>
                  </a:lnTo>
                  <a:cubicBezTo>
                    <a:pt x="0" y="20049"/>
                    <a:pt x="2875" y="13109"/>
                    <a:pt x="7992" y="7992"/>
                  </a:cubicBezTo>
                  <a:cubicBezTo>
                    <a:pt x="13109" y="2875"/>
                    <a:pt x="20049" y="0"/>
                    <a:pt x="27286" y="0"/>
                  </a:cubicBezTo>
                  <a:close/>
                </a:path>
              </a:pathLst>
            </a:custGeom>
            <a:solidFill>
              <a:srgbClr val="FDD36D"/>
            </a:solidFill>
            <a:ln w="28575" cap="sq">
              <a:solidFill>
                <a:srgbClr val="000000"/>
              </a:solidFill>
              <a:prstDash val="solid"/>
              <a:miter/>
            </a:ln>
          </p:spPr>
        </p:sp>
        <p:sp>
          <p:nvSpPr>
            <p:cNvPr name="TextBox 6" id="6"/>
            <p:cNvSpPr txBox="true"/>
            <p:nvPr/>
          </p:nvSpPr>
          <p:spPr>
            <a:xfrm>
              <a:off x="0" y="-85725"/>
              <a:ext cx="1016846" cy="621553"/>
            </a:xfrm>
            <a:prstGeom prst="rect">
              <a:avLst/>
            </a:prstGeom>
          </p:spPr>
          <p:txBody>
            <a:bodyPr anchor="ctr" rtlCol="false" tIns="50800" lIns="50800" bIns="50800" rIns="50800"/>
            <a:lstStyle/>
            <a:p>
              <a:pPr algn="ctr">
                <a:lnSpc>
                  <a:spcPts val="9100"/>
                </a:lnSpc>
              </a:pPr>
            </a:p>
          </p:txBody>
        </p:sp>
      </p:grpSp>
      <p:grpSp>
        <p:nvGrpSpPr>
          <p:cNvPr name="Group 7" id="7"/>
          <p:cNvGrpSpPr/>
          <p:nvPr/>
        </p:nvGrpSpPr>
        <p:grpSpPr>
          <a:xfrm rot="0">
            <a:off x="1745660" y="2570003"/>
            <a:ext cx="6035810" cy="2844310"/>
            <a:chOff x="0" y="0"/>
            <a:chExt cx="1081549" cy="509668"/>
          </a:xfrm>
        </p:grpSpPr>
        <p:sp>
          <p:nvSpPr>
            <p:cNvPr name="Freeform 8" id="8"/>
            <p:cNvSpPr/>
            <p:nvPr/>
          </p:nvSpPr>
          <p:spPr>
            <a:xfrm flipH="false" flipV="false" rot="0">
              <a:off x="0" y="0"/>
              <a:ext cx="1081549" cy="509668"/>
            </a:xfrm>
            <a:custGeom>
              <a:avLst/>
              <a:gdLst/>
              <a:ahLst/>
              <a:cxnLst/>
              <a:rect r="r" b="b" t="t" l="l"/>
              <a:pathLst>
                <a:path h="509668" w="1081549">
                  <a:moveTo>
                    <a:pt x="25653" y="0"/>
                  </a:moveTo>
                  <a:lnTo>
                    <a:pt x="1055896" y="0"/>
                  </a:lnTo>
                  <a:cubicBezTo>
                    <a:pt x="1062699" y="0"/>
                    <a:pt x="1069224" y="2703"/>
                    <a:pt x="1074035" y="7514"/>
                  </a:cubicBezTo>
                  <a:cubicBezTo>
                    <a:pt x="1078846" y="12325"/>
                    <a:pt x="1081549" y="18850"/>
                    <a:pt x="1081549" y="25653"/>
                  </a:cubicBezTo>
                  <a:lnTo>
                    <a:pt x="1081549" y="484015"/>
                  </a:lnTo>
                  <a:cubicBezTo>
                    <a:pt x="1081549" y="490819"/>
                    <a:pt x="1078846" y="497344"/>
                    <a:pt x="1074035" y="502155"/>
                  </a:cubicBezTo>
                  <a:cubicBezTo>
                    <a:pt x="1069224" y="506965"/>
                    <a:pt x="1062699" y="509668"/>
                    <a:pt x="1055896" y="509668"/>
                  </a:cubicBezTo>
                  <a:lnTo>
                    <a:pt x="25653" y="509668"/>
                  </a:lnTo>
                  <a:cubicBezTo>
                    <a:pt x="18850" y="509668"/>
                    <a:pt x="12325" y="506965"/>
                    <a:pt x="7514" y="502155"/>
                  </a:cubicBezTo>
                  <a:cubicBezTo>
                    <a:pt x="2703" y="497344"/>
                    <a:pt x="0" y="490819"/>
                    <a:pt x="0" y="484015"/>
                  </a:cubicBezTo>
                  <a:lnTo>
                    <a:pt x="0" y="25653"/>
                  </a:lnTo>
                  <a:cubicBezTo>
                    <a:pt x="0" y="18850"/>
                    <a:pt x="2703" y="12325"/>
                    <a:pt x="7514" y="7514"/>
                  </a:cubicBezTo>
                  <a:cubicBezTo>
                    <a:pt x="12325" y="2703"/>
                    <a:pt x="18850" y="0"/>
                    <a:pt x="25653" y="0"/>
                  </a:cubicBezTo>
                  <a:close/>
                </a:path>
              </a:pathLst>
            </a:custGeom>
            <a:solidFill>
              <a:srgbClr val="FFFFFF"/>
            </a:solidFill>
            <a:ln w="28575" cap="sq">
              <a:solidFill>
                <a:srgbClr val="000000"/>
              </a:solidFill>
              <a:prstDash val="solid"/>
              <a:miter/>
            </a:ln>
          </p:spPr>
        </p:sp>
        <p:sp>
          <p:nvSpPr>
            <p:cNvPr name="TextBox 9" id="9"/>
            <p:cNvSpPr txBox="true"/>
            <p:nvPr/>
          </p:nvSpPr>
          <p:spPr>
            <a:xfrm>
              <a:off x="0" y="-85725"/>
              <a:ext cx="1081549" cy="595393"/>
            </a:xfrm>
            <a:prstGeom prst="rect">
              <a:avLst/>
            </a:prstGeom>
          </p:spPr>
          <p:txBody>
            <a:bodyPr anchor="ctr" rtlCol="false" tIns="50800" lIns="50800" bIns="50800" rIns="50800"/>
            <a:lstStyle/>
            <a:p>
              <a:pPr algn="ctr">
                <a:lnSpc>
                  <a:spcPts val="9100"/>
                </a:lnSpc>
              </a:pPr>
            </a:p>
          </p:txBody>
        </p:sp>
      </p:grpSp>
      <p:grpSp>
        <p:nvGrpSpPr>
          <p:cNvPr name="Group 10" id="10"/>
          <p:cNvGrpSpPr/>
          <p:nvPr/>
        </p:nvGrpSpPr>
        <p:grpSpPr>
          <a:xfrm rot="2700000">
            <a:off x="1211424" y="1007355"/>
            <a:ext cx="882269" cy="8822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2" id="1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3" id="13"/>
          <p:cNvGrpSpPr/>
          <p:nvPr/>
        </p:nvGrpSpPr>
        <p:grpSpPr>
          <a:xfrm rot="2700000">
            <a:off x="2459140" y="1007355"/>
            <a:ext cx="882269" cy="8822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5" id="15"/>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6" id="16"/>
          <p:cNvGrpSpPr/>
          <p:nvPr/>
        </p:nvGrpSpPr>
        <p:grpSpPr>
          <a:xfrm rot="2700000">
            <a:off x="15075383" y="1007355"/>
            <a:ext cx="882269" cy="88226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8" id="18"/>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9" id="19"/>
          <p:cNvGrpSpPr/>
          <p:nvPr/>
        </p:nvGrpSpPr>
        <p:grpSpPr>
          <a:xfrm rot="2700000">
            <a:off x="16194307" y="1007355"/>
            <a:ext cx="882269" cy="88226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1" id="21"/>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2" id="22"/>
          <p:cNvGrpSpPr/>
          <p:nvPr/>
        </p:nvGrpSpPr>
        <p:grpSpPr>
          <a:xfrm rot="0">
            <a:off x="3999454" y="729688"/>
            <a:ext cx="10200429" cy="1342659"/>
            <a:chOff x="0" y="0"/>
            <a:chExt cx="1827802" cy="240589"/>
          </a:xfrm>
        </p:grpSpPr>
        <p:sp>
          <p:nvSpPr>
            <p:cNvPr name="Freeform 23" id="23"/>
            <p:cNvSpPr/>
            <p:nvPr/>
          </p:nvSpPr>
          <p:spPr>
            <a:xfrm flipH="false" flipV="false" rot="0">
              <a:off x="0" y="0"/>
              <a:ext cx="1827802" cy="240589"/>
            </a:xfrm>
            <a:custGeom>
              <a:avLst/>
              <a:gdLst/>
              <a:ahLst/>
              <a:cxnLst/>
              <a:rect r="r" b="b" t="t" l="l"/>
              <a:pathLst>
                <a:path h="240589" w="1827802">
                  <a:moveTo>
                    <a:pt x="45539" y="0"/>
                  </a:moveTo>
                  <a:lnTo>
                    <a:pt x="1782263" y="0"/>
                  </a:lnTo>
                  <a:cubicBezTo>
                    <a:pt x="1794341" y="0"/>
                    <a:pt x="1805924" y="4798"/>
                    <a:pt x="1814464" y="13338"/>
                  </a:cubicBezTo>
                  <a:cubicBezTo>
                    <a:pt x="1823004" y="21878"/>
                    <a:pt x="1827802" y="33461"/>
                    <a:pt x="1827802" y="45539"/>
                  </a:cubicBezTo>
                  <a:lnTo>
                    <a:pt x="1827802" y="195050"/>
                  </a:lnTo>
                  <a:cubicBezTo>
                    <a:pt x="1827802" y="220201"/>
                    <a:pt x="1807413" y="240589"/>
                    <a:pt x="1782263" y="240589"/>
                  </a:cubicBezTo>
                  <a:lnTo>
                    <a:pt x="45539" y="240589"/>
                  </a:lnTo>
                  <a:cubicBezTo>
                    <a:pt x="33461" y="240589"/>
                    <a:pt x="21878" y="235791"/>
                    <a:pt x="13338" y="227251"/>
                  </a:cubicBezTo>
                  <a:cubicBezTo>
                    <a:pt x="4798" y="218711"/>
                    <a:pt x="0" y="207128"/>
                    <a:pt x="0" y="195050"/>
                  </a:cubicBezTo>
                  <a:lnTo>
                    <a:pt x="0" y="45539"/>
                  </a:lnTo>
                  <a:cubicBezTo>
                    <a:pt x="0" y="33461"/>
                    <a:pt x="4798" y="21878"/>
                    <a:pt x="13338" y="13338"/>
                  </a:cubicBezTo>
                  <a:cubicBezTo>
                    <a:pt x="21878" y="4798"/>
                    <a:pt x="33461" y="0"/>
                    <a:pt x="45539" y="0"/>
                  </a:cubicBezTo>
                  <a:close/>
                </a:path>
              </a:pathLst>
            </a:custGeom>
            <a:solidFill>
              <a:srgbClr val="2B6599"/>
            </a:solidFill>
            <a:ln w="28575" cap="rnd">
              <a:solidFill>
                <a:srgbClr val="000000"/>
              </a:solidFill>
              <a:prstDash val="solid"/>
              <a:round/>
            </a:ln>
          </p:spPr>
        </p:sp>
        <p:sp>
          <p:nvSpPr>
            <p:cNvPr name="TextBox 24" id="24"/>
            <p:cNvSpPr txBox="true"/>
            <p:nvPr/>
          </p:nvSpPr>
          <p:spPr>
            <a:xfrm>
              <a:off x="0" y="-47625"/>
              <a:ext cx="1827802" cy="288214"/>
            </a:xfrm>
            <a:prstGeom prst="rect">
              <a:avLst/>
            </a:prstGeom>
          </p:spPr>
          <p:txBody>
            <a:bodyPr anchor="ctr" rtlCol="false" tIns="50800" lIns="50800" bIns="50800" rIns="50800"/>
            <a:lstStyle/>
            <a:p>
              <a:pPr algn="ctr">
                <a:lnSpc>
                  <a:spcPts val="4290"/>
                </a:lnSpc>
              </a:pPr>
              <a:r>
                <a:rPr lang="en-US" sz="3300" i="true">
                  <a:solidFill>
                    <a:srgbClr val="FFFFFF"/>
                  </a:solidFill>
                  <a:latin typeface="Asap Italics"/>
                  <a:ea typeface="Asap Italics"/>
                  <a:cs typeface="Asap Italics"/>
                  <a:sym typeface="Asap Italics"/>
                </a:rPr>
                <a:t>CHƯƠNG IV. THỰC NGHIỆM VÀ KẾT LUẬN</a:t>
              </a:r>
            </a:p>
          </p:txBody>
        </p:sp>
      </p:grpSp>
      <p:sp>
        <p:nvSpPr>
          <p:cNvPr name="Freeform 25" id="25"/>
          <p:cNvSpPr/>
          <p:nvPr/>
        </p:nvSpPr>
        <p:spPr>
          <a:xfrm flipH="false" flipV="false" rot="0">
            <a:off x="8046349" y="2570003"/>
            <a:ext cx="10018659" cy="5560356"/>
          </a:xfrm>
          <a:custGeom>
            <a:avLst/>
            <a:gdLst/>
            <a:ahLst/>
            <a:cxnLst/>
            <a:rect r="r" b="b" t="t" l="l"/>
            <a:pathLst>
              <a:path h="5560356" w="10018659">
                <a:moveTo>
                  <a:pt x="0" y="0"/>
                </a:moveTo>
                <a:lnTo>
                  <a:pt x="10018659" y="0"/>
                </a:lnTo>
                <a:lnTo>
                  <a:pt x="10018659" y="5560356"/>
                </a:lnTo>
                <a:lnTo>
                  <a:pt x="0" y="5560356"/>
                </a:lnTo>
                <a:lnTo>
                  <a:pt x="0" y="0"/>
                </a:lnTo>
                <a:close/>
              </a:path>
            </a:pathLst>
          </a:custGeom>
          <a:blipFill>
            <a:blip r:embed="rId2"/>
            <a:stretch>
              <a:fillRect l="0" t="0" r="0" b="0"/>
            </a:stretch>
          </a:blipFill>
        </p:spPr>
      </p:sp>
      <p:sp>
        <p:nvSpPr>
          <p:cNvPr name="TextBox 26" id="26"/>
          <p:cNvSpPr txBox="true"/>
          <p:nvPr/>
        </p:nvSpPr>
        <p:spPr>
          <a:xfrm rot="0">
            <a:off x="2242046" y="2905953"/>
            <a:ext cx="3121706" cy="783199"/>
          </a:xfrm>
          <a:prstGeom prst="rect">
            <a:avLst/>
          </a:prstGeom>
        </p:spPr>
        <p:txBody>
          <a:bodyPr anchor="t" rtlCol="false" tIns="0" lIns="0" bIns="0" rIns="0">
            <a:spAutoFit/>
          </a:bodyPr>
          <a:lstStyle/>
          <a:p>
            <a:pPr algn="l">
              <a:lnSpc>
                <a:spcPts val="3971"/>
              </a:lnSpc>
            </a:pPr>
            <a:r>
              <a:rPr lang="en-US" sz="3008" i="true" b="true">
                <a:solidFill>
                  <a:srgbClr val="000000"/>
                </a:solidFill>
                <a:latin typeface="Asap Bold Italics"/>
                <a:ea typeface="Asap Bold Italics"/>
                <a:cs typeface="Asap Bold Italics"/>
                <a:sym typeface="Asap Bold Italics"/>
              </a:rPr>
              <a:t>4.1. Thực nghiệm</a:t>
            </a:r>
          </a:p>
          <a:p>
            <a:pPr algn="l">
              <a:lnSpc>
                <a:spcPts val="2255"/>
              </a:lnSpc>
            </a:pPr>
          </a:p>
        </p:txBody>
      </p:sp>
      <p:sp>
        <p:nvSpPr>
          <p:cNvPr name="TextBox 27" id="27"/>
          <p:cNvSpPr txBox="true"/>
          <p:nvPr/>
        </p:nvSpPr>
        <p:spPr>
          <a:xfrm rot="0">
            <a:off x="2276416" y="3651051"/>
            <a:ext cx="3526980" cy="756148"/>
          </a:xfrm>
          <a:prstGeom prst="rect">
            <a:avLst/>
          </a:prstGeom>
        </p:spPr>
        <p:txBody>
          <a:bodyPr anchor="t" rtlCol="false" tIns="0" lIns="0" bIns="0" rIns="0">
            <a:spAutoFit/>
          </a:bodyPr>
          <a:lstStyle/>
          <a:p>
            <a:pPr algn="l">
              <a:lnSpc>
                <a:spcPts val="3839"/>
              </a:lnSpc>
            </a:pPr>
            <a:r>
              <a:rPr lang="en-US" sz="2909" i="true">
                <a:solidFill>
                  <a:srgbClr val="000000"/>
                </a:solidFill>
                <a:latin typeface="Asap Italics"/>
                <a:ea typeface="Asap Italics"/>
                <a:cs typeface="Asap Italics"/>
                <a:sym typeface="Asap Italics"/>
              </a:rPr>
              <a:t>- Chạy</a:t>
            </a:r>
            <a:r>
              <a:rPr lang="en-US" sz="2909" i="true">
                <a:solidFill>
                  <a:srgbClr val="000000"/>
                </a:solidFill>
                <a:latin typeface="Asap Italics"/>
                <a:ea typeface="Asap Italics"/>
                <a:cs typeface="Asap Italics"/>
                <a:sym typeface="Asap Italics"/>
              </a:rPr>
              <a:t> chươ</a:t>
            </a:r>
            <a:r>
              <a:rPr lang="en-US" sz="2909" i="true">
                <a:solidFill>
                  <a:srgbClr val="000000"/>
                </a:solidFill>
                <a:latin typeface="Asap Italics"/>
                <a:ea typeface="Asap Italics"/>
                <a:cs typeface="Asap Italics"/>
                <a:sym typeface="Asap Italics"/>
              </a:rPr>
              <a:t>ng trình:  </a:t>
            </a:r>
          </a:p>
          <a:p>
            <a:pPr algn="l">
              <a:lnSpc>
                <a:spcPts val="2123"/>
              </a:lnSpc>
            </a:pP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6C3FF"/>
        </a:solidFill>
      </p:bgPr>
    </p:bg>
    <p:spTree>
      <p:nvGrpSpPr>
        <p:cNvPr id="1" name=""/>
        <p:cNvGrpSpPr/>
        <p:nvPr/>
      </p:nvGrpSpPr>
      <p:grpSpPr>
        <a:xfrm>
          <a:off x="0" y="0"/>
          <a:ext cx="0" cy="0"/>
          <a:chOff x="0" y="0"/>
          <a:chExt cx="0" cy="0"/>
        </a:xfrm>
      </p:grpSpPr>
      <p:grpSp>
        <p:nvGrpSpPr>
          <p:cNvPr name="Group 2" id="2"/>
          <p:cNvGrpSpPr/>
          <p:nvPr/>
        </p:nvGrpSpPr>
        <p:grpSpPr>
          <a:xfrm rot="0">
            <a:off x="1135713" y="2247747"/>
            <a:ext cx="6910636" cy="4352912"/>
            <a:chOff x="0" y="0"/>
            <a:chExt cx="1149350" cy="1149350"/>
          </a:xfrm>
        </p:grpSpPr>
        <p:sp>
          <p:nvSpPr>
            <p:cNvPr name="Freeform 3" id="3"/>
            <p:cNvSpPr/>
            <p:nvPr/>
          </p:nvSpPr>
          <p:spPr>
            <a:xfrm flipH="false" flipV="false" rot="0">
              <a:off x="0" y="0"/>
              <a:ext cx="4188260" cy="2638126"/>
            </a:xfrm>
            <a:custGeom>
              <a:avLst/>
              <a:gdLst/>
              <a:ahLst/>
              <a:cxnLst/>
              <a:rect r="r" b="b" t="t" l="l"/>
              <a:pathLst>
                <a:path h="2638126" w="4188260">
                  <a:moveTo>
                    <a:pt x="4188260" y="29151"/>
                  </a:moveTo>
                  <a:lnTo>
                    <a:pt x="4188260" y="0"/>
                  </a:lnTo>
                  <a:lnTo>
                    <a:pt x="23140" y="0"/>
                  </a:lnTo>
                  <a:lnTo>
                    <a:pt x="23140" y="14575"/>
                  </a:lnTo>
                  <a:lnTo>
                    <a:pt x="0" y="14575"/>
                  </a:lnTo>
                  <a:lnTo>
                    <a:pt x="0" y="2638126"/>
                  </a:lnTo>
                  <a:lnTo>
                    <a:pt x="46279" y="2638126"/>
                  </a:lnTo>
                  <a:lnTo>
                    <a:pt x="46279" y="2127991"/>
                  </a:lnTo>
                  <a:lnTo>
                    <a:pt x="833024" y="2127991"/>
                  </a:lnTo>
                  <a:lnTo>
                    <a:pt x="833024" y="2638126"/>
                  </a:lnTo>
                  <a:lnTo>
                    <a:pt x="879303" y="2638126"/>
                  </a:lnTo>
                  <a:lnTo>
                    <a:pt x="879303" y="2127991"/>
                  </a:lnTo>
                  <a:lnTo>
                    <a:pt x="1666048" y="2127991"/>
                  </a:lnTo>
                  <a:lnTo>
                    <a:pt x="1666048" y="2638126"/>
                  </a:lnTo>
                  <a:lnTo>
                    <a:pt x="1712327" y="2638126"/>
                  </a:lnTo>
                  <a:lnTo>
                    <a:pt x="1712327" y="2127991"/>
                  </a:lnTo>
                  <a:lnTo>
                    <a:pt x="2499072" y="2127991"/>
                  </a:lnTo>
                  <a:lnTo>
                    <a:pt x="2499072" y="2638126"/>
                  </a:lnTo>
                  <a:lnTo>
                    <a:pt x="2545351" y="2638126"/>
                  </a:lnTo>
                  <a:lnTo>
                    <a:pt x="2545351" y="2127991"/>
                  </a:lnTo>
                  <a:lnTo>
                    <a:pt x="3332096" y="2127991"/>
                  </a:lnTo>
                  <a:lnTo>
                    <a:pt x="3332096" y="2638126"/>
                  </a:lnTo>
                  <a:lnTo>
                    <a:pt x="3378375" y="2638126"/>
                  </a:lnTo>
                  <a:lnTo>
                    <a:pt x="3378375" y="2127991"/>
                  </a:lnTo>
                  <a:lnTo>
                    <a:pt x="4188260" y="2127991"/>
                  </a:lnTo>
                  <a:lnTo>
                    <a:pt x="4188260" y="2098840"/>
                  </a:lnTo>
                  <a:lnTo>
                    <a:pt x="3378375" y="2098840"/>
                  </a:lnTo>
                  <a:lnTo>
                    <a:pt x="3378375" y="1603281"/>
                  </a:lnTo>
                  <a:lnTo>
                    <a:pt x="4188260" y="1603281"/>
                  </a:lnTo>
                  <a:lnTo>
                    <a:pt x="4188260" y="1574130"/>
                  </a:lnTo>
                  <a:lnTo>
                    <a:pt x="3378375" y="1574130"/>
                  </a:lnTo>
                  <a:lnTo>
                    <a:pt x="3378375" y="1078571"/>
                  </a:lnTo>
                  <a:lnTo>
                    <a:pt x="4188260" y="1078571"/>
                  </a:lnTo>
                  <a:lnTo>
                    <a:pt x="4188260" y="1049420"/>
                  </a:lnTo>
                  <a:lnTo>
                    <a:pt x="3378375" y="1049420"/>
                  </a:lnTo>
                  <a:lnTo>
                    <a:pt x="3378375" y="553861"/>
                  </a:lnTo>
                  <a:lnTo>
                    <a:pt x="4188260" y="553861"/>
                  </a:lnTo>
                  <a:lnTo>
                    <a:pt x="4188260" y="524710"/>
                  </a:lnTo>
                  <a:lnTo>
                    <a:pt x="3378375" y="524710"/>
                  </a:lnTo>
                  <a:lnTo>
                    <a:pt x="3378375" y="29151"/>
                  </a:lnTo>
                  <a:lnTo>
                    <a:pt x="4188260" y="29151"/>
                  </a:lnTo>
                  <a:close/>
                  <a:moveTo>
                    <a:pt x="879303" y="524710"/>
                  </a:moveTo>
                  <a:lnTo>
                    <a:pt x="879303" y="29151"/>
                  </a:lnTo>
                  <a:lnTo>
                    <a:pt x="1666048" y="29151"/>
                  </a:lnTo>
                  <a:lnTo>
                    <a:pt x="1666048" y="524710"/>
                  </a:lnTo>
                  <a:lnTo>
                    <a:pt x="879303" y="524710"/>
                  </a:lnTo>
                  <a:close/>
                  <a:moveTo>
                    <a:pt x="1666048" y="553861"/>
                  </a:moveTo>
                  <a:lnTo>
                    <a:pt x="1666048" y="1049420"/>
                  </a:lnTo>
                  <a:lnTo>
                    <a:pt x="879303" y="1049420"/>
                  </a:lnTo>
                  <a:lnTo>
                    <a:pt x="879303" y="553861"/>
                  </a:lnTo>
                  <a:lnTo>
                    <a:pt x="1666048" y="553861"/>
                  </a:lnTo>
                  <a:close/>
                  <a:moveTo>
                    <a:pt x="833024" y="524710"/>
                  </a:moveTo>
                  <a:lnTo>
                    <a:pt x="46279" y="524710"/>
                  </a:lnTo>
                  <a:lnTo>
                    <a:pt x="46279" y="29151"/>
                  </a:lnTo>
                  <a:lnTo>
                    <a:pt x="833024" y="29151"/>
                  </a:lnTo>
                  <a:lnTo>
                    <a:pt x="833024" y="524710"/>
                  </a:lnTo>
                  <a:close/>
                  <a:moveTo>
                    <a:pt x="833024" y="553861"/>
                  </a:moveTo>
                  <a:lnTo>
                    <a:pt x="833024" y="1049420"/>
                  </a:lnTo>
                  <a:lnTo>
                    <a:pt x="46279" y="1049420"/>
                  </a:lnTo>
                  <a:lnTo>
                    <a:pt x="46279" y="553861"/>
                  </a:lnTo>
                  <a:lnTo>
                    <a:pt x="833024" y="553861"/>
                  </a:lnTo>
                  <a:close/>
                  <a:moveTo>
                    <a:pt x="833024" y="1078571"/>
                  </a:moveTo>
                  <a:lnTo>
                    <a:pt x="833024" y="1574130"/>
                  </a:lnTo>
                  <a:lnTo>
                    <a:pt x="46279" y="1574130"/>
                  </a:lnTo>
                  <a:lnTo>
                    <a:pt x="46279" y="1078571"/>
                  </a:lnTo>
                  <a:lnTo>
                    <a:pt x="833024" y="1078571"/>
                  </a:lnTo>
                  <a:close/>
                  <a:moveTo>
                    <a:pt x="879303" y="1078571"/>
                  </a:moveTo>
                  <a:lnTo>
                    <a:pt x="1666048" y="1078571"/>
                  </a:lnTo>
                  <a:lnTo>
                    <a:pt x="1666048" y="1574130"/>
                  </a:lnTo>
                  <a:lnTo>
                    <a:pt x="879303" y="1574130"/>
                  </a:lnTo>
                  <a:lnTo>
                    <a:pt x="879303" y="1078571"/>
                  </a:lnTo>
                  <a:close/>
                  <a:moveTo>
                    <a:pt x="1712327" y="1078571"/>
                  </a:moveTo>
                  <a:lnTo>
                    <a:pt x="2499072" y="1078571"/>
                  </a:lnTo>
                  <a:lnTo>
                    <a:pt x="2499072" y="1574130"/>
                  </a:lnTo>
                  <a:lnTo>
                    <a:pt x="1712327" y="1574130"/>
                  </a:lnTo>
                  <a:lnTo>
                    <a:pt x="1712327" y="1078571"/>
                  </a:lnTo>
                  <a:close/>
                  <a:moveTo>
                    <a:pt x="1712327" y="1049420"/>
                  </a:moveTo>
                  <a:lnTo>
                    <a:pt x="1712327" y="553861"/>
                  </a:lnTo>
                  <a:lnTo>
                    <a:pt x="2499072" y="553861"/>
                  </a:lnTo>
                  <a:lnTo>
                    <a:pt x="2499072" y="1049420"/>
                  </a:lnTo>
                  <a:lnTo>
                    <a:pt x="1712327" y="1049420"/>
                  </a:lnTo>
                  <a:close/>
                  <a:moveTo>
                    <a:pt x="1712327" y="524710"/>
                  </a:moveTo>
                  <a:lnTo>
                    <a:pt x="1712327" y="29151"/>
                  </a:lnTo>
                  <a:lnTo>
                    <a:pt x="2499072" y="29151"/>
                  </a:lnTo>
                  <a:lnTo>
                    <a:pt x="2499072" y="524710"/>
                  </a:lnTo>
                  <a:lnTo>
                    <a:pt x="1712327" y="524710"/>
                  </a:lnTo>
                  <a:close/>
                  <a:moveTo>
                    <a:pt x="46279" y="2098840"/>
                  </a:moveTo>
                  <a:lnTo>
                    <a:pt x="46279" y="1603281"/>
                  </a:lnTo>
                  <a:lnTo>
                    <a:pt x="833024" y="1603281"/>
                  </a:lnTo>
                  <a:lnTo>
                    <a:pt x="833024" y="2098840"/>
                  </a:lnTo>
                  <a:lnTo>
                    <a:pt x="46279" y="2098840"/>
                  </a:lnTo>
                  <a:close/>
                  <a:moveTo>
                    <a:pt x="879303" y="2098840"/>
                  </a:moveTo>
                  <a:lnTo>
                    <a:pt x="879303" y="1603281"/>
                  </a:lnTo>
                  <a:lnTo>
                    <a:pt x="1666048" y="1603281"/>
                  </a:lnTo>
                  <a:lnTo>
                    <a:pt x="1666048" y="2098840"/>
                  </a:lnTo>
                  <a:lnTo>
                    <a:pt x="879303" y="2098840"/>
                  </a:lnTo>
                  <a:close/>
                  <a:moveTo>
                    <a:pt x="1712327" y="2098840"/>
                  </a:moveTo>
                  <a:lnTo>
                    <a:pt x="1712327" y="1603281"/>
                  </a:lnTo>
                  <a:lnTo>
                    <a:pt x="2499072" y="1603281"/>
                  </a:lnTo>
                  <a:lnTo>
                    <a:pt x="2499072" y="2098840"/>
                  </a:lnTo>
                  <a:lnTo>
                    <a:pt x="1712327" y="2098840"/>
                  </a:lnTo>
                  <a:close/>
                  <a:moveTo>
                    <a:pt x="3332096" y="2098840"/>
                  </a:moveTo>
                  <a:lnTo>
                    <a:pt x="2545351" y="2098840"/>
                  </a:lnTo>
                  <a:lnTo>
                    <a:pt x="2545351" y="1603281"/>
                  </a:lnTo>
                  <a:lnTo>
                    <a:pt x="3332096" y="1603281"/>
                  </a:lnTo>
                  <a:lnTo>
                    <a:pt x="3332096" y="2098840"/>
                  </a:lnTo>
                  <a:close/>
                  <a:moveTo>
                    <a:pt x="3332096" y="1574130"/>
                  </a:moveTo>
                  <a:lnTo>
                    <a:pt x="2545351" y="1574130"/>
                  </a:lnTo>
                  <a:lnTo>
                    <a:pt x="2545351" y="1078571"/>
                  </a:lnTo>
                  <a:lnTo>
                    <a:pt x="3332096" y="1078571"/>
                  </a:lnTo>
                  <a:lnTo>
                    <a:pt x="3332096" y="1574130"/>
                  </a:lnTo>
                  <a:close/>
                  <a:moveTo>
                    <a:pt x="3332096" y="1049420"/>
                  </a:moveTo>
                  <a:lnTo>
                    <a:pt x="2545351" y="1049420"/>
                  </a:lnTo>
                  <a:lnTo>
                    <a:pt x="2545351" y="553861"/>
                  </a:lnTo>
                  <a:lnTo>
                    <a:pt x="3332096" y="553861"/>
                  </a:lnTo>
                  <a:lnTo>
                    <a:pt x="3332096" y="1049420"/>
                  </a:lnTo>
                  <a:close/>
                  <a:moveTo>
                    <a:pt x="3332096" y="524710"/>
                  </a:moveTo>
                  <a:lnTo>
                    <a:pt x="2545351" y="524710"/>
                  </a:lnTo>
                  <a:lnTo>
                    <a:pt x="2545351" y="29151"/>
                  </a:lnTo>
                  <a:lnTo>
                    <a:pt x="3332096" y="29151"/>
                  </a:lnTo>
                  <a:lnTo>
                    <a:pt x="3332096" y="524710"/>
                  </a:lnTo>
                  <a:close/>
                </a:path>
              </a:pathLst>
            </a:custGeom>
            <a:solidFill>
              <a:srgbClr val="FFFFFF"/>
            </a:solidFill>
          </p:spPr>
        </p:sp>
      </p:grpSp>
      <p:grpSp>
        <p:nvGrpSpPr>
          <p:cNvPr name="Group 4" id="4"/>
          <p:cNvGrpSpPr/>
          <p:nvPr/>
        </p:nvGrpSpPr>
        <p:grpSpPr>
          <a:xfrm rot="0">
            <a:off x="1544531" y="2944053"/>
            <a:ext cx="5674721" cy="2990298"/>
            <a:chOff x="0" y="0"/>
            <a:chExt cx="1016846" cy="535828"/>
          </a:xfrm>
        </p:grpSpPr>
        <p:sp>
          <p:nvSpPr>
            <p:cNvPr name="Freeform 5" id="5"/>
            <p:cNvSpPr/>
            <p:nvPr/>
          </p:nvSpPr>
          <p:spPr>
            <a:xfrm flipH="false" flipV="false" rot="0">
              <a:off x="0" y="0"/>
              <a:ext cx="1016846" cy="535828"/>
            </a:xfrm>
            <a:custGeom>
              <a:avLst/>
              <a:gdLst/>
              <a:ahLst/>
              <a:cxnLst/>
              <a:rect r="r" b="b" t="t" l="l"/>
              <a:pathLst>
                <a:path h="535828" w="1016846">
                  <a:moveTo>
                    <a:pt x="27286" y="0"/>
                  </a:moveTo>
                  <a:lnTo>
                    <a:pt x="989560" y="0"/>
                  </a:lnTo>
                  <a:cubicBezTo>
                    <a:pt x="1004630" y="0"/>
                    <a:pt x="1016846" y="12216"/>
                    <a:pt x="1016846" y="27286"/>
                  </a:cubicBezTo>
                  <a:lnTo>
                    <a:pt x="1016846" y="508542"/>
                  </a:lnTo>
                  <a:cubicBezTo>
                    <a:pt x="1016846" y="515779"/>
                    <a:pt x="1013971" y="522719"/>
                    <a:pt x="1008854" y="527836"/>
                  </a:cubicBezTo>
                  <a:cubicBezTo>
                    <a:pt x="1003737" y="532953"/>
                    <a:pt x="996797" y="535828"/>
                    <a:pt x="989560" y="535828"/>
                  </a:cubicBezTo>
                  <a:lnTo>
                    <a:pt x="27286" y="535828"/>
                  </a:lnTo>
                  <a:cubicBezTo>
                    <a:pt x="20049" y="535828"/>
                    <a:pt x="13109" y="532953"/>
                    <a:pt x="7992" y="527836"/>
                  </a:cubicBezTo>
                  <a:cubicBezTo>
                    <a:pt x="2875" y="522719"/>
                    <a:pt x="0" y="515779"/>
                    <a:pt x="0" y="508542"/>
                  </a:cubicBezTo>
                  <a:lnTo>
                    <a:pt x="0" y="27286"/>
                  </a:lnTo>
                  <a:cubicBezTo>
                    <a:pt x="0" y="20049"/>
                    <a:pt x="2875" y="13109"/>
                    <a:pt x="7992" y="7992"/>
                  </a:cubicBezTo>
                  <a:cubicBezTo>
                    <a:pt x="13109" y="2875"/>
                    <a:pt x="20049" y="0"/>
                    <a:pt x="27286" y="0"/>
                  </a:cubicBezTo>
                  <a:close/>
                </a:path>
              </a:pathLst>
            </a:custGeom>
            <a:solidFill>
              <a:srgbClr val="FDD36D"/>
            </a:solidFill>
            <a:ln w="28575" cap="sq">
              <a:solidFill>
                <a:srgbClr val="000000"/>
              </a:solidFill>
              <a:prstDash val="solid"/>
              <a:miter/>
            </a:ln>
          </p:spPr>
        </p:sp>
        <p:sp>
          <p:nvSpPr>
            <p:cNvPr name="TextBox 6" id="6"/>
            <p:cNvSpPr txBox="true"/>
            <p:nvPr/>
          </p:nvSpPr>
          <p:spPr>
            <a:xfrm>
              <a:off x="0" y="-85725"/>
              <a:ext cx="1016846" cy="621553"/>
            </a:xfrm>
            <a:prstGeom prst="rect">
              <a:avLst/>
            </a:prstGeom>
          </p:spPr>
          <p:txBody>
            <a:bodyPr anchor="ctr" rtlCol="false" tIns="50800" lIns="50800" bIns="50800" rIns="50800"/>
            <a:lstStyle/>
            <a:p>
              <a:pPr algn="ctr">
                <a:lnSpc>
                  <a:spcPts val="9100"/>
                </a:lnSpc>
              </a:pPr>
            </a:p>
          </p:txBody>
        </p:sp>
      </p:grpSp>
      <p:grpSp>
        <p:nvGrpSpPr>
          <p:cNvPr name="Group 7" id="7"/>
          <p:cNvGrpSpPr/>
          <p:nvPr/>
        </p:nvGrpSpPr>
        <p:grpSpPr>
          <a:xfrm rot="0">
            <a:off x="1745660" y="2570003"/>
            <a:ext cx="6035810" cy="2844310"/>
            <a:chOff x="0" y="0"/>
            <a:chExt cx="1081549" cy="509668"/>
          </a:xfrm>
        </p:grpSpPr>
        <p:sp>
          <p:nvSpPr>
            <p:cNvPr name="Freeform 8" id="8"/>
            <p:cNvSpPr/>
            <p:nvPr/>
          </p:nvSpPr>
          <p:spPr>
            <a:xfrm flipH="false" flipV="false" rot="0">
              <a:off x="0" y="0"/>
              <a:ext cx="1081549" cy="509668"/>
            </a:xfrm>
            <a:custGeom>
              <a:avLst/>
              <a:gdLst/>
              <a:ahLst/>
              <a:cxnLst/>
              <a:rect r="r" b="b" t="t" l="l"/>
              <a:pathLst>
                <a:path h="509668" w="1081549">
                  <a:moveTo>
                    <a:pt x="25653" y="0"/>
                  </a:moveTo>
                  <a:lnTo>
                    <a:pt x="1055896" y="0"/>
                  </a:lnTo>
                  <a:cubicBezTo>
                    <a:pt x="1062699" y="0"/>
                    <a:pt x="1069224" y="2703"/>
                    <a:pt x="1074035" y="7514"/>
                  </a:cubicBezTo>
                  <a:cubicBezTo>
                    <a:pt x="1078846" y="12325"/>
                    <a:pt x="1081549" y="18850"/>
                    <a:pt x="1081549" y="25653"/>
                  </a:cubicBezTo>
                  <a:lnTo>
                    <a:pt x="1081549" y="484015"/>
                  </a:lnTo>
                  <a:cubicBezTo>
                    <a:pt x="1081549" y="490819"/>
                    <a:pt x="1078846" y="497344"/>
                    <a:pt x="1074035" y="502155"/>
                  </a:cubicBezTo>
                  <a:cubicBezTo>
                    <a:pt x="1069224" y="506965"/>
                    <a:pt x="1062699" y="509668"/>
                    <a:pt x="1055896" y="509668"/>
                  </a:cubicBezTo>
                  <a:lnTo>
                    <a:pt x="25653" y="509668"/>
                  </a:lnTo>
                  <a:cubicBezTo>
                    <a:pt x="18850" y="509668"/>
                    <a:pt x="12325" y="506965"/>
                    <a:pt x="7514" y="502155"/>
                  </a:cubicBezTo>
                  <a:cubicBezTo>
                    <a:pt x="2703" y="497344"/>
                    <a:pt x="0" y="490819"/>
                    <a:pt x="0" y="484015"/>
                  </a:cubicBezTo>
                  <a:lnTo>
                    <a:pt x="0" y="25653"/>
                  </a:lnTo>
                  <a:cubicBezTo>
                    <a:pt x="0" y="18850"/>
                    <a:pt x="2703" y="12325"/>
                    <a:pt x="7514" y="7514"/>
                  </a:cubicBezTo>
                  <a:cubicBezTo>
                    <a:pt x="12325" y="2703"/>
                    <a:pt x="18850" y="0"/>
                    <a:pt x="25653" y="0"/>
                  </a:cubicBezTo>
                  <a:close/>
                </a:path>
              </a:pathLst>
            </a:custGeom>
            <a:solidFill>
              <a:srgbClr val="FFFFFF"/>
            </a:solidFill>
            <a:ln w="28575" cap="sq">
              <a:solidFill>
                <a:srgbClr val="000000"/>
              </a:solidFill>
              <a:prstDash val="solid"/>
              <a:miter/>
            </a:ln>
          </p:spPr>
        </p:sp>
        <p:sp>
          <p:nvSpPr>
            <p:cNvPr name="TextBox 9" id="9"/>
            <p:cNvSpPr txBox="true"/>
            <p:nvPr/>
          </p:nvSpPr>
          <p:spPr>
            <a:xfrm>
              <a:off x="0" y="-85725"/>
              <a:ext cx="1081549" cy="595393"/>
            </a:xfrm>
            <a:prstGeom prst="rect">
              <a:avLst/>
            </a:prstGeom>
          </p:spPr>
          <p:txBody>
            <a:bodyPr anchor="ctr" rtlCol="false" tIns="50800" lIns="50800" bIns="50800" rIns="50800"/>
            <a:lstStyle/>
            <a:p>
              <a:pPr algn="ctr">
                <a:lnSpc>
                  <a:spcPts val="9100"/>
                </a:lnSpc>
              </a:pPr>
            </a:p>
          </p:txBody>
        </p:sp>
      </p:grpSp>
      <p:grpSp>
        <p:nvGrpSpPr>
          <p:cNvPr name="Group 10" id="10"/>
          <p:cNvGrpSpPr/>
          <p:nvPr/>
        </p:nvGrpSpPr>
        <p:grpSpPr>
          <a:xfrm rot="2700000">
            <a:off x="1211424" y="1007355"/>
            <a:ext cx="882269" cy="88226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2" id="12"/>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3" id="13"/>
          <p:cNvGrpSpPr/>
          <p:nvPr/>
        </p:nvGrpSpPr>
        <p:grpSpPr>
          <a:xfrm rot="2700000">
            <a:off x="2459140" y="1007355"/>
            <a:ext cx="882269" cy="88226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5" id="15"/>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6" id="16"/>
          <p:cNvGrpSpPr/>
          <p:nvPr/>
        </p:nvGrpSpPr>
        <p:grpSpPr>
          <a:xfrm rot="2700000">
            <a:off x="15075383" y="1007355"/>
            <a:ext cx="882269" cy="88226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18" id="18"/>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19" id="19"/>
          <p:cNvGrpSpPr/>
          <p:nvPr/>
        </p:nvGrpSpPr>
        <p:grpSpPr>
          <a:xfrm rot="2700000">
            <a:off x="16194307" y="1007355"/>
            <a:ext cx="882269" cy="88226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w="28575" cap="sq">
              <a:solidFill>
                <a:srgbClr val="000000"/>
              </a:solidFill>
              <a:prstDash val="solid"/>
              <a:miter/>
            </a:ln>
          </p:spPr>
        </p:sp>
        <p:sp>
          <p:nvSpPr>
            <p:cNvPr name="TextBox 21" id="21"/>
            <p:cNvSpPr txBox="true"/>
            <p:nvPr/>
          </p:nvSpPr>
          <p:spPr>
            <a:xfrm>
              <a:off x="190500" y="209550"/>
              <a:ext cx="431800" cy="412750"/>
            </a:xfrm>
            <a:prstGeom prst="rect">
              <a:avLst/>
            </a:prstGeom>
          </p:spPr>
          <p:txBody>
            <a:bodyPr anchor="ctr" rtlCol="false" tIns="50800" lIns="50800" bIns="50800" rIns="50800"/>
            <a:lstStyle/>
            <a:p>
              <a:pPr algn="ctr">
                <a:lnSpc>
                  <a:spcPts val="2694"/>
                </a:lnSpc>
              </a:pPr>
            </a:p>
          </p:txBody>
        </p:sp>
      </p:grpSp>
      <p:grpSp>
        <p:nvGrpSpPr>
          <p:cNvPr name="Group 22" id="22"/>
          <p:cNvGrpSpPr/>
          <p:nvPr/>
        </p:nvGrpSpPr>
        <p:grpSpPr>
          <a:xfrm rot="0">
            <a:off x="3999454" y="729688"/>
            <a:ext cx="10200429" cy="1342659"/>
            <a:chOff x="0" y="0"/>
            <a:chExt cx="1827802" cy="240589"/>
          </a:xfrm>
        </p:grpSpPr>
        <p:sp>
          <p:nvSpPr>
            <p:cNvPr name="Freeform 23" id="23"/>
            <p:cNvSpPr/>
            <p:nvPr/>
          </p:nvSpPr>
          <p:spPr>
            <a:xfrm flipH="false" flipV="false" rot="0">
              <a:off x="0" y="0"/>
              <a:ext cx="1827802" cy="240589"/>
            </a:xfrm>
            <a:custGeom>
              <a:avLst/>
              <a:gdLst/>
              <a:ahLst/>
              <a:cxnLst/>
              <a:rect r="r" b="b" t="t" l="l"/>
              <a:pathLst>
                <a:path h="240589" w="1827802">
                  <a:moveTo>
                    <a:pt x="45539" y="0"/>
                  </a:moveTo>
                  <a:lnTo>
                    <a:pt x="1782263" y="0"/>
                  </a:lnTo>
                  <a:cubicBezTo>
                    <a:pt x="1794341" y="0"/>
                    <a:pt x="1805924" y="4798"/>
                    <a:pt x="1814464" y="13338"/>
                  </a:cubicBezTo>
                  <a:cubicBezTo>
                    <a:pt x="1823004" y="21878"/>
                    <a:pt x="1827802" y="33461"/>
                    <a:pt x="1827802" y="45539"/>
                  </a:cubicBezTo>
                  <a:lnTo>
                    <a:pt x="1827802" y="195050"/>
                  </a:lnTo>
                  <a:cubicBezTo>
                    <a:pt x="1827802" y="220201"/>
                    <a:pt x="1807413" y="240589"/>
                    <a:pt x="1782263" y="240589"/>
                  </a:cubicBezTo>
                  <a:lnTo>
                    <a:pt x="45539" y="240589"/>
                  </a:lnTo>
                  <a:cubicBezTo>
                    <a:pt x="33461" y="240589"/>
                    <a:pt x="21878" y="235791"/>
                    <a:pt x="13338" y="227251"/>
                  </a:cubicBezTo>
                  <a:cubicBezTo>
                    <a:pt x="4798" y="218711"/>
                    <a:pt x="0" y="207128"/>
                    <a:pt x="0" y="195050"/>
                  </a:cubicBezTo>
                  <a:lnTo>
                    <a:pt x="0" y="45539"/>
                  </a:lnTo>
                  <a:cubicBezTo>
                    <a:pt x="0" y="33461"/>
                    <a:pt x="4798" y="21878"/>
                    <a:pt x="13338" y="13338"/>
                  </a:cubicBezTo>
                  <a:cubicBezTo>
                    <a:pt x="21878" y="4798"/>
                    <a:pt x="33461" y="0"/>
                    <a:pt x="45539" y="0"/>
                  </a:cubicBezTo>
                  <a:close/>
                </a:path>
              </a:pathLst>
            </a:custGeom>
            <a:solidFill>
              <a:srgbClr val="2B6599"/>
            </a:solidFill>
            <a:ln w="28575" cap="rnd">
              <a:solidFill>
                <a:srgbClr val="000000"/>
              </a:solidFill>
              <a:prstDash val="solid"/>
              <a:round/>
            </a:ln>
          </p:spPr>
        </p:sp>
        <p:sp>
          <p:nvSpPr>
            <p:cNvPr name="TextBox 24" id="24"/>
            <p:cNvSpPr txBox="true"/>
            <p:nvPr/>
          </p:nvSpPr>
          <p:spPr>
            <a:xfrm>
              <a:off x="0" y="-47625"/>
              <a:ext cx="1827802" cy="288214"/>
            </a:xfrm>
            <a:prstGeom prst="rect">
              <a:avLst/>
            </a:prstGeom>
          </p:spPr>
          <p:txBody>
            <a:bodyPr anchor="ctr" rtlCol="false" tIns="50800" lIns="50800" bIns="50800" rIns="50800"/>
            <a:lstStyle/>
            <a:p>
              <a:pPr algn="ctr">
                <a:lnSpc>
                  <a:spcPts val="4290"/>
                </a:lnSpc>
              </a:pPr>
              <a:r>
                <a:rPr lang="en-US" sz="3300" i="true">
                  <a:solidFill>
                    <a:srgbClr val="FFFFFF"/>
                  </a:solidFill>
                  <a:latin typeface="Asap Italics"/>
                  <a:ea typeface="Asap Italics"/>
                  <a:cs typeface="Asap Italics"/>
                  <a:sym typeface="Asap Italics"/>
                </a:rPr>
                <a:t>CHƯƠNG IV. THỰC NGHIỆM VÀ KẾT LUẬN</a:t>
              </a:r>
            </a:p>
          </p:txBody>
        </p:sp>
      </p:grpSp>
      <p:sp>
        <p:nvSpPr>
          <p:cNvPr name="Freeform 25" id="25"/>
          <p:cNvSpPr/>
          <p:nvPr/>
        </p:nvSpPr>
        <p:spPr>
          <a:xfrm flipH="false" flipV="false" rot="0">
            <a:off x="8046349" y="2944053"/>
            <a:ext cx="10023063" cy="5637973"/>
          </a:xfrm>
          <a:custGeom>
            <a:avLst/>
            <a:gdLst/>
            <a:ahLst/>
            <a:cxnLst/>
            <a:rect r="r" b="b" t="t" l="l"/>
            <a:pathLst>
              <a:path h="5637973" w="10023063">
                <a:moveTo>
                  <a:pt x="0" y="0"/>
                </a:moveTo>
                <a:lnTo>
                  <a:pt x="10023063" y="0"/>
                </a:lnTo>
                <a:lnTo>
                  <a:pt x="10023063" y="5637972"/>
                </a:lnTo>
                <a:lnTo>
                  <a:pt x="0" y="5637972"/>
                </a:lnTo>
                <a:lnTo>
                  <a:pt x="0" y="0"/>
                </a:lnTo>
                <a:close/>
              </a:path>
            </a:pathLst>
          </a:custGeom>
          <a:blipFill>
            <a:blip r:embed="rId2"/>
            <a:stretch>
              <a:fillRect l="0" t="0" r="0" b="0"/>
            </a:stretch>
          </a:blipFill>
        </p:spPr>
      </p:sp>
      <p:sp>
        <p:nvSpPr>
          <p:cNvPr name="TextBox 26" id="26"/>
          <p:cNvSpPr txBox="true"/>
          <p:nvPr/>
        </p:nvSpPr>
        <p:spPr>
          <a:xfrm rot="0">
            <a:off x="2242046" y="2905953"/>
            <a:ext cx="3121706" cy="783199"/>
          </a:xfrm>
          <a:prstGeom prst="rect">
            <a:avLst/>
          </a:prstGeom>
        </p:spPr>
        <p:txBody>
          <a:bodyPr anchor="t" rtlCol="false" tIns="0" lIns="0" bIns="0" rIns="0">
            <a:spAutoFit/>
          </a:bodyPr>
          <a:lstStyle/>
          <a:p>
            <a:pPr algn="l">
              <a:lnSpc>
                <a:spcPts val="3971"/>
              </a:lnSpc>
            </a:pPr>
            <a:r>
              <a:rPr lang="en-US" sz="3008" i="true" b="true">
                <a:solidFill>
                  <a:srgbClr val="000000"/>
                </a:solidFill>
                <a:latin typeface="Asap Bold Italics"/>
                <a:ea typeface="Asap Bold Italics"/>
                <a:cs typeface="Asap Bold Italics"/>
                <a:sym typeface="Asap Bold Italics"/>
              </a:rPr>
              <a:t>4.1. Thực nghiệm</a:t>
            </a:r>
          </a:p>
          <a:p>
            <a:pPr algn="l">
              <a:lnSpc>
                <a:spcPts val="2255"/>
              </a:lnSpc>
            </a:pPr>
          </a:p>
        </p:txBody>
      </p:sp>
      <p:sp>
        <p:nvSpPr>
          <p:cNvPr name="TextBox 27" id="27"/>
          <p:cNvSpPr txBox="true"/>
          <p:nvPr/>
        </p:nvSpPr>
        <p:spPr>
          <a:xfrm rot="0">
            <a:off x="2276416" y="3651051"/>
            <a:ext cx="3526980" cy="1241923"/>
          </a:xfrm>
          <a:prstGeom prst="rect">
            <a:avLst/>
          </a:prstGeom>
        </p:spPr>
        <p:txBody>
          <a:bodyPr anchor="t" rtlCol="false" tIns="0" lIns="0" bIns="0" rIns="0">
            <a:spAutoFit/>
          </a:bodyPr>
          <a:lstStyle/>
          <a:p>
            <a:pPr algn="l">
              <a:lnSpc>
                <a:spcPts val="3839"/>
              </a:lnSpc>
            </a:pPr>
            <a:r>
              <a:rPr lang="en-US" sz="2909" i="true">
                <a:solidFill>
                  <a:srgbClr val="000000"/>
                </a:solidFill>
                <a:latin typeface="Asap Italics"/>
                <a:ea typeface="Asap Italics"/>
                <a:cs typeface="Asap Italics"/>
                <a:sym typeface="Asap Italics"/>
              </a:rPr>
              <a:t>- Đặt</a:t>
            </a:r>
            <a:r>
              <a:rPr lang="en-US" sz="2909" i="true">
                <a:solidFill>
                  <a:srgbClr val="000000"/>
                </a:solidFill>
                <a:latin typeface="Asap Italics"/>
                <a:ea typeface="Asap Italics"/>
                <a:cs typeface="Asap Italics"/>
                <a:sym typeface="Asap Italics"/>
              </a:rPr>
              <a:t> cược, rút bài, dừ</a:t>
            </a:r>
            <a:r>
              <a:rPr lang="en-US" sz="2909" i="true">
                <a:solidFill>
                  <a:srgbClr val="000000"/>
                </a:solidFill>
                <a:latin typeface="Asap Italics"/>
                <a:ea typeface="Asap Italics"/>
                <a:cs typeface="Asap Italics"/>
                <a:sym typeface="Asap Italics"/>
              </a:rPr>
              <a:t>ng, xem lịch sử:</a:t>
            </a:r>
          </a:p>
          <a:p>
            <a:pPr algn="l">
              <a:lnSpc>
                <a:spcPts val="2123"/>
              </a:lnSpc>
            </a:pP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DAGpTnFgViw</dc:identifier>
  <dcterms:modified xsi:type="dcterms:W3CDTF">2011-08-01T06:04:30Z</dcterms:modified>
  <cp:revision>1</cp:revision>
  <dc:title>Bài thuyết trình Giáo dục Nắm vững Kỹ thuật Viết ý kiến Xanh dương Trắng Phong cách Đường kẻ Đơn giản</dc:title>
</cp:coreProperties>
</file>