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88" r:id="rId2"/>
    <p:sldId id="270" r:id="rId3"/>
    <p:sldId id="278" r:id="rId4"/>
    <p:sldId id="289" r:id="rId5"/>
    <p:sldId id="286" r:id="rId6"/>
    <p:sldId id="287" r:id="rId7"/>
    <p:sldId id="259" r:id="rId8"/>
    <p:sldId id="260" r:id="rId9"/>
    <p:sldId id="261" r:id="rId10"/>
    <p:sldId id="29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202"/>
    <a:srgbClr val="F5DCDF"/>
    <a:srgbClr val="CF1628"/>
    <a:srgbClr val="CB4039"/>
    <a:srgbClr val="C00403"/>
    <a:srgbClr val="9A9A9A"/>
    <a:srgbClr val="D1D1D1"/>
    <a:srgbClr val="F1C7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5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18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D9AA778-9E6E-4507-8DD4-9C629B33CC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B3CCBE-4148-4F57-8C0A-6F8E7E559C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36A3B-30AB-429E-8CDE-BD57CDAFDB4E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9C2D7-C66C-454F-9594-7457058F81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4EAE6-D8FF-43A5-9632-45F1C39752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11754-9BB3-4276-8C38-69618FF00C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906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E2276-A32C-45ED-9516-961EB815BA95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91BBA-38DD-4244-8203-D94770F62C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87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A995AA2-851A-40EE-8F73-8EAEC6980B1C}"/>
              </a:ext>
            </a:extLst>
          </p:cNvPr>
          <p:cNvSpPr/>
          <p:nvPr userDrawn="1"/>
        </p:nvSpPr>
        <p:spPr>
          <a:xfrm>
            <a:off x="-12406" y="4452730"/>
            <a:ext cx="9168812" cy="2155454"/>
          </a:xfrm>
          <a:prstGeom prst="rect">
            <a:avLst/>
          </a:prstGeom>
          <a:solidFill>
            <a:srgbClr val="C004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633240"/>
            <a:ext cx="9144000" cy="1665285"/>
          </a:xfrm>
        </p:spPr>
        <p:txBody>
          <a:bodyPr anchor="b">
            <a:normAutofit/>
          </a:bodyPr>
          <a:lstStyle>
            <a:lvl1pPr algn="ctr">
              <a:defRPr sz="3800" b="1">
                <a:solidFill>
                  <a:srgbClr val="C0020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BÀI x</a:t>
            </a:r>
            <a:br>
              <a:rPr lang="en-US"/>
            </a:br>
            <a:r>
              <a:rPr lang="en-US"/>
              <a:t>TIÊU ĐỀ CỦA BÀI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04CEF8-5526-4341-9CDB-549C3F8332B2}"/>
              </a:ext>
            </a:extLst>
          </p:cNvPr>
          <p:cNvCxnSpPr/>
          <p:nvPr userDrawn="1"/>
        </p:nvCxnSpPr>
        <p:spPr>
          <a:xfrm>
            <a:off x="0" y="1161961"/>
            <a:ext cx="9144000" cy="0"/>
          </a:xfrm>
          <a:prstGeom prst="line">
            <a:avLst/>
          </a:prstGeom>
          <a:ln w="114300">
            <a:solidFill>
              <a:srgbClr val="F1C7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E039358-8229-43A5-975E-11C8F25E6F8E}"/>
              </a:ext>
            </a:extLst>
          </p:cNvPr>
          <p:cNvSpPr txBox="1"/>
          <p:nvPr userDrawn="1"/>
        </p:nvSpPr>
        <p:spPr>
          <a:xfrm>
            <a:off x="1397960" y="260725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sz="2000" b="1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ỜNG ĐẠI HỌC BÁCH KHOA HÀ NỘI</a:t>
            </a:r>
          </a:p>
          <a:p>
            <a:r>
              <a:rPr lang="en-US" sz="1600" b="0">
                <a:solidFill>
                  <a:srgbClr val="9A9A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39868A-B9C4-46CD-9401-C018F851D497}"/>
              </a:ext>
            </a:extLst>
          </p:cNvPr>
          <p:cNvCxnSpPr>
            <a:cxnSpLocks/>
          </p:cNvCxnSpPr>
          <p:nvPr userDrawn="1"/>
        </p:nvCxnSpPr>
        <p:spPr>
          <a:xfrm>
            <a:off x="-24812" y="6862895"/>
            <a:ext cx="9181218" cy="0"/>
          </a:xfrm>
          <a:prstGeom prst="line">
            <a:avLst/>
          </a:prstGeom>
          <a:ln w="381000">
            <a:solidFill>
              <a:srgbClr val="F1C7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D35A51D1-4747-45F3-A247-B18411A5EF9F}"/>
              </a:ext>
            </a:extLst>
          </p:cNvPr>
          <p:cNvSpPr/>
          <p:nvPr userDrawn="1"/>
        </p:nvSpPr>
        <p:spPr>
          <a:xfrm>
            <a:off x="-12406" y="6055664"/>
            <a:ext cx="569756" cy="544593"/>
          </a:xfrm>
          <a:prstGeom prst="triangle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64B62EB-2DEC-4D4F-AD34-3E8F55767419}"/>
              </a:ext>
            </a:extLst>
          </p:cNvPr>
          <p:cNvSpPr/>
          <p:nvPr userDrawn="1"/>
        </p:nvSpPr>
        <p:spPr>
          <a:xfrm>
            <a:off x="560425" y="6062892"/>
            <a:ext cx="569756" cy="544593"/>
          </a:xfrm>
          <a:prstGeom prst="triangle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EF5B2ACC-2B98-4DF6-8474-536AC69C1F64}"/>
              </a:ext>
            </a:extLst>
          </p:cNvPr>
          <p:cNvSpPr/>
          <p:nvPr userDrawn="1"/>
        </p:nvSpPr>
        <p:spPr>
          <a:xfrm>
            <a:off x="1126443" y="6065225"/>
            <a:ext cx="569756" cy="544593"/>
          </a:xfrm>
          <a:prstGeom prst="triangle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6F0DE29C-1822-4080-8829-07FA81B8BCED}"/>
              </a:ext>
            </a:extLst>
          </p:cNvPr>
          <p:cNvSpPr/>
          <p:nvPr userDrawn="1"/>
        </p:nvSpPr>
        <p:spPr>
          <a:xfrm>
            <a:off x="1697122" y="6062893"/>
            <a:ext cx="569756" cy="544593"/>
          </a:xfrm>
          <a:prstGeom prst="triangle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064174E-7A31-4677-9EE6-9D4F1EBCA9E7}"/>
              </a:ext>
            </a:extLst>
          </p:cNvPr>
          <p:cNvSpPr/>
          <p:nvPr userDrawn="1"/>
        </p:nvSpPr>
        <p:spPr>
          <a:xfrm>
            <a:off x="2266618" y="6065225"/>
            <a:ext cx="569756" cy="544593"/>
          </a:xfrm>
          <a:prstGeom prst="triangle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7C2941A8-A822-421E-8BA4-20301C45C6CC}"/>
              </a:ext>
            </a:extLst>
          </p:cNvPr>
          <p:cNvSpPr/>
          <p:nvPr userDrawn="1"/>
        </p:nvSpPr>
        <p:spPr>
          <a:xfrm>
            <a:off x="2836375" y="6055690"/>
            <a:ext cx="569756" cy="544593"/>
          </a:xfrm>
          <a:prstGeom prst="triangle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25F71132-155F-41E8-B919-F26831A0320D}"/>
              </a:ext>
            </a:extLst>
          </p:cNvPr>
          <p:cNvSpPr/>
          <p:nvPr userDrawn="1"/>
        </p:nvSpPr>
        <p:spPr>
          <a:xfrm>
            <a:off x="3406131" y="6065225"/>
            <a:ext cx="569756" cy="544593"/>
          </a:xfrm>
          <a:prstGeom prst="triangle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BF4A9F3C-30FD-41D5-B04C-8C7970B3F5EB}"/>
              </a:ext>
            </a:extLst>
          </p:cNvPr>
          <p:cNvSpPr/>
          <p:nvPr userDrawn="1"/>
        </p:nvSpPr>
        <p:spPr>
          <a:xfrm>
            <a:off x="3975886" y="6055664"/>
            <a:ext cx="569756" cy="544593"/>
          </a:xfrm>
          <a:prstGeom prst="triangle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C8203B07-C033-4F70-9DB8-B6038EC960DB}"/>
              </a:ext>
            </a:extLst>
          </p:cNvPr>
          <p:cNvSpPr/>
          <p:nvPr userDrawn="1"/>
        </p:nvSpPr>
        <p:spPr>
          <a:xfrm>
            <a:off x="272473" y="5515322"/>
            <a:ext cx="569756" cy="544593"/>
          </a:xfrm>
          <a:prstGeom prst="triangle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BC4D7A2D-115C-4601-8C6A-7C054D004260}"/>
              </a:ext>
            </a:extLst>
          </p:cNvPr>
          <p:cNvSpPr/>
          <p:nvPr userDrawn="1"/>
        </p:nvSpPr>
        <p:spPr>
          <a:xfrm>
            <a:off x="845302" y="5522550"/>
            <a:ext cx="569756" cy="544593"/>
          </a:xfrm>
          <a:prstGeom prst="triangle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E6B0C390-5303-47AB-AC5E-FE6B149F467B}"/>
              </a:ext>
            </a:extLst>
          </p:cNvPr>
          <p:cNvSpPr/>
          <p:nvPr userDrawn="1"/>
        </p:nvSpPr>
        <p:spPr>
          <a:xfrm>
            <a:off x="1411321" y="5524883"/>
            <a:ext cx="569756" cy="544593"/>
          </a:xfrm>
          <a:prstGeom prst="triangle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270CCE2-5293-4F53-BBDE-43F19F178D2F}"/>
              </a:ext>
            </a:extLst>
          </p:cNvPr>
          <p:cNvSpPr/>
          <p:nvPr userDrawn="1"/>
        </p:nvSpPr>
        <p:spPr>
          <a:xfrm>
            <a:off x="1982001" y="5522551"/>
            <a:ext cx="569756" cy="544593"/>
          </a:xfrm>
          <a:prstGeom prst="triangle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696F1920-C08E-4A36-A6C6-C6455D9641A4}"/>
              </a:ext>
            </a:extLst>
          </p:cNvPr>
          <p:cNvSpPr/>
          <p:nvPr userDrawn="1"/>
        </p:nvSpPr>
        <p:spPr>
          <a:xfrm>
            <a:off x="2551496" y="5524883"/>
            <a:ext cx="569756" cy="544593"/>
          </a:xfrm>
          <a:prstGeom prst="triangle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6614145A-4881-4692-9325-80AE4E121452}"/>
              </a:ext>
            </a:extLst>
          </p:cNvPr>
          <p:cNvSpPr/>
          <p:nvPr userDrawn="1"/>
        </p:nvSpPr>
        <p:spPr>
          <a:xfrm>
            <a:off x="3121252" y="5515348"/>
            <a:ext cx="569756" cy="544593"/>
          </a:xfrm>
          <a:prstGeom prst="triangle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0C1063DB-1832-4D5D-BAC2-93B9AEDAA5A5}"/>
              </a:ext>
            </a:extLst>
          </p:cNvPr>
          <p:cNvSpPr/>
          <p:nvPr userDrawn="1"/>
        </p:nvSpPr>
        <p:spPr>
          <a:xfrm>
            <a:off x="3691009" y="5524883"/>
            <a:ext cx="569756" cy="544593"/>
          </a:xfrm>
          <a:prstGeom prst="triangle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17CAE849-E370-4DE1-8AA7-10086EEC4B84}"/>
              </a:ext>
            </a:extLst>
          </p:cNvPr>
          <p:cNvSpPr/>
          <p:nvPr userDrawn="1"/>
        </p:nvSpPr>
        <p:spPr>
          <a:xfrm>
            <a:off x="-284878" y="5522550"/>
            <a:ext cx="569756" cy="544593"/>
          </a:xfrm>
          <a:prstGeom prst="triangle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2E2A3DDB-0CED-407E-B603-3A2A6C850BA0}"/>
              </a:ext>
            </a:extLst>
          </p:cNvPr>
          <p:cNvSpPr/>
          <p:nvPr userDrawn="1"/>
        </p:nvSpPr>
        <p:spPr>
          <a:xfrm>
            <a:off x="557091" y="4983560"/>
            <a:ext cx="569756" cy="544593"/>
          </a:xfrm>
          <a:prstGeom prst="triangle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D18EE5E6-45C7-4DB6-ABE4-D8CB8C61C903}"/>
              </a:ext>
            </a:extLst>
          </p:cNvPr>
          <p:cNvSpPr/>
          <p:nvPr userDrawn="1"/>
        </p:nvSpPr>
        <p:spPr>
          <a:xfrm>
            <a:off x="1129921" y="4990788"/>
            <a:ext cx="569756" cy="544593"/>
          </a:xfrm>
          <a:prstGeom prst="triangle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9C2B8CDC-0547-41D1-9F22-BF62B73D566D}"/>
              </a:ext>
            </a:extLst>
          </p:cNvPr>
          <p:cNvSpPr/>
          <p:nvPr userDrawn="1"/>
        </p:nvSpPr>
        <p:spPr>
          <a:xfrm>
            <a:off x="1695939" y="4993121"/>
            <a:ext cx="569756" cy="544593"/>
          </a:xfrm>
          <a:prstGeom prst="triangle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5DBA328-4F38-4E3E-817A-EF5CBF75DBD0}"/>
              </a:ext>
            </a:extLst>
          </p:cNvPr>
          <p:cNvSpPr/>
          <p:nvPr userDrawn="1"/>
        </p:nvSpPr>
        <p:spPr>
          <a:xfrm>
            <a:off x="2266618" y="4990789"/>
            <a:ext cx="569756" cy="544593"/>
          </a:xfrm>
          <a:prstGeom prst="triangle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EF963A32-472D-4AC3-B4E4-20157390BE54}"/>
              </a:ext>
            </a:extLst>
          </p:cNvPr>
          <p:cNvSpPr/>
          <p:nvPr userDrawn="1"/>
        </p:nvSpPr>
        <p:spPr>
          <a:xfrm>
            <a:off x="2836114" y="4993121"/>
            <a:ext cx="569756" cy="544593"/>
          </a:xfrm>
          <a:prstGeom prst="triangle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05E6C452-724E-48A8-8D9A-9EBA19FB9ADE}"/>
              </a:ext>
            </a:extLst>
          </p:cNvPr>
          <p:cNvSpPr/>
          <p:nvPr userDrawn="1"/>
        </p:nvSpPr>
        <p:spPr>
          <a:xfrm>
            <a:off x="3405871" y="4983586"/>
            <a:ext cx="569756" cy="544593"/>
          </a:xfrm>
          <a:prstGeom prst="triangle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EC7E3F2C-20A7-4315-B5EB-CDE348A42931}"/>
              </a:ext>
            </a:extLst>
          </p:cNvPr>
          <p:cNvSpPr/>
          <p:nvPr userDrawn="1"/>
        </p:nvSpPr>
        <p:spPr>
          <a:xfrm>
            <a:off x="-923" y="4990788"/>
            <a:ext cx="569756" cy="544593"/>
          </a:xfrm>
          <a:prstGeom prst="triangle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DFAA4B13-5401-4ECE-843D-34AA6AA1A65B}"/>
              </a:ext>
            </a:extLst>
          </p:cNvPr>
          <p:cNvSpPr/>
          <p:nvPr userDrawn="1"/>
        </p:nvSpPr>
        <p:spPr>
          <a:xfrm>
            <a:off x="272212" y="4458005"/>
            <a:ext cx="569756" cy="544593"/>
          </a:xfrm>
          <a:prstGeom prst="triangle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11228F84-1626-4FB8-BBBF-D23BBE37C026}"/>
              </a:ext>
            </a:extLst>
          </p:cNvPr>
          <p:cNvSpPr/>
          <p:nvPr userDrawn="1"/>
        </p:nvSpPr>
        <p:spPr>
          <a:xfrm>
            <a:off x="845043" y="4465233"/>
            <a:ext cx="569756" cy="544593"/>
          </a:xfrm>
          <a:prstGeom prst="triangle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5274A51E-06CE-47DC-A5B4-D9C1F5E915A8}"/>
              </a:ext>
            </a:extLst>
          </p:cNvPr>
          <p:cNvSpPr/>
          <p:nvPr userDrawn="1"/>
        </p:nvSpPr>
        <p:spPr>
          <a:xfrm>
            <a:off x="1411060" y="4467566"/>
            <a:ext cx="569756" cy="544593"/>
          </a:xfrm>
          <a:prstGeom prst="triangle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13CAA5EB-89F1-4ECD-BD2D-96CA212514D5}"/>
              </a:ext>
            </a:extLst>
          </p:cNvPr>
          <p:cNvSpPr/>
          <p:nvPr userDrawn="1"/>
        </p:nvSpPr>
        <p:spPr>
          <a:xfrm>
            <a:off x="1981741" y="4465234"/>
            <a:ext cx="569756" cy="544593"/>
          </a:xfrm>
          <a:prstGeom prst="triangle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4976315-6A0D-4FBD-822A-EA5FEC1F2B7B}"/>
              </a:ext>
            </a:extLst>
          </p:cNvPr>
          <p:cNvSpPr/>
          <p:nvPr userDrawn="1"/>
        </p:nvSpPr>
        <p:spPr>
          <a:xfrm>
            <a:off x="2551237" y="4467566"/>
            <a:ext cx="569756" cy="544593"/>
          </a:xfrm>
          <a:prstGeom prst="triangle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ACB867E6-295C-4140-A612-A5EA3873300A}"/>
              </a:ext>
            </a:extLst>
          </p:cNvPr>
          <p:cNvSpPr/>
          <p:nvPr userDrawn="1"/>
        </p:nvSpPr>
        <p:spPr>
          <a:xfrm>
            <a:off x="3120993" y="4458031"/>
            <a:ext cx="569756" cy="544593"/>
          </a:xfrm>
          <a:prstGeom prst="triangle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BA537BA7-6FC2-4DF1-99E6-DDFA5E6AF6CB}"/>
              </a:ext>
            </a:extLst>
          </p:cNvPr>
          <p:cNvSpPr/>
          <p:nvPr userDrawn="1"/>
        </p:nvSpPr>
        <p:spPr>
          <a:xfrm>
            <a:off x="-285138" y="4465233"/>
            <a:ext cx="569756" cy="544593"/>
          </a:xfrm>
          <a:prstGeom prst="triangle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95072" y="4679424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Tên tác giả</a:t>
            </a:r>
            <a:br>
              <a:rPr lang="en-US"/>
            </a:br>
            <a:endParaRPr lang="en-US"/>
          </a:p>
          <a:p>
            <a:r>
              <a:rPr lang="en-US"/>
              <a:t>Viện Công nghệ thông tin và Truyền thông</a:t>
            </a:r>
          </a:p>
          <a:p>
            <a:r>
              <a:rPr lang="en-US"/>
              <a:t>2016</a:t>
            </a:r>
            <a:endParaRPr lang="en-US" dirty="0"/>
          </a:p>
        </p:txBody>
      </p:sp>
      <p:pic>
        <p:nvPicPr>
          <p:cNvPr id="2052" name="Picture 4" descr="Image result for truong dai hoc bach khoa ha noi">
            <a:extLst>
              <a:ext uri="{FF2B5EF4-FFF2-40B4-BE49-F238E27FC236}">
                <a16:creationId xmlns:a16="http://schemas.microsoft.com/office/drawing/2014/main" id="{38F9F443-B5CF-4E98-A858-4F466DFA4D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68" y="89223"/>
            <a:ext cx="632165" cy="95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92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Tên bao trùm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8F48-BC8A-4590-948C-1AB070A324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2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Tên bao trùm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8F48-BC8A-4590-948C-1AB070A324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53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Tên bao trùm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8F48-BC8A-4590-948C-1AB070A324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1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&amp; 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3BE55EB-F60B-4E38-B380-3E7547BD9188}"/>
              </a:ext>
            </a:extLst>
          </p:cNvPr>
          <p:cNvSpPr/>
          <p:nvPr userDrawn="1"/>
        </p:nvSpPr>
        <p:spPr>
          <a:xfrm>
            <a:off x="2162176" y="0"/>
            <a:ext cx="6981825" cy="6858000"/>
          </a:xfrm>
          <a:prstGeom prst="rect">
            <a:avLst/>
          </a:prstGeom>
          <a:solidFill>
            <a:srgbClr val="C0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E968C-1313-4868-A821-C2A84DB95A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2174" y="2397128"/>
            <a:ext cx="6981825" cy="1325563"/>
          </a:xfrm>
        </p:spPr>
        <p:txBody>
          <a:bodyPr/>
          <a:lstStyle>
            <a:lvl1pPr algn="ctr">
              <a:defRPr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Tiêu đề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9DAAA-04C8-41E2-92A5-D51F813C3643}"/>
              </a:ext>
            </a:extLst>
          </p:cNvPr>
          <p:cNvSpPr txBox="1"/>
          <p:nvPr userDrawn="1"/>
        </p:nvSpPr>
        <p:spPr>
          <a:xfrm>
            <a:off x="2514599" y="229069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 ĐẠI HỌC BÁCH KHOA HÀ NỘI</a:t>
            </a:r>
          </a:p>
          <a:p>
            <a:r>
              <a:rPr lang="en-US" sz="16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BF7224-D564-4C07-928C-5DE8B248FA86}"/>
              </a:ext>
            </a:extLst>
          </p:cNvPr>
          <p:cNvCxnSpPr>
            <a:cxnSpLocks/>
          </p:cNvCxnSpPr>
          <p:nvPr userDrawn="1"/>
        </p:nvCxnSpPr>
        <p:spPr>
          <a:xfrm>
            <a:off x="2162175" y="959215"/>
            <a:ext cx="6052912" cy="0"/>
          </a:xfrm>
          <a:prstGeom prst="line">
            <a:avLst/>
          </a:prstGeom>
          <a:ln w="25400">
            <a:solidFill>
              <a:srgbClr val="F1C7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mage result for truong dai hoc bach khoa ha noi">
            <a:extLst>
              <a:ext uri="{FF2B5EF4-FFF2-40B4-BE49-F238E27FC236}">
                <a16:creationId xmlns:a16="http://schemas.microsoft.com/office/drawing/2014/main" id="{D4B14A03-044B-46FA-904F-AAA24B9AD3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94" y="227116"/>
            <a:ext cx="1611315" cy="242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901829A-34CC-4CD8-865E-D30E39D3719E}"/>
              </a:ext>
            </a:extLst>
          </p:cNvPr>
          <p:cNvGrpSpPr/>
          <p:nvPr userDrawn="1"/>
        </p:nvGrpSpPr>
        <p:grpSpPr>
          <a:xfrm>
            <a:off x="-16204" y="2899465"/>
            <a:ext cx="2178378" cy="4233888"/>
            <a:chOff x="114878" y="2908990"/>
            <a:chExt cx="2178378" cy="4233888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E07F37D6-1826-4D6C-8544-2EDBFD5B5EA8}"/>
                </a:ext>
              </a:extLst>
            </p:cNvPr>
            <p:cNvSpPr/>
            <p:nvPr userDrawn="1"/>
          </p:nvSpPr>
          <p:spPr>
            <a:xfrm rot="16200000">
              <a:off x="1736082" y="5746783"/>
              <a:ext cx="569756" cy="544593"/>
            </a:xfrm>
            <a:prstGeom prst="triangle">
              <a:avLst/>
            </a:prstGeom>
            <a:solidFill>
              <a:srgbClr val="F5D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BA8F0BA9-8D32-4828-B9F7-AB39DAF7CEAE}"/>
                </a:ext>
              </a:extLst>
            </p:cNvPr>
            <p:cNvSpPr/>
            <p:nvPr userDrawn="1"/>
          </p:nvSpPr>
          <p:spPr>
            <a:xfrm rot="16200000">
              <a:off x="1736082" y="6316540"/>
              <a:ext cx="569756" cy="544593"/>
            </a:xfrm>
            <a:prstGeom prst="triangle">
              <a:avLst/>
            </a:prstGeom>
            <a:solidFill>
              <a:srgbClr val="F5D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7ECC5B09-18AD-4DA2-A84B-DAD150306633}"/>
                </a:ext>
              </a:extLst>
            </p:cNvPr>
            <p:cNvSpPr/>
            <p:nvPr userDrawn="1"/>
          </p:nvSpPr>
          <p:spPr>
            <a:xfrm rot="16200000">
              <a:off x="1736081" y="4607269"/>
              <a:ext cx="569756" cy="544593"/>
            </a:xfrm>
            <a:prstGeom prst="triangle">
              <a:avLst/>
            </a:prstGeom>
            <a:solidFill>
              <a:srgbClr val="F5D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BCE9F64-D2D6-481E-9130-6406EF7DC943}"/>
                </a:ext>
              </a:extLst>
            </p:cNvPr>
            <p:cNvSpPr/>
            <p:nvPr userDrawn="1"/>
          </p:nvSpPr>
          <p:spPr>
            <a:xfrm rot="16200000">
              <a:off x="1736081" y="5177026"/>
              <a:ext cx="569756" cy="544593"/>
            </a:xfrm>
            <a:prstGeom prst="triangle">
              <a:avLst/>
            </a:prstGeom>
            <a:solidFill>
              <a:srgbClr val="F5D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B11AC0CF-C03F-4BBD-B86C-67E4CF7C2D67}"/>
                </a:ext>
              </a:extLst>
            </p:cNvPr>
            <p:cNvSpPr/>
            <p:nvPr userDrawn="1"/>
          </p:nvSpPr>
          <p:spPr>
            <a:xfrm rot="16200000">
              <a:off x="1736081" y="3483470"/>
              <a:ext cx="569756" cy="544593"/>
            </a:xfrm>
            <a:prstGeom prst="triangle">
              <a:avLst/>
            </a:prstGeom>
            <a:solidFill>
              <a:srgbClr val="F5D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6686AF79-CBA8-4975-BD03-FA8FB4AD2D80}"/>
                </a:ext>
              </a:extLst>
            </p:cNvPr>
            <p:cNvSpPr/>
            <p:nvPr userDrawn="1"/>
          </p:nvSpPr>
          <p:spPr>
            <a:xfrm rot="16200000">
              <a:off x="1736081" y="4053227"/>
              <a:ext cx="569756" cy="544593"/>
            </a:xfrm>
            <a:prstGeom prst="triangle">
              <a:avLst/>
            </a:prstGeom>
            <a:solidFill>
              <a:srgbClr val="F5D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8E9BFD83-D83C-4BF0-9AED-38511403F1A4}"/>
                </a:ext>
              </a:extLst>
            </p:cNvPr>
            <p:cNvSpPr/>
            <p:nvPr userDrawn="1"/>
          </p:nvSpPr>
          <p:spPr>
            <a:xfrm rot="16200000">
              <a:off x="1736081" y="2921571"/>
              <a:ext cx="569756" cy="544593"/>
            </a:xfrm>
            <a:prstGeom prst="triangle">
              <a:avLst/>
            </a:prstGeom>
            <a:solidFill>
              <a:srgbClr val="F5D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663138F0-FE99-4DCC-A44D-DDC24CDC2CC4}"/>
                </a:ext>
              </a:extLst>
            </p:cNvPr>
            <p:cNvSpPr/>
            <p:nvPr userDrawn="1"/>
          </p:nvSpPr>
          <p:spPr>
            <a:xfrm rot="16200000">
              <a:off x="1191489" y="5461904"/>
              <a:ext cx="569756" cy="544593"/>
            </a:xfrm>
            <a:prstGeom prst="triangle">
              <a:avLst/>
            </a:prstGeom>
            <a:solidFill>
              <a:srgbClr val="F5D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A20085E2-76C1-474B-87F1-F396725B8E19}"/>
                </a:ext>
              </a:extLst>
            </p:cNvPr>
            <p:cNvSpPr/>
            <p:nvPr userDrawn="1"/>
          </p:nvSpPr>
          <p:spPr>
            <a:xfrm rot="16200000">
              <a:off x="1191489" y="6031661"/>
              <a:ext cx="569756" cy="544593"/>
            </a:xfrm>
            <a:prstGeom prst="triangle">
              <a:avLst/>
            </a:prstGeom>
            <a:solidFill>
              <a:srgbClr val="F5D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8F22805C-7C09-4610-BF84-02EE00166745}"/>
                </a:ext>
              </a:extLst>
            </p:cNvPr>
            <p:cNvSpPr/>
            <p:nvPr userDrawn="1"/>
          </p:nvSpPr>
          <p:spPr>
            <a:xfrm rot="16200000">
              <a:off x="1191488" y="4322390"/>
              <a:ext cx="569756" cy="544593"/>
            </a:xfrm>
            <a:prstGeom prst="triangle">
              <a:avLst/>
            </a:prstGeom>
            <a:solidFill>
              <a:srgbClr val="F5D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1D0BBA5-AE99-4B9C-AAC0-16C2B662710B}"/>
                </a:ext>
              </a:extLst>
            </p:cNvPr>
            <p:cNvSpPr/>
            <p:nvPr userDrawn="1"/>
          </p:nvSpPr>
          <p:spPr>
            <a:xfrm rot="16200000">
              <a:off x="1191488" y="4892147"/>
              <a:ext cx="569756" cy="544593"/>
            </a:xfrm>
            <a:prstGeom prst="triangle">
              <a:avLst/>
            </a:prstGeom>
            <a:solidFill>
              <a:srgbClr val="F5D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915998E8-7ED3-4E0C-8561-3A541F130AF1}"/>
                </a:ext>
              </a:extLst>
            </p:cNvPr>
            <p:cNvSpPr/>
            <p:nvPr userDrawn="1"/>
          </p:nvSpPr>
          <p:spPr>
            <a:xfrm rot="16200000">
              <a:off x="1191488" y="3198591"/>
              <a:ext cx="569756" cy="544593"/>
            </a:xfrm>
            <a:prstGeom prst="triangle">
              <a:avLst/>
            </a:prstGeom>
            <a:solidFill>
              <a:srgbClr val="F5D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5B172095-BB75-4506-AA59-4862BD00576A}"/>
                </a:ext>
              </a:extLst>
            </p:cNvPr>
            <p:cNvSpPr/>
            <p:nvPr userDrawn="1"/>
          </p:nvSpPr>
          <p:spPr>
            <a:xfrm rot="16200000">
              <a:off x="1191488" y="3768348"/>
              <a:ext cx="569756" cy="544593"/>
            </a:xfrm>
            <a:prstGeom prst="triangle">
              <a:avLst/>
            </a:prstGeom>
            <a:solidFill>
              <a:srgbClr val="F5D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FE93BAB2-12F5-4207-A3DB-D7AE95BF3084}"/>
                </a:ext>
              </a:extLst>
            </p:cNvPr>
            <p:cNvSpPr/>
            <p:nvPr userDrawn="1"/>
          </p:nvSpPr>
          <p:spPr>
            <a:xfrm rot="16200000">
              <a:off x="1191487" y="6585703"/>
              <a:ext cx="569756" cy="544593"/>
            </a:xfrm>
            <a:prstGeom prst="triangle">
              <a:avLst/>
            </a:prstGeom>
            <a:solidFill>
              <a:srgbClr val="F5D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F6FD941B-AD33-4C91-8B4B-647D96105FD5}"/>
                </a:ext>
              </a:extLst>
            </p:cNvPr>
            <p:cNvSpPr/>
            <p:nvPr userDrawn="1"/>
          </p:nvSpPr>
          <p:spPr>
            <a:xfrm rot="16200000">
              <a:off x="646895" y="5177025"/>
              <a:ext cx="569756" cy="544593"/>
            </a:xfrm>
            <a:prstGeom prst="triangle">
              <a:avLst/>
            </a:prstGeom>
            <a:solidFill>
              <a:srgbClr val="F5D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75346606-CCD7-4440-9405-8FCD35059641}"/>
                </a:ext>
              </a:extLst>
            </p:cNvPr>
            <p:cNvSpPr/>
            <p:nvPr userDrawn="1"/>
          </p:nvSpPr>
          <p:spPr>
            <a:xfrm rot="16200000">
              <a:off x="646895" y="5746782"/>
              <a:ext cx="569756" cy="544593"/>
            </a:xfrm>
            <a:prstGeom prst="triangle">
              <a:avLst/>
            </a:prstGeom>
            <a:solidFill>
              <a:srgbClr val="F5D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BD967862-67BB-4BD3-92E3-F13CFD740381}"/>
                </a:ext>
              </a:extLst>
            </p:cNvPr>
            <p:cNvSpPr/>
            <p:nvPr userDrawn="1"/>
          </p:nvSpPr>
          <p:spPr>
            <a:xfrm rot="16200000">
              <a:off x="646894" y="4037511"/>
              <a:ext cx="569756" cy="544593"/>
            </a:xfrm>
            <a:prstGeom prst="triangle">
              <a:avLst/>
            </a:prstGeom>
            <a:solidFill>
              <a:srgbClr val="F5D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49EF7220-ACB5-4081-9CAE-23D988ABC8B2}"/>
                </a:ext>
              </a:extLst>
            </p:cNvPr>
            <p:cNvSpPr/>
            <p:nvPr userDrawn="1"/>
          </p:nvSpPr>
          <p:spPr>
            <a:xfrm rot="16200000">
              <a:off x="646894" y="4607268"/>
              <a:ext cx="569756" cy="544593"/>
            </a:xfrm>
            <a:prstGeom prst="triangle">
              <a:avLst/>
            </a:prstGeom>
            <a:solidFill>
              <a:srgbClr val="F5D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0D7A4289-6427-4EC3-92DE-47BF12778B3A}"/>
                </a:ext>
              </a:extLst>
            </p:cNvPr>
            <p:cNvSpPr/>
            <p:nvPr userDrawn="1"/>
          </p:nvSpPr>
          <p:spPr>
            <a:xfrm rot="16200000">
              <a:off x="646894" y="3483469"/>
              <a:ext cx="569756" cy="544593"/>
            </a:xfrm>
            <a:prstGeom prst="triangle">
              <a:avLst/>
            </a:prstGeom>
            <a:solidFill>
              <a:srgbClr val="F5D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79B32AB6-3714-4444-968A-CF4C3D1B6C8D}"/>
                </a:ext>
              </a:extLst>
            </p:cNvPr>
            <p:cNvSpPr/>
            <p:nvPr userDrawn="1"/>
          </p:nvSpPr>
          <p:spPr>
            <a:xfrm rot="16200000">
              <a:off x="646893" y="6300824"/>
              <a:ext cx="569756" cy="544593"/>
            </a:xfrm>
            <a:prstGeom prst="triangle">
              <a:avLst/>
            </a:prstGeom>
            <a:solidFill>
              <a:srgbClr val="F5D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746FA985-DAE9-4840-8EEC-420D09B25CBA}"/>
                </a:ext>
              </a:extLst>
            </p:cNvPr>
            <p:cNvSpPr/>
            <p:nvPr userDrawn="1"/>
          </p:nvSpPr>
          <p:spPr>
            <a:xfrm rot="16200000">
              <a:off x="102299" y="5461904"/>
              <a:ext cx="569756" cy="544593"/>
            </a:xfrm>
            <a:prstGeom prst="triangle">
              <a:avLst/>
            </a:prstGeom>
            <a:solidFill>
              <a:srgbClr val="F5D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E9BB9CA8-5453-47DB-9B80-241EFD5B74C4}"/>
                </a:ext>
              </a:extLst>
            </p:cNvPr>
            <p:cNvSpPr/>
            <p:nvPr userDrawn="1"/>
          </p:nvSpPr>
          <p:spPr>
            <a:xfrm rot="16200000">
              <a:off x="102299" y="6031661"/>
              <a:ext cx="569756" cy="544593"/>
            </a:xfrm>
            <a:prstGeom prst="triangle">
              <a:avLst/>
            </a:prstGeom>
            <a:solidFill>
              <a:srgbClr val="F5D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339C1E8F-6815-4518-BFF6-AAF4ECC47069}"/>
                </a:ext>
              </a:extLst>
            </p:cNvPr>
            <p:cNvSpPr/>
            <p:nvPr userDrawn="1"/>
          </p:nvSpPr>
          <p:spPr>
            <a:xfrm rot="16200000">
              <a:off x="102298" y="4322390"/>
              <a:ext cx="569756" cy="544593"/>
            </a:xfrm>
            <a:prstGeom prst="triangle">
              <a:avLst/>
            </a:prstGeom>
            <a:solidFill>
              <a:srgbClr val="F5D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C7D88A24-C8E3-443C-A423-96BD1D25C94D}"/>
                </a:ext>
              </a:extLst>
            </p:cNvPr>
            <p:cNvSpPr/>
            <p:nvPr userDrawn="1"/>
          </p:nvSpPr>
          <p:spPr>
            <a:xfrm rot="16200000">
              <a:off x="102298" y="4892147"/>
              <a:ext cx="569756" cy="544593"/>
            </a:xfrm>
            <a:prstGeom prst="triangle">
              <a:avLst/>
            </a:prstGeom>
            <a:solidFill>
              <a:srgbClr val="F5D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1544B398-5AA5-421F-9CF5-ECECD476E26F}"/>
                </a:ext>
              </a:extLst>
            </p:cNvPr>
            <p:cNvSpPr/>
            <p:nvPr userDrawn="1"/>
          </p:nvSpPr>
          <p:spPr>
            <a:xfrm rot="16200000">
              <a:off x="102298" y="3768348"/>
              <a:ext cx="569756" cy="544593"/>
            </a:xfrm>
            <a:prstGeom prst="triangle">
              <a:avLst/>
            </a:prstGeom>
            <a:solidFill>
              <a:srgbClr val="F5D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13B825AC-8FA3-47F9-9211-E0238162F8B9}"/>
                </a:ext>
              </a:extLst>
            </p:cNvPr>
            <p:cNvSpPr/>
            <p:nvPr userDrawn="1"/>
          </p:nvSpPr>
          <p:spPr>
            <a:xfrm rot="16200000">
              <a:off x="102297" y="6585703"/>
              <a:ext cx="569756" cy="544593"/>
            </a:xfrm>
            <a:prstGeom prst="triangle">
              <a:avLst/>
            </a:prstGeom>
            <a:solidFill>
              <a:srgbClr val="F5D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58598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91CAFF4-6117-4501-8D0C-59A861B86D4D}"/>
              </a:ext>
            </a:extLst>
          </p:cNvPr>
          <p:cNvSpPr/>
          <p:nvPr userDrawn="1"/>
        </p:nvSpPr>
        <p:spPr>
          <a:xfrm>
            <a:off x="0" y="-2"/>
            <a:ext cx="9144000" cy="812801"/>
          </a:xfrm>
          <a:prstGeom prst="rect">
            <a:avLst/>
          </a:prstGeom>
          <a:solidFill>
            <a:srgbClr val="C0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52413"/>
            <a:ext cx="9144000" cy="1325563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1. Tiêu đề phần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7"/>
            <a:ext cx="20574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6051" y="6479724"/>
            <a:ext cx="30861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Tên bao trùm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7"/>
            <a:ext cx="20574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D258F48-BC8A-4590-948C-1AB070A324C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9F49D0-B44E-4716-837E-46B4CEEA6E3E}"/>
              </a:ext>
            </a:extLst>
          </p:cNvPr>
          <p:cNvCxnSpPr/>
          <p:nvPr userDrawn="1"/>
        </p:nvCxnSpPr>
        <p:spPr>
          <a:xfrm>
            <a:off x="0" y="944246"/>
            <a:ext cx="9144000" cy="0"/>
          </a:xfrm>
          <a:prstGeom prst="line">
            <a:avLst/>
          </a:prstGeom>
          <a:ln w="139700">
            <a:solidFill>
              <a:srgbClr val="F1C7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F83F545-5622-456A-B556-9B0510D76DD6}"/>
              </a:ext>
            </a:extLst>
          </p:cNvPr>
          <p:cNvSpPr/>
          <p:nvPr userDrawn="1"/>
        </p:nvSpPr>
        <p:spPr>
          <a:xfrm>
            <a:off x="8574244" y="268208"/>
            <a:ext cx="569756" cy="544593"/>
          </a:xfrm>
          <a:prstGeom prst="triangle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EB842DF-68EC-4B5E-AE9A-C8113D673ED0}"/>
              </a:ext>
            </a:extLst>
          </p:cNvPr>
          <p:cNvSpPr/>
          <p:nvPr userDrawn="1"/>
        </p:nvSpPr>
        <p:spPr>
          <a:xfrm>
            <a:off x="8004489" y="268208"/>
            <a:ext cx="569756" cy="544593"/>
          </a:xfrm>
          <a:prstGeom prst="triangle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FF92AAB-B525-4EF7-8D4D-C3F2EC57B088}"/>
              </a:ext>
            </a:extLst>
          </p:cNvPr>
          <p:cNvSpPr/>
          <p:nvPr userDrawn="1"/>
        </p:nvSpPr>
        <p:spPr>
          <a:xfrm>
            <a:off x="7434733" y="268208"/>
            <a:ext cx="569756" cy="544593"/>
          </a:xfrm>
          <a:prstGeom prst="triangle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4F6467C5-187E-4AC0-8BCD-4D1DF72D13D6}"/>
              </a:ext>
            </a:extLst>
          </p:cNvPr>
          <p:cNvSpPr/>
          <p:nvPr userDrawn="1"/>
        </p:nvSpPr>
        <p:spPr>
          <a:xfrm>
            <a:off x="8289367" y="-256068"/>
            <a:ext cx="569756" cy="544593"/>
          </a:xfrm>
          <a:prstGeom prst="triangle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98AC26B-9962-4EBB-A416-7BB266E31DDB}"/>
              </a:ext>
            </a:extLst>
          </p:cNvPr>
          <p:cNvSpPr/>
          <p:nvPr userDrawn="1"/>
        </p:nvSpPr>
        <p:spPr>
          <a:xfrm>
            <a:off x="8859123" y="-256068"/>
            <a:ext cx="569756" cy="544593"/>
          </a:xfrm>
          <a:prstGeom prst="triangle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1AC2BDC-180B-48A4-A8FE-524AA272D7E1}"/>
              </a:ext>
            </a:extLst>
          </p:cNvPr>
          <p:cNvSpPr/>
          <p:nvPr userDrawn="1"/>
        </p:nvSpPr>
        <p:spPr>
          <a:xfrm>
            <a:off x="7719610" y="-256069"/>
            <a:ext cx="569756" cy="544593"/>
          </a:xfrm>
          <a:prstGeom prst="triangle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5999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Tên bao trùm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8F48-BC8A-4590-948C-1AB070A324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Tên bao trùm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8F48-BC8A-4590-948C-1AB070A324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5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Tên bao trùm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8F48-BC8A-4590-948C-1AB070A324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9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Tên bao trùm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8F48-BC8A-4590-948C-1AB070A324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6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Tên bao trùm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8F48-BC8A-4590-948C-1AB070A324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3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Tên bao trùm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8F48-BC8A-4590-948C-1AB070A324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8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Tên bao trùm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58F48-BC8A-4590-948C-1AB070A324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8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wkteam.vn/course/khoa-hoc-lap-trinh-c-can-ban-1?fbclid=IwAR3ql_KJtOINv5YVNh38VyvjKnH0XgQ3-D960NTq0sav1CJnkY597VXHPPE" TargetMode="External"/><Relationship Id="rId7" Type="http://schemas.openxmlformats.org/officeDocument/2006/relationships/hyperlink" Target="https://yinyangit.wordpress.com/2011/04/11/c-thread-basic/" TargetMode="External"/><Relationship Id="rId2" Type="http://schemas.openxmlformats.org/officeDocument/2006/relationships/hyperlink" Target="https://www.howkteam.vn/course/lap-trinh-game-caro-voi-c-winform-14?fbclid=IwAR1evADF77_JRzd5VSK2cMB_-z_ikoynqVaF3I01X8BzMFZCUAYg0NwVGWo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ptech.vn/kien-thuc-tin-hoc/c-truyen-du-lieu-giua-cac-form.html?fbclid=IwAR3Lo-oM04WFhVd_U_P6YxjoKeHiX7H-a6uq3j8dnDjBkxMcUJwIcqkKGF4" TargetMode="External"/><Relationship Id="rId5" Type="http://schemas.openxmlformats.org/officeDocument/2006/relationships/hyperlink" Target="https://o7planning.org/vi/10553/huong-dan-lap-trinh-da-luong-trong-csharp?fbclid=IwAR35I3IiFbsviuedjclTbEE0S6K0uKrGT6bl5M7bsDKxm0W6A-xOndMpchc" TargetMode="External"/><Relationship Id="rId4" Type="http://schemas.openxmlformats.org/officeDocument/2006/relationships/hyperlink" Target="https://codelearn.io/sharing/lap-trinh-ung-dung-chat-noi-bo-don-gian-voi-socket?fbclid=IwAR3hnpyl5nsKeAWZQb7KLV_8cYU0cxpBnR6GO96zmth8P2tG9yJZFBq_mcU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7E898-36EB-4CF6-8FD1-460D8718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576" y="2135847"/>
            <a:ext cx="6998424" cy="994172"/>
          </a:xfrm>
        </p:spPr>
        <p:txBody>
          <a:bodyPr>
            <a:normAutofit/>
          </a:bodyPr>
          <a:lstStyle/>
          <a:p>
            <a:r>
              <a:rPr lang="en-US" sz="3600">
                <a:latin typeface="+mn-lt"/>
              </a:rPr>
              <a:t>LẬP TRÌNH MẠNG</a:t>
            </a:r>
            <a:endParaRPr lang="en-US" sz="36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5576" y="3273244"/>
            <a:ext cx="6998424" cy="3172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cs typeface="Arial" pitchFamily="34" charset="0"/>
              </a:rPr>
              <a:t>GAME SERVER GOMOKU</a:t>
            </a:r>
          </a:p>
          <a:p>
            <a:pPr algn="ctr"/>
            <a:endParaRPr lang="en-US" sz="2400" b="1" dirty="0">
              <a:solidFill>
                <a:schemeClr val="bg1"/>
              </a:solidFill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1050" dirty="0">
                <a:solidFill>
                  <a:schemeClr val="bg1"/>
                </a:solidFill>
                <a:cs typeface="Arial" pitchFamily="34" charset="0"/>
              </a:rPr>
              <a:t>	</a:t>
            </a:r>
          </a:p>
          <a:p>
            <a:pPr>
              <a:lnSpc>
                <a:spcPct val="130000"/>
              </a:lnSpc>
            </a:pPr>
            <a:r>
              <a:rPr lang="en-US" sz="2000" b="1">
                <a:solidFill>
                  <a:schemeClr val="bg1"/>
                </a:solidFill>
                <a:cs typeface="Arial" pitchFamily="34" charset="0"/>
              </a:rPr>
              <a:t>		THÀNH VIÊN: </a:t>
            </a:r>
            <a:r>
              <a:rPr lang="en-US" sz="2000">
                <a:solidFill>
                  <a:schemeClr val="bg1"/>
                </a:solidFill>
                <a:cs typeface="Arial" pitchFamily="34" charset="0"/>
              </a:rPr>
              <a:t>HOÀNG TRUNG ĐỨC		- 20173027						 NGUYỄN MẠNH TR</a:t>
            </a:r>
            <a:r>
              <a:rPr lang="vi-VN"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000">
                <a:solidFill>
                  <a:schemeClr val="bg1"/>
                </a:solidFill>
                <a:cs typeface="Arial" pitchFamily="34" charset="0"/>
              </a:rPr>
              <a:t>ỜNG	- 20177022</a:t>
            </a:r>
            <a:endParaRPr lang="en-US" dirty="0">
              <a:solidFill>
                <a:schemeClr val="bg1"/>
              </a:solidFill>
              <a:cs typeface="Arial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en-US" dirty="0">
                <a:solidFill>
                  <a:schemeClr val="bg1"/>
                </a:solidFill>
                <a:cs typeface="Arial" pitchFamily="34" charset="0"/>
              </a:rPr>
              <a:t>		    			</a:t>
            </a:r>
            <a:r>
              <a:rPr lang="en-US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n-US">
                <a:solidFill>
                  <a:schemeClr val="bg1"/>
                </a:solidFill>
                <a:cs typeface="Arial" pitchFamily="34" charset="0"/>
              </a:rPr>
              <a:t>	</a:t>
            </a:r>
            <a:endParaRPr lang="en-US" b="1" dirty="0">
              <a:solidFill>
                <a:schemeClr val="bg1"/>
              </a:solidFill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b="1">
                <a:solidFill>
                  <a:schemeClr val="bg1"/>
                </a:solidFill>
                <a:cs typeface="Arial" pitchFamily="34" charset="0"/>
              </a:rPr>
              <a:t>GIẢNG VIÊN HƯỚNG DẪN: ThS. LÊ BÁ VUI</a:t>
            </a:r>
            <a:endParaRPr lang="en-US" sz="2000">
              <a:solidFill>
                <a:schemeClr val="bg1"/>
              </a:solidFill>
              <a:cs typeface="Arial" pitchFamily="34" charset="0"/>
            </a:endParaRPr>
          </a:p>
          <a:p>
            <a:pPr algn="ctr"/>
            <a:endParaRPr lang="en-US" sz="1350" dirty="0">
              <a:latin typeface="+mj-lt"/>
              <a:cs typeface="Arial" pitchFamily="34" charset="0"/>
            </a:endParaRPr>
          </a:p>
          <a:p>
            <a:pPr algn="ctr"/>
            <a:endParaRPr lang="en-US" sz="135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654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b="1" dirty="0">
                <a:solidFill>
                  <a:srgbClr val="FF0000"/>
                </a:solidFill>
              </a:rPr>
              <a:t>CẢM ƠN THẦY VÀ CÁC BẠN ĐÃ LẮNG NGHE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8F48-BC8A-4590-948C-1AB070A324C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4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+mn-lt"/>
              </a:rPr>
              <a:t>TỔNG QUAN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Lý do chọn đề tài:</a:t>
            </a:r>
          </a:p>
          <a:p>
            <a:pPr lvl="1"/>
            <a:r>
              <a:rPr lang="en-US" sz="2800">
                <a:latin typeface="+mn-lt"/>
              </a:rPr>
              <a:t>Game gomoku đ</a:t>
            </a:r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2800">
                <a:latin typeface="+mn-lt"/>
              </a:rPr>
              <a:t>n giản</a:t>
            </a:r>
          </a:p>
          <a:p>
            <a:pPr lvl="1"/>
            <a:r>
              <a:rPr lang="en-US" sz="2800">
                <a:latin typeface="+mn-lt"/>
              </a:rPr>
              <a:t>Tìm hiểu cách hoạt động c</a:t>
            </a:r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2800">
                <a:latin typeface="+mn-lt"/>
              </a:rPr>
              <a:t> bản của một server game</a:t>
            </a:r>
          </a:p>
          <a:p>
            <a:r>
              <a:rPr lang="en-US">
                <a:latin typeface="+mn-lt"/>
              </a:rPr>
              <a:t>Mục </a:t>
            </a:r>
            <a:r>
              <a:rPr lang="en-US" dirty="0">
                <a:latin typeface="+mn-lt"/>
              </a:rPr>
              <a:t>đích</a:t>
            </a:r>
          </a:p>
          <a:p>
            <a:pPr lvl="1"/>
            <a:r>
              <a:rPr lang="en-US" sz="2800" dirty="0">
                <a:latin typeface="+mn-lt"/>
              </a:rPr>
              <a:t>Xây </a:t>
            </a:r>
            <a:r>
              <a:rPr lang="en-US" sz="2800">
                <a:latin typeface="+mn-lt"/>
              </a:rPr>
              <a:t>dựng ứng dụng game server gomoku giúp ng</a:t>
            </a:r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800">
                <a:latin typeface="+mn-lt"/>
              </a:rPr>
              <a:t>ời chơi có đ</a:t>
            </a:r>
            <a:r>
              <a:rPr lang="vi-VN" sz="2800">
                <a:latin typeface="+mn-lt"/>
              </a:rPr>
              <a:t>ư</a:t>
            </a:r>
            <a:r>
              <a:rPr lang="en-US" sz="2800">
                <a:latin typeface="+mn-lt"/>
              </a:rPr>
              <a:t>ợc những giây phút giải trí vui vẻ</a:t>
            </a:r>
            <a:endParaRPr lang="en-US" sz="28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8F48-BC8A-4590-948C-1AB070A324C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LÝ THUYẾT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405" y="1233727"/>
            <a:ext cx="4538154" cy="1101102"/>
          </a:xfrm>
        </p:spPr>
        <p:txBody>
          <a:bodyPr/>
          <a:lstStyle/>
          <a:p>
            <a:r>
              <a:rPr lang="en-US" sz="2800">
                <a:latin typeface="+mn-lt"/>
              </a:rPr>
              <a:t>C#</a:t>
            </a:r>
            <a:endParaRPr lang="en-US" sz="2800" dirty="0">
              <a:latin typeface="+mn-lt"/>
            </a:endParaRPr>
          </a:p>
          <a:p>
            <a:r>
              <a:rPr lang="en-US" sz="2800">
                <a:latin typeface="+mn-lt"/>
              </a:rPr>
              <a:t>Lập trình WinSock trong C#</a:t>
            </a:r>
            <a:endParaRPr lang="en-US" sz="28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8F48-BC8A-4590-948C-1AB070A324C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D030C6-F264-4E04-8B5C-3CE650C11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536323"/>
            <a:ext cx="7273442" cy="37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12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+mn-lt"/>
              </a:rPr>
              <a:t>PHÂN CÔNG NHIỆM VỤ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373" y="1298391"/>
            <a:ext cx="8353887" cy="4188009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800">
                <a:latin typeface="+mn-lt"/>
              </a:rPr>
              <a:t>Hoàng Trung Đức – 20173027 – Thực hiện xử lý phần server</a:t>
            </a:r>
          </a:p>
          <a:p>
            <a:pPr>
              <a:lnSpc>
                <a:spcPct val="130000"/>
              </a:lnSpc>
            </a:pPr>
            <a:r>
              <a:rPr lang="en-US" sz="2800">
                <a:latin typeface="+mn-lt"/>
              </a:rPr>
              <a:t>Nguyễn Mạnh Tr</a:t>
            </a:r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800">
                <a:latin typeface="+mn-lt"/>
              </a:rPr>
              <a:t>ờng – 20177022 – Thực hiện xử lý phần client</a:t>
            </a:r>
          </a:p>
          <a:p>
            <a:pPr>
              <a:lnSpc>
                <a:spcPct val="130000"/>
              </a:lnSpc>
            </a:pPr>
            <a:r>
              <a:rPr lang="en-US" sz="2800">
                <a:latin typeface="+mn-lt"/>
              </a:rPr>
              <a:t>Cả nhóm cùng góp ý để chỉnh sửa, hoàn thiện báo cáo, hoàn thiện ch</a:t>
            </a:r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800">
                <a:latin typeface="+mn-lt"/>
              </a:rPr>
              <a:t>ơng trình h</a:t>
            </a:r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2800">
                <a:latin typeface="+mn-lt"/>
              </a:rPr>
              <a:t>n </a:t>
            </a:r>
          </a:p>
          <a:p>
            <a:pPr marL="0" indent="0">
              <a:buNone/>
            </a:pPr>
            <a:endParaRPr lang="en-US" sz="280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8F48-BC8A-4590-948C-1AB070A324C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41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+mn-lt"/>
              </a:rPr>
              <a:t>CLIENT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8392"/>
            <a:ext cx="7886700" cy="58022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+mn-lt"/>
              </a:rPr>
              <a:t>Thực hiện các chức năng:</a:t>
            </a:r>
          </a:p>
          <a:p>
            <a:pPr marL="0" indent="0">
              <a:buNone/>
            </a:pP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8F48-BC8A-4590-948C-1AB070A324C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848401-4A93-4F96-94DA-5957037FE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695" y="1878616"/>
            <a:ext cx="6001305" cy="46142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3E12F5-D43B-4888-AC9A-4C814927910F}"/>
              </a:ext>
            </a:extLst>
          </p:cNvPr>
          <p:cNvSpPr txBox="1"/>
          <p:nvPr/>
        </p:nvSpPr>
        <p:spPr>
          <a:xfrm>
            <a:off x="159798" y="2167116"/>
            <a:ext cx="29828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/>
              <a:t>Gửi yêu cầu kết nối đến server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/>
              <a:t>Xử lý câu lệnh nhận đ</a:t>
            </a:r>
            <a:r>
              <a:rPr lang="vi-VN" sz="2400"/>
              <a:t>ư</a:t>
            </a:r>
            <a:r>
              <a:rPr lang="en-US" sz="2400"/>
              <a:t>ợc từ server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/>
              <a:t>Xử lý thắng thua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00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+mn-lt"/>
              </a:rPr>
              <a:t>SERVER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2" y="1257455"/>
            <a:ext cx="7886700" cy="624612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+mn-lt"/>
              </a:rPr>
              <a:t>  Giao diện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8F48-BC8A-4590-948C-1AB070A324C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1F183F-5FE5-45C1-9899-E19D7C685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2" y="2066372"/>
            <a:ext cx="8515342" cy="425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10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9613-7AB9-4164-AF03-A49A58D57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+mn-lt"/>
              </a:rPr>
              <a:t>SERVER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586E0-3081-4E90-B673-96D0E9DE8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6040"/>
            <a:ext cx="7886700" cy="365125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+mn-lt"/>
              </a:rPr>
              <a:t>Thực hiện các chức năng:</a:t>
            </a:r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68EB5-F813-4FB9-94AC-1C1EE301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8F48-BC8A-4590-948C-1AB070A324C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46DFA-D308-4EDE-A586-038719F21BCE}"/>
              </a:ext>
            </a:extLst>
          </p:cNvPr>
          <p:cNvSpPr txBox="1"/>
          <p:nvPr/>
        </p:nvSpPr>
        <p:spPr>
          <a:xfrm>
            <a:off x="628649" y="2281561"/>
            <a:ext cx="7956057" cy="284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/>
              <a:t>Chấp nhận kết nối từ client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/>
              <a:t>Xóa ng</a:t>
            </a:r>
            <a:r>
              <a:rPr lang="vi-VN" sz="2800"/>
              <a:t>ư</a:t>
            </a:r>
            <a:r>
              <a:rPr lang="en-US" sz="2800"/>
              <a:t>ời chơi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/>
              <a:t>Xử lý ghép cặp trận đấu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/>
              <a:t>Theo dõi trạng thái trận đấu: Ng</a:t>
            </a:r>
            <a:r>
              <a:rPr lang="vi-VN" sz="2800"/>
              <a:t>ư</a:t>
            </a:r>
            <a:r>
              <a:rPr lang="en-US" sz="2800"/>
              <a:t>ời chơi, đối thủ, trạng thái (đã ghép cặp) </a:t>
            </a:r>
          </a:p>
        </p:txBody>
      </p:sp>
    </p:spTree>
    <p:extLst>
      <p:ext uri="{BB962C8B-B14F-4D97-AF65-F5344CB8AC3E}">
        <p14:creationId xmlns:p14="http://schemas.microsoft.com/office/powerpoint/2010/main" val="3374406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+mn-lt"/>
              </a:rPr>
              <a:t>TÀI LIỆU THAM KHẢO</a:t>
            </a:r>
            <a:endParaRPr lang="en-US" b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8F48-BC8A-4590-948C-1AB070A324C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49B0C3-9DF8-4649-8FCA-521878F18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3149"/>
            <a:ext cx="7886700" cy="529213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+mn-lt"/>
              </a:rPr>
              <a:t>[1] Slide LẬP TRÌNH MẠNG – ThS. Lê Bá Vui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+mn-lt"/>
              </a:rPr>
              <a:t>[2] </a:t>
            </a:r>
            <a:r>
              <a:rPr lang="en-US" sz="1800">
                <a:hlinkClick r:id="rId2"/>
              </a:rPr>
              <a:t>https://www.howkteam.vn/course/lap-trinh-game-caro-voi-c-winform-14?fbclid=IwAR1evADF77_JRzd5VSK2cMB_-z_ikoynqVaF3I01X8BzMFZCUAYg0NwVGWo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+mn-lt"/>
              </a:rPr>
              <a:t>[3] </a:t>
            </a:r>
            <a:r>
              <a:rPr lang="en-US" sz="1800">
                <a:hlinkClick r:id="rId3"/>
              </a:rPr>
              <a:t>https://www.howkteam.vn/course/khoa-hoc-lap-trinh-c-can-ban-1?fbclid=IwAR3ql_KJtOINv5YVNh38VyvjKnH0XgQ3-D960NTq0sav1CJnkY597VXHPPE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+mn-lt"/>
              </a:rPr>
              <a:t>[4] </a:t>
            </a:r>
            <a:r>
              <a:rPr lang="en-US" sz="1800">
                <a:hlinkClick r:id="rId4"/>
              </a:rPr>
              <a:t>https://codelearn.io/sharing/lap-trinh-ung-dung-chat-noi-bo-don-gian-voi-socket?fbclid=IwAR3hnpyl5nsKeAWZQb7KLV_8cYU0cxpBnR6GO96zmth8P2tG9yJZFBq_mcU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+mn-lt"/>
              </a:rPr>
              <a:t>[5] </a:t>
            </a:r>
            <a:r>
              <a:rPr lang="en-US" sz="1800">
                <a:hlinkClick r:id="rId5"/>
              </a:rPr>
              <a:t>https://o7planning.org/vi/10553/huong-dan-lap-trinh-da-luong-trong-csharp?fbclid=IwAR35I3IiFbsviuedjclTbEE0S6K0uKrGT6bl5M7bsDKxm0W6A-xOndMpchc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+mn-lt"/>
              </a:rPr>
              <a:t>[6] </a:t>
            </a:r>
            <a:r>
              <a:rPr lang="en-US" sz="1800">
                <a:hlinkClick r:id="rId6"/>
              </a:rPr>
              <a:t>https://aptech.vn/kien-thuc-tin-hoc/c-truyen-du-lieu-giua-cac-form.html?fbclid=IwAR3Lo-oM04WFhVd_U_P6YxjoKeHiX7H-a6uq3j8dnDjBkxMcUJwIcqkKGF4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+mn-lt"/>
              </a:rPr>
              <a:t>[7] </a:t>
            </a:r>
            <a:r>
              <a:rPr lang="en-US" sz="1800">
                <a:hlinkClick r:id="rId7"/>
              </a:rPr>
              <a:t>https://yinyangit.wordpress.com/2011/04/11/c-thread-basic/</a:t>
            </a:r>
            <a:endParaRPr lang="en-US" sz="1800">
              <a:latin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8F48-BC8A-4590-948C-1AB070A324C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87561C-EC1B-4ECC-AD27-DF4D9ACFE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395" y="1772359"/>
            <a:ext cx="7219210" cy="2107184"/>
          </a:xfrm>
          <a:effectLst>
            <a:reflection blurRad="6350" stA="50000" endA="300" endPos="55500" dist="50800" dir="5400000" sy="-100000" algn="bl" rotWithShape="0"/>
          </a:effectLst>
        </p:spPr>
        <p:txBody>
          <a:bodyPr>
            <a:prstTxWarp prst="textTriangle">
              <a:avLst/>
            </a:prstTxWarp>
          </a:bodyPr>
          <a:lstStyle/>
          <a:p>
            <a:pPr marL="0" indent="0">
              <a:buNone/>
            </a:pPr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5000" endA="50" endPos="85000" dist="29997" dir="5400000" sy="-100000" algn="bl" rotWithShape="0"/>
                </a:effectLst>
              </a:rPr>
              <a:t>DEMO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</TotalTime>
  <Words>400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LẬP TRÌNH MẠNG</vt:lpstr>
      <vt:lpstr>TỔNG QUAN</vt:lpstr>
      <vt:lpstr>LÝ THUYẾT</vt:lpstr>
      <vt:lpstr>PHÂN CÔNG NHIỆM VỤ</vt:lpstr>
      <vt:lpstr>CLIENT</vt:lpstr>
      <vt:lpstr>SERVER</vt:lpstr>
      <vt:lpstr>SERVER</vt:lpstr>
      <vt:lpstr>TÀI LIỆU THAM KHẢO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</dc:title>
  <dc:creator>Hoang Phi</dc:creator>
  <cp:lastModifiedBy>Nguyen Manh Truong 177022</cp:lastModifiedBy>
  <cp:revision>34</cp:revision>
  <dcterms:created xsi:type="dcterms:W3CDTF">2019-05-28T07:44:47Z</dcterms:created>
  <dcterms:modified xsi:type="dcterms:W3CDTF">2020-06-25T07:45:56Z</dcterms:modified>
</cp:coreProperties>
</file>