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40017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Mono 10"/>
                <a:cs typeface="LM Mono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40017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06" y="1481657"/>
            <a:ext cx="427926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Mono 10"/>
                <a:cs typeface="LM Mono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4576" y="3321949"/>
            <a:ext cx="64706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C20D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51149" y="3321949"/>
            <a:ext cx="117792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fld id="{81D60167-4931-47E6-BA6A-407CBD079E47}" type="slidenum">
              <a:rPr dirty="0" spc="-5"/>
              <a:t>#</a:t>
            </a:fld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0.png"/><Relationship Id="rId4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1.png"/><Relationship Id="rId4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Relationship Id="rId3" Type="http://schemas.openxmlformats.org/officeDocument/2006/relationships/image" Target="../media/image12.png"/><Relationship Id="rId4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3.png"/><Relationship Id="rId4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7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4.png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image" Target="../media/image2.png"/><Relationship Id="rId5" Type="http://schemas.openxmlformats.org/officeDocument/2006/relationships/slide" Target="slide5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" Target="slide6.xml"/><Relationship Id="rId9" Type="http://schemas.openxmlformats.org/officeDocument/2006/relationships/slide" Target="slide7.xml"/><Relationship Id="rId10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4.xml"/><Relationship Id="rId3" Type="http://schemas.openxmlformats.org/officeDocument/2006/relationships/slide" Target="slide1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slide1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Relationship Id="rId3" Type="http://schemas.openxmlformats.org/officeDocument/2006/relationships/image" Target="../media/image7.png"/><Relationship Id="rId4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7.xml"/><Relationship Id="rId3" Type="http://schemas.openxmlformats.org/officeDocument/2006/relationships/image" Target="../media/image8.png"/><Relationship Id="rId4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05" y="941234"/>
            <a:ext cx="4483735" cy="525780"/>
            <a:chOff x="87705" y="941234"/>
            <a:chExt cx="4483735" cy="525780"/>
          </a:xfrm>
        </p:grpSpPr>
        <p:sp>
          <p:nvSpPr>
            <p:cNvPr id="4" name="object 4"/>
            <p:cNvSpPr/>
            <p:nvPr/>
          </p:nvSpPr>
          <p:spPr>
            <a:xfrm>
              <a:off x="87705" y="94123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83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630" y="82384"/>
                  </a:lnTo>
                  <a:lnTo>
                    <a:pt x="4432630" y="50800"/>
                  </a:lnTo>
                  <a:lnTo>
                    <a:pt x="4428622" y="31075"/>
                  </a:lnTo>
                  <a:lnTo>
                    <a:pt x="4417708" y="14922"/>
                  </a:lnTo>
                  <a:lnTo>
                    <a:pt x="4401555" y="4008"/>
                  </a:lnTo>
                  <a:lnTo>
                    <a:pt x="4381830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506" y="1004498"/>
              <a:ext cx="4432935" cy="462915"/>
            </a:xfrm>
            <a:custGeom>
              <a:avLst/>
              <a:gdLst/>
              <a:ahLst/>
              <a:cxnLst/>
              <a:rect l="l" t="t" r="r" b="b"/>
              <a:pathLst>
                <a:path w="4432935" h="462915">
                  <a:moveTo>
                    <a:pt x="4432630" y="0"/>
                  </a:moveTo>
                  <a:lnTo>
                    <a:pt x="0" y="0"/>
                  </a:lnTo>
                  <a:lnTo>
                    <a:pt x="0" y="462504"/>
                  </a:lnTo>
                  <a:lnTo>
                    <a:pt x="4432630" y="462504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05" y="985661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630" y="0"/>
                  </a:moveTo>
                  <a:lnTo>
                    <a:pt x="0" y="0"/>
                  </a:lnTo>
                  <a:lnTo>
                    <a:pt x="0" y="379741"/>
                  </a:lnTo>
                  <a:lnTo>
                    <a:pt x="4008" y="399466"/>
                  </a:lnTo>
                  <a:lnTo>
                    <a:pt x="14922" y="415619"/>
                  </a:lnTo>
                  <a:lnTo>
                    <a:pt x="31075" y="426533"/>
                  </a:lnTo>
                  <a:lnTo>
                    <a:pt x="50800" y="430541"/>
                  </a:lnTo>
                  <a:lnTo>
                    <a:pt x="4381830" y="430541"/>
                  </a:lnTo>
                  <a:lnTo>
                    <a:pt x="4401555" y="426533"/>
                  </a:lnTo>
                  <a:lnTo>
                    <a:pt x="4417708" y="415619"/>
                  </a:lnTo>
                  <a:lnTo>
                    <a:pt x="4428622" y="399466"/>
                  </a:lnTo>
                  <a:lnTo>
                    <a:pt x="4432630" y="379741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2563" y="1040229"/>
            <a:ext cx="2303145" cy="1344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Thuật toán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Sàng</a:t>
            </a:r>
            <a:r>
              <a:rPr dirty="0" sz="1400" spc="-2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Eratosthenes</a:t>
            </a:r>
            <a:endParaRPr sz="1400">
              <a:latin typeface="LM Sans 12"/>
              <a:cs typeface="LM Sans 12"/>
            </a:endParaRPr>
          </a:p>
          <a:p>
            <a:pPr marL="357505" marR="349250" indent="257175">
              <a:lnSpc>
                <a:spcPts val="4340"/>
              </a:lnSpc>
              <a:spcBef>
                <a:spcPts val="640"/>
              </a:spcBef>
            </a:pPr>
            <a:r>
              <a:rPr dirty="0" sz="1100" spc="-15">
                <a:latin typeface="LM Sans 10"/>
                <a:cs typeface="LM Sans 10"/>
              </a:rPr>
              <a:t>Nguyễn </a:t>
            </a:r>
            <a:r>
              <a:rPr dirty="0" sz="1100" spc="-10">
                <a:latin typeface="LM Sans 10"/>
                <a:cs typeface="LM Sans 10"/>
              </a:rPr>
              <a:t>Đức Hùng  </a:t>
            </a:r>
            <a:r>
              <a:rPr dirty="0" sz="1100" spc="-15">
                <a:latin typeface="LM Sans 10"/>
                <a:cs typeface="LM Sans 10"/>
              </a:rPr>
              <a:t>Ngày </a:t>
            </a:r>
            <a:r>
              <a:rPr dirty="0" sz="1100" spc="-5">
                <a:latin typeface="LM Sans 10"/>
                <a:cs typeface="LM Sans 10"/>
              </a:rPr>
              <a:t>26 tháng 5 </a:t>
            </a:r>
            <a:r>
              <a:rPr dirty="0" sz="1100" spc="-10">
                <a:latin typeface="LM Sans 10"/>
                <a:cs typeface="LM Sans 10"/>
              </a:rPr>
              <a:t>năm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2023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20231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Giải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thích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mã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Dòng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4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05" y="1435798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415718"/>
            <a:ext cx="5905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int</a:t>
            </a:r>
            <a:r>
              <a:rPr dirty="0" sz="1100" spc="-9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main()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92738"/>
            <a:ext cx="4483735" cy="588645"/>
            <a:chOff x="87705" y="1492738"/>
            <a:chExt cx="4483735" cy="588645"/>
          </a:xfrm>
        </p:grpSpPr>
        <p:sp>
          <p:nvSpPr>
            <p:cNvPr id="8" name="object 8"/>
            <p:cNvSpPr/>
            <p:nvPr/>
          </p:nvSpPr>
          <p:spPr>
            <a:xfrm>
              <a:off x="87706" y="1622882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92738"/>
              <a:ext cx="4432935" cy="588645"/>
            </a:xfrm>
            <a:custGeom>
              <a:avLst/>
              <a:gdLst/>
              <a:ahLst/>
              <a:cxnLst/>
              <a:rect l="l" t="t" r="r" b="b"/>
              <a:pathLst>
                <a:path w="4432935" h="588644">
                  <a:moveTo>
                    <a:pt x="4432630" y="0"/>
                  </a:moveTo>
                  <a:lnTo>
                    <a:pt x="0" y="0"/>
                  </a:lnTo>
                  <a:lnTo>
                    <a:pt x="0" y="588500"/>
                  </a:lnTo>
                  <a:lnTo>
                    <a:pt x="4432630" y="588500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667169"/>
              <a:ext cx="4432935" cy="363855"/>
            </a:xfrm>
            <a:custGeom>
              <a:avLst/>
              <a:gdLst/>
              <a:ahLst/>
              <a:cxnLst/>
              <a:rect l="l" t="t" r="r" b="b"/>
              <a:pathLst>
                <a:path w="4432935" h="363855">
                  <a:moveTo>
                    <a:pt x="4432630" y="0"/>
                  </a:moveTo>
                  <a:lnTo>
                    <a:pt x="0" y="0"/>
                  </a:lnTo>
                  <a:lnTo>
                    <a:pt x="0" y="312468"/>
                  </a:lnTo>
                  <a:lnTo>
                    <a:pt x="4008" y="332193"/>
                  </a:lnTo>
                  <a:lnTo>
                    <a:pt x="14922" y="348345"/>
                  </a:lnTo>
                  <a:lnTo>
                    <a:pt x="31075" y="359260"/>
                  </a:lnTo>
                  <a:lnTo>
                    <a:pt x="50800" y="363268"/>
                  </a:lnTo>
                  <a:lnTo>
                    <a:pt x="4381830" y="363268"/>
                  </a:lnTo>
                  <a:lnTo>
                    <a:pt x="4401555" y="359260"/>
                  </a:lnTo>
                  <a:lnTo>
                    <a:pt x="4417708" y="348345"/>
                  </a:lnTo>
                  <a:lnTo>
                    <a:pt x="4428622" y="332193"/>
                  </a:lnTo>
                  <a:lnTo>
                    <a:pt x="4432630" y="312468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635746"/>
            <a:ext cx="259270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int</a:t>
            </a:r>
            <a:r>
              <a:rPr dirty="0" sz="1100" spc="-1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main()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20">
                <a:latin typeface="LM Sans 10"/>
                <a:cs typeface="LM Sans 10"/>
              </a:rPr>
              <a:t>Đây </a:t>
            </a:r>
            <a:r>
              <a:rPr dirty="0" sz="1100" spc="-10">
                <a:latin typeface="LM Sans 10"/>
                <a:cs typeface="LM Sans 10"/>
              </a:rPr>
              <a:t>là hàm main, nơi </a:t>
            </a:r>
            <a:r>
              <a:rPr dirty="0" sz="1100" spc="-5">
                <a:latin typeface="LM Sans 10"/>
                <a:cs typeface="LM Sans 10"/>
              </a:rPr>
              <a:t>chương trình </a:t>
            </a:r>
            <a:r>
              <a:rPr dirty="0" sz="1100" spc="-10">
                <a:latin typeface="LM Sans 10"/>
                <a:cs typeface="LM Sans 10"/>
              </a:rPr>
              <a:t>bắt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đầu.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202310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5"/>
              <a:t>5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66976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46884"/>
            <a:ext cx="87630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int</a:t>
            </a:r>
            <a:r>
              <a:rPr dirty="0" sz="1100" spc="-55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prime[N+1]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23900"/>
            <a:ext cx="4483735" cy="760730"/>
            <a:chOff x="87705" y="1423900"/>
            <a:chExt cx="4483735" cy="760730"/>
          </a:xfrm>
        </p:grpSpPr>
        <p:sp>
          <p:nvSpPr>
            <p:cNvPr id="8" name="object 8"/>
            <p:cNvSpPr/>
            <p:nvPr/>
          </p:nvSpPr>
          <p:spPr>
            <a:xfrm>
              <a:off x="87706" y="1554061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23900"/>
              <a:ext cx="4432935" cy="760730"/>
            </a:xfrm>
            <a:custGeom>
              <a:avLst/>
              <a:gdLst/>
              <a:ahLst/>
              <a:cxnLst/>
              <a:rect l="l" t="t" r="r" b="b"/>
              <a:pathLst>
                <a:path w="4432935" h="760730">
                  <a:moveTo>
                    <a:pt x="4432630" y="0"/>
                  </a:moveTo>
                  <a:lnTo>
                    <a:pt x="0" y="0"/>
                  </a:lnTo>
                  <a:lnTo>
                    <a:pt x="0" y="760576"/>
                  </a:lnTo>
                  <a:lnTo>
                    <a:pt x="4432630" y="760576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98330"/>
              <a:ext cx="4432935" cy="535940"/>
            </a:xfrm>
            <a:custGeom>
              <a:avLst/>
              <a:gdLst/>
              <a:ahLst/>
              <a:cxnLst/>
              <a:rect l="l" t="t" r="r" b="b"/>
              <a:pathLst>
                <a:path w="4432935" h="535939">
                  <a:moveTo>
                    <a:pt x="4432630" y="0"/>
                  </a:moveTo>
                  <a:lnTo>
                    <a:pt x="0" y="0"/>
                  </a:lnTo>
                  <a:lnTo>
                    <a:pt x="0" y="484545"/>
                  </a:lnTo>
                  <a:lnTo>
                    <a:pt x="4008" y="504270"/>
                  </a:lnTo>
                  <a:lnTo>
                    <a:pt x="14922" y="520423"/>
                  </a:lnTo>
                  <a:lnTo>
                    <a:pt x="31075" y="531337"/>
                  </a:lnTo>
                  <a:lnTo>
                    <a:pt x="50800" y="535346"/>
                  </a:lnTo>
                  <a:lnTo>
                    <a:pt x="4381830" y="535346"/>
                  </a:lnTo>
                  <a:lnTo>
                    <a:pt x="4401555" y="531337"/>
                  </a:lnTo>
                  <a:lnTo>
                    <a:pt x="4417708" y="520423"/>
                  </a:lnTo>
                  <a:lnTo>
                    <a:pt x="4428622" y="504270"/>
                  </a:lnTo>
                  <a:lnTo>
                    <a:pt x="4432630" y="484545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66912"/>
            <a:ext cx="423100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int</a:t>
            </a:r>
            <a:r>
              <a:rPr dirty="0" sz="1100" spc="-1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prime[N+1]</a:t>
            </a:r>
            <a:endParaRPr sz="110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LM Sans 10"/>
                <a:cs typeface="LM Sans 10"/>
              </a:rPr>
              <a:t>Khai </a:t>
            </a:r>
            <a:r>
              <a:rPr dirty="0" sz="1100" spc="-10">
                <a:latin typeface="LM Sans 10"/>
                <a:cs typeface="LM Sans 10"/>
              </a:rPr>
              <a:t>báo </a:t>
            </a:r>
            <a:r>
              <a:rPr dirty="0" sz="1100" spc="-5">
                <a:latin typeface="LM Sans 10"/>
                <a:cs typeface="LM Sans 10"/>
              </a:rPr>
              <a:t>một </a:t>
            </a:r>
            <a:r>
              <a:rPr dirty="0" sz="1100" spc="-10">
                <a:latin typeface="LM Sans 10"/>
                <a:cs typeface="LM Sans 10"/>
              </a:rPr>
              <a:t>mảng gồm N+1 phần </a:t>
            </a:r>
            <a:r>
              <a:rPr dirty="0" sz="1100" spc="-5">
                <a:latin typeface="LM Sans 10"/>
                <a:cs typeface="LM Sans 10"/>
              </a:rPr>
              <a:t>tử, mỗi </a:t>
            </a:r>
            <a:r>
              <a:rPr dirty="0" sz="1100" spc="-10">
                <a:latin typeface="LM Sans 10"/>
                <a:cs typeface="LM Sans 10"/>
              </a:rPr>
              <a:t>phần </a:t>
            </a:r>
            <a:r>
              <a:rPr dirty="0" sz="1100" spc="-5">
                <a:latin typeface="LM Sans 10"/>
                <a:cs typeface="LM Sans 10"/>
              </a:rPr>
              <a:t>tử tương ứng với một  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từ 0 </a:t>
            </a:r>
            <a:r>
              <a:rPr dirty="0" sz="1100" spc="-10">
                <a:latin typeface="LM Sans 10"/>
                <a:cs typeface="LM Sans 10"/>
              </a:rPr>
              <a:t>đến</a:t>
            </a:r>
            <a:r>
              <a:rPr dirty="0" sz="1100" spc="-5">
                <a:latin typeface="LM Sans 10"/>
                <a:cs typeface="LM Sans 10"/>
              </a:rPr>
              <a:t> N.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202311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5"/>
              <a:t>6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66976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262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46884"/>
            <a:ext cx="227203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(int i=0; i&lt;=N; i++)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prime[i]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=</a:t>
            </a:r>
            <a:r>
              <a:rPr dirty="0" sz="1100" spc="1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1;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23900"/>
            <a:ext cx="4483735" cy="760730"/>
            <a:chOff x="87705" y="1423900"/>
            <a:chExt cx="4483735" cy="760730"/>
          </a:xfrm>
        </p:grpSpPr>
        <p:sp>
          <p:nvSpPr>
            <p:cNvPr id="8" name="object 8"/>
            <p:cNvSpPr/>
            <p:nvPr/>
          </p:nvSpPr>
          <p:spPr>
            <a:xfrm>
              <a:off x="87706" y="1554061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23900"/>
              <a:ext cx="4432935" cy="760730"/>
            </a:xfrm>
            <a:custGeom>
              <a:avLst/>
              <a:gdLst/>
              <a:ahLst/>
              <a:cxnLst/>
              <a:rect l="l" t="t" r="r" b="b"/>
              <a:pathLst>
                <a:path w="4432935" h="760730">
                  <a:moveTo>
                    <a:pt x="4432630" y="0"/>
                  </a:moveTo>
                  <a:lnTo>
                    <a:pt x="0" y="0"/>
                  </a:lnTo>
                  <a:lnTo>
                    <a:pt x="0" y="760576"/>
                  </a:lnTo>
                  <a:lnTo>
                    <a:pt x="4432630" y="760576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98330"/>
              <a:ext cx="4432935" cy="535940"/>
            </a:xfrm>
            <a:custGeom>
              <a:avLst/>
              <a:gdLst/>
              <a:ahLst/>
              <a:cxnLst/>
              <a:rect l="l" t="t" r="r" b="b"/>
              <a:pathLst>
                <a:path w="4432935" h="535939">
                  <a:moveTo>
                    <a:pt x="4432630" y="0"/>
                  </a:moveTo>
                  <a:lnTo>
                    <a:pt x="0" y="0"/>
                  </a:lnTo>
                  <a:lnTo>
                    <a:pt x="0" y="484545"/>
                  </a:lnTo>
                  <a:lnTo>
                    <a:pt x="4008" y="504270"/>
                  </a:lnTo>
                  <a:lnTo>
                    <a:pt x="14922" y="520423"/>
                  </a:lnTo>
                  <a:lnTo>
                    <a:pt x="31075" y="531337"/>
                  </a:lnTo>
                  <a:lnTo>
                    <a:pt x="50800" y="535346"/>
                  </a:lnTo>
                  <a:lnTo>
                    <a:pt x="4381830" y="535346"/>
                  </a:lnTo>
                  <a:lnTo>
                    <a:pt x="4401555" y="531337"/>
                  </a:lnTo>
                  <a:lnTo>
                    <a:pt x="4417708" y="520423"/>
                  </a:lnTo>
                  <a:lnTo>
                    <a:pt x="4428622" y="504270"/>
                  </a:lnTo>
                  <a:lnTo>
                    <a:pt x="4432630" y="484545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9E9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66912"/>
            <a:ext cx="435864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for (int i=0; i&lt;=N; i++) prime[i] =</a:t>
            </a:r>
            <a:r>
              <a:rPr dirty="0" sz="1100" spc="-3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1;</a:t>
            </a:r>
            <a:endParaRPr sz="110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LM Sans 10"/>
                <a:cs typeface="LM Sans 10"/>
              </a:rPr>
              <a:t>Khởi tạo mọi </a:t>
            </a:r>
            <a:r>
              <a:rPr dirty="0" sz="1100" spc="-10">
                <a:latin typeface="LM Sans 10"/>
                <a:cs typeface="LM Sans 10"/>
              </a:rPr>
              <a:t>phần </a:t>
            </a:r>
            <a:r>
              <a:rPr dirty="0" sz="1100" spc="-5">
                <a:latin typeface="LM Sans 10"/>
                <a:cs typeface="LM Sans 10"/>
              </a:rPr>
              <a:t>tử trong </a:t>
            </a:r>
            <a:r>
              <a:rPr dirty="0" sz="1100" spc="-10">
                <a:latin typeface="LM Sans 10"/>
                <a:cs typeface="LM Sans 10"/>
              </a:rPr>
              <a:t>mảng là </a:t>
            </a:r>
            <a:r>
              <a:rPr dirty="0" sz="1100" spc="-5">
                <a:latin typeface="LM Sans 10"/>
                <a:cs typeface="LM Sans 10"/>
              </a:rPr>
              <a:t>1, tức </a:t>
            </a:r>
            <a:r>
              <a:rPr dirty="0" sz="1100" spc="-10">
                <a:latin typeface="LM Sans 10"/>
                <a:cs typeface="LM Sans 10"/>
              </a:rPr>
              <a:t>là </a:t>
            </a:r>
            <a:r>
              <a:rPr dirty="0" sz="1100" spc="-5">
                <a:latin typeface="LM Sans 10"/>
                <a:cs typeface="LM Sans 10"/>
              </a:rPr>
              <a:t>chúng ta giả </a:t>
            </a:r>
            <a:r>
              <a:rPr dirty="0" sz="1100" spc="-10">
                <a:latin typeface="LM Sans 10"/>
                <a:cs typeface="LM Sans 10"/>
              </a:rPr>
              <a:t>định </a:t>
            </a:r>
            <a:r>
              <a:rPr dirty="0" sz="1100" spc="-5">
                <a:latin typeface="LM Sans 10"/>
                <a:cs typeface="LM Sans 10"/>
              </a:rPr>
              <a:t>tất cả các  số từ 0 </a:t>
            </a:r>
            <a:r>
              <a:rPr dirty="0" sz="1100" spc="-10">
                <a:latin typeface="LM Sans 10"/>
                <a:cs typeface="LM Sans 10"/>
              </a:rPr>
              <a:t>đến N đều là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tố.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202312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Giải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thích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mã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Dòng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7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05" y="1435798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262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415718"/>
            <a:ext cx="174117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(int p=2; p*p&lt;=N;</a:t>
            </a:r>
            <a:r>
              <a:rPr dirty="0" sz="1100" spc="-3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p++)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92738"/>
            <a:ext cx="4483735" cy="588645"/>
            <a:chOff x="87705" y="1492738"/>
            <a:chExt cx="4483735" cy="588645"/>
          </a:xfrm>
        </p:grpSpPr>
        <p:sp>
          <p:nvSpPr>
            <p:cNvPr id="8" name="object 8"/>
            <p:cNvSpPr/>
            <p:nvPr/>
          </p:nvSpPr>
          <p:spPr>
            <a:xfrm>
              <a:off x="87706" y="1622882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92738"/>
              <a:ext cx="4432935" cy="588645"/>
            </a:xfrm>
            <a:custGeom>
              <a:avLst/>
              <a:gdLst/>
              <a:ahLst/>
              <a:cxnLst/>
              <a:rect l="l" t="t" r="r" b="b"/>
              <a:pathLst>
                <a:path w="4432935" h="588644">
                  <a:moveTo>
                    <a:pt x="4432630" y="0"/>
                  </a:moveTo>
                  <a:lnTo>
                    <a:pt x="0" y="0"/>
                  </a:lnTo>
                  <a:lnTo>
                    <a:pt x="0" y="588500"/>
                  </a:lnTo>
                  <a:lnTo>
                    <a:pt x="4432630" y="588500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667169"/>
              <a:ext cx="4432935" cy="363855"/>
            </a:xfrm>
            <a:custGeom>
              <a:avLst/>
              <a:gdLst/>
              <a:ahLst/>
              <a:cxnLst/>
              <a:rect l="l" t="t" r="r" b="b"/>
              <a:pathLst>
                <a:path w="4432935" h="363855">
                  <a:moveTo>
                    <a:pt x="4432630" y="0"/>
                  </a:moveTo>
                  <a:lnTo>
                    <a:pt x="0" y="0"/>
                  </a:lnTo>
                  <a:lnTo>
                    <a:pt x="0" y="312468"/>
                  </a:lnTo>
                  <a:lnTo>
                    <a:pt x="4008" y="332193"/>
                  </a:lnTo>
                  <a:lnTo>
                    <a:pt x="14922" y="348345"/>
                  </a:lnTo>
                  <a:lnTo>
                    <a:pt x="31075" y="359260"/>
                  </a:lnTo>
                  <a:lnTo>
                    <a:pt x="50800" y="363268"/>
                  </a:lnTo>
                  <a:lnTo>
                    <a:pt x="4381830" y="363268"/>
                  </a:lnTo>
                  <a:lnTo>
                    <a:pt x="4401555" y="359260"/>
                  </a:lnTo>
                  <a:lnTo>
                    <a:pt x="4417708" y="348345"/>
                  </a:lnTo>
                  <a:lnTo>
                    <a:pt x="4428622" y="332193"/>
                  </a:lnTo>
                  <a:lnTo>
                    <a:pt x="4432630" y="312468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9E9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635746"/>
            <a:ext cx="3545204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for (int p=2; p*p&lt;=N;</a:t>
            </a:r>
            <a:r>
              <a:rPr dirty="0" sz="1100" spc="-2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p++)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5">
                <a:latin typeface="LM Sans 10"/>
                <a:cs typeface="LM Sans 10"/>
              </a:rPr>
              <a:t>Duyệt </a:t>
            </a:r>
            <a:r>
              <a:rPr dirty="0" sz="1100" spc="-10">
                <a:latin typeface="LM Sans 10"/>
                <a:cs typeface="LM Sans 10"/>
              </a:rPr>
              <a:t>qua </a:t>
            </a:r>
            <a:r>
              <a:rPr dirty="0" sz="1100" spc="-5">
                <a:latin typeface="LM Sans 10"/>
                <a:cs typeface="LM Sans 10"/>
              </a:rPr>
              <a:t>tất cả </a:t>
            </a:r>
            <a:r>
              <a:rPr dirty="0" sz="1100" spc="-10">
                <a:latin typeface="LM Sans 10"/>
                <a:cs typeface="LM Sans 10"/>
              </a:rPr>
              <a:t>các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từ 2 </a:t>
            </a:r>
            <a:r>
              <a:rPr dirty="0" sz="1100" spc="-10">
                <a:latin typeface="LM Sans 10"/>
                <a:cs typeface="LM Sans 10"/>
              </a:rPr>
              <a:t>đến </a:t>
            </a:r>
            <a:r>
              <a:rPr dirty="0" sz="1100" spc="-5">
                <a:latin typeface="LM Sans 10"/>
                <a:cs typeface="LM Sans 10"/>
              </a:rPr>
              <a:t>căn </a:t>
            </a:r>
            <a:r>
              <a:rPr dirty="0" sz="1100" spc="-10">
                <a:latin typeface="LM Sans 10"/>
                <a:cs typeface="LM Sans 10"/>
              </a:rPr>
              <a:t>bậc hai </a:t>
            </a:r>
            <a:r>
              <a:rPr dirty="0" sz="1100" spc="-5">
                <a:latin typeface="LM Sans 10"/>
                <a:cs typeface="LM Sans 10"/>
              </a:rPr>
              <a:t>của</a:t>
            </a:r>
            <a:r>
              <a:rPr dirty="0" sz="1100" spc="2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N.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202313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5"/>
              <a:t>8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63890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43811"/>
            <a:ext cx="107823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if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(prime[p]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==</a:t>
            </a:r>
            <a:r>
              <a:rPr dirty="0" sz="1100" spc="-55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1)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20826"/>
            <a:ext cx="4483735" cy="768350"/>
            <a:chOff x="87705" y="1420826"/>
            <a:chExt cx="4483735" cy="768350"/>
          </a:xfrm>
        </p:grpSpPr>
        <p:sp>
          <p:nvSpPr>
            <p:cNvPr id="8" name="object 8"/>
            <p:cNvSpPr/>
            <p:nvPr/>
          </p:nvSpPr>
          <p:spPr>
            <a:xfrm>
              <a:off x="87706" y="1550974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20826"/>
              <a:ext cx="4432935" cy="768350"/>
            </a:xfrm>
            <a:custGeom>
              <a:avLst/>
              <a:gdLst/>
              <a:ahLst/>
              <a:cxnLst/>
              <a:rect l="l" t="t" r="r" b="b"/>
              <a:pathLst>
                <a:path w="4432935" h="768350">
                  <a:moveTo>
                    <a:pt x="4432630" y="0"/>
                  </a:moveTo>
                  <a:lnTo>
                    <a:pt x="0" y="0"/>
                  </a:lnTo>
                  <a:lnTo>
                    <a:pt x="0" y="768273"/>
                  </a:lnTo>
                  <a:lnTo>
                    <a:pt x="4432630" y="768273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95255"/>
              <a:ext cx="4432935" cy="543560"/>
            </a:xfrm>
            <a:custGeom>
              <a:avLst/>
              <a:gdLst/>
              <a:ahLst/>
              <a:cxnLst/>
              <a:rect l="l" t="t" r="r" b="b"/>
              <a:pathLst>
                <a:path w="4432935" h="543560">
                  <a:moveTo>
                    <a:pt x="4432630" y="0"/>
                  </a:moveTo>
                  <a:lnTo>
                    <a:pt x="0" y="0"/>
                  </a:lnTo>
                  <a:lnTo>
                    <a:pt x="0" y="492243"/>
                  </a:lnTo>
                  <a:lnTo>
                    <a:pt x="4008" y="511967"/>
                  </a:lnTo>
                  <a:lnTo>
                    <a:pt x="14922" y="528120"/>
                  </a:lnTo>
                  <a:lnTo>
                    <a:pt x="31075" y="539034"/>
                  </a:lnTo>
                  <a:lnTo>
                    <a:pt x="50800" y="543043"/>
                  </a:lnTo>
                  <a:lnTo>
                    <a:pt x="4381830" y="543043"/>
                  </a:lnTo>
                  <a:lnTo>
                    <a:pt x="4401555" y="539034"/>
                  </a:lnTo>
                  <a:lnTo>
                    <a:pt x="4417708" y="528120"/>
                  </a:lnTo>
                  <a:lnTo>
                    <a:pt x="4428622" y="511967"/>
                  </a:lnTo>
                  <a:lnTo>
                    <a:pt x="4432630" y="492243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63838"/>
            <a:ext cx="426085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if (prime[p] ==</a:t>
            </a:r>
            <a:r>
              <a:rPr dirty="0" sz="1100" spc="-15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1)</a:t>
            </a:r>
            <a:endParaRPr sz="110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LM Sans 10"/>
                <a:cs typeface="LM Sans 10"/>
              </a:rPr>
              <a:t>Nếu phần </a:t>
            </a:r>
            <a:r>
              <a:rPr dirty="0" sz="1100" spc="-5">
                <a:latin typeface="LM Sans 10"/>
                <a:cs typeface="LM Sans 10"/>
              </a:rPr>
              <a:t>tử p của </a:t>
            </a:r>
            <a:r>
              <a:rPr dirty="0" sz="1100" spc="-10">
                <a:latin typeface="LM Sans 10"/>
                <a:cs typeface="LM Sans 10"/>
              </a:rPr>
              <a:t>mảng </a:t>
            </a:r>
            <a:r>
              <a:rPr dirty="0" sz="1100" spc="-5">
                <a:latin typeface="LM Sans 10"/>
                <a:cs typeface="LM Sans 10"/>
              </a:rPr>
              <a:t>vẫn </a:t>
            </a:r>
            <a:r>
              <a:rPr dirty="0" sz="1100" spc="-10">
                <a:latin typeface="LM Sans 10"/>
                <a:cs typeface="LM Sans 10"/>
              </a:rPr>
              <a:t>là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(nghĩa là </a:t>
            </a:r>
            <a:r>
              <a:rPr dirty="0" sz="1100" spc="-5">
                <a:latin typeface="LM Sans 10"/>
                <a:cs typeface="LM Sans 10"/>
              </a:rPr>
              <a:t>p vẫn </a:t>
            </a:r>
            <a:r>
              <a:rPr dirty="0" sz="1100">
                <a:latin typeface="LM Sans 10"/>
                <a:cs typeface="LM Sans 10"/>
              </a:rPr>
              <a:t>được </a:t>
            </a:r>
            <a:r>
              <a:rPr dirty="0" sz="1100" spc="-5">
                <a:latin typeface="LM Sans 10"/>
                <a:cs typeface="LM Sans 10"/>
              </a:rPr>
              <a:t>cho </a:t>
            </a:r>
            <a:r>
              <a:rPr dirty="0" sz="1100" spc="-10">
                <a:latin typeface="LM Sans 10"/>
                <a:cs typeface="LM Sans 10"/>
              </a:rPr>
              <a:t>là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  </a:t>
            </a:r>
            <a:r>
              <a:rPr dirty="0" sz="1100" spc="-5">
                <a:latin typeface="LM Sans 10"/>
                <a:cs typeface="LM Sans 10"/>
              </a:rPr>
              <a:t>tố).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202314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5"/>
              <a:t>9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66976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262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46884"/>
            <a:ext cx="257873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(int i=p*p; i&lt;=N;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i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+= p)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prime[i]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=</a:t>
            </a:r>
            <a:r>
              <a:rPr dirty="0" sz="1100" spc="25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0;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23900"/>
            <a:ext cx="4483735" cy="760730"/>
            <a:chOff x="87705" y="1423900"/>
            <a:chExt cx="4483735" cy="760730"/>
          </a:xfrm>
        </p:grpSpPr>
        <p:sp>
          <p:nvSpPr>
            <p:cNvPr id="8" name="object 8"/>
            <p:cNvSpPr/>
            <p:nvPr/>
          </p:nvSpPr>
          <p:spPr>
            <a:xfrm>
              <a:off x="87706" y="1554061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23900"/>
              <a:ext cx="4432935" cy="760730"/>
            </a:xfrm>
            <a:custGeom>
              <a:avLst/>
              <a:gdLst/>
              <a:ahLst/>
              <a:cxnLst/>
              <a:rect l="l" t="t" r="r" b="b"/>
              <a:pathLst>
                <a:path w="4432935" h="760730">
                  <a:moveTo>
                    <a:pt x="4432630" y="0"/>
                  </a:moveTo>
                  <a:lnTo>
                    <a:pt x="0" y="0"/>
                  </a:lnTo>
                  <a:lnTo>
                    <a:pt x="0" y="760576"/>
                  </a:lnTo>
                  <a:lnTo>
                    <a:pt x="4432630" y="760576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98330"/>
              <a:ext cx="4432935" cy="535940"/>
            </a:xfrm>
            <a:custGeom>
              <a:avLst/>
              <a:gdLst/>
              <a:ahLst/>
              <a:cxnLst/>
              <a:rect l="l" t="t" r="r" b="b"/>
              <a:pathLst>
                <a:path w="4432935" h="535939">
                  <a:moveTo>
                    <a:pt x="4432630" y="0"/>
                  </a:moveTo>
                  <a:lnTo>
                    <a:pt x="0" y="0"/>
                  </a:lnTo>
                  <a:lnTo>
                    <a:pt x="0" y="484545"/>
                  </a:lnTo>
                  <a:lnTo>
                    <a:pt x="4008" y="504270"/>
                  </a:lnTo>
                  <a:lnTo>
                    <a:pt x="14922" y="520423"/>
                  </a:lnTo>
                  <a:lnTo>
                    <a:pt x="31075" y="531337"/>
                  </a:lnTo>
                  <a:lnTo>
                    <a:pt x="50800" y="535346"/>
                  </a:lnTo>
                  <a:lnTo>
                    <a:pt x="4381830" y="535346"/>
                  </a:lnTo>
                  <a:lnTo>
                    <a:pt x="4401555" y="531337"/>
                  </a:lnTo>
                  <a:lnTo>
                    <a:pt x="4417708" y="520423"/>
                  </a:lnTo>
                  <a:lnTo>
                    <a:pt x="4428622" y="504270"/>
                  </a:lnTo>
                  <a:lnTo>
                    <a:pt x="4432630" y="484545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9E9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66912"/>
            <a:ext cx="422084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for (int i=p*p; i&lt;=N; i += p) prime[i] =</a:t>
            </a:r>
            <a:r>
              <a:rPr dirty="0" sz="1100" spc="-4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0;</a:t>
            </a:r>
            <a:endParaRPr sz="110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LM Sans 10"/>
                <a:cs typeface="LM Sans 10"/>
              </a:rPr>
              <a:t>Đánh dấu </a:t>
            </a:r>
            <a:r>
              <a:rPr dirty="0" sz="1100" spc="-5">
                <a:latin typeface="LM Sans 10"/>
                <a:cs typeface="LM Sans 10"/>
              </a:rPr>
              <a:t>tất cả các </a:t>
            </a:r>
            <a:r>
              <a:rPr dirty="0" sz="1100">
                <a:latin typeface="LM Sans 10"/>
                <a:cs typeface="LM Sans 10"/>
              </a:rPr>
              <a:t>bội </a:t>
            </a:r>
            <a:r>
              <a:rPr dirty="0" sz="1100" spc="-5">
                <a:latin typeface="LM Sans 10"/>
                <a:cs typeface="LM Sans 10"/>
              </a:rPr>
              <a:t>số của p </a:t>
            </a:r>
            <a:r>
              <a:rPr dirty="0" sz="1100" spc="-10">
                <a:latin typeface="LM Sans 10"/>
                <a:cs typeface="LM Sans 10"/>
              </a:rPr>
              <a:t>là không phải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tố </a:t>
            </a:r>
            <a:r>
              <a:rPr dirty="0" sz="1100" spc="-10">
                <a:latin typeface="LM Sans 10"/>
                <a:cs typeface="LM Sans 10"/>
              </a:rPr>
              <a:t>bằng </a:t>
            </a:r>
            <a:r>
              <a:rPr dirty="0" sz="1100" spc="-5">
                <a:latin typeface="LM Sans 10"/>
                <a:cs typeface="LM Sans 10"/>
              </a:rPr>
              <a:t>cách  </a:t>
            </a:r>
            <a:r>
              <a:rPr dirty="0" sz="1100" spc="-10">
                <a:latin typeface="LM Sans 10"/>
                <a:cs typeface="LM Sans 10"/>
              </a:rPr>
              <a:t>đặt phần </a:t>
            </a:r>
            <a:r>
              <a:rPr dirty="0" sz="1100" spc="-5">
                <a:latin typeface="LM Sans 10"/>
                <a:cs typeface="LM Sans 10"/>
              </a:rPr>
              <a:t>tử tương ứng </a:t>
            </a:r>
            <a:r>
              <a:rPr dirty="0" sz="1100" spc="-10">
                <a:latin typeface="LM Sans 10"/>
                <a:cs typeface="LM Sans 10"/>
              </a:rPr>
              <a:t>của mảng </a:t>
            </a:r>
            <a:r>
              <a:rPr dirty="0" sz="1100" spc="-5">
                <a:latin typeface="LM Sans 10"/>
                <a:cs typeface="LM Sans 10"/>
              </a:rPr>
              <a:t>về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0.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202315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0"/>
              <a:t>10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63890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35"/>
                </a:lnTo>
                <a:lnTo>
                  <a:pt x="4432630" y="199735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43811"/>
            <a:ext cx="362267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2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(int p=2; p&lt;=N; p++)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if </a:t>
            </a:r>
            <a:r>
              <a:rPr dirty="0" sz="1100" spc="-15">
                <a:solidFill>
                  <a:srgbClr val="FFFFFF"/>
                </a:solidFill>
                <a:latin typeface="LM Sans 10"/>
                <a:cs typeface="LM Sans 10"/>
              </a:rPr>
              <a:t>(prime[p]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==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1) cout « p « "</a:t>
            </a:r>
            <a:r>
              <a:rPr dirty="0" sz="1100" spc="2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";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20826"/>
            <a:ext cx="4483735" cy="768350"/>
            <a:chOff x="87705" y="1420826"/>
            <a:chExt cx="4483735" cy="768350"/>
          </a:xfrm>
        </p:grpSpPr>
        <p:sp>
          <p:nvSpPr>
            <p:cNvPr id="8" name="object 8"/>
            <p:cNvSpPr/>
            <p:nvPr/>
          </p:nvSpPr>
          <p:spPr>
            <a:xfrm>
              <a:off x="87706" y="1550974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20826"/>
              <a:ext cx="4432935" cy="768350"/>
            </a:xfrm>
            <a:custGeom>
              <a:avLst/>
              <a:gdLst/>
              <a:ahLst/>
              <a:cxnLst/>
              <a:rect l="l" t="t" r="r" b="b"/>
              <a:pathLst>
                <a:path w="4432935" h="768350">
                  <a:moveTo>
                    <a:pt x="4432630" y="0"/>
                  </a:moveTo>
                  <a:lnTo>
                    <a:pt x="0" y="0"/>
                  </a:lnTo>
                  <a:lnTo>
                    <a:pt x="0" y="768273"/>
                  </a:lnTo>
                  <a:lnTo>
                    <a:pt x="4432630" y="768273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95255"/>
              <a:ext cx="4432935" cy="543560"/>
            </a:xfrm>
            <a:custGeom>
              <a:avLst/>
              <a:gdLst/>
              <a:ahLst/>
              <a:cxnLst/>
              <a:rect l="l" t="t" r="r" b="b"/>
              <a:pathLst>
                <a:path w="4432935" h="543560">
                  <a:moveTo>
                    <a:pt x="4432630" y="0"/>
                  </a:moveTo>
                  <a:lnTo>
                    <a:pt x="0" y="0"/>
                  </a:lnTo>
                  <a:lnTo>
                    <a:pt x="0" y="492243"/>
                  </a:lnTo>
                  <a:lnTo>
                    <a:pt x="4008" y="511967"/>
                  </a:lnTo>
                  <a:lnTo>
                    <a:pt x="14922" y="528120"/>
                  </a:lnTo>
                  <a:lnTo>
                    <a:pt x="31075" y="539034"/>
                  </a:lnTo>
                  <a:lnTo>
                    <a:pt x="50800" y="543043"/>
                  </a:lnTo>
                  <a:lnTo>
                    <a:pt x="4381830" y="543043"/>
                  </a:lnTo>
                  <a:lnTo>
                    <a:pt x="4401555" y="539034"/>
                  </a:lnTo>
                  <a:lnTo>
                    <a:pt x="4417708" y="528120"/>
                  </a:lnTo>
                  <a:lnTo>
                    <a:pt x="4428622" y="511967"/>
                  </a:lnTo>
                  <a:lnTo>
                    <a:pt x="4432630" y="492243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63838"/>
            <a:ext cx="431736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LM Mono 10"/>
                <a:cs typeface="LM Mono 10"/>
              </a:rPr>
              <a:t>for (int p=2; p&lt;=N; p++) if (prime[p] == 1) cout « p « "</a:t>
            </a:r>
            <a:r>
              <a:rPr dirty="0" sz="1100" spc="-95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";  </a:t>
            </a:r>
            <a:r>
              <a:rPr dirty="0" sz="1100" spc="-15">
                <a:latin typeface="LM Sans 10"/>
                <a:cs typeface="LM Sans 10"/>
              </a:rPr>
              <a:t>Duyệt </a:t>
            </a:r>
            <a:r>
              <a:rPr dirty="0" sz="1100" spc="-10">
                <a:latin typeface="LM Sans 10"/>
                <a:cs typeface="LM Sans 10"/>
              </a:rPr>
              <a:t>qua </a:t>
            </a:r>
            <a:r>
              <a:rPr dirty="0" sz="1100" spc="-5">
                <a:latin typeface="LM Sans 10"/>
                <a:cs typeface="LM Sans 10"/>
              </a:rPr>
              <a:t>tất cả </a:t>
            </a:r>
            <a:r>
              <a:rPr dirty="0" sz="1100" spc="-10">
                <a:latin typeface="LM Sans 10"/>
                <a:cs typeface="LM Sans 10"/>
              </a:rPr>
              <a:t>các </a:t>
            </a:r>
            <a:r>
              <a:rPr dirty="0" sz="1100" spc="-5">
                <a:latin typeface="LM Sans 10"/>
                <a:cs typeface="LM Sans 10"/>
              </a:rPr>
              <a:t>số từ 2 </a:t>
            </a:r>
            <a:r>
              <a:rPr dirty="0" sz="1100" spc="-10">
                <a:latin typeface="LM Sans 10"/>
                <a:cs typeface="LM Sans 10"/>
              </a:rPr>
              <a:t>đến </a:t>
            </a:r>
            <a:r>
              <a:rPr dirty="0" sz="1100" spc="-5">
                <a:latin typeface="LM Sans 10"/>
                <a:cs typeface="LM Sans 10"/>
              </a:rPr>
              <a:t>N, và </a:t>
            </a:r>
            <a:r>
              <a:rPr dirty="0" sz="1100" spc="-10">
                <a:latin typeface="LM Sans 10"/>
                <a:cs typeface="LM Sans 10"/>
              </a:rPr>
              <a:t>nếu phần </a:t>
            </a:r>
            <a:r>
              <a:rPr dirty="0" sz="1100" spc="-5">
                <a:latin typeface="LM Sans 10"/>
                <a:cs typeface="LM Sans 10"/>
              </a:rPr>
              <a:t>tử tương ứng trong  </a:t>
            </a:r>
            <a:r>
              <a:rPr dirty="0" sz="1100" spc="-10">
                <a:latin typeface="LM Sans 10"/>
                <a:cs typeface="LM Sans 10"/>
              </a:rPr>
              <a:t>mảng </a:t>
            </a:r>
            <a:r>
              <a:rPr dirty="0" sz="1100" spc="-5">
                <a:latin typeface="LM Sans 10"/>
                <a:cs typeface="LM Sans 10"/>
              </a:rPr>
              <a:t>vẫn </a:t>
            </a:r>
            <a:r>
              <a:rPr dirty="0" sz="1100" spc="-10">
                <a:latin typeface="LM Sans 10"/>
                <a:cs typeface="LM Sans 10"/>
              </a:rPr>
              <a:t>là </a:t>
            </a:r>
            <a:r>
              <a:rPr dirty="0" sz="1100" spc="-5">
                <a:latin typeface="LM Sans 10"/>
                <a:cs typeface="LM Sans 10"/>
              </a:rPr>
              <a:t>1 </a:t>
            </a:r>
            <a:r>
              <a:rPr dirty="0" sz="1100" spc="-10">
                <a:latin typeface="LM Sans 10"/>
                <a:cs typeface="LM Sans 10"/>
              </a:rPr>
              <a:t>(tức là nó là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tố), </a:t>
            </a:r>
            <a:r>
              <a:rPr dirty="0" sz="1100" spc="-10">
                <a:latin typeface="LM Sans 10"/>
                <a:cs typeface="LM Sans 10"/>
              </a:rPr>
              <a:t>in ra </a:t>
            </a:r>
            <a:r>
              <a:rPr dirty="0" sz="1100" spc="-5">
                <a:latin typeface="LM Sans 10"/>
                <a:cs typeface="LM Sans 10"/>
              </a:rPr>
              <a:t>số</a:t>
            </a:r>
            <a:r>
              <a:rPr dirty="0" sz="1100" spc="4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đó.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202316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0"/>
              <a:t>11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81112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904"/>
                </a:lnTo>
                <a:lnTo>
                  <a:pt x="4432630" y="175904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352853"/>
            <a:ext cx="50355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return</a:t>
            </a:r>
            <a:r>
              <a:rPr dirty="0" sz="1100" spc="-85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0;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438047"/>
            <a:ext cx="4483735" cy="725805"/>
            <a:chOff x="87705" y="1438047"/>
            <a:chExt cx="4483735" cy="725805"/>
          </a:xfrm>
        </p:grpSpPr>
        <p:sp>
          <p:nvSpPr>
            <p:cNvPr id="8" name="object 8"/>
            <p:cNvSpPr/>
            <p:nvPr/>
          </p:nvSpPr>
          <p:spPr>
            <a:xfrm>
              <a:off x="87706" y="1544370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438047"/>
              <a:ext cx="4432935" cy="725805"/>
            </a:xfrm>
            <a:custGeom>
              <a:avLst/>
              <a:gdLst/>
              <a:ahLst/>
              <a:cxnLst/>
              <a:rect l="l" t="t" r="r" b="b"/>
              <a:pathLst>
                <a:path w="4432935" h="725805">
                  <a:moveTo>
                    <a:pt x="4432630" y="0"/>
                  </a:moveTo>
                  <a:lnTo>
                    <a:pt x="0" y="0"/>
                  </a:lnTo>
                  <a:lnTo>
                    <a:pt x="0" y="725220"/>
                  </a:lnTo>
                  <a:lnTo>
                    <a:pt x="4432630" y="725220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88645"/>
              <a:ext cx="4432935" cy="523875"/>
            </a:xfrm>
            <a:custGeom>
              <a:avLst/>
              <a:gdLst/>
              <a:ahLst/>
              <a:cxnLst/>
              <a:rect l="l" t="t" r="r" b="b"/>
              <a:pathLst>
                <a:path w="4432935" h="523875">
                  <a:moveTo>
                    <a:pt x="4432630" y="0"/>
                  </a:moveTo>
                  <a:lnTo>
                    <a:pt x="0" y="0"/>
                  </a:lnTo>
                  <a:lnTo>
                    <a:pt x="0" y="473021"/>
                  </a:lnTo>
                  <a:lnTo>
                    <a:pt x="4008" y="492746"/>
                  </a:lnTo>
                  <a:lnTo>
                    <a:pt x="14922" y="508899"/>
                  </a:lnTo>
                  <a:lnTo>
                    <a:pt x="31075" y="519813"/>
                  </a:lnTo>
                  <a:lnTo>
                    <a:pt x="50800" y="523822"/>
                  </a:lnTo>
                  <a:lnTo>
                    <a:pt x="4381830" y="523822"/>
                  </a:lnTo>
                  <a:lnTo>
                    <a:pt x="4401555" y="519813"/>
                  </a:lnTo>
                  <a:lnTo>
                    <a:pt x="4417708" y="508899"/>
                  </a:lnTo>
                  <a:lnTo>
                    <a:pt x="4428622" y="492746"/>
                  </a:lnTo>
                  <a:lnTo>
                    <a:pt x="4432630" y="473021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545703"/>
            <a:ext cx="42875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return</a:t>
            </a:r>
            <a:r>
              <a:rPr dirty="0" sz="1100" spc="-1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0;</a:t>
            </a:r>
            <a:endParaRPr sz="1100">
              <a:latin typeface="LM Mono 10"/>
              <a:cs typeface="LM Mono 10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5">
                <a:latin typeface="LM Sans 10"/>
                <a:cs typeface="LM Sans 10"/>
              </a:rPr>
              <a:t>Kết thúc </a:t>
            </a:r>
            <a:r>
              <a:rPr dirty="0" sz="1100" spc="-10">
                <a:latin typeface="LM Sans 10"/>
                <a:cs typeface="LM Sans 10"/>
              </a:rPr>
              <a:t>hàm </a:t>
            </a:r>
            <a:r>
              <a:rPr dirty="0" sz="1100" spc="-5">
                <a:latin typeface="LM Sans 10"/>
                <a:cs typeface="LM Sans 10"/>
              </a:rPr>
              <a:t>main, trả về giá trị 0, cho </a:t>
            </a:r>
            <a:r>
              <a:rPr dirty="0" sz="1100" spc="-10">
                <a:latin typeface="LM Sans 10"/>
                <a:cs typeface="LM Sans 10"/>
              </a:rPr>
              <a:t>biết </a:t>
            </a:r>
            <a:r>
              <a:rPr dirty="0" sz="1100" spc="-5">
                <a:latin typeface="LM Sans 10"/>
                <a:cs typeface="LM Sans 10"/>
              </a:rPr>
              <a:t>chương trình </a:t>
            </a:r>
            <a:r>
              <a:rPr dirty="0" sz="1100" spc="-10">
                <a:latin typeface="LM Sans 10"/>
                <a:cs typeface="LM Sans 10"/>
              </a:rPr>
              <a:t>đã </a:t>
            </a:r>
            <a:r>
              <a:rPr dirty="0" sz="1100" spc="-15">
                <a:latin typeface="LM Sans 10"/>
                <a:cs typeface="LM Sans 10"/>
              </a:rPr>
              <a:t>chạy </a:t>
            </a:r>
            <a:r>
              <a:rPr dirty="0" sz="1100" spc="-5">
                <a:latin typeface="LM Sans 10"/>
                <a:cs typeface="LM Sans 10"/>
              </a:rPr>
              <a:t>thành  công.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Ngày </a:t>
            </a:r>
            <a:r>
              <a:rPr dirty="0" spc="-5"/>
              <a:t>26 </a:t>
            </a:r>
            <a:r>
              <a:rPr dirty="0" spc="-10"/>
              <a:t>tháng</a:t>
            </a:r>
            <a:r>
              <a:rPr dirty="0" spc="-5"/>
              <a:t> 5</a:t>
            </a:r>
            <a:r>
              <a:rPr dirty="0" spc="-10"/>
              <a:t> </a:t>
            </a:r>
            <a:r>
              <a:rPr dirty="0" spc="-5"/>
              <a:t>năm </a:t>
            </a:r>
            <a:r>
              <a:rPr dirty="0" spc="-5"/>
              <a:t>202317</a:t>
            </a:r>
            <a:r>
              <a:rPr dirty="0" spc="-110"/>
              <a:t> </a:t>
            </a:r>
            <a:r>
              <a:rPr dirty="0" spc="-5"/>
              <a:t>/</a:t>
            </a:r>
            <a:r>
              <a:rPr dirty="0" spc="-110"/>
              <a:t> </a:t>
            </a:r>
            <a:r>
              <a:rPr dirty="0" spc="-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15"/>
              <a:t>Mục</a:t>
            </a:r>
            <a:r>
              <a:rPr dirty="0" spc="5"/>
              <a:t> </a:t>
            </a:r>
            <a:r>
              <a:rPr dirty="0" spc="10"/>
              <a:t>lục</a:t>
            </a:r>
          </a:p>
        </p:txBody>
      </p:sp>
      <p:sp>
        <p:nvSpPr>
          <p:cNvPr id="4" name="object 4"/>
          <p:cNvSpPr/>
          <p:nvPr/>
        </p:nvSpPr>
        <p:spPr>
          <a:xfrm>
            <a:off x="89255" y="1078280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717" y="1050174"/>
            <a:ext cx="753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3472" sz="1200" spc="-7">
                <a:solidFill>
                  <a:srgbClr val="EAEAF7"/>
                </a:solidFill>
                <a:latin typeface="LM Sans 8"/>
                <a:cs typeface="LM Sans 8"/>
              </a:rPr>
              <a:t>1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Giới</a:t>
            </a:r>
            <a:r>
              <a:rPr dirty="0" sz="1100" spc="-4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thiệu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255" y="1537271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717" y="153757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EAEAF7"/>
                </a:solidFill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47" y="1509177"/>
            <a:ext cx="1798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Thuật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toán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Sàng</a:t>
            </a:r>
            <a:r>
              <a:rPr dirty="0" sz="1100" spc="-65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5" action="ppaction://hlinksldjump"/>
              </a:rPr>
              <a:t>Eratosthenes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55" y="1996275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255" y="2455278"/>
            <a:ext cx="160096" cy="160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717" y="1968181"/>
            <a:ext cx="2797175" cy="650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LM Sans 8"/>
              <a:buAutoNum type="arabicPlain" startAt="3"/>
              <a:tabLst>
                <a:tab pos="178435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Mã C++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cho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Thuật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toán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Sàng</a:t>
            </a:r>
            <a:r>
              <a:rPr dirty="0" sz="1100" spc="-50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8" action="ppaction://hlinksldjump"/>
              </a:rPr>
              <a:t>Eratosthenes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AEAF7"/>
              </a:buClr>
              <a:buFont typeface="LM Sans 8"/>
              <a:buAutoNum type="arabicPlain" startAt="3"/>
            </a:pPr>
            <a:endParaRPr sz="1550">
              <a:latin typeface="LM Sans 10"/>
              <a:cs typeface="LM Sans 10"/>
            </a:endParaRPr>
          </a:p>
          <a:p>
            <a:pPr marL="177800" indent="-165735">
              <a:lnSpc>
                <a:spcPct val="100000"/>
              </a:lnSpc>
              <a:buClr>
                <a:srgbClr val="EAEAF7"/>
              </a:buClr>
              <a:buSzPct val="72727"/>
              <a:buFont typeface="LM Sans 8"/>
              <a:buAutoNum type="arabicPlain" startAt="3"/>
              <a:tabLst>
                <a:tab pos="178435" algn="l"/>
              </a:tabLst>
            </a:pP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Giải </a:t>
            </a:r>
            <a:r>
              <a:rPr dirty="0" sz="1100" spc="-5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thích </a:t>
            </a:r>
            <a:r>
              <a:rPr dirty="0" sz="1100" spc="-1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mã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10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10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10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20232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05" y="941234"/>
            <a:ext cx="4483735" cy="525780"/>
            <a:chOff x="87705" y="941234"/>
            <a:chExt cx="4483735" cy="525780"/>
          </a:xfrm>
        </p:grpSpPr>
        <p:sp>
          <p:nvSpPr>
            <p:cNvPr id="4" name="object 4"/>
            <p:cNvSpPr/>
            <p:nvPr/>
          </p:nvSpPr>
          <p:spPr>
            <a:xfrm>
              <a:off x="87705" y="94123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83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630" y="82384"/>
                  </a:lnTo>
                  <a:lnTo>
                    <a:pt x="4432630" y="50800"/>
                  </a:lnTo>
                  <a:lnTo>
                    <a:pt x="4428622" y="31075"/>
                  </a:lnTo>
                  <a:lnTo>
                    <a:pt x="4417708" y="14922"/>
                  </a:lnTo>
                  <a:lnTo>
                    <a:pt x="4401555" y="4008"/>
                  </a:lnTo>
                  <a:lnTo>
                    <a:pt x="4381830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506" y="1004498"/>
              <a:ext cx="4432935" cy="462915"/>
            </a:xfrm>
            <a:custGeom>
              <a:avLst/>
              <a:gdLst/>
              <a:ahLst/>
              <a:cxnLst/>
              <a:rect l="l" t="t" r="r" b="b"/>
              <a:pathLst>
                <a:path w="4432935" h="462915">
                  <a:moveTo>
                    <a:pt x="4432630" y="0"/>
                  </a:moveTo>
                  <a:lnTo>
                    <a:pt x="0" y="0"/>
                  </a:lnTo>
                  <a:lnTo>
                    <a:pt x="0" y="462504"/>
                  </a:lnTo>
                  <a:lnTo>
                    <a:pt x="4432630" y="462504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05" y="985661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630" y="0"/>
                  </a:moveTo>
                  <a:lnTo>
                    <a:pt x="0" y="0"/>
                  </a:lnTo>
                  <a:lnTo>
                    <a:pt x="0" y="379741"/>
                  </a:lnTo>
                  <a:lnTo>
                    <a:pt x="4008" y="399466"/>
                  </a:lnTo>
                  <a:lnTo>
                    <a:pt x="14922" y="415619"/>
                  </a:lnTo>
                  <a:lnTo>
                    <a:pt x="31075" y="426533"/>
                  </a:lnTo>
                  <a:lnTo>
                    <a:pt x="50800" y="430541"/>
                  </a:lnTo>
                  <a:lnTo>
                    <a:pt x="4381830" y="430541"/>
                  </a:lnTo>
                  <a:lnTo>
                    <a:pt x="4401555" y="426533"/>
                  </a:lnTo>
                  <a:lnTo>
                    <a:pt x="4417708" y="415619"/>
                  </a:lnTo>
                  <a:lnTo>
                    <a:pt x="4428622" y="399466"/>
                  </a:lnTo>
                  <a:lnTo>
                    <a:pt x="4432630" y="379741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2563" y="1040229"/>
            <a:ext cx="2303145" cy="1344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Thuật toán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Sàng</a:t>
            </a:r>
            <a:r>
              <a:rPr dirty="0" sz="1400" spc="-2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Eratosthenes</a:t>
            </a:r>
            <a:endParaRPr sz="1400">
              <a:latin typeface="LM Sans 12"/>
              <a:cs typeface="LM Sans 12"/>
            </a:endParaRPr>
          </a:p>
          <a:p>
            <a:pPr marL="357505" marR="349250" indent="257175">
              <a:lnSpc>
                <a:spcPts val="4340"/>
              </a:lnSpc>
              <a:spcBef>
                <a:spcPts val="640"/>
              </a:spcBef>
            </a:pPr>
            <a:r>
              <a:rPr dirty="0" sz="1100" spc="-15">
                <a:latin typeface="LM Sans 10"/>
                <a:cs typeface="LM Sans 10"/>
              </a:rPr>
              <a:t>Nguyễn </a:t>
            </a:r>
            <a:r>
              <a:rPr dirty="0" sz="1100" spc="-10">
                <a:latin typeface="LM Sans 10"/>
                <a:cs typeface="LM Sans 10"/>
              </a:rPr>
              <a:t>Đức Hùng  </a:t>
            </a:r>
            <a:r>
              <a:rPr dirty="0" sz="1100" spc="-15">
                <a:latin typeface="LM Sans 10"/>
                <a:cs typeface="LM Sans 10"/>
              </a:rPr>
              <a:t>Ngày </a:t>
            </a:r>
            <a:r>
              <a:rPr dirty="0" sz="1100" spc="-5">
                <a:latin typeface="LM Sans 10"/>
                <a:cs typeface="LM Sans 10"/>
              </a:rPr>
              <a:t>26 tháng 5 </a:t>
            </a:r>
            <a:r>
              <a:rPr dirty="0" sz="1100" spc="-10">
                <a:latin typeface="LM Sans 10"/>
                <a:cs typeface="LM Sans 10"/>
              </a:rPr>
              <a:t>năm</a:t>
            </a:r>
            <a:r>
              <a:rPr dirty="0" sz="1100" spc="-8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2023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2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20233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833" y="792"/>
            <a:ext cx="3524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Giới</a:t>
            </a:r>
            <a:r>
              <a:rPr dirty="0" sz="600" spc="-4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thiệu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10"/>
              <a:t>Giới</a:t>
            </a:r>
            <a:r>
              <a:rPr dirty="0" spc="5"/>
              <a:t> </a:t>
            </a:r>
            <a:r>
              <a:rPr dirty="0" spc="10"/>
              <a:t>thiệu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06" y="1436724"/>
            <a:ext cx="41802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LM Sans 10"/>
                <a:cs typeface="LM Sans 10"/>
              </a:rPr>
              <a:t>Trong </a:t>
            </a:r>
            <a:r>
              <a:rPr dirty="0" sz="1100" spc="-10">
                <a:latin typeface="LM Sans 10"/>
                <a:cs typeface="LM Sans 10"/>
              </a:rPr>
              <a:t>bài </a:t>
            </a:r>
            <a:r>
              <a:rPr dirty="0" sz="1100" spc="-5">
                <a:latin typeface="LM Sans 10"/>
                <a:cs typeface="LM Sans 10"/>
              </a:rPr>
              <a:t>trình </a:t>
            </a:r>
            <a:r>
              <a:rPr dirty="0" sz="1100" spc="-10">
                <a:latin typeface="LM Sans 10"/>
                <a:cs typeface="LM Sans 10"/>
              </a:rPr>
              <a:t>diễn </a:t>
            </a:r>
            <a:r>
              <a:rPr dirty="0" sz="1100" spc="-40">
                <a:latin typeface="LM Sans 10"/>
                <a:cs typeface="LM Sans 10"/>
              </a:rPr>
              <a:t>này, </a:t>
            </a:r>
            <a:r>
              <a:rPr dirty="0" sz="1100" spc="-5">
                <a:latin typeface="LM Sans 10"/>
                <a:cs typeface="LM Sans 10"/>
              </a:rPr>
              <a:t>chúng tôi sẽ minh </a:t>
            </a:r>
            <a:r>
              <a:rPr dirty="0" sz="1100" spc="-10">
                <a:latin typeface="LM Sans 10"/>
                <a:cs typeface="LM Sans 10"/>
              </a:rPr>
              <a:t>họa cách Thuật </a:t>
            </a:r>
            <a:r>
              <a:rPr dirty="0" sz="1100" spc="-5">
                <a:latin typeface="LM Sans 10"/>
                <a:cs typeface="LM Sans 10"/>
              </a:rPr>
              <a:t>toán </a:t>
            </a:r>
            <a:r>
              <a:rPr dirty="0" sz="1100" spc="-10">
                <a:latin typeface="LM Sans 10"/>
                <a:cs typeface="LM Sans 10"/>
              </a:rPr>
              <a:t>Sàng  </a:t>
            </a:r>
            <a:r>
              <a:rPr dirty="0" sz="1100" spc="-5">
                <a:latin typeface="LM Sans 10"/>
                <a:cs typeface="LM Sans 10"/>
              </a:rPr>
              <a:t>Eratosthenes </a:t>
            </a:r>
            <a:r>
              <a:rPr dirty="0" sz="1100" spc="-10">
                <a:latin typeface="LM Sans 10"/>
                <a:cs typeface="LM Sans 10"/>
              </a:rPr>
              <a:t>hoạt động để </a:t>
            </a:r>
            <a:r>
              <a:rPr dirty="0" sz="1100" spc="-5">
                <a:latin typeface="LM Sans 10"/>
                <a:cs typeface="LM Sans 10"/>
              </a:rPr>
              <a:t>tìm tất cả các 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tố </a:t>
            </a:r>
            <a:r>
              <a:rPr dirty="0" sz="1100" spc="-10">
                <a:latin typeface="LM Sans 10"/>
                <a:cs typeface="LM Sans 10"/>
              </a:rPr>
              <a:t>không </a:t>
            </a:r>
            <a:r>
              <a:rPr dirty="0" sz="1100" spc="-5">
                <a:latin typeface="LM Sans 10"/>
                <a:cs typeface="LM Sans 10"/>
              </a:rPr>
              <a:t>vượt </a:t>
            </a:r>
            <a:r>
              <a:rPr dirty="0" sz="1100" spc="-10">
                <a:latin typeface="LM Sans 10"/>
                <a:cs typeface="LM Sans 10"/>
              </a:rPr>
              <a:t>quá  </a:t>
            </a:r>
            <a:r>
              <a:rPr dirty="0" sz="1100" spc="-5">
                <a:latin typeface="LM Sans 10"/>
                <a:cs typeface="LM Sans 10"/>
              </a:rPr>
              <a:t>một giới </a:t>
            </a:r>
            <a:r>
              <a:rPr dirty="0" sz="1100" spc="-10">
                <a:latin typeface="LM Sans 10"/>
                <a:cs typeface="LM Sans 10"/>
              </a:rPr>
              <a:t>hạn </a:t>
            </a:r>
            <a:r>
              <a:rPr dirty="0" sz="1100" spc="-5">
                <a:latin typeface="LM Sans 10"/>
                <a:cs typeface="LM Sans 10"/>
              </a:rPr>
              <a:t>cho </a:t>
            </a:r>
            <a:r>
              <a:rPr dirty="0" sz="1100">
                <a:latin typeface="LM Sans 10"/>
                <a:cs typeface="LM Sans 10"/>
              </a:rPr>
              <a:t>trước.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20234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412" y="792"/>
            <a:ext cx="10585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Thuật </a:t>
            </a: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toán Sàng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10"/>
              <a:t>Thuật toán </a:t>
            </a:r>
            <a:r>
              <a:rPr dirty="0" spc="15"/>
              <a:t>Sàng</a:t>
            </a:r>
            <a:r>
              <a:rPr dirty="0" spc="5"/>
              <a:t> </a:t>
            </a:r>
            <a:r>
              <a:rPr dirty="0" spc="10"/>
              <a:t>Eratosthenes</a:t>
            </a:r>
          </a:p>
        </p:txBody>
      </p:sp>
      <p:sp>
        <p:nvSpPr>
          <p:cNvPr id="5" name="object 5"/>
          <p:cNvSpPr/>
          <p:nvPr/>
        </p:nvSpPr>
        <p:spPr>
          <a:xfrm>
            <a:off x="141048" y="1112379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90" h="216534">
                <a:moveTo>
                  <a:pt x="0" y="216004"/>
                </a:moveTo>
                <a:lnTo>
                  <a:pt x="216004" y="216004"/>
                </a:lnTo>
                <a:lnTo>
                  <a:pt x="216004" y="0"/>
                </a:lnTo>
                <a:lnTo>
                  <a:pt x="0" y="0"/>
                </a:lnTo>
                <a:lnTo>
                  <a:pt x="0" y="216004"/>
                </a:lnTo>
                <a:close/>
              </a:path>
              <a:path w="720090" h="216534">
                <a:moveTo>
                  <a:pt x="252002" y="216004"/>
                </a:moveTo>
                <a:lnTo>
                  <a:pt x="468006" y="216004"/>
                </a:lnTo>
                <a:lnTo>
                  <a:pt x="468006" y="0"/>
                </a:lnTo>
                <a:lnTo>
                  <a:pt x="252002" y="0"/>
                </a:lnTo>
                <a:lnTo>
                  <a:pt x="252002" y="216004"/>
                </a:lnTo>
                <a:close/>
              </a:path>
              <a:path w="720090" h="216534">
                <a:moveTo>
                  <a:pt x="504004" y="216004"/>
                </a:moveTo>
                <a:lnTo>
                  <a:pt x="720008" y="216004"/>
                </a:lnTo>
                <a:lnTo>
                  <a:pt x="720008" y="0"/>
                </a:lnTo>
                <a:lnTo>
                  <a:pt x="504004" y="0"/>
                </a:lnTo>
                <a:lnTo>
                  <a:pt x="504004" y="216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8400" y="1107248"/>
            <a:ext cx="698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4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7055" y="1112379"/>
            <a:ext cx="468630" cy="216535"/>
          </a:xfrm>
          <a:custGeom>
            <a:avLst/>
            <a:gdLst/>
            <a:ahLst/>
            <a:cxnLst/>
            <a:rect l="l" t="t" r="r" b="b"/>
            <a:pathLst>
              <a:path w="468630" h="216534">
                <a:moveTo>
                  <a:pt x="0" y="216004"/>
                </a:moveTo>
                <a:lnTo>
                  <a:pt x="216004" y="216004"/>
                </a:lnTo>
                <a:lnTo>
                  <a:pt x="216004" y="0"/>
                </a:lnTo>
                <a:lnTo>
                  <a:pt x="0" y="0"/>
                </a:lnTo>
                <a:lnTo>
                  <a:pt x="0" y="216004"/>
                </a:lnTo>
                <a:close/>
              </a:path>
              <a:path w="468630" h="216534">
                <a:moveTo>
                  <a:pt x="252002" y="216004"/>
                </a:moveTo>
                <a:lnTo>
                  <a:pt x="468006" y="216004"/>
                </a:lnTo>
                <a:lnTo>
                  <a:pt x="468006" y="0"/>
                </a:lnTo>
                <a:lnTo>
                  <a:pt x="252002" y="0"/>
                </a:lnTo>
                <a:lnTo>
                  <a:pt x="252002" y="216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2400" y="1107248"/>
            <a:ext cx="698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6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1063" y="1112379"/>
            <a:ext cx="467995" cy="216535"/>
          </a:xfrm>
          <a:custGeom>
            <a:avLst/>
            <a:gdLst/>
            <a:ahLst/>
            <a:cxnLst/>
            <a:rect l="l" t="t" r="r" b="b"/>
            <a:pathLst>
              <a:path w="467994" h="216534">
                <a:moveTo>
                  <a:pt x="0" y="216004"/>
                </a:moveTo>
                <a:lnTo>
                  <a:pt x="216004" y="216004"/>
                </a:lnTo>
                <a:lnTo>
                  <a:pt x="216004" y="0"/>
                </a:lnTo>
                <a:lnTo>
                  <a:pt x="0" y="0"/>
                </a:lnTo>
                <a:lnTo>
                  <a:pt x="0" y="216004"/>
                </a:lnTo>
                <a:close/>
              </a:path>
              <a:path w="467994" h="216534">
                <a:moveTo>
                  <a:pt x="251993" y="216004"/>
                </a:moveTo>
                <a:lnTo>
                  <a:pt x="467997" y="216004"/>
                </a:lnTo>
                <a:lnTo>
                  <a:pt x="467997" y="0"/>
                </a:lnTo>
                <a:lnTo>
                  <a:pt x="251993" y="0"/>
                </a:lnTo>
                <a:lnTo>
                  <a:pt x="251993" y="216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26399" y="1107248"/>
            <a:ext cx="698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8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63" y="111237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4">
                <a:moveTo>
                  <a:pt x="0" y="216004"/>
                </a:moveTo>
                <a:lnTo>
                  <a:pt x="216004" y="216004"/>
                </a:lnTo>
                <a:lnTo>
                  <a:pt x="216004" y="0"/>
                </a:lnTo>
                <a:lnTo>
                  <a:pt x="0" y="0"/>
                </a:lnTo>
                <a:lnTo>
                  <a:pt x="0" y="216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78393" y="1107248"/>
            <a:ext cx="698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9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5766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9753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752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14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5758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7752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16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1751" y="1107248"/>
            <a:ext cx="13906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latin typeface="LM Sans 10"/>
                <a:cs typeface="LM Sans 10"/>
              </a:rPr>
              <a:t>18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2522" y="1109848"/>
            <a:ext cx="1481455" cy="221615"/>
            <a:chOff x="642522" y="1109848"/>
            <a:chExt cx="1481455" cy="221615"/>
          </a:xfrm>
        </p:grpSpPr>
        <p:sp>
          <p:nvSpPr>
            <p:cNvPr id="20" name="object 20"/>
            <p:cNvSpPr/>
            <p:nvPr/>
          </p:nvSpPr>
          <p:spPr>
            <a:xfrm>
              <a:off x="645053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216004" y="0"/>
                  </a:moveTo>
                  <a:lnTo>
                    <a:pt x="0" y="0"/>
                  </a:lnTo>
                  <a:lnTo>
                    <a:pt x="0" y="216004"/>
                  </a:lnTo>
                  <a:lnTo>
                    <a:pt x="216004" y="216004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5053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0" y="216004"/>
                  </a:moveTo>
                  <a:lnTo>
                    <a:pt x="216004" y="216004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216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49057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216004" y="0"/>
                  </a:moveTo>
                  <a:lnTo>
                    <a:pt x="0" y="0"/>
                  </a:lnTo>
                  <a:lnTo>
                    <a:pt x="0" y="216004"/>
                  </a:lnTo>
                  <a:lnTo>
                    <a:pt x="216004" y="216004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49057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4">
                  <a:moveTo>
                    <a:pt x="0" y="216004"/>
                  </a:moveTo>
                  <a:lnTo>
                    <a:pt x="216004" y="216004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216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53057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04" y="0"/>
                  </a:moveTo>
                  <a:lnTo>
                    <a:pt x="0" y="0"/>
                  </a:lnTo>
                  <a:lnTo>
                    <a:pt x="0" y="216004"/>
                  </a:lnTo>
                  <a:lnTo>
                    <a:pt x="216004" y="216004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53057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0" y="216004"/>
                  </a:moveTo>
                  <a:lnTo>
                    <a:pt x="216004" y="216004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216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05063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216004" y="0"/>
                  </a:moveTo>
                  <a:lnTo>
                    <a:pt x="0" y="0"/>
                  </a:lnTo>
                  <a:lnTo>
                    <a:pt x="0" y="216004"/>
                  </a:lnTo>
                  <a:lnTo>
                    <a:pt x="216004" y="216004"/>
                  </a:lnTo>
                  <a:lnTo>
                    <a:pt x="2160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05063" y="1112379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0" y="216004"/>
                  </a:moveTo>
                  <a:lnTo>
                    <a:pt x="216004" y="216004"/>
                  </a:lnTo>
                  <a:lnTo>
                    <a:pt x="216004" y="0"/>
                  </a:lnTo>
                  <a:lnTo>
                    <a:pt x="0" y="0"/>
                  </a:lnTo>
                  <a:lnTo>
                    <a:pt x="0" y="216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150811" y="1109848"/>
          <a:ext cx="2462530" cy="22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259715"/>
                <a:gridCol w="245110"/>
                <a:gridCol w="259715"/>
                <a:gridCol w="248284"/>
                <a:gridCol w="252095"/>
                <a:gridCol w="248285"/>
                <a:gridCol w="259714"/>
                <a:gridCol w="245110"/>
                <a:gridCol w="205105"/>
              </a:tblGrid>
              <a:tr h="216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LM Sans 10"/>
                          <a:cs typeface="LM Sans 10"/>
                        </a:rPr>
                        <a:t>11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LM Sans 10"/>
                          <a:cs typeface="LM Sans 10"/>
                        </a:rPr>
                        <a:t>13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 spc="-5">
                          <a:latin typeface="LM Sans 10"/>
                          <a:cs typeface="LM Sans 10"/>
                        </a:rPr>
                        <a:t>17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100">
                          <a:latin typeface="LM Sans 10"/>
                          <a:cs typeface="LM Sans 10"/>
                        </a:rPr>
                        <a:t>19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281063" y="15870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1063" y="19691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1063" y="23512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063" y="273333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01701" y="1115884"/>
            <a:ext cx="4272280" cy="1725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160" algn="l"/>
                <a:tab pos="768350" algn="l"/>
                <a:tab pos="1272540" algn="l"/>
              </a:tabLst>
            </a:pPr>
            <a:r>
              <a:rPr dirty="0" sz="1100" spc="-5">
                <a:latin typeface="LM Sans 10"/>
                <a:cs typeface="LM Sans 10"/>
              </a:rPr>
              <a:t>2	3	5	7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LM Sans 10"/>
              <a:cs typeface="LM Sans 10"/>
            </a:endParaRPr>
          </a:p>
          <a:p>
            <a:pPr marL="213360" marR="49530">
              <a:lnSpc>
                <a:spcPct val="102600"/>
              </a:lnSpc>
            </a:pPr>
            <a:r>
              <a:rPr dirty="0" sz="1100" spc="-10">
                <a:latin typeface="LM Sans 10"/>
                <a:cs typeface="LM Sans 10"/>
              </a:rPr>
              <a:t>Chúng </a:t>
            </a:r>
            <a:r>
              <a:rPr dirty="0" sz="1100" spc="-5">
                <a:latin typeface="LM Sans 10"/>
                <a:cs typeface="LM Sans 10"/>
              </a:rPr>
              <a:t>ta </a:t>
            </a:r>
            <a:r>
              <a:rPr dirty="0" sz="1100" spc="-10">
                <a:latin typeface="LM Sans 10"/>
                <a:cs typeface="LM Sans 10"/>
              </a:rPr>
              <a:t>bắt đầu </a:t>
            </a:r>
            <a:r>
              <a:rPr dirty="0" sz="1100" spc="-5">
                <a:latin typeface="LM Sans 10"/>
                <a:cs typeface="LM Sans 10"/>
              </a:rPr>
              <a:t>từ 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tố </a:t>
            </a:r>
            <a:r>
              <a:rPr dirty="0" sz="1100" spc="-10">
                <a:latin typeface="LM Sans 10"/>
                <a:cs typeface="LM Sans 10"/>
              </a:rPr>
              <a:t>đầu </a:t>
            </a:r>
            <a:r>
              <a:rPr dirty="0" sz="1100" spc="-5">
                <a:latin typeface="LM Sans 10"/>
                <a:cs typeface="LM Sans 10"/>
              </a:rPr>
              <a:t>tiên, </a:t>
            </a:r>
            <a:r>
              <a:rPr dirty="0" sz="1100" spc="-10">
                <a:latin typeface="LM Sans 10"/>
                <a:cs typeface="LM Sans 10"/>
              </a:rPr>
              <a:t>đó là </a:t>
            </a:r>
            <a:r>
              <a:rPr dirty="0" sz="1100" spc="-5">
                <a:latin typeface="LM Sans 10"/>
                <a:cs typeface="LM Sans 10"/>
              </a:rPr>
              <a:t>2, và </a:t>
            </a:r>
            <a:r>
              <a:rPr dirty="0" sz="1100" spc="-10">
                <a:latin typeface="LM Sans 10"/>
                <a:cs typeface="LM Sans 10"/>
              </a:rPr>
              <a:t>đánh dấu </a:t>
            </a:r>
            <a:r>
              <a:rPr dirty="0" sz="1100" spc="-5">
                <a:latin typeface="LM Sans 10"/>
                <a:cs typeface="LM Sans 10"/>
              </a:rPr>
              <a:t>tất  cả các </a:t>
            </a:r>
            <a:r>
              <a:rPr dirty="0" sz="1100">
                <a:latin typeface="LM Sans 10"/>
                <a:cs typeface="LM Sans 10"/>
              </a:rPr>
              <a:t>bội </a:t>
            </a:r>
            <a:r>
              <a:rPr dirty="0" sz="1100" spc="-5">
                <a:latin typeface="LM Sans 10"/>
                <a:cs typeface="LM Sans 10"/>
              </a:rPr>
              <a:t>số của </a:t>
            </a:r>
            <a:r>
              <a:rPr dirty="0" sz="1100" spc="-10">
                <a:latin typeface="LM Sans 10"/>
                <a:cs typeface="LM Sans 10"/>
              </a:rPr>
              <a:t>nó bằng màu đỏ.</a:t>
            </a:r>
            <a:endParaRPr sz="1100">
              <a:latin typeface="LM Sans 10"/>
              <a:cs typeface="LM Sans 10"/>
            </a:endParaRPr>
          </a:p>
          <a:p>
            <a:pPr marL="213360" marR="2032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Sau đó, </a:t>
            </a:r>
            <a:r>
              <a:rPr dirty="0" sz="1100" spc="-5">
                <a:latin typeface="LM Sans 10"/>
                <a:cs typeface="LM Sans 10"/>
              </a:rPr>
              <a:t>chúng ta </a:t>
            </a:r>
            <a:r>
              <a:rPr dirty="0" sz="1100" spc="-10">
                <a:latin typeface="LM Sans 10"/>
                <a:cs typeface="LM Sans 10"/>
              </a:rPr>
              <a:t>di </a:t>
            </a:r>
            <a:r>
              <a:rPr dirty="0" sz="1100" spc="-15">
                <a:latin typeface="LM Sans 10"/>
                <a:cs typeface="LM Sans 10"/>
              </a:rPr>
              <a:t>chuyển </a:t>
            </a:r>
            <a:r>
              <a:rPr dirty="0" sz="1100" spc="-10">
                <a:latin typeface="LM Sans 10"/>
                <a:cs typeface="LM Sans 10"/>
              </a:rPr>
              <a:t>đến </a:t>
            </a:r>
            <a:r>
              <a:rPr dirty="0" sz="1100" spc="-5">
                <a:latin typeface="LM Sans 10"/>
                <a:cs typeface="LM Sans 10"/>
              </a:rPr>
              <a:t>số tiếp theo chưa </a:t>
            </a:r>
            <a:r>
              <a:rPr dirty="0" sz="1100">
                <a:latin typeface="LM Sans 10"/>
                <a:cs typeface="LM Sans 10"/>
              </a:rPr>
              <a:t>được </a:t>
            </a:r>
            <a:r>
              <a:rPr dirty="0" sz="1100" spc="-10">
                <a:latin typeface="LM Sans 10"/>
                <a:cs typeface="LM Sans 10"/>
              </a:rPr>
              <a:t>đánh dấu, đó  là </a:t>
            </a:r>
            <a:r>
              <a:rPr dirty="0" sz="1100" spc="-5">
                <a:latin typeface="LM Sans 10"/>
                <a:cs typeface="LM Sans 10"/>
              </a:rPr>
              <a:t>3, và </a:t>
            </a:r>
            <a:r>
              <a:rPr dirty="0" sz="1100" spc="-10">
                <a:latin typeface="LM Sans 10"/>
                <a:cs typeface="LM Sans 10"/>
              </a:rPr>
              <a:t>đánh dấu </a:t>
            </a:r>
            <a:r>
              <a:rPr dirty="0" sz="1100" spc="-5">
                <a:latin typeface="LM Sans 10"/>
                <a:cs typeface="LM Sans 10"/>
              </a:rPr>
              <a:t>tất cả các </a:t>
            </a:r>
            <a:r>
              <a:rPr dirty="0" sz="1100">
                <a:latin typeface="LM Sans 10"/>
                <a:cs typeface="LM Sans 10"/>
              </a:rPr>
              <a:t>bội </a:t>
            </a:r>
            <a:r>
              <a:rPr dirty="0" sz="1100" spc="-5">
                <a:latin typeface="LM Sans 10"/>
                <a:cs typeface="LM Sans 10"/>
              </a:rPr>
              <a:t>số của </a:t>
            </a:r>
            <a:r>
              <a:rPr dirty="0" sz="1100" spc="-10">
                <a:latin typeface="LM Sans 10"/>
                <a:cs typeface="LM Sans 10"/>
              </a:rPr>
              <a:t>nó bằng màu </a:t>
            </a:r>
            <a:r>
              <a:rPr dirty="0" sz="1100" spc="-5">
                <a:latin typeface="LM Sans 10"/>
                <a:cs typeface="LM Sans 10"/>
              </a:rPr>
              <a:t>xanh</a:t>
            </a:r>
            <a:r>
              <a:rPr dirty="0" sz="1100" spc="5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lam.</a:t>
            </a:r>
            <a:endParaRPr sz="1100">
              <a:latin typeface="LM Sans 10"/>
              <a:cs typeface="LM Sans 10"/>
            </a:endParaRPr>
          </a:p>
          <a:p>
            <a:pPr marL="2133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LM Sans 10"/>
                <a:cs typeface="LM Sans 10"/>
              </a:rPr>
              <a:t>Chúng </a:t>
            </a:r>
            <a:r>
              <a:rPr dirty="0" sz="1100" spc="-5">
                <a:latin typeface="LM Sans 10"/>
                <a:cs typeface="LM Sans 10"/>
              </a:rPr>
              <a:t>ta </a:t>
            </a:r>
            <a:r>
              <a:rPr dirty="0" sz="1100" spc="-10">
                <a:latin typeface="LM Sans 10"/>
                <a:cs typeface="LM Sans 10"/>
              </a:rPr>
              <a:t>làm </a:t>
            </a:r>
            <a:r>
              <a:rPr dirty="0" sz="1100" spc="-5">
                <a:latin typeface="LM Sans 10"/>
                <a:cs typeface="LM Sans 10"/>
              </a:rPr>
              <a:t>tương tự với số tiếp </a:t>
            </a:r>
            <a:r>
              <a:rPr dirty="0" sz="1100" spc="-10">
                <a:latin typeface="LM Sans 10"/>
                <a:cs typeface="LM Sans 10"/>
              </a:rPr>
              <a:t>theo </a:t>
            </a:r>
            <a:r>
              <a:rPr dirty="0" sz="1100" spc="-5">
                <a:latin typeface="LM Sans 10"/>
                <a:cs typeface="LM Sans 10"/>
              </a:rPr>
              <a:t>chưa </a:t>
            </a:r>
            <a:r>
              <a:rPr dirty="0" sz="1100">
                <a:latin typeface="LM Sans 10"/>
                <a:cs typeface="LM Sans 10"/>
              </a:rPr>
              <a:t>được </a:t>
            </a:r>
            <a:r>
              <a:rPr dirty="0" sz="1100" spc="-10">
                <a:latin typeface="LM Sans 10"/>
                <a:cs typeface="LM Sans 10"/>
              </a:rPr>
              <a:t>đánh dấu, đó là </a:t>
            </a:r>
            <a:r>
              <a:rPr dirty="0" sz="1100" spc="-5">
                <a:latin typeface="LM Sans 10"/>
                <a:cs typeface="LM Sans 10"/>
              </a:rPr>
              <a:t>5,  </a:t>
            </a:r>
            <a:r>
              <a:rPr dirty="0" sz="1100" spc="-10">
                <a:latin typeface="LM Sans 10"/>
                <a:cs typeface="LM Sans 10"/>
              </a:rPr>
              <a:t>đánh dấu </a:t>
            </a:r>
            <a:r>
              <a:rPr dirty="0" sz="1100" spc="-5">
                <a:latin typeface="LM Sans 10"/>
                <a:cs typeface="LM Sans 10"/>
              </a:rPr>
              <a:t>tất cả các </a:t>
            </a:r>
            <a:r>
              <a:rPr dirty="0" sz="1100">
                <a:latin typeface="LM Sans 10"/>
                <a:cs typeface="LM Sans 10"/>
              </a:rPr>
              <a:t>bội </a:t>
            </a:r>
            <a:r>
              <a:rPr dirty="0" sz="1100" spc="-5">
                <a:latin typeface="LM Sans 10"/>
                <a:cs typeface="LM Sans 10"/>
              </a:rPr>
              <a:t>số của </a:t>
            </a:r>
            <a:r>
              <a:rPr dirty="0" sz="1100" spc="-10">
                <a:latin typeface="LM Sans 10"/>
                <a:cs typeface="LM Sans 10"/>
              </a:rPr>
              <a:t>nó bằng màu </a:t>
            </a:r>
            <a:r>
              <a:rPr dirty="0" sz="1100" spc="-5">
                <a:latin typeface="LM Sans 10"/>
                <a:cs typeface="LM Sans 10"/>
              </a:rPr>
              <a:t>xanh </a:t>
            </a:r>
            <a:r>
              <a:rPr dirty="0" sz="1100" spc="-10">
                <a:latin typeface="LM Sans 10"/>
                <a:cs typeface="LM Sans 10"/>
              </a:rPr>
              <a:t>lá</a:t>
            </a:r>
            <a:r>
              <a:rPr dirty="0" sz="1100">
                <a:latin typeface="LM Sans 10"/>
                <a:cs typeface="LM Sans 10"/>
              </a:rPr>
              <a:t> </a:t>
            </a:r>
            <a:r>
              <a:rPr dirty="0" sz="1100" spc="-35">
                <a:latin typeface="LM Sans 10"/>
                <a:cs typeface="LM Sans 10"/>
              </a:rPr>
              <a:t>cây.</a:t>
            </a:r>
            <a:endParaRPr sz="1100">
              <a:latin typeface="LM Sans 10"/>
              <a:cs typeface="LM Sans 10"/>
            </a:endParaRPr>
          </a:p>
          <a:p>
            <a:pPr marL="213360">
              <a:lnSpc>
                <a:spcPct val="100000"/>
              </a:lnSpc>
              <a:spcBef>
                <a:spcPts val="330"/>
              </a:spcBef>
            </a:pPr>
            <a:r>
              <a:rPr dirty="0" sz="1100" spc="-40">
                <a:latin typeface="LM Sans 10"/>
                <a:cs typeface="LM Sans 10"/>
              </a:rPr>
              <a:t>Tất </a:t>
            </a:r>
            <a:r>
              <a:rPr dirty="0" sz="1100" spc="-5">
                <a:latin typeface="LM Sans 10"/>
                <a:cs typeface="LM Sans 10"/>
              </a:rPr>
              <a:t>cả các số chưa </a:t>
            </a:r>
            <a:r>
              <a:rPr dirty="0" sz="1100">
                <a:latin typeface="LM Sans 10"/>
                <a:cs typeface="LM Sans 10"/>
              </a:rPr>
              <a:t>được </a:t>
            </a:r>
            <a:r>
              <a:rPr dirty="0" sz="1100" spc="-10">
                <a:latin typeface="LM Sans 10"/>
                <a:cs typeface="LM Sans 10"/>
              </a:rPr>
              <a:t>đánh dấu </a:t>
            </a:r>
            <a:r>
              <a:rPr dirty="0" sz="1100" spc="-5">
                <a:latin typeface="LM Sans 10"/>
                <a:cs typeface="LM Sans 10"/>
              </a:rPr>
              <a:t>còn </a:t>
            </a:r>
            <a:r>
              <a:rPr dirty="0" sz="1100" spc="-10">
                <a:latin typeface="LM Sans 10"/>
                <a:cs typeface="LM Sans 10"/>
              </a:rPr>
              <a:t>lại đều là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</a:t>
            </a:r>
            <a:r>
              <a:rPr dirty="0" sz="1100" spc="35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tố.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5" name="object 3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5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5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5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20235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60445" y="3248732"/>
            <a:ext cx="203200" cy="55880"/>
            <a:chOff x="3260445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044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47467"/>
            <a:ext cx="203200" cy="58419"/>
            <a:chOff x="3531425" y="32474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31425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07626" y="32512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47467"/>
            <a:ext cx="203200" cy="48260"/>
            <a:chOff x="3802393" y="3247467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3878593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02393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6" name="object 16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6780" y="792"/>
            <a:ext cx="15424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C++ </a:t>
            </a: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cho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Thuật </a:t>
            </a: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toán Sàng</a:t>
            </a:r>
            <a:r>
              <a:rPr dirty="0" sz="600" spc="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20"/>
              <a:t>Mã C++ </a:t>
            </a:r>
            <a:r>
              <a:rPr dirty="0" spc="15"/>
              <a:t>cho </a:t>
            </a:r>
            <a:r>
              <a:rPr dirty="0" spc="10"/>
              <a:t>Thuật toán </a:t>
            </a:r>
            <a:r>
              <a:rPr dirty="0" spc="15"/>
              <a:t>Sàng</a:t>
            </a:r>
            <a:r>
              <a:rPr dirty="0" spc="-30"/>
              <a:t> </a:t>
            </a:r>
            <a:r>
              <a:rPr dirty="0" spc="15"/>
              <a:t>Eratosthenes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138518" y="575373"/>
            <a:ext cx="4331335" cy="2880995"/>
            <a:chOff x="138518" y="575373"/>
            <a:chExt cx="4331335" cy="2880995"/>
          </a:xfrm>
        </p:grpSpPr>
        <p:sp>
          <p:nvSpPr>
            <p:cNvPr id="24" name="object 24"/>
            <p:cNvSpPr/>
            <p:nvPr/>
          </p:nvSpPr>
          <p:spPr>
            <a:xfrm>
              <a:off x="138518" y="575386"/>
              <a:ext cx="5080" cy="2771140"/>
            </a:xfrm>
            <a:custGeom>
              <a:avLst/>
              <a:gdLst/>
              <a:ahLst/>
              <a:cxnLst/>
              <a:rect l="l" t="t" r="r" b="b"/>
              <a:pathLst>
                <a:path w="5080" h="2771140">
                  <a:moveTo>
                    <a:pt x="0" y="2770962"/>
                  </a:moveTo>
                  <a:lnTo>
                    <a:pt x="5054" y="2770962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70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3573" y="577913"/>
              <a:ext cx="4321175" cy="0"/>
            </a:xfrm>
            <a:custGeom>
              <a:avLst/>
              <a:gdLst/>
              <a:ahLst/>
              <a:cxnLst/>
              <a:rect l="l" t="t" r="r" b="b"/>
              <a:pathLst>
                <a:path w="4321175" h="0">
                  <a:moveTo>
                    <a:pt x="0" y="0"/>
                  </a:moveTo>
                  <a:lnTo>
                    <a:pt x="432085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3573" y="580440"/>
              <a:ext cx="4321175" cy="2875915"/>
            </a:xfrm>
            <a:custGeom>
              <a:avLst/>
              <a:gdLst/>
              <a:ahLst/>
              <a:cxnLst/>
              <a:rect l="l" t="t" r="r" b="b"/>
              <a:pathLst>
                <a:path w="4321175" h="2875915">
                  <a:moveTo>
                    <a:pt x="4320857" y="0"/>
                  </a:moveTo>
                  <a:lnTo>
                    <a:pt x="0" y="0"/>
                  </a:lnTo>
                  <a:lnTo>
                    <a:pt x="0" y="2875559"/>
                  </a:lnTo>
                  <a:lnTo>
                    <a:pt x="4320857" y="2875559"/>
                  </a:lnTo>
                  <a:lnTo>
                    <a:pt x="4320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64430" y="575386"/>
              <a:ext cx="5080" cy="2771140"/>
            </a:xfrm>
            <a:custGeom>
              <a:avLst/>
              <a:gdLst/>
              <a:ahLst/>
              <a:cxnLst/>
              <a:rect l="l" t="t" r="r" b="b"/>
              <a:pathLst>
                <a:path w="5079" h="2771140">
                  <a:moveTo>
                    <a:pt x="0" y="2770962"/>
                  </a:moveTo>
                  <a:lnTo>
                    <a:pt x="5054" y="2770962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70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03947" y="2210554"/>
            <a:ext cx="1509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5">
                <a:solidFill>
                  <a:srgbClr val="EC008C"/>
                </a:solidFill>
                <a:latin typeface="LM Mono 10"/>
                <a:cs typeface="LM Mono 10"/>
              </a:rPr>
              <a:t>if</a:t>
            </a:r>
            <a:r>
              <a:rPr dirty="0" sz="1000" spc="15">
                <a:latin typeface="LM Mono 10"/>
                <a:cs typeface="LM Mono 10"/>
              </a:rPr>
              <a:t>(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65">
                <a:latin typeface="LM Mono 10"/>
                <a:cs typeface="LM Mono 10"/>
              </a:rPr>
              <a:t>prime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[</a:t>
            </a:r>
            <a:r>
              <a:rPr dirty="0" sz="1000" spc="-42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p]</a:t>
            </a:r>
            <a:r>
              <a:rPr dirty="0" sz="1000" spc="200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==</a:t>
            </a:r>
            <a:r>
              <a:rPr dirty="0" sz="1000" spc="225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1)</a:t>
            </a:r>
            <a:r>
              <a:rPr dirty="0" sz="1000" spc="204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{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3899" y="2362382"/>
            <a:ext cx="21113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EC008C"/>
                </a:solidFill>
                <a:latin typeface="LM Mono 10"/>
                <a:cs typeface="LM Mono 10"/>
              </a:rPr>
              <a:t>for</a:t>
            </a:r>
            <a:r>
              <a:rPr dirty="0" sz="1000" spc="40">
                <a:latin typeface="LM Mono 10"/>
                <a:cs typeface="LM Mono 10"/>
              </a:rPr>
              <a:t>(</a:t>
            </a:r>
            <a:r>
              <a:rPr dirty="0" sz="1000" spc="40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40">
                <a:latin typeface="LM Mono 10"/>
                <a:cs typeface="LM Mono 10"/>
              </a:rPr>
              <a:t>i=</a:t>
            </a:r>
            <a:r>
              <a:rPr dirty="0" sz="1000" spc="-430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p*</a:t>
            </a:r>
            <a:r>
              <a:rPr dirty="0" sz="1000" spc="-42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p;</a:t>
            </a:r>
            <a:r>
              <a:rPr dirty="0" sz="1000" spc="17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i</a:t>
            </a:r>
            <a:r>
              <a:rPr dirty="0" sz="1000" spc="-390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&lt;=</a:t>
            </a:r>
            <a:r>
              <a:rPr dirty="0" sz="1000" spc="-40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N;</a:t>
            </a:r>
            <a:r>
              <a:rPr dirty="0" sz="1000" spc="19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i</a:t>
            </a:r>
            <a:r>
              <a:rPr dirty="0" sz="1000" spc="210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+=</a:t>
            </a:r>
            <a:r>
              <a:rPr dirty="0" sz="1000" spc="21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p)  </a:t>
            </a:r>
            <a:r>
              <a:rPr dirty="0" sz="1000" spc="65">
                <a:latin typeface="LM Mono 10"/>
                <a:cs typeface="LM Mono 10"/>
              </a:rPr>
              <a:t>prime</a:t>
            </a:r>
            <a:r>
              <a:rPr dirty="0" sz="1000" spc="-44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[ </a:t>
            </a:r>
            <a:r>
              <a:rPr dirty="0" sz="1000" spc="45">
                <a:latin typeface="LM Mono 10"/>
                <a:cs typeface="LM Mono 10"/>
              </a:rPr>
              <a:t>i] </a:t>
            </a:r>
            <a:r>
              <a:rPr dirty="0" sz="1000" spc="-5">
                <a:latin typeface="LM Mono 10"/>
                <a:cs typeface="LM Mono 10"/>
              </a:rPr>
              <a:t>= </a:t>
            </a:r>
            <a:r>
              <a:rPr dirty="0" sz="1000" spc="30">
                <a:latin typeface="LM Mono 10"/>
                <a:cs typeface="LM Mono 10"/>
              </a:rPr>
              <a:t>0;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738" y="2666039"/>
            <a:ext cx="92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M Mono 10"/>
                <a:cs typeface="LM Mono 10"/>
              </a:rPr>
              <a:t>}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2891" y="2817868"/>
            <a:ext cx="92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M Mono 10"/>
                <a:cs typeface="LM Mono 10"/>
              </a:rPr>
              <a:t>}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15" y="692243"/>
            <a:ext cx="2567940" cy="259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">
              <a:lnSpc>
                <a:spcPts val="1200"/>
              </a:lnSpc>
              <a:spcBef>
                <a:spcPts val="95"/>
              </a:spcBef>
              <a:tabLst>
                <a:tab pos="226060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	</a:t>
            </a:r>
            <a:r>
              <a:rPr dirty="0" sz="1000" spc="55">
                <a:solidFill>
                  <a:srgbClr val="0000FF"/>
                </a:solidFill>
                <a:latin typeface="LM Mono 10"/>
                <a:cs typeface="LM Mono 10"/>
              </a:rPr>
              <a:t>#include&lt;iostream&gt;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ts val="1195"/>
              </a:lnSpc>
              <a:tabLst>
                <a:tab pos="226060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2	</a:t>
            </a:r>
            <a:r>
              <a:rPr dirty="0" sz="1000" spc="50">
                <a:solidFill>
                  <a:srgbClr val="0000FF"/>
                </a:solidFill>
                <a:latin typeface="LM Mono 10"/>
                <a:cs typeface="LM Mono 10"/>
              </a:rPr>
              <a:t>#defineN100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ts val="1200"/>
              </a:lnSpc>
              <a:tabLst>
                <a:tab pos="230504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3	</a:t>
            </a:r>
            <a:r>
              <a:rPr dirty="0" sz="1000" spc="65">
                <a:solidFill>
                  <a:srgbClr val="EC008C"/>
                </a:solidFill>
                <a:latin typeface="LM Mono 10"/>
                <a:cs typeface="LM Mono 10"/>
              </a:rPr>
              <a:t>usingnamespace</a:t>
            </a:r>
            <a:r>
              <a:rPr dirty="0" sz="1000" spc="65">
                <a:latin typeface="LM Mono 10"/>
                <a:cs typeface="LM Mono 10"/>
              </a:rPr>
              <a:t>std</a:t>
            </a:r>
            <a:r>
              <a:rPr dirty="0" sz="1000" spc="-40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;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  <a:p>
            <a:pPr marL="52705">
              <a:lnSpc>
                <a:spcPts val="1200"/>
              </a:lnSpc>
              <a:spcBef>
                <a:spcPts val="75"/>
              </a:spcBef>
              <a:tabLst>
                <a:tab pos="229235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5	</a:t>
            </a:r>
            <a:r>
              <a:rPr dirty="0" sz="1000" spc="50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50">
                <a:latin typeface="LM Mono 10"/>
                <a:cs typeface="LM Mono 10"/>
              </a:rPr>
              <a:t>main </a:t>
            </a:r>
            <a:r>
              <a:rPr dirty="0" sz="1000" spc="30">
                <a:latin typeface="LM Mono 10"/>
                <a:cs typeface="LM Mono 10"/>
              </a:rPr>
              <a:t>()</a:t>
            </a:r>
            <a:r>
              <a:rPr dirty="0" sz="1000" spc="-204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{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ts val="1195"/>
              </a:lnSpc>
              <a:tabLst>
                <a:tab pos="548005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6	</a:t>
            </a:r>
            <a:r>
              <a:rPr dirty="0" sz="1000" spc="55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55">
                <a:latin typeface="LM Mono 10"/>
                <a:cs typeface="LM Mono 10"/>
              </a:rPr>
              <a:t>prime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[</a:t>
            </a:r>
            <a:r>
              <a:rPr dirty="0" sz="1000" spc="-42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N</a:t>
            </a:r>
            <a:r>
              <a:rPr dirty="0" sz="1000" spc="-390">
                <a:latin typeface="LM Mono 10"/>
                <a:cs typeface="LM Mono 10"/>
              </a:rPr>
              <a:t> </a:t>
            </a:r>
            <a:r>
              <a:rPr dirty="0" sz="1000" spc="55">
                <a:latin typeface="LM Mono 10"/>
                <a:cs typeface="LM Mono 10"/>
              </a:rPr>
              <a:t>+1];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ts val="1195"/>
              </a:lnSpc>
              <a:tabLst>
                <a:tab pos="548005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7	</a:t>
            </a: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for</a:t>
            </a:r>
            <a:r>
              <a:rPr dirty="0" sz="1000" spc="35">
                <a:latin typeface="LM Mono 10"/>
                <a:cs typeface="LM Mono 10"/>
              </a:rPr>
              <a:t>(</a:t>
            </a: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35">
                <a:latin typeface="LM Mono 10"/>
                <a:cs typeface="LM Mono 10"/>
              </a:rPr>
              <a:t>i</a:t>
            </a:r>
            <a:r>
              <a:rPr dirty="0" sz="1000" spc="-400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=0;</a:t>
            </a:r>
            <a:r>
              <a:rPr dirty="0" sz="1000" spc="204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i</a:t>
            </a:r>
            <a:r>
              <a:rPr dirty="0" sz="1000" spc="-390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&lt;=</a:t>
            </a:r>
            <a:r>
              <a:rPr dirty="0" sz="1000" spc="-409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N;</a:t>
            </a:r>
            <a:r>
              <a:rPr dirty="0" sz="1000" spc="19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i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++)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ts val="1200"/>
              </a:lnSpc>
              <a:tabLst>
                <a:tab pos="868044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8	</a:t>
            </a:r>
            <a:r>
              <a:rPr dirty="0" sz="1000" spc="65">
                <a:latin typeface="LM Mono 10"/>
                <a:cs typeface="LM Mono 10"/>
              </a:rPr>
              <a:t>prime</a:t>
            </a:r>
            <a:r>
              <a:rPr dirty="0" sz="1000" spc="-44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[ </a:t>
            </a:r>
            <a:r>
              <a:rPr dirty="0" sz="1000" spc="45">
                <a:latin typeface="LM Mono 10"/>
                <a:cs typeface="LM Mono 10"/>
              </a:rPr>
              <a:t>i] </a:t>
            </a:r>
            <a:r>
              <a:rPr dirty="0" sz="1000" spc="-5">
                <a:latin typeface="LM Mono 10"/>
                <a:cs typeface="LM Mono 10"/>
              </a:rPr>
              <a:t>= </a:t>
            </a:r>
            <a:r>
              <a:rPr dirty="0" sz="1000" spc="30">
                <a:latin typeface="LM Mono 10"/>
                <a:cs typeface="LM Mono 10"/>
              </a:rPr>
              <a:t>1;</a:t>
            </a:r>
            <a:endParaRPr sz="1000">
              <a:latin typeface="LM Mono 10"/>
              <a:cs typeface="LM Mono 10"/>
            </a:endParaRPr>
          </a:p>
          <a:p>
            <a:pPr marL="52705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9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548005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10	</a:t>
            </a: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for</a:t>
            </a:r>
            <a:r>
              <a:rPr dirty="0" sz="1000" spc="35">
                <a:latin typeface="LM Mono 10"/>
                <a:cs typeface="LM Mono 10"/>
              </a:rPr>
              <a:t>(</a:t>
            </a: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35">
                <a:latin typeface="LM Mono 10"/>
                <a:cs typeface="LM Mono 10"/>
              </a:rPr>
              <a:t>p</a:t>
            </a:r>
            <a:r>
              <a:rPr dirty="0" sz="1000" spc="-400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=2;</a:t>
            </a:r>
            <a:r>
              <a:rPr dirty="0" sz="1000" spc="21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p*</a:t>
            </a:r>
            <a:r>
              <a:rPr dirty="0" sz="1000" spc="-44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p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&lt;=</a:t>
            </a:r>
            <a:r>
              <a:rPr dirty="0" sz="1000" spc="-40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N;</a:t>
            </a:r>
            <a:r>
              <a:rPr dirty="0" sz="1000" spc="19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p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++)</a:t>
            </a:r>
            <a:r>
              <a:rPr dirty="0" sz="1000" spc="215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{</a:t>
            </a:r>
            <a:endParaRPr sz="10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11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12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13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14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15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16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206" y="3121538"/>
            <a:ext cx="1710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for</a:t>
            </a:r>
            <a:r>
              <a:rPr dirty="0" sz="1000" spc="35">
                <a:latin typeface="LM Mono 10"/>
                <a:cs typeface="LM Mono 10"/>
              </a:rPr>
              <a:t>(</a:t>
            </a:r>
            <a:r>
              <a:rPr dirty="0" sz="1000" spc="35">
                <a:solidFill>
                  <a:srgbClr val="EC008C"/>
                </a:solidFill>
                <a:latin typeface="LM Mono 10"/>
                <a:cs typeface="LM Mono 10"/>
              </a:rPr>
              <a:t>int</a:t>
            </a:r>
            <a:r>
              <a:rPr dirty="0" sz="1000" spc="35">
                <a:latin typeface="LM Mono 10"/>
                <a:cs typeface="LM Mono 10"/>
              </a:rPr>
              <a:t>p</a:t>
            </a:r>
            <a:r>
              <a:rPr dirty="0" sz="1000" spc="-400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=2;</a:t>
            </a:r>
            <a:r>
              <a:rPr dirty="0" sz="1000" spc="19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p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30">
                <a:latin typeface="LM Mono 10"/>
                <a:cs typeface="LM Mono 10"/>
              </a:rPr>
              <a:t>&lt;=</a:t>
            </a:r>
            <a:r>
              <a:rPr dirty="0" sz="1000" spc="-40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N;</a:t>
            </a:r>
            <a:r>
              <a:rPr dirty="0" sz="1000" spc="180">
                <a:latin typeface="LM Mono 10"/>
                <a:cs typeface="LM Mono 10"/>
              </a:rPr>
              <a:t> </a:t>
            </a:r>
            <a:r>
              <a:rPr dirty="0" sz="1000" spc="-5">
                <a:latin typeface="LM Mono 10"/>
                <a:cs typeface="LM Mono 10"/>
              </a:rPr>
              <a:t>p</a:t>
            </a:r>
            <a:r>
              <a:rPr dirty="0" sz="1000" spc="-395">
                <a:latin typeface="LM Mono 10"/>
                <a:cs typeface="LM Mono 10"/>
              </a:rPr>
              <a:t> </a:t>
            </a:r>
            <a:r>
              <a:rPr dirty="0" sz="1000" spc="45">
                <a:latin typeface="LM Mono 10"/>
                <a:cs typeface="LM Mono 10"/>
              </a:rPr>
              <a:t>++)</a:t>
            </a:r>
            <a:endParaRPr sz="1000">
              <a:latin typeface="LM Mono 10"/>
              <a:cs typeface="LM Mono 1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5" name="object 3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2915" y="3284042"/>
            <a:ext cx="1456055" cy="16891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tabLst>
                <a:tab pos="853440" algn="l"/>
              </a:tabLst>
            </a:pPr>
            <a:r>
              <a:rPr dirty="0" sz="600" spc="-5">
                <a:solidFill>
                  <a:srgbClr val="7F7F7F"/>
                </a:solidFill>
                <a:latin typeface="LM Sans 8"/>
                <a:cs typeface="LM Sans 8"/>
              </a:rPr>
              <a:t>18	</a:t>
            </a:r>
            <a:r>
              <a:rPr dirty="0" sz="1000" spc="15">
                <a:solidFill>
                  <a:srgbClr val="EC008C"/>
                </a:solidFill>
                <a:latin typeface="LM Mono 10"/>
                <a:cs typeface="LM Mono 10"/>
              </a:rPr>
              <a:t>if</a:t>
            </a:r>
            <a:r>
              <a:rPr dirty="0" sz="1000" spc="15">
                <a:latin typeface="LM Mono 10"/>
                <a:cs typeface="LM Mono 10"/>
              </a:rPr>
              <a:t>(</a:t>
            </a:r>
            <a:r>
              <a:rPr dirty="0" sz="1000" spc="-459">
                <a:latin typeface="LM Mono 10"/>
                <a:cs typeface="LM Mono 10"/>
              </a:rPr>
              <a:t> </a:t>
            </a:r>
            <a:r>
              <a:rPr dirty="0" sz="1000" spc="65">
                <a:latin typeface="LM Mono 10"/>
                <a:cs typeface="LM Mono 10"/>
              </a:rPr>
              <a:t>prime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6620" y="3284042"/>
            <a:ext cx="702310" cy="16891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LM Mono 10"/>
                <a:cs typeface="LM Mono 10"/>
              </a:rPr>
              <a:t>[ </a:t>
            </a:r>
            <a:r>
              <a:rPr dirty="0" sz="1000" spc="45">
                <a:latin typeface="LM Mono 10"/>
                <a:cs typeface="LM Mono 10"/>
              </a:rPr>
              <a:t>p] </a:t>
            </a:r>
            <a:r>
              <a:rPr dirty="0" sz="1000" spc="30">
                <a:latin typeface="LM Mono 10"/>
                <a:cs typeface="LM Mono 10"/>
                <a:hlinkClick r:id="rId3" action="ppaction://hlinksldjump"/>
              </a:rPr>
              <a:t>==</a:t>
            </a:r>
            <a:r>
              <a:rPr dirty="0" sz="1000" spc="-95">
                <a:latin typeface="LM Mono 10"/>
                <a:cs typeface="LM Mono 10"/>
                <a:hlinkClick r:id="rId3" action="ppaction://hlinksldjump"/>
              </a:rPr>
              <a:t> </a:t>
            </a:r>
            <a:r>
              <a:rPr dirty="0" sz="1000" spc="30">
                <a:latin typeface="LM Mono 10"/>
                <a:cs typeface="LM Mono 10"/>
                <a:hlinkClick r:id="rId3" action="ppaction://hlinksldjump"/>
              </a:rPr>
              <a:t>1)</a:t>
            </a:r>
            <a:endParaRPr sz="1000">
              <a:latin typeface="LM Mono 10"/>
              <a:cs typeface="LM Mono 1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3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20236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Giải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thích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mã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Dòng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1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05" y="1443684"/>
            <a:ext cx="4432935" cy="184150"/>
          </a:xfrm>
          <a:custGeom>
            <a:avLst/>
            <a:gdLst/>
            <a:ahLst/>
            <a:cxnLst/>
            <a:rect l="l" t="t" r="r" b="b"/>
            <a:pathLst>
              <a:path w="4432935" h="184150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864"/>
                </a:lnTo>
                <a:lnTo>
                  <a:pt x="4432630" y="183864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415413"/>
            <a:ext cx="1365250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Nhập thư viện</a:t>
            </a:r>
            <a:r>
              <a:rPr dirty="0" sz="1100" spc="-9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iostream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500612"/>
            <a:ext cx="4483735" cy="568960"/>
            <a:chOff x="87705" y="1500612"/>
            <a:chExt cx="4483735" cy="568960"/>
          </a:xfrm>
        </p:grpSpPr>
        <p:sp>
          <p:nvSpPr>
            <p:cNvPr id="8" name="object 8"/>
            <p:cNvSpPr/>
            <p:nvPr/>
          </p:nvSpPr>
          <p:spPr>
            <a:xfrm>
              <a:off x="87706" y="1614893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500612"/>
              <a:ext cx="4432935" cy="568960"/>
            </a:xfrm>
            <a:custGeom>
              <a:avLst/>
              <a:gdLst/>
              <a:ahLst/>
              <a:cxnLst/>
              <a:rect l="l" t="t" r="r" b="b"/>
              <a:pathLst>
                <a:path w="4432935" h="568960">
                  <a:moveTo>
                    <a:pt x="4432630" y="0"/>
                  </a:moveTo>
                  <a:lnTo>
                    <a:pt x="0" y="0"/>
                  </a:lnTo>
                  <a:lnTo>
                    <a:pt x="0" y="568802"/>
                  </a:lnTo>
                  <a:lnTo>
                    <a:pt x="4432630" y="568802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659172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630" y="0"/>
                  </a:moveTo>
                  <a:lnTo>
                    <a:pt x="0" y="0"/>
                  </a:lnTo>
                  <a:lnTo>
                    <a:pt x="0" y="308641"/>
                  </a:lnTo>
                  <a:lnTo>
                    <a:pt x="4008" y="328366"/>
                  </a:lnTo>
                  <a:lnTo>
                    <a:pt x="14922" y="344519"/>
                  </a:lnTo>
                  <a:lnTo>
                    <a:pt x="31075" y="355433"/>
                  </a:lnTo>
                  <a:lnTo>
                    <a:pt x="50800" y="359442"/>
                  </a:lnTo>
                  <a:lnTo>
                    <a:pt x="4381830" y="359442"/>
                  </a:lnTo>
                  <a:lnTo>
                    <a:pt x="4401555" y="355433"/>
                  </a:lnTo>
                  <a:lnTo>
                    <a:pt x="4417708" y="344519"/>
                  </a:lnTo>
                  <a:lnTo>
                    <a:pt x="4428622" y="328366"/>
                  </a:lnTo>
                  <a:lnTo>
                    <a:pt x="4432630" y="308641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616226"/>
            <a:ext cx="356044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#include&lt;iostream&gt;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LM Sans 10"/>
                <a:cs typeface="LM Sans 10"/>
              </a:rPr>
              <a:t>Nhập thư viện </a:t>
            </a:r>
            <a:r>
              <a:rPr dirty="0" sz="1100" spc="-10">
                <a:latin typeface="LM Sans 10"/>
                <a:cs typeface="LM Sans 10"/>
              </a:rPr>
              <a:t>iostream, </a:t>
            </a:r>
            <a:r>
              <a:rPr dirty="0" sz="1100" spc="-5">
                <a:latin typeface="LM Sans 10"/>
                <a:cs typeface="LM Sans 10"/>
              </a:rPr>
              <a:t>cung cấp các chức </a:t>
            </a:r>
            <a:r>
              <a:rPr dirty="0" sz="1100" spc="-10">
                <a:latin typeface="LM Sans 10"/>
                <a:cs typeface="LM Sans 10"/>
              </a:rPr>
              <a:t>năng</a:t>
            </a:r>
            <a:r>
              <a:rPr dirty="0" sz="1100" spc="-40">
                <a:latin typeface="LM Sans 10"/>
                <a:cs typeface="LM Sans 10"/>
              </a:rPr>
              <a:t> </a:t>
            </a:r>
            <a:r>
              <a:rPr dirty="0" sz="1100" spc="-10">
                <a:latin typeface="LM Sans 10"/>
                <a:cs typeface="LM Sans 10"/>
              </a:rPr>
              <a:t>nhập/xuất.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20237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5">
                <a:solidFill>
                  <a:srgbClr val="3333B2"/>
                </a:solidFill>
                <a:latin typeface="LM Sans 12"/>
                <a:cs typeface="LM Sans 12"/>
              </a:rPr>
              <a:t>Giải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thích </a:t>
            </a:r>
            <a:r>
              <a:rPr dirty="0" sz="1400" spc="20">
                <a:solidFill>
                  <a:srgbClr val="3333B2"/>
                </a:solidFill>
                <a:latin typeface="LM Sans 12"/>
                <a:cs typeface="LM Sans 12"/>
              </a:rPr>
              <a:t>mã </a:t>
            </a:r>
            <a:r>
              <a:rPr dirty="0" sz="1400" spc="1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Dòng</a:t>
            </a:r>
            <a:r>
              <a:rPr dirty="0" sz="1400" spc="-5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LM Sans 12"/>
                <a:cs typeface="LM Sans 12"/>
              </a:rPr>
              <a:t>2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705" y="1446758"/>
            <a:ext cx="4432935" cy="184150"/>
          </a:xfrm>
          <a:custGeom>
            <a:avLst/>
            <a:gdLst/>
            <a:ahLst/>
            <a:cxnLst/>
            <a:rect l="l" t="t" r="r" b="b"/>
            <a:pathLst>
              <a:path w="4432935" h="184150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864"/>
                </a:lnTo>
                <a:lnTo>
                  <a:pt x="4432630" y="183864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262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418499"/>
            <a:ext cx="77914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Định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nghĩa</a:t>
            </a:r>
            <a:r>
              <a:rPr dirty="0" sz="1100" spc="-9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503687"/>
            <a:ext cx="4483735" cy="561340"/>
            <a:chOff x="87705" y="1503687"/>
            <a:chExt cx="4483735" cy="561340"/>
          </a:xfrm>
        </p:grpSpPr>
        <p:sp>
          <p:nvSpPr>
            <p:cNvPr id="8" name="object 8"/>
            <p:cNvSpPr/>
            <p:nvPr/>
          </p:nvSpPr>
          <p:spPr>
            <a:xfrm>
              <a:off x="87706" y="1617967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503687"/>
              <a:ext cx="4432935" cy="561340"/>
            </a:xfrm>
            <a:custGeom>
              <a:avLst/>
              <a:gdLst/>
              <a:ahLst/>
              <a:cxnLst/>
              <a:rect l="l" t="t" r="r" b="b"/>
              <a:pathLst>
                <a:path w="4432935" h="561339">
                  <a:moveTo>
                    <a:pt x="4432630" y="0"/>
                  </a:moveTo>
                  <a:lnTo>
                    <a:pt x="0" y="0"/>
                  </a:lnTo>
                  <a:lnTo>
                    <a:pt x="0" y="561105"/>
                  </a:lnTo>
                  <a:lnTo>
                    <a:pt x="4432630" y="561105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662247"/>
              <a:ext cx="4432935" cy="351790"/>
            </a:xfrm>
            <a:custGeom>
              <a:avLst/>
              <a:gdLst/>
              <a:ahLst/>
              <a:cxnLst/>
              <a:rect l="l" t="t" r="r" b="b"/>
              <a:pathLst>
                <a:path w="4432935" h="351789">
                  <a:moveTo>
                    <a:pt x="4432630" y="0"/>
                  </a:moveTo>
                  <a:lnTo>
                    <a:pt x="0" y="0"/>
                  </a:lnTo>
                  <a:lnTo>
                    <a:pt x="0" y="300944"/>
                  </a:lnTo>
                  <a:lnTo>
                    <a:pt x="4008" y="320669"/>
                  </a:lnTo>
                  <a:lnTo>
                    <a:pt x="14922" y="336821"/>
                  </a:lnTo>
                  <a:lnTo>
                    <a:pt x="31075" y="347736"/>
                  </a:lnTo>
                  <a:lnTo>
                    <a:pt x="50800" y="351744"/>
                  </a:lnTo>
                  <a:lnTo>
                    <a:pt x="4381830" y="351744"/>
                  </a:lnTo>
                  <a:lnTo>
                    <a:pt x="4401555" y="347736"/>
                  </a:lnTo>
                  <a:lnTo>
                    <a:pt x="4417708" y="336821"/>
                  </a:lnTo>
                  <a:lnTo>
                    <a:pt x="4428622" y="320669"/>
                  </a:lnTo>
                  <a:lnTo>
                    <a:pt x="4432630" y="300944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9E9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5806" y="1619312"/>
            <a:ext cx="423100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M Mono 10"/>
                <a:cs typeface="LM Mono 10"/>
              </a:rPr>
              <a:t>#define N</a:t>
            </a:r>
            <a:r>
              <a:rPr dirty="0" sz="1100" spc="-10">
                <a:latin typeface="LM Mono 10"/>
                <a:cs typeface="LM Mono 10"/>
              </a:rPr>
              <a:t> </a:t>
            </a:r>
            <a:r>
              <a:rPr dirty="0" sz="1100" spc="-5">
                <a:latin typeface="LM Mono 10"/>
                <a:cs typeface="LM Mono 10"/>
              </a:rPr>
              <a:t>100</a:t>
            </a:r>
            <a:endParaRPr sz="11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LM Sans 10"/>
                <a:cs typeface="LM Sans 10"/>
              </a:rPr>
              <a:t>Xác định N là </a:t>
            </a:r>
            <a:r>
              <a:rPr dirty="0" sz="1100" spc="-5">
                <a:latin typeface="LM Sans 10"/>
                <a:cs typeface="LM Sans 10"/>
              </a:rPr>
              <a:t>100, </a:t>
            </a:r>
            <a:r>
              <a:rPr dirty="0" sz="1100" spc="-20">
                <a:latin typeface="LM Sans 10"/>
                <a:cs typeface="LM Sans 10"/>
              </a:rPr>
              <a:t>đây </a:t>
            </a:r>
            <a:r>
              <a:rPr dirty="0" sz="1100" spc="-10">
                <a:latin typeface="LM Sans 10"/>
                <a:cs typeface="LM Sans 10"/>
              </a:rPr>
              <a:t>là </a:t>
            </a:r>
            <a:r>
              <a:rPr dirty="0" sz="1100" spc="-5">
                <a:latin typeface="LM Sans 10"/>
                <a:cs typeface="LM Sans 10"/>
              </a:rPr>
              <a:t>giới </a:t>
            </a:r>
            <a:r>
              <a:rPr dirty="0" sz="1100" spc="-10">
                <a:latin typeface="LM Sans 10"/>
                <a:cs typeface="LM Sans 10"/>
              </a:rPr>
              <a:t>hạn </a:t>
            </a:r>
            <a:r>
              <a:rPr dirty="0" sz="1100" spc="-5">
                <a:latin typeface="LM Sans 10"/>
                <a:cs typeface="LM Sans 10"/>
              </a:rPr>
              <a:t>số </a:t>
            </a:r>
            <a:r>
              <a:rPr dirty="0" sz="1100" spc="-15">
                <a:latin typeface="LM Sans 10"/>
                <a:cs typeface="LM Sans 10"/>
              </a:rPr>
              <a:t>nguyên </a:t>
            </a:r>
            <a:r>
              <a:rPr dirty="0" sz="1100" spc="-5">
                <a:latin typeface="LM Sans 10"/>
                <a:cs typeface="LM Sans 10"/>
              </a:rPr>
              <a:t>tố </a:t>
            </a:r>
            <a:r>
              <a:rPr dirty="0" sz="1100" spc="-10">
                <a:latin typeface="LM Sans 10"/>
                <a:cs typeface="LM Sans 10"/>
              </a:rPr>
              <a:t>mà </a:t>
            </a:r>
            <a:r>
              <a:rPr dirty="0" sz="1100" spc="-5">
                <a:latin typeface="LM Sans 10"/>
                <a:cs typeface="LM Sans 10"/>
              </a:rPr>
              <a:t>chúng ta </a:t>
            </a:r>
            <a:r>
              <a:rPr dirty="0" sz="1100" spc="-10">
                <a:latin typeface="LM Sans 10"/>
                <a:cs typeface="LM Sans 10"/>
              </a:rPr>
              <a:t>muốn</a:t>
            </a:r>
            <a:r>
              <a:rPr dirty="0" sz="1100" spc="70">
                <a:latin typeface="LM Sans 10"/>
                <a:cs typeface="LM Sans 10"/>
              </a:rPr>
              <a:t> </a:t>
            </a:r>
            <a:r>
              <a:rPr dirty="0" sz="1100" spc="-5">
                <a:latin typeface="LM Sans 10"/>
                <a:cs typeface="LM Sans 10"/>
              </a:rPr>
              <a:t>tìm.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20238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16" y="792"/>
            <a:ext cx="4806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Giải thích</a:t>
            </a:r>
            <a:r>
              <a:rPr dirty="0" sz="600" spc="-65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C20D"/>
                </a:solidFill>
                <a:latin typeface="LM Sans 8"/>
                <a:cs typeface="LM Sans 8"/>
                <a:hlinkClick r:id="rId2" action="ppaction://hlinksldjump"/>
              </a:rPr>
              <a:t>mã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/>
          <a:solidFill>
            <a:srgbClr val="FFE6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Giải </a:t>
            </a:r>
            <a:r>
              <a:rPr dirty="0" spc="10"/>
              <a:t>thích </a:t>
            </a:r>
            <a:r>
              <a:rPr dirty="0" spc="20"/>
              <a:t>mã </a:t>
            </a:r>
            <a:r>
              <a:rPr dirty="0" spc="10"/>
              <a:t>- </a:t>
            </a:r>
            <a:r>
              <a:rPr dirty="0" spc="15"/>
              <a:t>Dòng</a:t>
            </a:r>
            <a:r>
              <a:rPr dirty="0" spc="-5"/>
              <a:t> </a:t>
            </a:r>
            <a:r>
              <a:rPr dirty="0" spc="15"/>
              <a:t>3</a:t>
            </a:r>
          </a:p>
        </p:txBody>
      </p:sp>
      <p:sp>
        <p:nvSpPr>
          <p:cNvPr id="5" name="object 5"/>
          <p:cNvSpPr/>
          <p:nvPr/>
        </p:nvSpPr>
        <p:spPr>
          <a:xfrm>
            <a:off x="87705" y="1309103"/>
            <a:ext cx="4432935" cy="184150"/>
          </a:xfrm>
          <a:custGeom>
            <a:avLst/>
            <a:gdLst/>
            <a:ahLst/>
            <a:cxnLst/>
            <a:rect l="l" t="t" r="r" b="b"/>
            <a:pathLst>
              <a:path w="4432935" h="184150">
                <a:moveTo>
                  <a:pt x="438183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864"/>
                </a:lnTo>
                <a:lnTo>
                  <a:pt x="4432630" y="183864"/>
                </a:lnTo>
                <a:lnTo>
                  <a:pt x="4432630" y="50800"/>
                </a:lnTo>
                <a:lnTo>
                  <a:pt x="4428622" y="31075"/>
                </a:lnTo>
                <a:lnTo>
                  <a:pt x="4417708" y="14922"/>
                </a:lnTo>
                <a:lnTo>
                  <a:pt x="4401555" y="4008"/>
                </a:lnTo>
                <a:lnTo>
                  <a:pt x="438183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8506" y="1280844"/>
            <a:ext cx="1213485" cy="2032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100" spc="-10">
                <a:solidFill>
                  <a:srgbClr val="FFFFFF"/>
                </a:solidFill>
                <a:latin typeface="LM Sans 10"/>
                <a:cs typeface="LM Sans 10"/>
              </a:rPr>
              <a:t>Using namespace</a:t>
            </a:r>
            <a:r>
              <a:rPr dirty="0" sz="1100" spc="-75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LM Sans 10"/>
                <a:cs typeface="LM Sans 10"/>
              </a:rPr>
              <a:t>std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05" y="1366023"/>
            <a:ext cx="4483735" cy="905510"/>
            <a:chOff x="87705" y="1366023"/>
            <a:chExt cx="4483735" cy="905510"/>
          </a:xfrm>
        </p:grpSpPr>
        <p:sp>
          <p:nvSpPr>
            <p:cNvPr id="8" name="object 8"/>
            <p:cNvSpPr/>
            <p:nvPr/>
          </p:nvSpPr>
          <p:spPr>
            <a:xfrm>
              <a:off x="87706" y="1480312"/>
              <a:ext cx="4432629" cy="50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506" y="1366023"/>
              <a:ext cx="4432935" cy="905510"/>
            </a:xfrm>
            <a:custGeom>
              <a:avLst/>
              <a:gdLst/>
              <a:ahLst/>
              <a:cxnLst/>
              <a:rect l="l" t="t" r="r" b="b"/>
              <a:pathLst>
                <a:path w="4432935" h="905510">
                  <a:moveTo>
                    <a:pt x="4432630" y="0"/>
                  </a:moveTo>
                  <a:lnTo>
                    <a:pt x="0" y="0"/>
                  </a:lnTo>
                  <a:lnTo>
                    <a:pt x="0" y="905258"/>
                  </a:lnTo>
                  <a:lnTo>
                    <a:pt x="4432630" y="905258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05" y="1524581"/>
              <a:ext cx="4432935" cy="695960"/>
            </a:xfrm>
            <a:custGeom>
              <a:avLst/>
              <a:gdLst/>
              <a:ahLst/>
              <a:cxnLst/>
              <a:rect l="l" t="t" r="r" b="b"/>
              <a:pathLst>
                <a:path w="4432935" h="695960">
                  <a:moveTo>
                    <a:pt x="4432630" y="0"/>
                  </a:moveTo>
                  <a:lnTo>
                    <a:pt x="0" y="0"/>
                  </a:lnTo>
                  <a:lnTo>
                    <a:pt x="0" y="645099"/>
                  </a:lnTo>
                  <a:lnTo>
                    <a:pt x="4008" y="664823"/>
                  </a:lnTo>
                  <a:lnTo>
                    <a:pt x="14922" y="680976"/>
                  </a:lnTo>
                  <a:lnTo>
                    <a:pt x="31075" y="691890"/>
                  </a:lnTo>
                  <a:lnTo>
                    <a:pt x="50800" y="695899"/>
                  </a:lnTo>
                  <a:lnTo>
                    <a:pt x="4381830" y="695899"/>
                  </a:lnTo>
                  <a:lnTo>
                    <a:pt x="4401555" y="691890"/>
                  </a:lnTo>
                  <a:lnTo>
                    <a:pt x="4417708" y="680976"/>
                  </a:lnTo>
                  <a:lnTo>
                    <a:pt x="4428622" y="664823"/>
                  </a:lnTo>
                  <a:lnTo>
                    <a:pt x="4432630" y="645099"/>
                  </a:lnTo>
                  <a:lnTo>
                    <a:pt x="4432630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using namespace</a:t>
            </a:r>
            <a:r>
              <a:rPr dirty="0" spc="-10"/>
              <a:t> </a:t>
            </a:r>
            <a:r>
              <a:rPr dirty="0" spc="-5"/>
              <a:t>std;</a:t>
            </a:r>
          </a:p>
          <a:p>
            <a:pPr marL="12700" marR="5080">
              <a:lnSpc>
                <a:spcPct val="102600"/>
              </a:lnSpc>
            </a:pPr>
            <a:r>
              <a:rPr dirty="0" spc="-5">
                <a:latin typeface="LM Sans 10"/>
                <a:cs typeface="LM Sans 10"/>
              </a:rPr>
              <a:t>Định </a:t>
            </a:r>
            <a:r>
              <a:rPr dirty="0" spc="-10">
                <a:latin typeface="LM Sans 10"/>
                <a:cs typeface="LM Sans 10"/>
              </a:rPr>
              <a:t>nghĩa không </a:t>
            </a:r>
            <a:r>
              <a:rPr dirty="0" spc="-5">
                <a:latin typeface="LM Sans 10"/>
                <a:cs typeface="LM Sans 10"/>
              </a:rPr>
              <a:t>gian tên </a:t>
            </a:r>
            <a:r>
              <a:rPr dirty="0" spc="-10">
                <a:latin typeface="LM Sans 10"/>
                <a:cs typeface="LM Sans 10"/>
              </a:rPr>
              <a:t>mặc định, </a:t>
            </a:r>
            <a:r>
              <a:rPr dirty="0" spc="-5">
                <a:latin typeface="LM Sans 10"/>
                <a:cs typeface="LM Sans 10"/>
              </a:rPr>
              <a:t>cho </a:t>
            </a:r>
            <a:r>
              <a:rPr dirty="0" spc="-10">
                <a:latin typeface="LM Sans 10"/>
                <a:cs typeface="LM Sans 10"/>
              </a:rPr>
              <a:t>phép chúng </a:t>
            </a:r>
            <a:r>
              <a:rPr dirty="0" spc="-5">
                <a:latin typeface="LM Sans 10"/>
                <a:cs typeface="LM Sans 10"/>
              </a:rPr>
              <a:t>ta sử </a:t>
            </a:r>
            <a:r>
              <a:rPr dirty="0" spc="-10">
                <a:latin typeface="LM Sans 10"/>
                <a:cs typeface="LM Sans 10"/>
              </a:rPr>
              <a:t>dụng </a:t>
            </a:r>
            <a:r>
              <a:rPr dirty="0" spc="-5">
                <a:latin typeface="LM Sans 10"/>
                <a:cs typeface="LM Sans 10"/>
              </a:rPr>
              <a:t>các  thành </a:t>
            </a:r>
            <a:r>
              <a:rPr dirty="0" spc="-10">
                <a:latin typeface="LM Sans 10"/>
                <a:cs typeface="LM Sans 10"/>
              </a:rPr>
              <a:t>phần </a:t>
            </a:r>
            <a:r>
              <a:rPr dirty="0" spc="-5">
                <a:latin typeface="LM Sans 10"/>
                <a:cs typeface="LM Sans 10"/>
              </a:rPr>
              <a:t>của thư viện chuẩn </a:t>
            </a:r>
            <a:r>
              <a:rPr dirty="0" spc="-10">
                <a:latin typeface="LM Sans 10"/>
                <a:cs typeface="LM Sans 10"/>
              </a:rPr>
              <a:t>mà không </a:t>
            </a:r>
            <a:r>
              <a:rPr dirty="0" spc="-5">
                <a:latin typeface="LM Sans 10"/>
                <a:cs typeface="LM Sans 10"/>
              </a:rPr>
              <a:t>cần </a:t>
            </a:r>
            <a:r>
              <a:rPr dirty="0" spc="-10">
                <a:latin typeface="LM Sans 10"/>
                <a:cs typeface="LM Sans 10"/>
              </a:rPr>
              <a:t>phải </a:t>
            </a:r>
            <a:r>
              <a:rPr dirty="0" spc="-5">
                <a:latin typeface="LM Sans 10"/>
                <a:cs typeface="LM Sans 10"/>
              </a:rPr>
              <a:t>viết </a:t>
            </a:r>
            <a:r>
              <a:rPr dirty="0" spc="-10">
                <a:latin typeface="LM Sans 10"/>
                <a:cs typeface="LM Sans 10"/>
              </a:rPr>
              <a:t>"std::" </a:t>
            </a:r>
            <a:r>
              <a:rPr dirty="0">
                <a:latin typeface="LM Sans 10"/>
                <a:cs typeface="LM Sans 10"/>
              </a:rPr>
              <a:t>trước </a:t>
            </a:r>
            <a:r>
              <a:rPr dirty="0" spc="-5">
                <a:latin typeface="LM Sans 10"/>
                <a:cs typeface="LM Sans 10"/>
              </a:rPr>
              <a:t>mỗi  </a:t>
            </a:r>
            <a:r>
              <a:rPr dirty="0" spc="-10">
                <a:latin typeface="LM Sans 10"/>
                <a:cs typeface="LM Sans 10"/>
              </a:rPr>
              <a:t>lần </a:t>
            </a:r>
            <a:r>
              <a:rPr dirty="0" spc="-5">
                <a:latin typeface="LM Sans 10"/>
                <a:cs typeface="LM Sans 10"/>
              </a:rPr>
              <a:t>sử </a:t>
            </a:r>
            <a:r>
              <a:rPr dirty="0" spc="-10">
                <a:latin typeface="LM Sans 10"/>
                <a:cs typeface="LM Sans 10"/>
              </a:rPr>
              <a:t>dụng.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5"/>
              <a:t>Nguyễn Đức</a:t>
            </a:r>
            <a:r>
              <a:rPr dirty="0" spc="-65"/>
              <a:t> </a:t>
            </a:r>
            <a:r>
              <a:rPr dirty="0" spc="-5"/>
              <a:t>Hùng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75053" y="3321949"/>
            <a:ext cx="105854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Thuật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toán Sàng</a:t>
            </a:r>
            <a:r>
              <a:rPr dirty="0" sz="600" spc="-1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00008E"/>
                </a:solidFill>
                <a:latin typeface="LM Sans 8"/>
                <a:cs typeface="LM Sans 8"/>
                <a:hlinkClick r:id="rId4" action="ppaction://hlinksldjump"/>
              </a:rPr>
              <a:t>Eratosthenes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149" y="3321949"/>
            <a:ext cx="113728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Ngày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26 </a:t>
            </a:r>
            <a:r>
              <a:rPr dirty="0" sz="600" spc="-10">
                <a:solidFill>
                  <a:srgbClr val="00007A"/>
                </a:solidFill>
                <a:latin typeface="LM Sans 8"/>
                <a:cs typeface="LM Sans 8"/>
              </a:rPr>
              <a:t>tháng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5 năm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20239</a:t>
            </a:r>
            <a:r>
              <a:rPr dirty="0" sz="600" spc="-114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/</a:t>
            </a:r>
            <a:r>
              <a:rPr dirty="0" sz="600" spc="-110">
                <a:solidFill>
                  <a:srgbClr val="00007A"/>
                </a:solidFill>
                <a:latin typeface="LM Sans 8"/>
                <a:cs typeface="LM Sans 8"/>
              </a:rPr>
              <a:t> </a:t>
            </a:r>
            <a:r>
              <a:rPr dirty="0" sz="600" spc="-5">
                <a:solidFill>
                  <a:srgbClr val="00007A"/>
                </a:solidFill>
                <a:latin typeface="LM Sans 8"/>
                <a:cs typeface="LM Sans 8"/>
              </a:rPr>
              <a:t>17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Nguyễn Đức Hùng</dc:creator>
  <dc:title>Thuật toán Sàng Eratosthenes</dc:title>
  <dcterms:created xsi:type="dcterms:W3CDTF">2023-05-26T12:58:28Z</dcterms:created>
  <dcterms:modified xsi:type="dcterms:W3CDTF">2023-05-26T12:58:28Z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2023-05-26T00:00:00Z</vt:filetime>
  </property>
</Properties>
</file>