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6"/>
  </p:notesMasterIdLst>
  <p:sldIdLst>
    <p:sldId id="308" r:id="rId2"/>
    <p:sldId id="258" r:id="rId3"/>
    <p:sldId id="260" r:id="rId4"/>
    <p:sldId id="310" r:id="rId5"/>
    <p:sldId id="312" r:id="rId6"/>
    <p:sldId id="313" r:id="rId7"/>
    <p:sldId id="262" r:id="rId8"/>
    <p:sldId id="314" r:id="rId9"/>
    <p:sldId id="259" r:id="rId10"/>
    <p:sldId id="315" r:id="rId11"/>
    <p:sldId id="263" r:id="rId12"/>
    <p:sldId id="266" r:id="rId13"/>
    <p:sldId id="265" r:id="rId14"/>
    <p:sldId id="261" r:id="rId15"/>
    <p:sldId id="316" r:id="rId16"/>
    <p:sldId id="317" r:id="rId17"/>
    <p:sldId id="267" r:id="rId18"/>
    <p:sldId id="268" r:id="rId19"/>
    <p:sldId id="269" r:id="rId20"/>
    <p:sldId id="270" r:id="rId21"/>
    <p:sldId id="286" r:id="rId22"/>
    <p:sldId id="271" r:id="rId23"/>
    <p:sldId id="288" r:id="rId24"/>
    <p:sldId id="275" r:id="rId25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27"/>
      <p:boldItalic r:id="rId28"/>
    </p:embeddedFont>
    <p:embeddedFont>
      <p:font typeface="Montserrat ExtraLight" panose="020F0502020204030204" pitchFamily="2" charset="0"/>
      <p:regular r:id="rId29"/>
      <p: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AFDEB3-AFEA-423C-A963-C6C5F976CF3A}">
  <a:tblStyle styleId="{9BAFDEB3-AFEA-423C-A963-C6C5F976CF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a7228db1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a7228db1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affaafa68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affaafa68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a7228db11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a7228db11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affaafa68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affaafa68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a7228db1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a7228db1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>
          <a:extLst>
            <a:ext uri="{FF2B5EF4-FFF2-40B4-BE49-F238E27FC236}">
              <a16:creationId xmlns:a16="http://schemas.microsoft.com/office/drawing/2014/main" id="{008DEA8F-EEB6-09AD-3AED-6BF1502E8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90f54b481e_4_57:notes">
            <a:extLst>
              <a:ext uri="{FF2B5EF4-FFF2-40B4-BE49-F238E27FC236}">
                <a16:creationId xmlns:a16="http://schemas.microsoft.com/office/drawing/2014/main" id="{3B6BDC0E-6902-4E06-B6DC-358CF86426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90f54b481e_4_57:notes">
            <a:extLst>
              <a:ext uri="{FF2B5EF4-FFF2-40B4-BE49-F238E27FC236}">
                <a16:creationId xmlns:a16="http://schemas.microsoft.com/office/drawing/2014/main" id="{AFC80E9A-9A99-368D-2765-3EBE2428D7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381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>
          <a:extLst>
            <a:ext uri="{FF2B5EF4-FFF2-40B4-BE49-F238E27FC236}">
              <a16:creationId xmlns:a16="http://schemas.microsoft.com/office/drawing/2014/main" id="{EC5DF6FB-D8EF-DF89-AC18-B6D54419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7228db11_0_21:notes">
            <a:extLst>
              <a:ext uri="{FF2B5EF4-FFF2-40B4-BE49-F238E27FC236}">
                <a16:creationId xmlns:a16="http://schemas.microsoft.com/office/drawing/2014/main" id="{BCF88EF6-56F5-B660-800E-8C40DBECE1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a7228db11_0_21:notes">
            <a:extLst>
              <a:ext uri="{FF2B5EF4-FFF2-40B4-BE49-F238E27FC236}">
                <a16:creationId xmlns:a16="http://schemas.microsoft.com/office/drawing/2014/main" id="{C52F9F5E-D3C9-D8F1-EA36-ABCD8C4D7B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795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8affaafa68_1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8affaafa68_1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affaafa68_1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affaafa68_1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affaafa68_1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affaafa68_1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affaafa68_1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affaafa68_1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7228db1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a7228db1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8b087c8887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8b087c8887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affaafa68_1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affaafa68_1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8b087c8887_0_25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8b087c8887_0_25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b087c888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b087c888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>
          <a:extLst>
            <a:ext uri="{FF2B5EF4-FFF2-40B4-BE49-F238E27FC236}">
              <a16:creationId xmlns:a16="http://schemas.microsoft.com/office/drawing/2014/main" id="{C70DA934-D8AC-0A1D-2A1A-2F954D6A5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90f54b481e_4_57:notes">
            <a:extLst>
              <a:ext uri="{FF2B5EF4-FFF2-40B4-BE49-F238E27FC236}">
                <a16:creationId xmlns:a16="http://schemas.microsoft.com/office/drawing/2014/main" id="{61934672-A05C-55B5-C4E5-D2F6CD9497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90f54b481e_4_57:notes">
            <a:extLst>
              <a:ext uri="{FF2B5EF4-FFF2-40B4-BE49-F238E27FC236}">
                <a16:creationId xmlns:a16="http://schemas.microsoft.com/office/drawing/2014/main" id="{EC239FBE-5B65-0214-6916-F21B15D5C0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561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>
          <a:extLst>
            <a:ext uri="{FF2B5EF4-FFF2-40B4-BE49-F238E27FC236}">
              <a16:creationId xmlns:a16="http://schemas.microsoft.com/office/drawing/2014/main" id="{93997105-5B4D-4CB9-A8FB-2FB748609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90f54b481e_4_57:notes">
            <a:extLst>
              <a:ext uri="{FF2B5EF4-FFF2-40B4-BE49-F238E27FC236}">
                <a16:creationId xmlns:a16="http://schemas.microsoft.com/office/drawing/2014/main" id="{CE92D3AF-EF23-B0D5-E89C-2F4AD7486E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90f54b481e_4_57:notes">
            <a:extLst>
              <a:ext uri="{FF2B5EF4-FFF2-40B4-BE49-F238E27FC236}">
                <a16:creationId xmlns:a16="http://schemas.microsoft.com/office/drawing/2014/main" id="{299D7065-E5C5-D12D-6A30-37B89951FA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061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>
          <a:extLst>
            <a:ext uri="{FF2B5EF4-FFF2-40B4-BE49-F238E27FC236}">
              <a16:creationId xmlns:a16="http://schemas.microsoft.com/office/drawing/2014/main" id="{82A338ED-37BC-1909-4BE1-5DA7A42E6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90f54b481e_4_57:notes">
            <a:extLst>
              <a:ext uri="{FF2B5EF4-FFF2-40B4-BE49-F238E27FC236}">
                <a16:creationId xmlns:a16="http://schemas.microsoft.com/office/drawing/2014/main" id="{59CCA065-019C-D45B-4BDA-EFBC46BAF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90f54b481e_4_57:notes">
            <a:extLst>
              <a:ext uri="{FF2B5EF4-FFF2-40B4-BE49-F238E27FC236}">
                <a16:creationId xmlns:a16="http://schemas.microsoft.com/office/drawing/2014/main" id="{1241EBE6-0656-E35C-84D1-5E1A5478BF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65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8a7228db1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8a7228db1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>
          <a:extLst>
            <a:ext uri="{FF2B5EF4-FFF2-40B4-BE49-F238E27FC236}">
              <a16:creationId xmlns:a16="http://schemas.microsoft.com/office/drawing/2014/main" id="{2C2F6050-F15F-ABD1-1DFD-32817B8CE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7228db11_0_21:notes">
            <a:extLst>
              <a:ext uri="{FF2B5EF4-FFF2-40B4-BE49-F238E27FC236}">
                <a16:creationId xmlns:a16="http://schemas.microsoft.com/office/drawing/2014/main" id="{19BE9581-04BB-6C53-9A2C-74766B5971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a7228db11_0_21:notes">
            <a:extLst>
              <a:ext uri="{FF2B5EF4-FFF2-40B4-BE49-F238E27FC236}">
                <a16:creationId xmlns:a16="http://schemas.microsoft.com/office/drawing/2014/main" id="{A09BBFB1-DC01-FB20-85FD-E3060428F0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456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affaafa68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8affaafa68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>
          <a:extLst>
            <a:ext uri="{FF2B5EF4-FFF2-40B4-BE49-F238E27FC236}">
              <a16:creationId xmlns:a16="http://schemas.microsoft.com/office/drawing/2014/main" id="{1DA83878-42CA-6C29-AC94-E8595C2A4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a7228db11_0_21:notes">
            <a:extLst>
              <a:ext uri="{FF2B5EF4-FFF2-40B4-BE49-F238E27FC236}">
                <a16:creationId xmlns:a16="http://schemas.microsoft.com/office/drawing/2014/main" id="{7C7B6AFF-10C9-16B9-9047-A45353C286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a7228db11_0_21:notes">
            <a:extLst>
              <a:ext uri="{FF2B5EF4-FFF2-40B4-BE49-F238E27FC236}">
                <a16:creationId xmlns:a16="http://schemas.microsoft.com/office/drawing/2014/main" id="{34177E95-E79A-46FC-3314-EB4F7892D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62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 hasCustomPrompt="1"/>
          </p:nvPr>
        </p:nvSpPr>
        <p:spPr>
          <a:xfrm>
            <a:off x="720000" y="540000"/>
            <a:ext cx="3355500" cy="15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720000" y="3686175"/>
            <a:ext cx="4663200" cy="56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000" y="4135200"/>
            <a:ext cx="4663200" cy="4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None/>
              <a:defRPr sz="1700">
                <a:solidFill>
                  <a:srgbClr val="FFFFFF"/>
                </a:solidFill>
                <a:highlight>
                  <a:srgbClr val="FFB200"/>
                </a:highlight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titles + text">
  <p:cSld name="CUSTOM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720000" y="847725"/>
            <a:ext cx="35337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2"/>
          </p:nvPr>
        </p:nvSpPr>
        <p:spPr>
          <a:xfrm>
            <a:off x="720000" y="3102225"/>
            <a:ext cx="35337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2225" y="1367075"/>
            <a:ext cx="337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3"/>
          </p:nvPr>
        </p:nvSpPr>
        <p:spPr>
          <a:xfrm>
            <a:off x="722225" y="3626100"/>
            <a:ext cx="337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3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20365" y="1728825"/>
            <a:ext cx="2221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2"/>
          </p:nvPr>
        </p:nvSpPr>
        <p:spPr>
          <a:xfrm>
            <a:off x="3461663" y="1728825"/>
            <a:ext cx="22284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3"/>
          </p:nvPr>
        </p:nvSpPr>
        <p:spPr>
          <a:xfrm>
            <a:off x="6197363" y="1728825"/>
            <a:ext cx="2224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4"/>
          </p:nvPr>
        </p:nvSpPr>
        <p:spPr>
          <a:xfrm>
            <a:off x="718865" y="3468900"/>
            <a:ext cx="2224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5"/>
          </p:nvPr>
        </p:nvSpPr>
        <p:spPr>
          <a:xfrm>
            <a:off x="3461663" y="3468900"/>
            <a:ext cx="22284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6"/>
          </p:nvPr>
        </p:nvSpPr>
        <p:spPr>
          <a:xfrm>
            <a:off x="6197363" y="3468900"/>
            <a:ext cx="2224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7"/>
          </p:nvPr>
        </p:nvSpPr>
        <p:spPr>
          <a:xfrm>
            <a:off x="3467300" y="2140900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8"/>
          </p:nvPr>
        </p:nvSpPr>
        <p:spPr>
          <a:xfrm>
            <a:off x="6199475" y="2140900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9"/>
          </p:nvPr>
        </p:nvSpPr>
        <p:spPr>
          <a:xfrm>
            <a:off x="735125" y="2140900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3"/>
          </p:nvPr>
        </p:nvSpPr>
        <p:spPr>
          <a:xfrm>
            <a:off x="3467300" y="3878400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4"/>
          </p:nvPr>
        </p:nvSpPr>
        <p:spPr>
          <a:xfrm>
            <a:off x="6199475" y="3878400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5"/>
          </p:nvPr>
        </p:nvSpPr>
        <p:spPr>
          <a:xfrm>
            <a:off x="735125" y="3878400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top text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>
            <a:off x="722225" y="1341300"/>
            <a:ext cx="4204500" cy="8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bottom text">
  <p:cSld name="CUSTOM_5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720000" y="30003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735125" y="3791725"/>
            <a:ext cx="3843300" cy="8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left">
  <p:cSld name="CUSTOM_6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735125" y="1186525"/>
            <a:ext cx="3417600" cy="3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 2">
  <p:cSld name="CUSTOM_10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 idx="2" hasCustomPrompt="1"/>
          </p:nvPr>
        </p:nvSpPr>
        <p:spPr>
          <a:xfrm>
            <a:off x="5536500" y="2510550"/>
            <a:ext cx="24303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3"/>
          <p:cNvSpPr txBox="1">
            <a:spLocks noGrp="1"/>
          </p:cNvSpPr>
          <p:nvPr>
            <p:ph type="title" idx="3" hasCustomPrompt="1"/>
          </p:nvPr>
        </p:nvSpPr>
        <p:spPr>
          <a:xfrm>
            <a:off x="5536500" y="1291350"/>
            <a:ext cx="24303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 idx="4" hasCustomPrompt="1"/>
          </p:nvPr>
        </p:nvSpPr>
        <p:spPr>
          <a:xfrm>
            <a:off x="5536500" y="3729750"/>
            <a:ext cx="24303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sz="22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>
            <a:spLocks noGrp="1"/>
          </p:cNvSpPr>
          <p:nvPr>
            <p:ph type="subTitle" idx="1"/>
          </p:nvPr>
        </p:nvSpPr>
        <p:spPr>
          <a:xfrm>
            <a:off x="5545725" y="1612125"/>
            <a:ext cx="24303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5"/>
          </p:nvPr>
        </p:nvSpPr>
        <p:spPr>
          <a:xfrm>
            <a:off x="5545725" y="2917350"/>
            <a:ext cx="24303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ubTitle" idx="6"/>
          </p:nvPr>
        </p:nvSpPr>
        <p:spPr>
          <a:xfrm>
            <a:off x="5545725" y="4136550"/>
            <a:ext cx="24303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5015194" y="3414771"/>
            <a:ext cx="30027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11369" y="4054996"/>
            <a:ext cx="30027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1129931" y="3414771"/>
            <a:ext cx="30027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4"/>
          </p:nvPr>
        </p:nvSpPr>
        <p:spPr>
          <a:xfrm>
            <a:off x="1126106" y="4054996"/>
            <a:ext cx="30027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914900" y="1399050"/>
            <a:ext cx="3509100" cy="32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914900" y="540000"/>
            <a:ext cx="316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B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20000" y="1185550"/>
            <a:ext cx="3709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20000" y="2898325"/>
            <a:ext cx="3709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939500" y="540000"/>
            <a:ext cx="3484500" cy="4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720000" y="4162425"/>
            <a:ext cx="77040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622763" y="2390125"/>
            <a:ext cx="7704000" cy="178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8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None/>
              <a:defRPr sz="7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613775" y="4171175"/>
            <a:ext cx="69645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  <a:highlight>
                  <a:schemeClr val="accent6"/>
                </a:highlight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/>
          <p:nvPr/>
        </p:nvSpPr>
        <p:spPr>
          <a:xfrm>
            <a:off x="152400" y="166550"/>
            <a:ext cx="6058800" cy="1234200"/>
          </a:xfrm>
          <a:prstGeom prst="rect">
            <a:avLst/>
          </a:prstGeom>
          <a:solidFill>
            <a:srgbClr val="FFB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hasCustomPrompt="1"/>
          </p:nvPr>
        </p:nvSpPr>
        <p:spPr>
          <a:xfrm>
            <a:off x="720000" y="2132600"/>
            <a:ext cx="900000" cy="6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 sz="35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1938300" y="2004350"/>
            <a:ext cx="24525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669100"/>
            <a:ext cx="900000" cy="6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 sz="35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3"/>
          </p:nvPr>
        </p:nvSpPr>
        <p:spPr>
          <a:xfrm>
            <a:off x="1938300" y="3516675"/>
            <a:ext cx="24525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 hasCustomPrompt="1"/>
          </p:nvPr>
        </p:nvSpPr>
        <p:spPr>
          <a:xfrm>
            <a:off x="4752900" y="2132600"/>
            <a:ext cx="900000" cy="6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 sz="35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5"/>
          </p:nvPr>
        </p:nvSpPr>
        <p:spPr>
          <a:xfrm>
            <a:off x="5971200" y="2004350"/>
            <a:ext cx="24525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6" hasCustomPrompt="1"/>
          </p:nvPr>
        </p:nvSpPr>
        <p:spPr>
          <a:xfrm>
            <a:off x="4752900" y="3669100"/>
            <a:ext cx="900000" cy="6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 sz="35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5000">
                <a:solidFill>
                  <a:srgbClr val="00000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7"/>
          </p:nvPr>
        </p:nvSpPr>
        <p:spPr>
          <a:xfrm>
            <a:off x="5971200" y="3516675"/>
            <a:ext cx="24525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549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9"/>
          </p:nvPr>
        </p:nvSpPr>
        <p:spPr>
          <a:xfrm>
            <a:off x="1947450" y="2360150"/>
            <a:ext cx="245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3"/>
          </p:nvPr>
        </p:nvSpPr>
        <p:spPr>
          <a:xfrm>
            <a:off x="5971050" y="2360150"/>
            <a:ext cx="245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4"/>
          </p:nvPr>
        </p:nvSpPr>
        <p:spPr>
          <a:xfrm>
            <a:off x="1947450" y="3909450"/>
            <a:ext cx="245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5"/>
          </p:nvPr>
        </p:nvSpPr>
        <p:spPr>
          <a:xfrm>
            <a:off x="5971050" y="3909450"/>
            <a:ext cx="2452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Black"/>
              <a:buNone/>
              <a:defRPr sz="24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 sz="18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038952D-3B65-BE95-D86A-EC4E601D8FBA}"/>
              </a:ext>
            </a:extLst>
          </p:cNvPr>
          <p:cNvGrpSpPr/>
          <p:nvPr/>
        </p:nvGrpSpPr>
        <p:grpSpPr>
          <a:xfrm>
            <a:off x="85344" y="319603"/>
            <a:ext cx="8973312" cy="4341513"/>
            <a:chOff x="329184" y="335234"/>
            <a:chExt cx="8973312" cy="434151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B88C7427-FBD7-2908-92DE-C22E9FC86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113" y="335234"/>
              <a:ext cx="5729454" cy="1046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TRƯỜNG ĐẠI HỌC CÔNG NGHIỆP HÀ NỘI</a:t>
              </a:r>
              <a:endParaRPr kumimoji="0" lang="en-US" altLang="ja-JP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TRƯỜNG CÔNG NGHỆ THÔNG TIN VÀ TRUYỀN THÔNG</a:t>
              </a:r>
              <a:endParaRPr kumimoji="0" lang="en-US" altLang="ja-JP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======***======</a:t>
              </a:r>
              <a:endParaRPr kumimoji="0" lang="en-US" altLang="ja-JP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 </a:t>
              </a:r>
              <a:endPara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5" name="Picture 3" descr="Logo%20HaUI%20ban%20chuan">
              <a:extLst>
                <a:ext uri="{FF2B5EF4-FFF2-40B4-BE49-F238E27FC236}">
                  <a16:creationId xmlns:a16="http://schemas.microsoft.com/office/drawing/2014/main" id="{27C7D5BD-5AA1-98BC-99D4-B2279857A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4671" y="1121747"/>
              <a:ext cx="922338" cy="906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7E26D871-5AF8-FF60-0B7D-B036BC128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184" y="1940718"/>
              <a:ext cx="8973312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                              </a:t>
              </a:r>
              <a:endParaRPr kumimoji="0" lang="en-US" altLang="ja-JP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BÁO CÁO BTL THUỘC HỌC PHẦN: </a:t>
              </a:r>
              <a:endParaRPr kumimoji="0" lang="en-US" altLang="ja-JP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THỰC TẬP CƠ SỞ NGÀNH</a:t>
              </a:r>
              <a:endParaRPr kumimoji="0" lang="en-US" altLang="ja-JP" sz="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THIẾT KẾ WEBSITE BÁN GIÀY </a:t>
              </a:r>
              <a:r>
                <a:rPr kumimoji="0" lang="vi-VN" altLang="ja-JP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SNEAKERS</a:t>
              </a:r>
              <a:r>
                <a:rPr kumimoji="0" lang="en-US" altLang="ja-JP" sz="1600" b="1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 </a:t>
              </a:r>
              <a:endPara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AE8697-17B4-4AD3-0232-DC46884074D3}"/>
                </a:ext>
              </a:extLst>
            </p:cNvPr>
            <p:cNvSpPr txBox="1"/>
            <p:nvPr/>
          </p:nvSpPr>
          <p:spPr>
            <a:xfrm>
              <a:off x="2346960" y="2194916"/>
              <a:ext cx="4693920" cy="3768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4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ＭＳ 明朝" panose="02020609040205080304" pitchFamily="17" charset="-128"/>
                  <a:cs typeface="Times New Roman" panose="02020603050405020304" pitchFamily="18" charset="0"/>
                </a:rPr>
                <a:t> </a:t>
              </a:r>
              <a:endParaRPr lang="ja-JP" altLang="ja-JP" sz="900" b="1" dirty="0">
                <a:effectLst/>
                <a:latin typeface="Times New Roman" panose="02020603050405020304" pitchFamily="18" charset="0"/>
                <a:ea typeface="ＭＳ 明朝" panose="02020609040205080304" pitchFamily="17" charset="-128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F1076D-81C2-24BF-CC74-171FD9ADEB24}"/>
                </a:ext>
              </a:extLst>
            </p:cNvPr>
            <p:cNvSpPr txBox="1"/>
            <p:nvPr/>
          </p:nvSpPr>
          <p:spPr>
            <a:xfrm>
              <a:off x="1372008" y="3418880"/>
              <a:ext cx="3726375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vi-VN" altLang="ja-JP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GVHD: ThS Nguyễn Xuân Hoàng</a:t>
              </a:r>
            </a:p>
            <a:p>
              <a:r>
                <a:rPr kumimoji="1" lang="vi-VN" altLang="ja-JP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Nhóm: 1</a:t>
              </a:r>
            </a:p>
            <a:p>
              <a:r>
                <a:rPr kumimoji="1" lang="vi-VN" altLang="ja-JP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Lớp học phần: 20242IT6055002</a:t>
              </a:r>
              <a:endParaRPr kumimoji="1" lang="ja-JP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EC51B4-7D38-FB1B-8A89-8D087271246F}"/>
                </a:ext>
              </a:extLst>
            </p:cNvPr>
            <p:cNvSpPr txBox="1"/>
            <p:nvPr/>
          </p:nvSpPr>
          <p:spPr>
            <a:xfrm>
              <a:off x="5018071" y="3430252"/>
              <a:ext cx="4045617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/>
              <a:r>
                <a:rPr kumimoji="1" lang="vi-VN" altLang="ja-JP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 viên: 1. Đoàn Phương Anh</a:t>
              </a:r>
            </a:p>
            <a:p>
              <a:pPr lvl="2"/>
              <a:r>
                <a:rPr kumimoji="1" lang="vi-VN" altLang="ja-JP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2. Trần Nguyễn Trà Giang</a:t>
              </a:r>
            </a:p>
            <a:p>
              <a:pPr lvl="2"/>
              <a:r>
                <a:rPr kumimoji="1" lang="vi-VN" altLang="ja-JP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3. Võ Tá Học</a:t>
              </a:r>
            </a:p>
            <a:p>
              <a:pPr lvl="2"/>
              <a:r>
                <a:rPr kumimoji="1" lang="vi-VN" altLang="ja-JP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4. Nguyễn Đức Hùng</a:t>
              </a:r>
            </a:p>
            <a:p>
              <a:pPr lvl="2"/>
              <a:r>
                <a:rPr kumimoji="1" lang="vi-VN" altLang="ja-JP" sz="1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  5. Nguyễn Huyền Trang</a:t>
              </a:r>
              <a:endParaRPr kumimoji="1" lang="ja-JP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28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>
          <a:extLst>
            <a:ext uri="{FF2B5EF4-FFF2-40B4-BE49-F238E27FC236}">
              <a16:creationId xmlns:a16="http://schemas.microsoft.com/office/drawing/2014/main" id="{62E7121A-97DD-EBEF-7DDB-273B925A8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>
            <a:extLst>
              <a:ext uri="{FF2B5EF4-FFF2-40B4-BE49-F238E27FC236}">
                <a16:creationId xmlns:a16="http://schemas.microsoft.com/office/drawing/2014/main" id="{34F77C56-5543-1D0F-8F8F-B299121708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71" r="1181"/>
          <a:stretch/>
        </p:blipFill>
        <p:spPr>
          <a:xfrm flipH="1">
            <a:off x="5494214" y="140677"/>
            <a:ext cx="3492635" cy="485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>
            <a:extLst>
              <a:ext uri="{FF2B5EF4-FFF2-40B4-BE49-F238E27FC236}">
                <a16:creationId xmlns:a16="http://schemas.microsoft.com/office/drawing/2014/main" id="{EA5B0B44-5CCD-E44B-4318-DD7757051B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15" y="805723"/>
            <a:ext cx="3355500" cy="15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Montserrat ExtraBold" panose="00000900000000000000" pitchFamily="2" charset="0"/>
                <a:cs typeface="Times New Roman" panose="02020603050405020304" pitchFamily="18" charset="0"/>
              </a:rPr>
              <a:t>03</a:t>
            </a:r>
            <a:endParaRPr b="1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02" name="Google Shape;202;p32">
            <a:extLst>
              <a:ext uri="{FF2B5EF4-FFF2-40B4-BE49-F238E27FC236}">
                <a16:creationId xmlns:a16="http://schemas.microsoft.com/office/drawing/2014/main" id="{389D3DB4-7E2F-DD1E-448B-A9129AE0B87A}"/>
              </a:ext>
            </a:extLst>
          </p:cNvPr>
          <p:cNvSpPr/>
          <p:nvPr/>
        </p:nvSpPr>
        <p:spPr>
          <a:xfrm rot="-403563">
            <a:off x="2875568" y="1194745"/>
            <a:ext cx="367694" cy="368463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ExtraBold" panose="00000900000000000000" pitchFamily="2" charset="0"/>
            </a:endParaRPr>
          </a:p>
        </p:txBody>
      </p:sp>
      <p:sp>
        <p:nvSpPr>
          <p:cNvPr id="203" name="Google Shape;203;p32">
            <a:extLst>
              <a:ext uri="{FF2B5EF4-FFF2-40B4-BE49-F238E27FC236}">
                <a16:creationId xmlns:a16="http://schemas.microsoft.com/office/drawing/2014/main" id="{97BC3332-9D2D-AD45-5BEF-E04D99F449B1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727815" y="2361223"/>
            <a:ext cx="4438154" cy="9917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kumimoji="1" lang="vi-VN" altLang="ja-JP" sz="2400" b="1" dirty="0">
                <a:latin typeface="Montserrat ExtraBold" panose="00000900000000000000" pitchFamily="2" charset="0"/>
                <a:cs typeface="Times New Roman" panose="02020603050405020304" pitchFamily="18" charset="0"/>
              </a:rPr>
              <a:t>PHÂN TÍCH VÀ ĐẶC TẢ YÊU CẦU</a:t>
            </a:r>
          </a:p>
        </p:txBody>
      </p:sp>
    </p:spTree>
    <p:extLst>
      <p:ext uri="{BB962C8B-B14F-4D97-AF65-F5344CB8AC3E}">
        <p14:creationId xmlns:p14="http://schemas.microsoft.com/office/powerpoint/2010/main" val="215108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212091" y="199485"/>
            <a:ext cx="30764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MÔ TẢ BÀI TOÁN</a:t>
            </a:r>
            <a:endParaRPr dirty="0"/>
          </a:p>
        </p:txBody>
      </p:sp>
      <p:sp>
        <p:nvSpPr>
          <p:cNvPr id="233" name="Google Shape;233;p35"/>
          <p:cNvSpPr/>
          <p:nvPr/>
        </p:nvSpPr>
        <p:spPr>
          <a:xfrm rot="-403778">
            <a:off x="3127821" y="409505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 rotWithShape="1">
          <a:blip r:embed="rId3">
            <a:alphaModFix/>
          </a:blip>
          <a:srcRect t="34496" b="24586"/>
          <a:stretch/>
        </p:blipFill>
        <p:spPr>
          <a:xfrm>
            <a:off x="0" y="2487409"/>
            <a:ext cx="9144000" cy="2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>
            <a:spLocks noGrp="1"/>
          </p:cNvSpPr>
          <p:nvPr>
            <p:ph type="subTitle" idx="1"/>
          </p:nvPr>
        </p:nvSpPr>
        <p:spPr>
          <a:xfrm>
            <a:off x="-277793" y="1223597"/>
            <a:ext cx="9143999" cy="8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Website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cho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phép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dùng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đăng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ký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đăng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nhập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tìm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kiếm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sản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phẩm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xem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chi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tiết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giỏ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hàng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đặt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hàng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liên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hệ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CSKH.</a:t>
            </a:r>
            <a:endParaRPr lang="ja-JP" altLang="ja-JP" sz="18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Quản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trị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viên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/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sửa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/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xóa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sản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phẩm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quản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lý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tài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khoản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dùng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8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>
            <a:spLocks noGrp="1"/>
          </p:cNvSpPr>
          <p:nvPr>
            <p:ph type="title"/>
          </p:nvPr>
        </p:nvSpPr>
        <p:spPr>
          <a:xfrm>
            <a:off x="304391" y="753675"/>
            <a:ext cx="35337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NGƯỜI DÙNG</a:t>
            </a:r>
            <a:endParaRPr sz="2000" dirty="0"/>
          </a:p>
        </p:txBody>
      </p:sp>
      <p:pic>
        <p:nvPicPr>
          <p:cNvPr id="258" name="Google Shape;258;p38"/>
          <p:cNvPicPr preferRelativeResize="0"/>
          <p:nvPr/>
        </p:nvPicPr>
        <p:blipFill rotWithShape="1">
          <a:blip r:embed="rId3">
            <a:alphaModFix/>
          </a:blip>
          <a:srcRect l="34214" r="9064"/>
          <a:stretch/>
        </p:blipFill>
        <p:spPr>
          <a:xfrm>
            <a:off x="4881575" y="152400"/>
            <a:ext cx="4105274" cy="482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8"/>
          <p:cNvSpPr/>
          <p:nvPr/>
        </p:nvSpPr>
        <p:spPr>
          <a:xfrm rot="-403778">
            <a:off x="3846511" y="362420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title" idx="2"/>
          </p:nvPr>
        </p:nvSpPr>
        <p:spPr>
          <a:xfrm>
            <a:off x="304391" y="3130800"/>
            <a:ext cx="132629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ADMIN</a:t>
            </a:r>
            <a:endParaRPr sz="2000" dirty="0"/>
          </a:p>
        </p:txBody>
      </p:sp>
      <p:sp>
        <p:nvSpPr>
          <p:cNvPr id="2" name="Google Shape;232;p35">
            <a:extLst>
              <a:ext uri="{FF2B5EF4-FFF2-40B4-BE49-F238E27FC236}">
                <a16:creationId xmlns:a16="http://schemas.microsoft.com/office/drawing/2014/main" id="{AAEAE371-CE74-8348-C2C0-550D2FA9B5E3}"/>
              </a:ext>
            </a:extLst>
          </p:cNvPr>
          <p:cNvSpPr txBox="1">
            <a:spLocks/>
          </p:cNvSpPr>
          <p:nvPr/>
        </p:nvSpPr>
        <p:spPr>
          <a:xfrm>
            <a:off x="74388" y="152400"/>
            <a:ext cx="40198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vi-VN" dirty="0"/>
              <a:t>YÊU CẦU CHỨC NĂNG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2DAB9-713F-8642-5351-FFBF90DFCF38}"/>
              </a:ext>
            </a:extLst>
          </p:cNvPr>
          <p:cNvSpPr txBox="1"/>
          <p:nvPr/>
        </p:nvSpPr>
        <p:spPr>
          <a:xfrm>
            <a:off x="-41139" y="1203586"/>
            <a:ext cx="4224759" cy="1870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Đăng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ký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đăng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nhập</a:t>
            </a:r>
            <a:endParaRPr lang="ja-JP" altLang="ja-JP" sz="18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Tìm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kiếm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lọc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sản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phẩm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theo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danh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mục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giá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thương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hiệu</a:t>
            </a:r>
            <a:endParaRPr lang="ja-JP" altLang="ja-JP" sz="18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Xem chi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tiết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sản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phẩm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quản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lý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giỏ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hàng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đặt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hàng</a:t>
            </a:r>
            <a:endParaRPr lang="ja-JP" altLang="ja-JP" sz="18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DD2A3D-C4A0-6ADD-FDFE-6BDCF7BB2D50}"/>
              </a:ext>
            </a:extLst>
          </p:cNvPr>
          <p:cNvSpPr txBox="1"/>
          <p:nvPr/>
        </p:nvSpPr>
        <p:spPr>
          <a:xfrm>
            <a:off x="-41139" y="3552136"/>
            <a:ext cx="4303565" cy="1128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Quản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lý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sản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phẩm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tài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khoản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dùng</a:t>
            </a:r>
            <a:endParaRPr lang="ja-JP" altLang="ja-JP" sz="18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Xử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lý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yêu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cầu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từ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khách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hàng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8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371658" y="2978529"/>
            <a:ext cx="46575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YÊU CẦU PHI CHỨC NĂNG</a:t>
            </a:r>
            <a:endParaRPr dirty="0"/>
          </a:p>
        </p:txBody>
      </p:sp>
      <p:sp>
        <p:nvSpPr>
          <p:cNvPr id="250" name="Google Shape;250;p37"/>
          <p:cNvSpPr/>
          <p:nvPr/>
        </p:nvSpPr>
        <p:spPr>
          <a:xfrm rot="-403778">
            <a:off x="4786369" y="3188549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1" name="Google Shape;251;p37"/>
          <p:cNvPicPr preferRelativeResize="0"/>
          <p:nvPr/>
        </p:nvPicPr>
        <p:blipFill rotWithShape="1">
          <a:blip r:embed="rId3">
            <a:alphaModFix/>
          </a:blip>
          <a:srcRect t="41859" b="6243"/>
          <a:stretch/>
        </p:blipFill>
        <p:spPr>
          <a:xfrm flipH="1">
            <a:off x="152399" y="161925"/>
            <a:ext cx="8834453" cy="2409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EF18C4-6133-8946-459D-9924EAE86DCB}"/>
              </a:ext>
            </a:extLst>
          </p:cNvPr>
          <p:cNvSpPr txBox="1"/>
          <p:nvPr/>
        </p:nvSpPr>
        <p:spPr>
          <a:xfrm>
            <a:off x="371658" y="3551229"/>
            <a:ext cx="6562542" cy="157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Giao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diện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đẹp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dễ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sử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dụng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8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Tương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thích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nhiều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thiết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bị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(responsive).</a:t>
            </a:r>
            <a:endParaRPr lang="ja-JP" altLang="ja-JP" sz="18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Bảo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mật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thông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tin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dùng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8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l="23620" r="23620"/>
          <a:stretch/>
        </p:blipFill>
        <p:spPr>
          <a:xfrm>
            <a:off x="152400" y="152400"/>
            <a:ext cx="4105278" cy="482917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4572000" y="539999"/>
            <a:ext cx="416242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MÔ HÌNH HÓA DỮ LIỆU</a:t>
            </a:r>
            <a:endParaRPr dirty="0"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4435927" y="964837"/>
            <a:ext cx="4162421" cy="320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Thiết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kế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cơ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sở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dữ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liệu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bảng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Sản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phẩm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Khách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hàng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Hóa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đơn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Khuyến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mãi,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r>
              <a:rPr lang="vi-VN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..</a:t>
            </a:r>
            <a:endParaRPr lang="ja-JP" altLang="ja-JP" sz="18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Sử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dụng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biểu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đồ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ERD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mô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tả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mối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quan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hệ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giữa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bảng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8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2" name="Google Shape;212;p33"/>
          <p:cNvSpPr/>
          <p:nvPr/>
        </p:nvSpPr>
        <p:spPr>
          <a:xfrm rot="-403778">
            <a:off x="8496827" y="750019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>
          <a:extLst>
            <a:ext uri="{FF2B5EF4-FFF2-40B4-BE49-F238E27FC236}">
              <a16:creationId xmlns:a16="http://schemas.microsoft.com/office/drawing/2014/main" id="{51264316-35A3-CEF7-1375-BEFAB261D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2">
            <a:extLst>
              <a:ext uri="{FF2B5EF4-FFF2-40B4-BE49-F238E27FC236}">
                <a16:creationId xmlns:a16="http://schemas.microsoft.com/office/drawing/2014/main" id="{4B90A6D3-C681-1ABA-986F-D347DEB2A4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654" y="465190"/>
            <a:ext cx="473374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Montserrat ExtraBold" panose="00000900000000000000" pitchFamily="2" charset="0"/>
              </a:rPr>
              <a:t>MÔ HÌNH HÓA CHỨC NĂNG</a:t>
            </a:r>
            <a:endParaRPr dirty="0">
              <a:latin typeface="Montserrat ExtraBold" panose="00000900000000000000" pitchFamily="2" charset="0"/>
            </a:endParaRPr>
          </a:p>
        </p:txBody>
      </p:sp>
      <p:sp>
        <p:nvSpPr>
          <p:cNvPr id="979" name="Google Shape;979;p62">
            <a:extLst>
              <a:ext uri="{FF2B5EF4-FFF2-40B4-BE49-F238E27FC236}">
                <a16:creationId xmlns:a16="http://schemas.microsoft.com/office/drawing/2014/main" id="{2AEC17B9-7945-5CD3-ED03-18E44699871B}"/>
              </a:ext>
            </a:extLst>
          </p:cNvPr>
          <p:cNvSpPr/>
          <p:nvPr/>
        </p:nvSpPr>
        <p:spPr>
          <a:xfrm rot="-403778">
            <a:off x="4665630" y="675209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ExtraBold" panose="000009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F04B9-F884-B1D4-2135-6F2FFA54B9C5}"/>
              </a:ext>
            </a:extLst>
          </p:cNvPr>
          <p:cNvSpPr txBox="1"/>
          <p:nvPr/>
        </p:nvSpPr>
        <p:spPr>
          <a:xfrm>
            <a:off x="-195943" y="1037890"/>
            <a:ext cx="5105400" cy="2464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Sử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dụng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biểu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đồ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Use Case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mô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tả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chức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năng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chính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phụ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vi-VN" altLang="ja-JP" sz="1600" b="1" kern="100" dirty="0"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endParaRPr lang="vi-VN" altLang="ja-JP" sz="16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Ví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dụ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:</a:t>
            </a:r>
            <a:endParaRPr lang="ja-JP" altLang="ja-JP" sz="16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457200" lvl="3"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Use Case "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Đăng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nhập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":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dùng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nhập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thông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tin,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hệ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thống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kiểm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tra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xác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thực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6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ja-JP" altLang="ja-JP" sz="16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FEC93-E7FC-71C6-15C9-AF4AB09B2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396" y="239486"/>
            <a:ext cx="4305901" cy="44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784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>
          <a:extLst>
            <a:ext uri="{FF2B5EF4-FFF2-40B4-BE49-F238E27FC236}">
              <a16:creationId xmlns:a16="http://schemas.microsoft.com/office/drawing/2014/main" id="{0E577B69-1E7A-76AB-B58E-8E522ADCB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>
            <a:extLst>
              <a:ext uri="{FF2B5EF4-FFF2-40B4-BE49-F238E27FC236}">
                <a16:creationId xmlns:a16="http://schemas.microsoft.com/office/drawing/2014/main" id="{3440FD15-31F2-51B8-FBDC-F2061A665C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71" r="1181"/>
          <a:stretch/>
        </p:blipFill>
        <p:spPr>
          <a:xfrm flipH="1">
            <a:off x="5494214" y="140677"/>
            <a:ext cx="3492635" cy="485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>
            <a:extLst>
              <a:ext uri="{FF2B5EF4-FFF2-40B4-BE49-F238E27FC236}">
                <a16:creationId xmlns:a16="http://schemas.microsoft.com/office/drawing/2014/main" id="{7280E037-9566-F086-CD66-126EEB9416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15" y="805723"/>
            <a:ext cx="3355500" cy="15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Montserrat ExtraBold" panose="00000900000000000000" pitchFamily="2" charset="0"/>
                <a:cs typeface="Times New Roman" panose="02020603050405020304" pitchFamily="18" charset="0"/>
              </a:rPr>
              <a:t>04</a:t>
            </a:r>
            <a:endParaRPr b="1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02" name="Google Shape;202;p32">
            <a:extLst>
              <a:ext uri="{FF2B5EF4-FFF2-40B4-BE49-F238E27FC236}">
                <a16:creationId xmlns:a16="http://schemas.microsoft.com/office/drawing/2014/main" id="{BF1C53DE-DA0E-8B58-4EAE-FCE3567CABC9}"/>
              </a:ext>
            </a:extLst>
          </p:cNvPr>
          <p:cNvSpPr/>
          <p:nvPr/>
        </p:nvSpPr>
        <p:spPr>
          <a:xfrm rot="-403563">
            <a:off x="3079727" y="1194744"/>
            <a:ext cx="367694" cy="368463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ExtraBold" panose="00000900000000000000" pitchFamily="2" charset="0"/>
            </a:endParaRPr>
          </a:p>
        </p:txBody>
      </p:sp>
      <p:sp>
        <p:nvSpPr>
          <p:cNvPr id="203" name="Google Shape;203;p32">
            <a:extLst>
              <a:ext uri="{FF2B5EF4-FFF2-40B4-BE49-F238E27FC236}">
                <a16:creationId xmlns:a16="http://schemas.microsoft.com/office/drawing/2014/main" id="{0995D87C-4D1C-BCCF-848E-78079D5296FD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727815" y="2361223"/>
            <a:ext cx="4663200" cy="9589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kumimoji="1" lang="vi-VN" altLang="ja-JP" sz="2400" b="1" dirty="0">
                <a:latin typeface="Montserrat ExtraBold" panose="00000900000000000000" pitchFamily="2" charset="0"/>
                <a:cs typeface="Times New Roman" panose="02020603050405020304" pitchFamily="18" charset="0"/>
              </a:rPr>
              <a:t>CÀI ĐẶT CHƯƠNG TRÌNH VÀ KIỂM THỬ</a:t>
            </a:r>
          </a:p>
        </p:txBody>
      </p:sp>
    </p:spTree>
    <p:extLst>
      <p:ext uri="{BB962C8B-B14F-4D97-AF65-F5344CB8AC3E}">
        <p14:creationId xmlns:p14="http://schemas.microsoft.com/office/powerpoint/2010/main" val="26629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/>
          <p:nvPr/>
        </p:nvSpPr>
        <p:spPr>
          <a:xfrm>
            <a:off x="4609900" y="3141500"/>
            <a:ext cx="1450200" cy="138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9"/>
          <p:cNvSpPr/>
          <p:nvPr/>
        </p:nvSpPr>
        <p:spPr>
          <a:xfrm>
            <a:off x="3079200" y="1697150"/>
            <a:ext cx="1450200" cy="1380900"/>
          </a:xfrm>
          <a:prstGeom prst="rect">
            <a:avLst/>
          </a:prstGeom>
          <a:solidFill>
            <a:srgbClr val="FFB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9"/>
          <p:cNvSpPr/>
          <p:nvPr/>
        </p:nvSpPr>
        <p:spPr>
          <a:xfrm>
            <a:off x="3079200" y="3141500"/>
            <a:ext cx="1450200" cy="138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4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CÀI ĐẶT CHƯƠNG TRÌNH</a:t>
            </a:r>
            <a:endParaRPr dirty="0"/>
          </a:p>
        </p:txBody>
      </p:sp>
      <p:sp>
        <p:nvSpPr>
          <p:cNvPr id="271" name="Google Shape;271;p39"/>
          <p:cNvSpPr/>
          <p:nvPr/>
        </p:nvSpPr>
        <p:spPr>
          <a:xfrm rot="-403778">
            <a:off x="4879835" y="750020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9"/>
          <p:cNvSpPr txBox="1">
            <a:spLocks noGrp="1"/>
          </p:cNvSpPr>
          <p:nvPr>
            <p:ph type="subTitle" idx="4294967295"/>
          </p:nvPr>
        </p:nvSpPr>
        <p:spPr>
          <a:xfrm>
            <a:off x="3523650" y="3571850"/>
            <a:ext cx="5475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</a:t>
            </a:r>
            <a:endParaRPr sz="2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3" name="Google Shape;273;p39"/>
          <p:cNvSpPr txBox="1">
            <a:spLocks noGrp="1"/>
          </p:cNvSpPr>
          <p:nvPr>
            <p:ph type="subTitle" idx="4294967295"/>
          </p:nvPr>
        </p:nvSpPr>
        <p:spPr>
          <a:xfrm>
            <a:off x="5068100" y="3571850"/>
            <a:ext cx="5475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</a:t>
            </a:r>
            <a:endParaRPr sz="2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4" name="Google Shape;274;p39"/>
          <p:cNvSpPr txBox="1">
            <a:spLocks noGrp="1"/>
          </p:cNvSpPr>
          <p:nvPr>
            <p:ph type="subTitle" idx="4294967295"/>
          </p:nvPr>
        </p:nvSpPr>
        <p:spPr>
          <a:xfrm>
            <a:off x="3523650" y="2127500"/>
            <a:ext cx="5475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</a:t>
            </a:r>
            <a:endParaRPr sz="2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4609900" y="1697150"/>
            <a:ext cx="1450200" cy="138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subTitle" idx="4294967295"/>
          </p:nvPr>
        </p:nvSpPr>
        <p:spPr>
          <a:xfrm>
            <a:off x="5040600" y="2127500"/>
            <a:ext cx="575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</a:t>
            </a:r>
            <a:endParaRPr sz="2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7" name="Google Shape;277;p39"/>
          <p:cNvSpPr txBox="1">
            <a:spLocks noGrp="1"/>
          </p:cNvSpPr>
          <p:nvPr>
            <p:ph type="body" idx="4294967295"/>
          </p:nvPr>
        </p:nvSpPr>
        <p:spPr>
          <a:xfrm>
            <a:off x="720000" y="2222164"/>
            <a:ext cx="218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Hiển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thị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sản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phẩm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nổi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bật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,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danh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mục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,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khuyến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mãi</a:t>
            </a:r>
            <a:endParaRPr sz="1400" b="1" dirty="0">
              <a:latin typeface="Montserrat ExtraLight" panose="00000300000000000000" pitchFamily="2" charset="0"/>
            </a:endParaRPr>
          </a:p>
        </p:txBody>
      </p:sp>
      <p:sp>
        <p:nvSpPr>
          <p:cNvPr id="278" name="Google Shape;278;p39"/>
          <p:cNvSpPr txBox="1">
            <a:spLocks noGrp="1"/>
          </p:cNvSpPr>
          <p:nvPr>
            <p:ph type="subTitle" idx="4294967295"/>
          </p:nvPr>
        </p:nvSpPr>
        <p:spPr>
          <a:xfrm>
            <a:off x="726350" y="1814901"/>
            <a:ext cx="2182450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6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TRANG CHỦ</a:t>
            </a:r>
            <a:endParaRPr sz="16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9" name="Google Shape;279;p39"/>
          <p:cNvSpPr/>
          <p:nvPr/>
        </p:nvSpPr>
        <p:spPr>
          <a:xfrm rot="-403572">
            <a:off x="1304612" y="1954741"/>
            <a:ext cx="127325" cy="127583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/>
          <p:nvPr/>
        </p:nvSpPr>
        <p:spPr>
          <a:xfrm>
            <a:off x="4609900" y="3141500"/>
            <a:ext cx="1450200" cy="138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0"/>
          <p:cNvSpPr/>
          <p:nvPr/>
        </p:nvSpPr>
        <p:spPr>
          <a:xfrm>
            <a:off x="3079200" y="1697150"/>
            <a:ext cx="1450200" cy="138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0"/>
          <p:cNvSpPr/>
          <p:nvPr/>
        </p:nvSpPr>
        <p:spPr>
          <a:xfrm>
            <a:off x="3079200" y="3141500"/>
            <a:ext cx="1450200" cy="138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body" idx="4294967295"/>
          </p:nvPr>
        </p:nvSpPr>
        <p:spPr>
          <a:xfrm>
            <a:off x="6235275" y="2261925"/>
            <a:ext cx="218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Hiển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thị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hình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ảnh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,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giá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,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mô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tả</a:t>
            </a:r>
            <a:endParaRPr sz="1400" b="1" dirty="0">
              <a:latin typeface="Montserrat ExtraLight" panose="00000300000000000000" pitchFamily="2" charset="0"/>
            </a:endParaRPr>
          </a:p>
        </p:txBody>
      </p:sp>
      <p:sp>
        <p:nvSpPr>
          <p:cNvPr id="290" name="Google Shape;290;p40"/>
          <p:cNvSpPr txBox="1">
            <a:spLocks noGrp="1"/>
          </p:cNvSpPr>
          <p:nvPr>
            <p:ph type="subTitle" idx="4294967295"/>
          </p:nvPr>
        </p:nvSpPr>
        <p:spPr>
          <a:xfrm>
            <a:off x="6242110" y="1853049"/>
            <a:ext cx="2350240" cy="408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600">
                <a:latin typeface="Montserrat ExtraBold"/>
                <a:ea typeface="Montserrat ExtraBold"/>
                <a:cs typeface="Montserrat ExtraBold"/>
                <a:sym typeface="Montserrat ExtraBold"/>
              </a:rPr>
              <a:t>TRANG SẢN PHẨM</a:t>
            </a:r>
            <a:endParaRPr sz="16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1" name="Google Shape;291;p40"/>
          <p:cNvSpPr/>
          <p:nvPr/>
        </p:nvSpPr>
        <p:spPr>
          <a:xfrm rot="-403572">
            <a:off x="8421222" y="1993694"/>
            <a:ext cx="127325" cy="127583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0"/>
          <p:cNvSpPr txBox="1">
            <a:spLocks noGrp="1"/>
          </p:cNvSpPr>
          <p:nvPr>
            <p:ph type="subTitle" idx="4294967295"/>
          </p:nvPr>
        </p:nvSpPr>
        <p:spPr>
          <a:xfrm>
            <a:off x="3523650" y="3571850"/>
            <a:ext cx="5475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</a:t>
            </a:r>
            <a:endParaRPr sz="2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3" name="Google Shape;293;p40"/>
          <p:cNvSpPr txBox="1">
            <a:spLocks noGrp="1"/>
          </p:cNvSpPr>
          <p:nvPr>
            <p:ph type="subTitle" idx="4294967295"/>
          </p:nvPr>
        </p:nvSpPr>
        <p:spPr>
          <a:xfrm>
            <a:off x="5068100" y="3571850"/>
            <a:ext cx="5475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</a:t>
            </a:r>
            <a:endParaRPr sz="2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4" name="Google Shape;294;p40"/>
          <p:cNvSpPr txBox="1">
            <a:spLocks noGrp="1"/>
          </p:cNvSpPr>
          <p:nvPr>
            <p:ph type="subTitle" idx="4294967295"/>
          </p:nvPr>
        </p:nvSpPr>
        <p:spPr>
          <a:xfrm>
            <a:off x="3523650" y="2127500"/>
            <a:ext cx="5475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</a:t>
            </a:r>
            <a:endParaRPr sz="2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5" name="Google Shape;295;p40"/>
          <p:cNvSpPr/>
          <p:nvPr/>
        </p:nvSpPr>
        <p:spPr>
          <a:xfrm>
            <a:off x="4609900" y="1697150"/>
            <a:ext cx="1450200" cy="1380900"/>
          </a:xfrm>
          <a:prstGeom prst="rect">
            <a:avLst/>
          </a:prstGeom>
          <a:solidFill>
            <a:srgbClr val="FFB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0"/>
          <p:cNvSpPr txBox="1">
            <a:spLocks noGrp="1"/>
          </p:cNvSpPr>
          <p:nvPr>
            <p:ph type="subTitle" idx="4294967295"/>
          </p:nvPr>
        </p:nvSpPr>
        <p:spPr>
          <a:xfrm>
            <a:off x="5040600" y="2127500"/>
            <a:ext cx="575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</a:t>
            </a:r>
            <a:endParaRPr sz="2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" name="Google Shape;270;p39">
            <a:extLst>
              <a:ext uri="{FF2B5EF4-FFF2-40B4-BE49-F238E27FC236}">
                <a16:creationId xmlns:a16="http://schemas.microsoft.com/office/drawing/2014/main" id="{521F3A4B-6D85-1985-B83A-F94AF7F228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4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CÀI ĐẶT CHƯƠNG TRÌNH</a:t>
            </a:r>
            <a:endParaRPr dirty="0"/>
          </a:p>
        </p:txBody>
      </p:sp>
      <p:sp>
        <p:nvSpPr>
          <p:cNvPr id="7" name="Google Shape;271;p39">
            <a:extLst>
              <a:ext uri="{FF2B5EF4-FFF2-40B4-BE49-F238E27FC236}">
                <a16:creationId xmlns:a16="http://schemas.microsoft.com/office/drawing/2014/main" id="{8B847A77-3DDD-6A1C-112B-E2CEA6FCC0C2}"/>
              </a:ext>
            </a:extLst>
          </p:cNvPr>
          <p:cNvSpPr/>
          <p:nvPr/>
        </p:nvSpPr>
        <p:spPr>
          <a:xfrm rot="-403778">
            <a:off x="4879835" y="750020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/>
          <p:nvPr/>
        </p:nvSpPr>
        <p:spPr>
          <a:xfrm>
            <a:off x="4609900" y="3141500"/>
            <a:ext cx="1450200" cy="138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1"/>
          <p:cNvSpPr/>
          <p:nvPr/>
        </p:nvSpPr>
        <p:spPr>
          <a:xfrm>
            <a:off x="3079200" y="1697150"/>
            <a:ext cx="1450200" cy="138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1"/>
          <p:cNvSpPr/>
          <p:nvPr/>
        </p:nvSpPr>
        <p:spPr>
          <a:xfrm>
            <a:off x="3079200" y="3141500"/>
            <a:ext cx="1450200" cy="1380900"/>
          </a:xfrm>
          <a:prstGeom prst="rect">
            <a:avLst/>
          </a:prstGeom>
          <a:solidFill>
            <a:srgbClr val="FFB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1"/>
          <p:cNvSpPr txBox="1">
            <a:spLocks noGrp="1"/>
          </p:cNvSpPr>
          <p:nvPr>
            <p:ph type="subTitle" idx="4294967295"/>
          </p:nvPr>
        </p:nvSpPr>
        <p:spPr>
          <a:xfrm>
            <a:off x="3523650" y="3571850"/>
            <a:ext cx="5475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</a:t>
            </a:r>
            <a:endParaRPr sz="2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7" name="Google Shape;307;p41"/>
          <p:cNvSpPr txBox="1">
            <a:spLocks noGrp="1"/>
          </p:cNvSpPr>
          <p:nvPr>
            <p:ph type="subTitle" idx="4294967295"/>
          </p:nvPr>
        </p:nvSpPr>
        <p:spPr>
          <a:xfrm>
            <a:off x="5068100" y="3571850"/>
            <a:ext cx="5475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</a:t>
            </a:r>
            <a:endParaRPr sz="2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8" name="Google Shape;308;p41"/>
          <p:cNvSpPr txBox="1">
            <a:spLocks noGrp="1"/>
          </p:cNvSpPr>
          <p:nvPr>
            <p:ph type="subTitle" idx="4294967295"/>
          </p:nvPr>
        </p:nvSpPr>
        <p:spPr>
          <a:xfrm>
            <a:off x="3523650" y="2127500"/>
            <a:ext cx="5475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</a:t>
            </a:r>
            <a:endParaRPr sz="2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4609900" y="1697150"/>
            <a:ext cx="1450200" cy="138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1"/>
          <p:cNvSpPr txBox="1">
            <a:spLocks noGrp="1"/>
          </p:cNvSpPr>
          <p:nvPr>
            <p:ph type="subTitle" idx="4294967295"/>
          </p:nvPr>
        </p:nvSpPr>
        <p:spPr>
          <a:xfrm>
            <a:off x="5040600" y="2127500"/>
            <a:ext cx="575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</a:t>
            </a:r>
            <a:endParaRPr sz="2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1" name="Google Shape;311;p41"/>
          <p:cNvSpPr txBox="1">
            <a:spLocks noGrp="1"/>
          </p:cNvSpPr>
          <p:nvPr>
            <p:ph type="body" idx="4294967295"/>
          </p:nvPr>
        </p:nvSpPr>
        <p:spPr>
          <a:xfrm>
            <a:off x="478971" y="3750038"/>
            <a:ext cx="24298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Cho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phép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thêm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/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xóa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/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sửa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số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lượng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sản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phẩm</a:t>
            </a:r>
            <a:endParaRPr sz="1400" b="1" dirty="0">
              <a:latin typeface="Montserrat ExtraLight" panose="00000300000000000000" pitchFamily="2" charset="0"/>
            </a:endParaRPr>
          </a:p>
        </p:txBody>
      </p:sp>
      <p:sp>
        <p:nvSpPr>
          <p:cNvPr id="312" name="Google Shape;312;p41"/>
          <p:cNvSpPr txBox="1">
            <a:spLocks noGrp="1"/>
          </p:cNvSpPr>
          <p:nvPr>
            <p:ph type="subTitle" idx="4294967295"/>
          </p:nvPr>
        </p:nvSpPr>
        <p:spPr>
          <a:xfrm>
            <a:off x="726350" y="3341163"/>
            <a:ext cx="2188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6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TRANG GIỎ HÀNG</a:t>
            </a:r>
            <a:endParaRPr sz="16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3" name="Google Shape;313;p41"/>
          <p:cNvSpPr/>
          <p:nvPr/>
        </p:nvSpPr>
        <p:spPr>
          <a:xfrm rot="-403572">
            <a:off x="693836" y="3506842"/>
            <a:ext cx="127325" cy="127583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70;p39">
            <a:extLst>
              <a:ext uri="{FF2B5EF4-FFF2-40B4-BE49-F238E27FC236}">
                <a16:creationId xmlns:a16="http://schemas.microsoft.com/office/drawing/2014/main" id="{FFD4A4A0-3719-D40C-D721-88E491F61A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4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CÀI ĐẶT CHƯƠNG TRÌNH</a:t>
            </a:r>
            <a:endParaRPr dirty="0"/>
          </a:p>
        </p:txBody>
      </p:sp>
      <p:sp>
        <p:nvSpPr>
          <p:cNvPr id="11" name="Google Shape;271;p39">
            <a:extLst>
              <a:ext uri="{FF2B5EF4-FFF2-40B4-BE49-F238E27FC236}">
                <a16:creationId xmlns:a16="http://schemas.microsoft.com/office/drawing/2014/main" id="{194F5D71-AE42-BEEA-CD34-977F037A8F5C}"/>
              </a:ext>
            </a:extLst>
          </p:cNvPr>
          <p:cNvSpPr/>
          <p:nvPr/>
        </p:nvSpPr>
        <p:spPr>
          <a:xfrm rot="-403778">
            <a:off x="4879835" y="750020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 idx="8"/>
          </p:nvPr>
        </p:nvSpPr>
        <p:spPr>
          <a:xfrm>
            <a:off x="720000" y="383693"/>
            <a:ext cx="482110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b="1" dirty="0">
                <a:latin typeface="Montserrat ExtraBold" panose="00000900000000000000" pitchFamily="2" charset="0"/>
                <a:cs typeface="Times New Roman" panose="02020603050405020304" pitchFamily="18" charset="0"/>
              </a:rPr>
              <a:t>NỘI DUNG CHÍNH</a:t>
            </a:r>
            <a:endParaRPr sz="3600" b="1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720000" y="2132600"/>
            <a:ext cx="900000" cy="6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Montserrat ExtraBold" panose="00000900000000000000" pitchFamily="2" charset="0"/>
              </a:rPr>
              <a:t>01</a:t>
            </a:r>
            <a:endParaRPr dirty="0">
              <a:solidFill>
                <a:srgbClr val="000000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subTitle" idx="1"/>
          </p:nvPr>
        </p:nvSpPr>
        <p:spPr>
          <a:xfrm>
            <a:off x="1920359" y="2132600"/>
            <a:ext cx="2735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kumimoji="1" lang="vi-VN" altLang="ja-JP" sz="1600" b="1" dirty="0">
                <a:latin typeface="Montserrat ExtraBold" panose="00000900000000000000" pitchFamily="2" charset="0"/>
                <a:cs typeface="Times New Roman" panose="02020603050405020304" pitchFamily="18" charset="0"/>
              </a:rPr>
              <a:t>GIỚI THIỆU TỔNG QUAN VỀ DỰ ÁN</a:t>
            </a:r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 idx="2"/>
          </p:nvPr>
        </p:nvSpPr>
        <p:spPr>
          <a:xfrm>
            <a:off x="720000" y="3669100"/>
            <a:ext cx="900000" cy="6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Montserrat ExtraBold" panose="00000900000000000000" pitchFamily="2" charset="0"/>
              </a:rPr>
              <a:t>03</a:t>
            </a:r>
            <a:endParaRPr>
              <a:solidFill>
                <a:srgbClr val="000000"/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159" name="Google Shape;159;p30"/>
          <p:cNvSpPr txBox="1">
            <a:spLocks noGrp="1"/>
          </p:cNvSpPr>
          <p:nvPr>
            <p:ph type="subTitle" idx="3"/>
          </p:nvPr>
        </p:nvSpPr>
        <p:spPr>
          <a:xfrm>
            <a:off x="1920359" y="3645222"/>
            <a:ext cx="24525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kumimoji="1" lang="vi-VN" altLang="ja-JP" sz="1600" b="1" dirty="0">
                <a:latin typeface="Montserrat ExtraBold" panose="00000900000000000000" pitchFamily="2" charset="0"/>
                <a:cs typeface="Times New Roman" panose="02020603050405020304" pitchFamily="18" charset="0"/>
              </a:rPr>
              <a:t>PHÂN TÍCH VÀ ĐẶC TẢ YÊU CẦU</a:t>
            </a:r>
          </a:p>
        </p:txBody>
      </p:sp>
      <p:sp>
        <p:nvSpPr>
          <p:cNvPr id="160" name="Google Shape;160;p30"/>
          <p:cNvSpPr/>
          <p:nvPr/>
        </p:nvSpPr>
        <p:spPr>
          <a:xfrm rot="-403778">
            <a:off x="1662352" y="2427517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ExtraBold" panose="00000900000000000000" pitchFamily="2" charset="0"/>
            </a:endParaRPr>
          </a:p>
        </p:txBody>
      </p:sp>
      <p:sp>
        <p:nvSpPr>
          <p:cNvPr id="161" name="Google Shape;161;p30"/>
          <p:cNvSpPr/>
          <p:nvPr/>
        </p:nvSpPr>
        <p:spPr>
          <a:xfrm rot="-403778">
            <a:off x="1662352" y="3903392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ExtraBold" panose="00000900000000000000" pitchFamily="2" charset="0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 idx="4"/>
          </p:nvPr>
        </p:nvSpPr>
        <p:spPr>
          <a:xfrm>
            <a:off x="4752900" y="2132600"/>
            <a:ext cx="900000" cy="6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ExtraBold" panose="00000900000000000000" pitchFamily="2" charset="0"/>
              </a:rPr>
              <a:t>02</a:t>
            </a:r>
            <a:endParaRPr dirty="0">
              <a:latin typeface="Montserrat ExtraBold" panose="00000900000000000000" pitchFamily="2" charset="0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subTitle" idx="5"/>
          </p:nvPr>
        </p:nvSpPr>
        <p:spPr>
          <a:xfrm>
            <a:off x="5971200" y="2161773"/>
            <a:ext cx="2452500" cy="584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kumimoji="1" lang="vi-VN" altLang="ja-JP" sz="1600" b="1" dirty="0">
                <a:latin typeface="Montserrat ExtraBold" panose="00000900000000000000" pitchFamily="2" charset="0"/>
                <a:cs typeface="Times New Roman" panose="02020603050405020304" pitchFamily="18" charset="0"/>
              </a:rPr>
              <a:t>LÝ THUYẾT TỔNG QUAN CHUNG</a:t>
            </a:r>
          </a:p>
        </p:txBody>
      </p:sp>
      <p:sp>
        <p:nvSpPr>
          <p:cNvPr id="164" name="Google Shape;164;p30"/>
          <p:cNvSpPr txBox="1">
            <a:spLocks noGrp="1"/>
          </p:cNvSpPr>
          <p:nvPr>
            <p:ph type="title" idx="6"/>
          </p:nvPr>
        </p:nvSpPr>
        <p:spPr>
          <a:xfrm>
            <a:off x="4752900" y="3669100"/>
            <a:ext cx="900000" cy="6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ExtraBold" panose="00000900000000000000" pitchFamily="2" charset="0"/>
              </a:rPr>
              <a:t>04</a:t>
            </a:r>
            <a:endParaRPr>
              <a:latin typeface="Montserrat ExtraBold" panose="00000900000000000000" pitchFamily="2" charset="0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7"/>
          </p:nvPr>
        </p:nvSpPr>
        <p:spPr>
          <a:xfrm>
            <a:off x="5971200" y="3645222"/>
            <a:ext cx="2452500" cy="584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kumimoji="1" lang="vi-VN" altLang="ja-JP" sz="1600" b="1" dirty="0">
                <a:latin typeface="Montserrat ExtraBold" panose="00000900000000000000" pitchFamily="2" charset="0"/>
                <a:cs typeface="Times New Roman" panose="02020603050405020304" pitchFamily="18" charset="0"/>
              </a:rPr>
              <a:t>CÀI ĐẶT CHƯƠNG TRÌNH VÀ KIỂM THỬ</a:t>
            </a:r>
            <a:endParaRPr kumimoji="1" lang="ja-JP" altLang="en-US" sz="1600" b="1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30"/>
          <p:cNvSpPr/>
          <p:nvPr/>
        </p:nvSpPr>
        <p:spPr>
          <a:xfrm rot="-403778">
            <a:off x="5681202" y="2427517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ExtraBold" panose="00000900000000000000" pitchFamily="2" charset="0"/>
            </a:endParaRPr>
          </a:p>
        </p:txBody>
      </p:sp>
      <p:sp>
        <p:nvSpPr>
          <p:cNvPr id="167" name="Google Shape;167;p30"/>
          <p:cNvSpPr/>
          <p:nvPr/>
        </p:nvSpPr>
        <p:spPr>
          <a:xfrm rot="-403778">
            <a:off x="5681202" y="3903392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ExtraBold" panose="000009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34B993-C534-99A8-AC7E-25DF283B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70" y="164123"/>
            <a:ext cx="2071077" cy="1234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/>
          <p:nvPr/>
        </p:nvSpPr>
        <p:spPr>
          <a:xfrm>
            <a:off x="4609900" y="3141500"/>
            <a:ext cx="1450200" cy="1380900"/>
          </a:xfrm>
          <a:prstGeom prst="rect">
            <a:avLst/>
          </a:prstGeom>
          <a:solidFill>
            <a:srgbClr val="FFB2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2"/>
          <p:cNvSpPr/>
          <p:nvPr/>
        </p:nvSpPr>
        <p:spPr>
          <a:xfrm>
            <a:off x="3079200" y="1697150"/>
            <a:ext cx="1450200" cy="138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2"/>
          <p:cNvSpPr/>
          <p:nvPr/>
        </p:nvSpPr>
        <p:spPr>
          <a:xfrm>
            <a:off x="3079200" y="3141500"/>
            <a:ext cx="1450200" cy="138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2"/>
          <p:cNvSpPr txBox="1">
            <a:spLocks noGrp="1"/>
          </p:cNvSpPr>
          <p:nvPr>
            <p:ph type="body" idx="4294967295"/>
          </p:nvPr>
        </p:nvSpPr>
        <p:spPr>
          <a:xfrm>
            <a:off x="6235275" y="3750038"/>
            <a:ext cx="218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Xác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thực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thông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tin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người</a:t>
            </a:r>
            <a:r>
              <a:rPr lang="en-US" altLang="ja-JP" sz="1400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sz="1400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dùng</a:t>
            </a:r>
            <a:endParaRPr sz="1400" b="1" dirty="0">
              <a:latin typeface="Montserrat ExtraLight" panose="00000300000000000000" pitchFamily="2" charset="0"/>
            </a:endParaRPr>
          </a:p>
        </p:txBody>
      </p:sp>
      <p:sp>
        <p:nvSpPr>
          <p:cNvPr id="324" name="Google Shape;324;p42"/>
          <p:cNvSpPr txBox="1">
            <a:spLocks noGrp="1"/>
          </p:cNvSpPr>
          <p:nvPr>
            <p:ph type="subTitle" idx="4294967295"/>
          </p:nvPr>
        </p:nvSpPr>
        <p:spPr>
          <a:xfrm>
            <a:off x="6235275" y="3189647"/>
            <a:ext cx="21819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sz="16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TRANG ĐĂNG NHẬP/ĐĂNG KÝ</a:t>
            </a:r>
            <a:endParaRPr sz="16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5" name="Google Shape;325;p42"/>
          <p:cNvSpPr/>
          <p:nvPr/>
        </p:nvSpPr>
        <p:spPr>
          <a:xfrm rot="-403572">
            <a:off x="8137264" y="3575038"/>
            <a:ext cx="127325" cy="127583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2"/>
          <p:cNvSpPr txBox="1">
            <a:spLocks noGrp="1"/>
          </p:cNvSpPr>
          <p:nvPr>
            <p:ph type="subTitle" idx="4294967295"/>
          </p:nvPr>
        </p:nvSpPr>
        <p:spPr>
          <a:xfrm>
            <a:off x="3523650" y="3571850"/>
            <a:ext cx="5475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</a:t>
            </a:r>
            <a:endParaRPr sz="2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7" name="Google Shape;327;p42"/>
          <p:cNvSpPr txBox="1">
            <a:spLocks noGrp="1"/>
          </p:cNvSpPr>
          <p:nvPr>
            <p:ph type="subTitle" idx="4294967295"/>
          </p:nvPr>
        </p:nvSpPr>
        <p:spPr>
          <a:xfrm>
            <a:off x="5068100" y="3571850"/>
            <a:ext cx="5475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</a:t>
            </a:r>
            <a:endParaRPr sz="2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8" name="Google Shape;328;p42"/>
          <p:cNvSpPr txBox="1">
            <a:spLocks noGrp="1"/>
          </p:cNvSpPr>
          <p:nvPr>
            <p:ph type="subTitle" idx="4294967295"/>
          </p:nvPr>
        </p:nvSpPr>
        <p:spPr>
          <a:xfrm>
            <a:off x="3523650" y="2127500"/>
            <a:ext cx="5475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</a:t>
            </a:r>
            <a:endParaRPr sz="2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29" name="Google Shape;329;p42"/>
          <p:cNvSpPr/>
          <p:nvPr/>
        </p:nvSpPr>
        <p:spPr>
          <a:xfrm>
            <a:off x="4609900" y="1697150"/>
            <a:ext cx="1450200" cy="1380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2"/>
          <p:cNvSpPr txBox="1">
            <a:spLocks noGrp="1"/>
          </p:cNvSpPr>
          <p:nvPr>
            <p:ph type="subTitle" idx="4294967295"/>
          </p:nvPr>
        </p:nvSpPr>
        <p:spPr>
          <a:xfrm>
            <a:off x="5040600" y="2127500"/>
            <a:ext cx="5751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</a:t>
            </a:r>
            <a:endParaRPr sz="24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" name="Google Shape;270;p39">
            <a:extLst>
              <a:ext uri="{FF2B5EF4-FFF2-40B4-BE49-F238E27FC236}">
                <a16:creationId xmlns:a16="http://schemas.microsoft.com/office/drawing/2014/main" id="{CB68081A-520D-5DAF-CD07-7ED821EED1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434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CÀI ĐẶT CHƯƠNG TRÌNH</a:t>
            </a:r>
            <a:endParaRPr dirty="0"/>
          </a:p>
        </p:txBody>
      </p:sp>
      <p:sp>
        <p:nvSpPr>
          <p:cNvPr id="5" name="Google Shape;271;p39">
            <a:extLst>
              <a:ext uri="{FF2B5EF4-FFF2-40B4-BE49-F238E27FC236}">
                <a16:creationId xmlns:a16="http://schemas.microsoft.com/office/drawing/2014/main" id="{1E2D16F8-B69A-9D75-6244-4BEF008479C4}"/>
              </a:ext>
            </a:extLst>
          </p:cNvPr>
          <p:cNvSpPr/>
          <p:nvPr/>
        </p:nvSpPr>
        <p:spPr>
          <a:xfrm rot="-403778">
            <a:off x="4879835" y="750020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8"/>
          <p:cNvSpPr txBox="1">
            <a:spLocks noGrp="1"/>
          </p:cNvSpPr>
          <p:nvPr>
            <p:ph type="title"/>
          </p:nvPr>
        </p:nvSpPr>
        <p:spPr>
          <a:xfrm flipH="1">
            <a:off x="5445441" y="208747"/>
            <a:ext cx="21538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KIỂM THỬ</a:t>
            </a:r>
            <a:endParaRPr dirty="0"/>
          </a:p>
        </p:txBody>
      </p:sp>
      <p:sp>
        <p:nvSpPr>
          <p:cNvPr id="918" name="Google Shape;918;p58"/>
          <p:cNvSpPr txBox="1">
            <a:spLocks noGrp="1"/>
          </p:cNvSpPr>
          <p:nvPr>
            <p:ph type="title" idx="2"/>
          </p:nvPr>
        </p:nvSpPr>
        <p:spPr>
          <a:xfrm>
            <a:off x="6051756" y="2157126"/>
            <a:ext cx="24303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ĐĂNG NHẬP</a:t>
            </a:r>
            <a:endParaRPr sz="2000" dirty="0"/>
          </a:p>
        </p:txBody>
      </p:sp>
      <p:sp>
        <p:nvSpPr>
          <p:cNvPr id="919" name="Google Shape;919;p58"/>
          <p:cNvSpPr txBox="1">
            <a:spLocks noGrp="1"/>
          </p:cNvSpPr>
          <p:nvPr>
            <p:ph type="title" idx="3"/>
          </p:nvPr>
        </p:nvSpPr>
        <p:spPr>
          <a:xfrm>
            <a:off x="6598556" y="769439"/>
            <a:ext cx="18835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ĐĂNG KÝ</a:t>
            </a:r>
            <a:endParaRPr sz="2000" dirty="0"/>
          </a:p>
        </p:txBody>
      </p:sp>
      <p:sp>
        <p:nvSpPr>
          <p:cNvPr id="920" name="Google Shape;920;p58"/>
          <p:cNvSpPr txBox="1">
            <a:spLocks noGrp="1"/>
          </p:cNvSpPr>
          <p:nvPr>
            <p:ph type="title" idx="4"/>
          </p:nvPr>
        </p:nvSpPr>
        <p:spPr>
          <a:xfrm>
            <a:off x="6030151" y="3544813"/>
            <a:ext cx="2430300" cy="4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/>
              <a:t>ĐẶT HÀNG</a:t>
            </a:r>
            <a:endParaRPr sz="2000" dirty="0"/>
          </a:p>
        </p:txBody>
      </p:sp>
      <p:sp>
        <p:nvSpPr>
          <p:cNvPr id="921" name="Google Shape;921;p58"/>
          <p:cNvSpPr/>
          <p:nvPr/>
        </p:nvSpPr>
        <p:spPr>
          <a:xfrm rot="403778" flipH="1">
            <a:off x="5674083" y="398619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58"/>
          <p:cNvSpPr/>
          <p:nvPr/>
        </p:nvSpPr>
        <p:spPr>
          <a:xfrm rot="-403769">
            <a:off x="8570784" y="859274"/>
            <a:ext cx="226694" cy="227129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58"/>
          <p:cNvSpPr/>
          <p:nvPr/>
        </p:nvSpPr>
        <p:spPr>
          <a:xfrm rot="-403769">
            <a:off x="8570784" y="2246961"/>
            <a:ext cx="226694" cy="227129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58"/>
          <p:cNvSpPr/>
          <p:nvPr/>
        </p:nvSpPr>
        <p:spPr>
          <a:xfrm rot="-403769">
            <a:off x="8549179" y="3634648"/>
            <a:ext cx="226694" cy="227129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8098A-36F8-8951-CA79-858BD3C8D8CD}"/>
              </a:ext>
            </a:extLst>
          </p:cNvPr>
          <p:cNvSpPr txBox="1"/>
          <p:nvPr/>
        </p:nvSpPr>
        <p:spPr>
          <a:xfrm>
            <a:off x="3833148" y="1129827"/>
            <a:ext cx="4976857" cy="920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algn="r">
              <a:lnSpc>
                <a:spcPct val="115000"/>
              </a:lnSpc>
              <a:spcAft>
                <a:spcPts val="800"/>
              </a:spcAft>
              <a:buSzPts val="1000"/>
              <a:tabLst>
                <a:tab pos="1371600" algn="l"/>
              </a:tabLst>
            </a:pP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Thành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công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Nhập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đủ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thông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tin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hợp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lệ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914400" lvl="2" algn="r">
              <a:lnSpc>
                <a:spcPct val="115000"/>
              </a:lnSpc>
              <a:spcAft>
                <a:spcPts val="800"/>
              </a:spcAft>
              <a:buSzPts val="1000"/>
              <a:tabLst>
                <a:tab pos="1371600" algn="l"/>
              </a:tabLst>
            </a:pP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Thất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bại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Thiếu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thông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tin,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sai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định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dạng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email/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số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điện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thoại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FAABD-E360-B4FF-DD2D-DAF77DDA1049}"/>
              </a:ext>
            </a:extLst>
          </p:cNvPr>
          <p:cNvSpPr txBox="1"/>
          <p:nvPr/>
        </p:nvSpPr>
        <p:spPr>
          <a:xfrm>
            <a:off x="4169197" y="2610651"/>
            <a:ext cx="4640808" cy="67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algn="r">
              <a:lnSpc>
                <a:spcPct val="115000"/>
              </a:lnSpc>
              <a:spcAft>
                <a:spcPts val="800"/>
              </a:spcAft>
              <a:buSzPts val="1000"/>
              <a:tabLst>
                <a:tab pos="1371600" algn="l"/>
              </a:tabLst>
            </a:pP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Thành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công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Nhập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đúng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email/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mật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khẩu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914400" lvl="2" algn="r">
              <a:lnSpc>
                <a:spcPct val="115000"/>
              </a:lnSpc>
              <a:spcAft>
                <a:spcPts val="800"/>
              </a:spcAft>
              <a:buSzPts val="1000"/>
              <a:tabLst>
                <a:tab pos="1371600" algn="l"/>
              </a:tabLst>
            </a:pP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Thất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bại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: Sai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thông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tin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đăng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nhập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139AC-286C-4D33-E865-AB937D51272C}"/>
              </a:ext>
            </a:extLst>
          </p:cNvPr>
          <p:cNvSpPr txBox="1"/>
          <p:nvPr/>
        </p:nvSpPr>
        <p:spPr>
          <a:xfrm>
            <a:off x="3707274" y="3845575"/>
            <a:ext cx="4976857" cy="672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2" algn="r">
              <a:lnSpc>
                <a:spcPct val="115000"/>
              </a:lnSpc>
              <a:spcAft>
                <a:spcPts val="800"/>
              </a:spcAft>
              <a:buSzPts val="1000"/>
              <a:tabLst>
                <a:tab pos="1371600" algn="l"/>
              </a:tabLst>
            </a:pP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Thành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công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Điền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đủ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thông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tin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giao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hàng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914400" lvl="2" algn="r">
              <a:lnSpc>
                <a:spcPct val="115000"/>
              </a:lnSpc>
              <a:spcAft>
                <a:spcPts val="800"/>
              </a:spcAft>
              <a:buSzPts val="1000"/>
              <a:tabLst>
                <a:tab pos="1371600" algn="l"/>
              </a:tabLst>
            </a:pP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Thất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bại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Bỏ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trống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thông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tin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bắt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buộc</a:t>
            </a:r>
            <a:r>
              <a:rPr lang="en-US" altLang="ja-JP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026954-06A2-2208-ED81-F7066157D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40" y="208746"/>
            <a:ext cx="3724010" cy="27249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4AAF90-AF27-B272-44E4-AD5DAA0F3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40" y="2948019"/>
            <a:ext cx="3688957" cy="206871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/>
          <p:nvPr/>
        </p:nvSpPr>
        <p:spPr>
          <a:xfrm>
            <a:off x="6429375" y="0"/>
            <a:ext cx="2714700" cy="5143500"/>
          </a:xfrm>
          <a:prstGeom prst="rect">
            <a:avLst/>
          </a:pr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250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KẾT LUẬN</a:t>
            </a:r>
            <a:endParaRPr dirty="0"/>
          </a:p>
        </p:txBody>
      </p:sp>
      <p:pic>
        <p:nvPicPr>
          <p:cNvPr id="337" name="Google Shape;3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850" y="58750"/>
            <a:ext cx="3619501" cy="502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3"/>
          <p:cNvSpPr/>
          <p:nvPr/>
        </p:nvSpPr>
        <p:spPr>
          <a:xfrm rot="-403778">
            <a:off x="2535940" y="750020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3"/>
          <p:cNvSpPr txBox="1">
            <a:spLocks noGrp="1"/>
          </p:cNvSpPr>
          <p:nvPr>
            <p:ph type="subTitle" idx="1"/>
          </p:nvPr>
        </p:nvSpPr>
        <p:spPr>
          <a:xfrm>
            <a:off x="319747" y="943495"/>
            <a:ext cx="4943867" cy="343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Website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đã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hoàn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thành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yêu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cầu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cơ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bản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giúp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dùng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trải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nghiệm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mua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sắm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trực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tuyến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8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Hạn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chế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Chưa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có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backend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nên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chưa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hỗ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trợ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quản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lý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đơn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hàng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thanh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toán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trực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tuyến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còn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là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web </a:t>
            </a:r>
            <a:r>
              <a:rPr lang="en-US" altLang="ja-JP" sz="18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tĩnh</a:t>
            </a:r>
            <a:r>
              <a:rPr lang="en-US" altLang="ja-JP" sz="18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8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11D247-A525-F2A0-494D-9687AD7C8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925" y="849336"/>
            <a:ext cx="2385349" cy="313846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0"/>
          <p:cNvSpPr txBox="1">
            <a:spLocks noGrp="1"/>
          </p:cNvSpPr>
          <p:nvPr>
            <p:ph type="title"/>
          </p:nvPr>
        </p:nvSpPr>
        <p:spPr>
          <a:xfrm>
            <a:off x="262800" y="315700"/>
            <a:ext cx="22189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KIẾN NGHỊ</a:t>
            </a:r>
            <a:endParaRPr dirty="0"/>
          </a:p>
        </p:txBody>
      </p:sp>
      <p:sp>
        <p:nvSpPr>
          <p:cNvPr id="963" name="Google Shape;963;p60"/>
          <p:cNvSpPr/>
          <p:nvPr/>
        </p:nvSpPr>
        <p:spPr>
          <a:xfrm rot="-403778">
            <a:off x="2146319" y="525595"/>
            <a:ext cx="154482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/>
          </a:p>
        </p:txBody>
      </p:sp>
      <p:pic>
        <p:nvPicPr>
          <p:cNvPr id="964" name="Google Shape;964;p60"/>
          <p:cNvPicPr preferRelativeResize="0"/>
          <p:nvPr/>
        </p:nvPicPr>
        <p:blipFill rotWithShape="1">
          <a:blip r:embed="rId3">
            <a:alphaModFix/>
          </a:blip>
          <a:srcRect t="47145" b="10873"/>
          <a:stretch/>
        </p:blipFill>
        <p:spPr>
          <a:xfrm>
            <a:off x="157150" y="2882050"/>
            <a:ext cx="8829699" cy="20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3B197B-E0D3-4DCD-A25F-C0BEA45B3F6C}"/>
              </a:ext>
            </a:extLst>
          </p:cNvPr>
          <p:cNvSpPr txBox="1"/>
          <p:nvPr/>
        </p:nvSpPr>
        <p:spPr>
          <a:xfrm>
            <a:off x="-152400" y="836750"/>
            <a:ext cx="8829699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Phát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triển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backend: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Sử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dụng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PHP, NodeJS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hoặc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Django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xây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dựng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hệ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thống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quản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lý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6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Tích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hợp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thanh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toán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Kết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nối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cổng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thanh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toán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như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Momo,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VNPay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6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Nâng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cấp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giao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diện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Tối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ưu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responsive,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hiệu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ứng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động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bằng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JavaScript.</a:t>
            </a:r>
            <a:endParaRPr lang="ja-JP" altLang="ja-JP" sz="16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Mở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rộng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tính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năng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Thêm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đánh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giá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sản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phẩm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gợi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ý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sản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phẩm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liên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quan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6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endParaRPr kumimoji="1" lang="ja-JP" altLang="en-US" sz="1600" b="1" dirty="0">
              <a:latin typeface="Montserrat ExtraLight" panose="000003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DF51FD-61F8-656D-4974-10741847D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501"/>
            <a:ext cx="7037482" cy="3809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8820C4-DE01-06AC-9563-98553A68E695}"/>
              </a:ext>
            </a:extLst>
          </p:cNvPr>
          <p:cNvSpPr txBox="1"/>
          <p:nvPr/>
        </p:nvSpPr>
        <p:spPr>
          <a:xfrm>
            <a:off x="4241800" y="1231901"/>
            <a:ext cx="4737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vi-VN" altLang="ja-JP" sz="4800" b="1" dirty="0">
                <a:latin typeface="Montserrat ExtraBold" panose="00000900000000000000" pitchFamily="2" charset="0"/>
              </a:rPr>
              <a:t>THANKS FOR LISTENING</a:t>
            </a:r>
            <a:endParaRPr kumimoji="1" lang="ja-JP" altLang="en-US" sz="4800" b="1" dirty="0">
              <a:latin typeface="Montserrat ExtraBold" panose="00000900000000000000" pitchFamily="2" charset="0"/>
            </a:endParaRPr>
          </a:p>
        </p:txBody>
      </p:sp>
      <p:sp>
        <p:nvSpPr>
          <p:cNvPr id="9" name="Google Shape;963;p60">
            <a:extLst>
              <a:ext uri="{FF2B5EF4-FFF2-40B4-BE49-F238E27FC236}">
                <a16:creationId xmlns:a16="http://schemas.microsoft.com/office/drawing/2014/main" id="{2AB330DD-1798-5729-2824-7284AA083243}"/>
              </a:ext>
            </a:extLst>
          </p:cNvPr>
          <p:cNvSpPr/>
          <p:nvPr/>
        </p:nvSpPr>
        <p:spPr>
          <a:xfrm rot="-403778">
            <a:off x="7945346" y="2258358"/>
            <a:ext cx="306036" cy="296483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l="1171" r="1181"/>
          <a:stretch/>
        </p:blipFill>
        <p:spPr>
          <a:xfrm flipH="1">
            <a:off x="5494214" y="140677"/>
            <a:ext cx="3492635" cy="485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>
            <a:spLocks noGrp="1"/>
          </p:cNvSpPr>
          <p:nvPr>
            <p:ph type="title"/>
          </p:nvPr>
        </p:nvSpPr>
        <p:spPr>
          <a:xfrm>
            <a:off x="727815" y="805723"/>
            <a:ext cx="3355500" cy="15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 ExtraBold" panose="00000900000000000000" pitchFamily="2" charset="0"/>
                <a:cs typeface="Times New Roman" panose="02020603050405020304" pitchFamily="18" charset="0"/>
              </a:rPr>
              <a:t>01</a:t>
            </a:r>
            <a:endParaRPr b="1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02" name="Google Shape;202;p32"/>
          <p:cNvSpPr/>
          <p:nvPr/>
        </p:nvSpPr>
        <p:spPr>
          <a:xfrm rot="-403563">
            <a:off x="2615536" y="1194744"/>
            <a:ext cx="367694" cy="368463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ExtraBold" panose="00000900000000000000" pitchFamily="2" charset="0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ctrTitle" idx="2"/>
          </p:nvPr>
        </p:nvSpPr>
        <p:spPr>
          <a:xfrm>
            <a:off x="727815" y="2361223"/>
            <a:ext cx="4663200" cy="9917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kumimoji="1" lang="vi-VN" altLang="ja-JP" sz="2400" b="1" dirty="0">
                <a:latin typeface="Montserrat ExtraBold" panose="00000900000000000000" pitchFamily="2" charset="0"/>
                <a:cs typeface="Times New Roman" panose="02020603050405020304" pitchFamily="18" charset="0"/>
              </a:rPr>
              <a:t>GIỚI THIỆU TỔNG QUAN VỀ DỰ ÁN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>
          <a:extLst>
            <a:ext uri="{FF2B5EF4-FFF2-40B4-BE49-F238E27FC236}">
              <a16:creationId xmlns:a16="http://schemas.microsoft.com/office/drawing/2014/main" id="{B4CAF2E6-0DBB-6BF1-1B3C-2496E43CE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2">
            <a:extLst>
              <a:ext uri="{FF2B5EF4-FFF2-40B4-BE49-F238E27FC236}">
                <a16:creationId xmlns:a16="http://schemas.microsoft.com/office/drawing/2014/main" id="{D7056F92-D0F9-B60C-3A2C-A4A8730C6E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6447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Montserrat ExtraBold" panose="00000900000000000000" pitchFamily="2" charset="0"/>
              </a:rPr>
              <a:t>LÝ DO CHỌN ĐỀ TÀI</a:t>
            </a:r>
            <a:endParaRPr dirty="0">
              <a:latin typeface="Montserrat ExtraBold" panose="00000900000000000000" pitchFamily="2" charset="0"/>
            </a:endParaRPr>
          </a:p>
        </p:txBody>
      </p:sp>
      <p:sp>
        <p:nvSpPr>
          <p:cNvPr id="979" name="Google Shape;979;p62">
            <a:extLst>
              <a:ext uri="{FF2B5EF4-FFF2-40B4-BE49-F238E27FC236}">
                <a16:creationId xmlns:a16="http://schemas.microsoft.com/office/drawing/2014/main" id="{CA2AC443-7382-557C-5251-721F31D7E6D0}"/>
              </a:ext>
            </a:extLst>
          </p:cNvPr>
          <p:cNvSpPr/>
          <p:nvPr/>
        </p:nvSpPr>
        <p:spPr>
          <a:xfrm rot="-403778">
            <a:off x="4203970" y="750021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ExtraBold" panose="000009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382A5C-E291-1AF7-3F06-BAF0378CBA09}"/>
              </a:ext>
            </a:extLst>
          </p:cNvPr>
          <p:cNvSpPr txBox="1"/>
          <p:nvPr/>
        </p:nvSpPr>
        <p:spPr>
          <a:xfrm>
            <a:off x="0" y="1488210"/>
            <a:ext cx="4572000" cy="2757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Giày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vi-VN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sneakers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đã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trở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thành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xu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hướng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thời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trang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phổ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biến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đặc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biệt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trong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giới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trẻ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yêu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thể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thao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200" b="1" kern="100" dirty="0">
              <a:solidFill>
                <a:schemeClr val="tx1"/>
              </a:solidFill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Thị </a:t>
            </a:r>
            <a:r>
              <a:rPr lang="vi-VN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trường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thương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mại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điện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tử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phát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triển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mạnh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việc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xây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dựng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website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bán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giày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giúp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doanh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nghiệp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tiếp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cận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khách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hàng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hiệu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quả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hơn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200" b="1" kern="100" dirty="0">
              <a:solidFill>
                <a:schemeClr val="tx1"/>
              </a:solidFill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Đề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tài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phù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hợp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nhu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cầu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thực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tế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đồng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thời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giúp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nhóm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áp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dụng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kiến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thức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đã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học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vào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thực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400" b="1" kern="100" dirty="0" err="1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tiễn</a:t>
            </a:r>
            <a:r>
              <a:rPr lang="en-US" altLang="ja-JP" sz="1400" b="1" kern="100" dirty="0">
                <a:solidFill>
                  <a:schemeClr val="tx1"/>
                </a:solidFill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200" b="1" kern="100" dirty="0">
              <a:solidFill>
                <a:schemeClr val="tx1"/>
              </a:solidFill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59688-EA54-00F3-E06A-82372FB4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583" y="77814"/>
            <a:ext cx="3744229" cy="498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6442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>
          <a:extLst>
            <a:ext uri="{FF2B5EF4-FFF2-40B4-BE49-F238E27FC236}">
              <a16:creationId xmlns:a16="http://schemas.microsoft.com/office/drawing/2014/main" id="{FE7E7B45-CD9D-2DFB-49B3-B03486AA2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2">
            <a:extLst>
              <a:ext uri="{FF2B5EF4-FFF2-40B4-BE49-F238E27FC236}">
                <a16:creationId xmlns:a16="http://schemas.microsoft.com/office/drawing/2014/main" id="{5A6A558F-AB93-A85C-133B-4A432FED80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0301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Montserrat ExtraBold" panose="00000900000000000000" pitchFamily="2" charset="0"/>
              </a:rPr>
              <a:t>MỤC TIÊU DỰ ÁN</a:t>
            </a:r>
            <a:endParaRPr dirty="0">
              <a:latin typeface="Montserrat ExtraBold" panose="00000900000000000000" pitchFamily="2" charset="0"/>
            </a:endParaRPr>
          </a:p>
        </p:txBody>
      </p:sp>
      <p:sp>
        <p:nvSpPr>
          <p:cNvPr id="979" name="Google Shape;979;p62">
            <a:extLst>
              <a:ext uri="{FF2B5EF4-FFF2-40B4-BE49-F238E27FC236}">
                <a16:creationId xmlns:a16="http://schemas.microsoft.com/office/drawing/2014/main" id="{E71F8736-96B7-DA18-A95F-C2ACE0401AAA}"/>
              </a:ext>
            </a:extLst>
          </p:cNvPr>
          <p:cNvSpPr/>
          <p:nvPr/>
        </p:nvSpPr>
        <p:spPr>
          <a:xfrm rot="-403778">
            <a:off x="3674023" y="750018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ExtraBold" panose="000009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AD0E9-898E-98FF-B1FB-022F7443940E}"/>
              </a:ext>
            </a:extLst>
          </p:cNvPr>
          <p:cNvSpPr txBox="1"/>
          <p:nvPr/>
        </p:nvSpPr>
        <p:spPr>
          <a:xfrm>
            <a:off x="0" y="1488210"/>
            <a:ext cx="4572000" cy="2259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Xây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dựng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website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bán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giày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sneaker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giao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diện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trực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quan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dễ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sử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dụng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6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Tích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hợp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tính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năng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cơ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bản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tìm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kiếm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lọc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sản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phẩm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quản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lý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giỏ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hàng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đặt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hàng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6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Đảm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bảo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tính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bảo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mật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tương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thích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với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nhiều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thiết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bị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6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B82FB-3141-7671-1D10-0D13576CB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538" y="160926"/>
            <a:ext cx="4580524" cy="466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105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>
          <a:extLst>
            <a:ext uri="{FF2B5EF4-FFF2-40B4-BE49-F238E27FC236}">
              <a16:creationId xmlns:a16="http://schemas.microsoft.com/office/drawing/2014/main" id="{AC498E8C-6C47-8A1F-56A0-3C612C24D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62">
            <a:extLst>
              <a:ext uri="{FF2B5EF4-FFF2-40B4-BE49-F238E27FC236}">
                <a16:creationId xmlns:a16="http://schemas.microsoft.com/office/drawing/2014/main" id="{47DDECB0-AC38-BD88-B61F-95B3DCE82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792" y="540001"/>
            <a:ext cx="4571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Montserrat ExtraBold" panose="00000900000000000000" pitchFamily="2" charset="0"/>
              </a:rPr>
              <a:t>PHƯƠNG PHÁP THỰC HIỆN</a:t>
            </a:r>
            <a:endParaRPr dirty="0">
              <a:latin typeface="Montserrat ExtraBold" panose="00000900000000000000" pitchFamily="2" charset="0"/>
            </a:endParaRPr>
          </a:p>
        </p:txBody>
      </p:sp>
      <p:sp>
        <p:nvSpPr>
          <p:cNvPr id="979" name="Google Shape;979;p62">
            <a:extLst>
              <a:ext uri="{FF2B5EF4-FFF2-40B4-BE49-F238E27FC236}">
                <a16:creationId xmlns:a16="http://schemas.microsoft.com/office/drawing/2014/main" id="{A6D863E8-A9B2-782D-4D6D-3F0E34938E8A}"/>
              </a:ext>
            </a:extLst>
          </p:cNvPr>
          <p:cNvSpPr/>
          <p:nvPr/>
        </p:nvSpPr>
        <p:spPr>
          <a:xfrm rot="-403778">
            <a:off x="4785807" y="750020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ExtraBold" panose="000009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AC6E4-21B6-714B-F206-3B3DAF0D1CB8}"/>
              </a:ext>
            </a:extLst>
          </p:cNvPr>
          <p:cNvSpPr txBox="1"/>
          <p:nvPr/>
        </p:nvSpPr>
        <p:spPr>
          <a:xfrm>
            <a:off x="-211792" y="1453486"/>
            <a:ext cx="4995583" cy="1976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Phân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tích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yêu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cầu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: Thu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thập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thông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tin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từ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người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dùng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xác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định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chức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năng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chính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6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Thiết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kế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giao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diện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Sử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dụng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HTML, CSS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để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tạo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giao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diện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thân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thiện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6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Cài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đặt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và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kiểm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thử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: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Triển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khai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website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tĩnh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kiểm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tra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các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tính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năng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cơ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600" b="1" kern="100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bản</a:t>
            </a:r>
            <a:r>
              <a:rPr lang="en-US" altLang="ja-JP" sz="1600" b="1" kern="100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  <a:cs typeface="Times New Roman" panose="02020603050405020304" pitchFamily="18" charset="0"/>
              </a:rPr>
              <a:t>.</a:t>
            </a:r>
            <a:endParaRPr lang="ja-JP" altLang="ja-JP" sz="1600" b="1" kern="100" dirty="0">
              <a:effectLst/>
              <a:latin typeface="Montserrat ExtraLight" panose="00000300000000000000" pitchFamily="2" charset="0"/>
              <a:ea typeface="游明朝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63B06-E22E-8723-F05D-F7E0AFD6C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78" y="0"/>
            <a:ext cx="41052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807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ĐỐI TƯỢNG SỬ DỤNG</a:t>
            </a:r>
            <a:br>
              <a:rPr lang="vi-VN" dirty="0"/>
            </a:br>
            <a:endParaRPr dirty="0"/>
          </a:p>
        </p:txBody>
      </p:sp>
      <p:sp>
        <p:nvSpPr>
          <p:cNvPr id="220" name="Google Shape;220;p34"/>
          <p:cNvSpPr/>
          <p:nvPr/>
        </p:nvSpPr>
        <p:spPr>
          <a:xfrm rot="-403572">
            <a:off x="1695351" y="4005853"/>
            <a:ext cx="127325" cy="127583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/>
          <p:nvPr/>
        </p:nvSpPr>
        <p:spPr>
          <a:xfrm rot="-403572">
            <a:off x="7321325" y="4005854"/>
            <a:ext cx="127325" cy="127583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4"/>
          <p:cNvSpPr/>
          <p:nvPr/>
        </p:nvSpPr>
        <p:spPr>
          <a:xfrm rot="-403778">
            <a:off x="2512990" y="750016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4"/>
          <p:cNvSpPr txBox="1">
            <a:spLocks noGrp="1"/>
          </p:cNvSpPr>
          <p:nvPr>
            <p:ph type="body" idx="2"/>
          </p:nvPr>
        </p:nvSpPr>
        <p:spPr>
          <a:xfrm>
            <a:off x="5956246" y="4187554"/>
            <a:ext cx="30027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ja-JP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Kiểm</a:t>
            </a:r>
            <a:r>
              <a:rPr lang="en-US" altLang="ja-JP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soát</a:t>
            </a:r>
            <a:r>
              <a:rPr lang="en-US" altLang="ja-JP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toàn</a:t>
            </a:r>
            <a:r>
              <a:rPr lang="en-US" altLang="ja-JP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bộ</a:t>
            </a:r>
            <a:r>
              <a:rPr lang="en-US" altLang="ja-JP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hệ</a:t>
            </a:r>
            <a:r>
              <a:rPr lang="en-US" altLang="ja-JP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thống</a:t>
            </a:r>
            <a:endParaRPr b="1" dirty="0">
              <a:latin typeface="Montserrat ExtraLight" panose="00000300000000000000" pitchFamily="2" charset="0"/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4"/>
          </p:nvPr>
        </p:nvSpPr>
        <p:spPr>
          <a:xfrm>
            <a:off x="253839" y="4189277"/>
            <a:ext cx="3002700" cy="5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ja-JP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Duyệt</a:t>
            </a:r>
            <a:r>
              <a:rPr lang="en-US" altLang="ja-JP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sản</a:t>
            </a:r>
            <a:r>
              <a:rPr lang="en-US" altLang="ja-JP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phẩm</a:t>
            </a:r>
            <a:r>
              <a:rPr lang="en-US" altLang="ja-JP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, </a:t>
            </a:r>
            <a:r>
              <a:rPr lang="en-US" altLang="ja-JP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mua</a:t>
            </a:r>
            <a:r>
              <a:rPr lang="en-US" altLang="ja-JP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hàng</a:t>
            </a:r>
            <a:endParaRPr b="1" dirty="0">
              <a:latin typeface="Montserrat ExtraLight" panose="00000300000000000000" pitchFamily="2" charset="0"/>
            </a:endParaRPr>
          </a:p>
        </p:txBody>
      </p:sp>
      <p:sp>
        <p:nvSpPr>
          <p:cNvPr id="225" name="Google Shape;225;p34"/>
          <p:cNvSpPr txBox="1">
            <a:spLocks noGrp="1"/>
          </p:cNvSpPr>
          <p:nvPr>
            <p:ph type="subTitle" idx="1"/>
          </p:nvPr>
        </p:nvSpPr>
        <p:spPr>
          <a:xfrm>
            <a:off x="5883638" y="3544931"/>
            <a:ext cx="30027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QUẢN TRỊ VIÊN</a:t>
            </a:r>
            <a:endParaRPr dirty="0"/>
          </a:p>
        </p:txBody>
      </p:sp>
      <p:sp>
        <p:nvSpPr>
          <p:cNvPr id="226" name="Google Shape;226;p34"/>
          <p:cNvSpPr txBox="1">
            <a:spLocks noGrp="1"/>
          </p:cNvSpPr>
          <p:nvPr>
            <p:ph type="subTitle" idx="3"/>
          </p:nvPr>
        </p:nvSpPr>
        <p:spPr>
          <a:xfrm>
            <a:off x="257664" y="3549052"/>
            <a:ext cx="30027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KHÁCH HÀNG</a:t>
            </a:r>
            <a:endParaRPr dirty="0"/>
          </a:p>
        </p:txBody>
      </p:sp>
      <p:sp>
        <p:nvSpPr>
          <p:cNvPr id="227" name="Google Shape;227;p34"/>
          <p:cNvSpPr/>
          <p:nvPr/>
        </p:nvSpPr>
        <p:spPr>
          <a:xfrm rot="-403778">
            <a:off x="6509154" y="750016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20;p34">
            <a:extLst>
              <a:ext uri="{FF2B5EF4-FFF2-40B4-BE49-F238E27FC236}">
                <a16:creationId xmlns:a16="http://schemas.microsoft.com/office/drawing/2014/main" id="{0FFD1E07-10E6-22B3-5DCF-A1FB24B04C00}"/>
              </a:ext>
            </a:extLst>
          </p:cNvPr>
          <p:cNvSpPr/>
          <p:nvPr/>
        </p:nvSpPr>
        <p:spPr>
          <a:xfrm rot="-403572">
            <a:off x="4504532" y="4005853"/>
            <a:ext cx="127325" cy="127583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4;p34">
            <a:extLst>
              <a:ext uri="{FF2B5EF4-FFF2-40B4-BE49-F238E27FC236}">
                <a16:creationId xmlns:a16="http://schemas.microsoft.com/office/drawing/2014/main" id="{95AC5CC8-297F-315D-E52F-DEC9B2076F03}"/>
              </a:ext>
            </a:extLst>
          </p:cNvPr>
          <p:cNvSpPr txBox="1">
            <a:spLocks/>
          </p:cNvSpPr>
          <p:nvPr/>
        </p:nvSpPr>
        <p:spPr>
          <a:xfrm>
            <a:off x="3063020" y="4189277"/>
            <a:ext cx="30027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Aft>
                <a:spcPts val="1600"/>
              </a:spcAft>
              <a:buFont typeface="Open Sans"/>
              <a:buNone/>
            </a:pPr>
            <a:r>
              <a:rPr lang="en-US" altLang="ja-JP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Quản </a:t>
            </a:r>
            <a:r>
              <a:rPr lang="en-US" altLang="ja-JP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lý</a:t>
            </a:r>
            <a:r>
              <a:rPr lang="en-US" altLang="ja-JP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đơn</a:t>
            </a:r>
            <a:r>
              <a:rPr lang="en-US" altLang="ja-JP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hàng</a:t>
            </a:r>
            <a:r>
              <a:rPr lang="en-US" altLang="ja-JP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, </a:t>
            </a:r>
            <a:r>
              <a:rPr lang="en-US" altLang="ja-JP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sản</a:t>
            </a:r>
            <a:r>
              <a:rPr lang="en-US" altLang="ja-JP" b="1" dirty="0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 </a:t>
            </a:r>
            <a:r>
              <a:rPr lang="en-US" altLang="ja-JP" b="1" dirty="0" err="1">
                <a:effectLst/>
                <a:latin typeface="Montserrat ExtraLight" panose="00000300000000000000" pitchFamily="2" charset="0"/>
                <a:ea typeface="游明朝" panose="02020400000000000000" pitchFamily="18" charset="-128"/>
              </a:rPr>
              <a:t>phẩm</a:t>
            </a:r>
            <a:endParaRPr lang="en-US" b="1" dirty="0">
              <a:latin typeface="Montserrat ExtraLight" panose="00000300000000000000" pitchFamily="2" charset="0"/>
            </a:endParaRPr>
          </a:p>
        </p:txBody>
      </p:sp>
      <p:sp>
        <p:nvSpPr>
          <p:cNvPr id="5" name="Google Shape;226;p34">
            <a:extLst>
              <a:ext uri="{FF2B5EF4-FFF2-40B4-BE49-F238E27FC236}">
                <a16:creationId xmlns:a16="http://schemas.microsoft.com/office/drawing/2014/main" id="{EFA10F0A-9CB4-ED14-A502-F30BE8B2AF8B}"/>
              </a:ext>
            </a:extLst>
          </p:cNvPr>
          <p:cNvSpPr txBox="1">
            <a:spLocks/>
          </p:cNvSpPr>
          <p:nvPr/>
        </p:nvSpPr>
        <p:spPr>
          <a:xfrm>
            <a:off x="3066845" y="3549052"/>
            <a:ext cx="30027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Bold"/>
              <a:buNone/>
              <a:defRPr sz="1600" b="0" i="0" u="none" strike="noStrike" cap="non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Bold"/>
              <a:buNone/>
              <a:defRPr sz="1400" b="0" i="0" u="none" strike="noStrike" cap="non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Bold"/>
              <a:buNone/>
              <a:defRPr sz="1400" b="0" i="0" u="none" strike="noStrike" cap="non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Bold"/>
              <a:buNone/>
              <a:defRPr sz="1400" b="0" i="0" u="none" strike="noStrike" cap="non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Bold"/>
              <a:buNone/>
              <a:defRPr sz="1400" b="0" i="0" u="none" strike="noStrike" cap="non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Bold"/>
              <a:buNone/>
              <a:defRPr sz="1400" b="0" i="0" u="none" strike="noStrike" cap="non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Bold"/>
              <a:buNone/>
              <a:defRPr sz="1400" b="0" i="0" u="none" strike="noStrike" cap="non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Bold"/>
              <a:buNone/>
              <a:defRPr sz="1400" b="0" i="0" u="none" strike="noStrike" cap="non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Montserrat ExtraBold"/>
              <a:buNone/>
              <a:defRPr sz="1400" b="0" i="0" u="none" strike="noStrike" cap="non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vi-VN" dirty="0"/>
              <a:t>NHÂN VIÊN CỬA HÀNG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129175-7362-220B-2448-977A5C60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22" y="1689331"/>
            <a:ext cx="1865376" cy="1764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C8ACCF-9E8D-5BBB-889E-5377932EF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427" y="1689331"/>
            <a:ext cx="2048719" cy="1764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76DB02-61C2-77EE-1620-49FE882B6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175" y="1689331"/>
            <a:ext cx="2030826" cy="176483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>
          <a:extLst>
            <a:ext uri="{FF2B5EF4-FFF2-40B4-BE49-F238E27FC236}">
              <a16:creationId xmlns:a16="http://schemas.microsoft.com/office/drawing/2014/main" id="{573F4C6A-7A1D-14EF-FA76-B4540DE32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>
            <a:extLst>
              <a:ext uri="{FF2B5EF4-FFF2-40B4-BE49-F238E27FC236}">
                <a16:creationId xmlns:a16="http://schemas.microsoft.com/office/drawing/2014/main" id="{AAAFE7A6-7C34-E1DB-D890-121DFFD961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71" r="1181"/>
          <a:stretch/>
        </p:blipFill>
        <p:spPr>
          <a:xfrm flipH="1">
            <a:off x="5494214" y="140677"/>
            <a:ext cx="3492635" cy="4850423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>
            <a:extLst>
              <a:ext uri="{FF2B5EF4-FFF2-40B4-BE49-F238E27FC236}">
                <a16:creationId xmlns:a16="http://schemas.microsoft.com/office/drawing/2014/main" id="{4BEE94AF-D947-615A-B97B-EDFFCBB593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815" y="805723"/>
            <a:ext cx="3355500" cy="15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Montserrat ExtraBold" panose="00000900000000000000" pitchFamily="2" charset="0"/>
                <a:cs typeface="Times New Roman" panose="02020603050405020304" pitchFamily="18" charset="0"/>
              </a:rPr>
              <a:t>02</a:t>
            </a:r>
            <a:endParaRPr b="1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02" name="Google Shape;202;p32">
            <a:extLst>
              <a:ext uri="{FF2B5EF4-FFF2-40B4-BE49-F238E27FC236}">
                <a16:creationId xmlns:a16="http://schemas.microsoft.com/office/drawing/2014/main" id="{0338E90B-83CE-DD4B-71EC-179462664AAC}"/>
              </a:ext>
            </a:extLst>
          </p:cNvPr>
          <p:cNvSpPr/>
          <p:nvPr/>
        </p:nvSpPr>
        <p:spPr>
          <a:xfrm rot="-403563">
            <a:off x="2875568" y="1194745"/>
            <a:ext cx="367694" cy="368463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ExtraBold" panose="00000900000000000000" pitchFamily="2" charset="0"/>
            </a:endParaRPr>
          </a:p>
        </p:txBody>
      </p:sp>
      <p:sp>
        <p:nvSpPr>
          <p:cNvPr id="203" name="Google Shape;203;p32">
            <a:extLst>
              <a:ext uri="{FF2B5EF4-FFF2-40B4-BE49-F238E27FC236}">
                <a16:creationId xmlns:a16="http://schemas.microsoft.com/office/drawing/2014/main" id="{0E4F28DB-08E9-1261-D868-96AF91EC8764}"/>
              </a:ext>
            </a:extLst>
          </p:cNvPr>
          <p:cNvSpPr txBox="1">
            <a:spLocks noGrp="1"/>
          </p:cNvSpPr>
          <p:nvPr>
            <p:ph type="ctrTitle" idx="2"/>
          </p:nvPr>
        </p:nvSpPr>
        <p:spPr>
          <a:xfrm>
            <a:off x="727815" y="2361223"/>
            <a:ext cx="4663200" cy="9917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kumimoji="1" lang="vi-VN" altLang="ja-JP" b="1" dirty="0">
                <a:latin typeface="Montserrat ExtraBold" panose="00000900000000000000" pitchFamily="2" charset="0"/>
                <a:cs typeface="Times New Roman" panose="02020603050405020304" pitchFamily="18" charset="0"/>
              </a:rPr>
              <a:t>LÝ THUYẾT TỔNG QUAN CHUNG</a:t>
            </a:r>
            <a:endParaRPr kumimoji="1" lang="vi-VN" altLang="ja-JP" sz="2400" b="1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100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720000" y="622840"/>
            <a:ext cx="56513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NGÔN NGỮ VÀ CÔNG CỤ HỖ TRỢ</a:t>
            </a:r>
            <a:endParaRPr dirty="0"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1"/>
          </p:nvPr>
        </p:nvSpPr>
        <p:spPr>
          <a:xfrm>
            <a:off x="720365" y="1728825"/>
            <a:ext cx="2221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HTML</a:t>
            </a:r>
            <a:endParaRPr dirty="0"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2"/>
          </p:nvPr>
        </p:nvSpPr>
        <p:spPr>
          <a:xfrm>
            <a:off x="3461663" y="1728825"/>
            <a:ext cx="22284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CSS</a:t>
            </a:r>
            <a:endParaRPr dirty="0"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3"/>
          </p:nvPr>
        </p:nvSpPr>
        <p:spPr>
          <a:xfrm>
            <a:off x="6197363" y="1728825"/>
            <a:ext cx="2224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JAVASCRIPT</a:t>
            </a:r>
            <a:endParaRPr dirty="0"/>
          </a:p>
        </p:txBody>
      </p:sp>
      <p:sp>
        <p:nvSpPr>
          <p:cNvPr id="180" name="Google Shape;180;p31"/>
          <p:cNvSpPr txBox="1">
            <a:spLocks noGrp="1"/>
          </p:cNvSpPr>
          <p:nvPr>
            <p:ph type="subTitle" idx="4"/>
          </p:nvPr>
        </p:nvSpPr>
        <p:spPr>
          <a:xfrm>
            <a:off x="1584620" y="3507900"/>
            <a:ext cx="2224800" cy="3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RATIONAL ROSE</a:t>
            </a:r>
            <a:endParaRPr dirty="0"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5"/>
          </p:nvPr>
        </p:nvSpPr>
        <p:spPr>
          <a:xfrm>
            <a:off x="4954975" y="3482146"/>
            <a:ext cx="2663524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vi-VN" dirty="0"/>
              <a:t>VISUAL STUDIO CODE</a:t>
            </a:r>
            <a:endParaRPr dirty="0"/>
          </a:p>
        </p:txBody>
      </p:sp>
      <p:sp>
        <p:nvSpPr>
          <p:cNvPr id="183" name="Google Shape;183;p31"/>
          <p:cNvSpPr/>
          <p:nvPr/>
        </p:nvSpPr>
        <p:spPr>
          <a:xfrm rot="-403778">
            <a:off x="6295156" y="836105"/>
            <a:ext cx="152346" cy="152660"/>
          </a:xfrm>
          <a:custGeom>
            <a:avLst/>
            <a:gdLst/>
            <a:ahLst/>
            <a:cxnLst/>
            <a:rect l="l" t="t" r="r" b="b"/>
            <a:pathLst>
              <a:path w="8583" h="8602" extrusionOk="0">
                <a:moveTo>
                  <a:pt x="2200" y="0"/>
                </a:moveTo>
                <a:lnTo>
                  <a:pt x="492" y="1237"/>
                </a:lnTo>
                <a:lnTo>
                  <a:pt x="2691" y="3928"/>
                </a:lnTo>
                <a:lnTo>
                  <a:pt x="1" y="6147"/>
                </a:lnTo>
                <a:lnTo>
                  <a:pt x="1218" y="7855"/>
                </a:lnTo>
                <a:lnTo>
                  <a:pt x="4164" y="5656"/>
                </a:lnTo>
                <a:lnTo>
                  <a:pt x="6128" y="8602"/>
                </a:lnTo>
                <a:lnTo>
                  <a:pt x="7856" y="7129"/>
                </a:lnTo>
                <a:lnTo>
                  <a:pt x="5892" y="4419"/>
                </a:lnTo>
                <a:lnTo>
                  <a:pt x="8583" y="2219"/>
                </a:lnTo>
                <a:lnTo>
                  <a:pt x="7110" y="491"/>
                </a:lnTo>
                <a:lnTo>
                  <a:pt x="4419" y="2710"/>
                </a:lnTo>
                <a:lnTo>
                  <a:pt x="2200" y="0"/>
                </a:lnTo>
                <a:close/>
              </a:path>
            </a:pathLst>
          </a:custGeom>
          <a:solidFill>
            <a:srgbClr val="FFB7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1"/>
          <p:cNvSpPr/>
          <p:nvPr/>
        </p:nvSpPr>
        <p:spPr>
          <a:xfrm>
            <a:off x="1746665" y="1607375"/>
            <a:ext cx="169200" cy="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2612420" y="3392700"/>
            <a:ext cx="169200" cy="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4491263" y="1607375"/>
            <a:ext cx="169200" cy="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/>
          <p:nvPr/>
        </p:nvSpPr>
        <p:spPr>
          <a:xfrm>
            <a:off x="7225163" y="1607375"/>
            <a:ext cx="169200" cy="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/>
          <p:nvPr/>
        </p:nvSpPr>
        <p:spPr>
          <a:xfrm>
            <a:off x="6202137" y="3392700"/>
            <a:ext cx="169200" cy="39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subTitle" idx="9"/>
          </p:nvPr>
        </p:nvSpPr>
        <p:spPr>
          <a:xfrm>
            <a:off x="735125" y="2140900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vi-VN" altLang="ja-JP" sz="1500" b="1" dirty="0">
                <a:latin typeface="Montserrat ExtraLight" panose="00000300000000000000" pitchFamily="2" charset="0"/>
              </a:rPr>
              <a:t>Xây dựng cấu trúc trang web, dễ học, mã nguồn mở</a:t>
            </a:r>
          </a:p>
        </p:txBody>
      </p:sp>
      <p:sp>
        <p:nvSpPr>
          <p:cNvPr id="191" name="Google Shape;191;p31"/>
          <p:cNvSpPr txBox="1">
            <a:spLocks noGrp="1"/>
          </p:cNvSpPr>
          <p:nvPr>
            <p:ph type="subTitle" idx="7"/>
          </p:nvPr>
        </p:nvSpPr>
        <p:spPr>
          <a:xfrm>
            <a:off x="3467300" y="2140900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vi-VN" altLang="ja-JP" sz="1500" b="1" dirty="0">
                <a:latin typeface="Montserrat ExtraLight" panose="00000300000000000000" pitchFamily="2" charset="0"/>
              </a:rPr>
              <a:t>Định dạng giao diện, tách biệt nội dung và giao diện</a:t>
            </a:r>
          </a:p>
        </p:txBody>
      </p:sp>
      <p:sp>
        <p:nvSpPr>
          <p:cNvPr id="192" name="Google Shape;192;p31"/>
          <p:cNvSpPr txBox="1">
            <a:spLocks noGrp="1"/>
          </p:cNvSpPr>
          <p:nvPr>
            <p:ph type="subTitle" idx="8"/>
          </p:nvPr>
        </p:nvSpPr>
        <p:spPr>
          <a:xfrm>
            <a:off x="6199475" y="2140900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vi-VN" altLang="ja-JP" sz="1500" b="1" dirty="0">
                <a:latin typeface="Montserrat ExtraLight" panose="00000300000000000000" pitchFamily="2" charset="0"/>
              </a:rPr>
              <a:t>Tăng tính tương tác, hỗ trợ nhiều thư viện</a:t>
            </a:r>
          </a:p>
        </p:txBody>
      </p:sp>
      <p:sp>
        <p:nvSpPr>
          <p:cNvPr id="193" name="Google Shape;193;p31"/>
          <p:cNvSpPr txBox="1">
            <a:spLocks noGrp="1"/>
          </p:cNvSpPr>
          <p:nvPr>
            <p:ph type="subTitle" idx="13"/>
          </p:nvPr>
        </p:nvSpPr>
        <p:spPr>
          <a:xfrm>
            <a:off x="5178174" y="3917400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vi-VN" altLang="ja-JP" sz="1500" b="1" dirty="0">
                <a:latin typeface="Montserrat ExtraLight" panose="00000300000000000000" pitchFamily="2" charset="0"/>
              </a:rPr>
              <a:t>Soạn thảo mã nguồn, tích hợp Git, tiện ích mở rộng</a:t>
            </a:r>
          </a:p>
        </p:txBody>
      </p:sp>
      <p:sp>
        <p:nvSpPr>
          <p:cNvPr id="195" name="Google Shape;195;p31"/>
          <p:cNvSpPr txBox="1">
            <a:spLocks noGrp="1"/>
          </p:cNvSpPr>
          <p:nvPr>
            <p:ph type="subTitle" idx="15"/>
          </p:nvPr>
        </p:nvSpPr>
        <p:spPr>
          <a:xfrm>
            <a:off x="1600880" y="3917400"/>
            <a:ext cx="222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vi-VN" altLang="ja-JP" sz="1500" b="1" dirty="0">
                <a:latin typeface="Montserrat ExtraLight" panose="00000300000000000000" pitchFamily="2" charset="0"/>
              </a:rPr>
              <a:t>Phân tích hệ thống, vẽ biểu đồ UML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neakers shop pitch deck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FFB711"/>
      </a:lt2>
      <a:accent1>
        <a:srgbClr val="FFB711"/>
      </a:accent1>
      <a:accent2>
        <a:srgbClr val="212121"/>
      </a:accent2>
      <a:accent3>
        <a:srgbClr val="212121"/>
      </a:accent3>
      <a:accent4>
        <a:srgbClr val="F3F3F3"/>
      </a:accent4>
      <a:accent5>
        <a:srgbClr val="D9D9D9"/>
      </a:accent5>
      <a:accent6>
        <a:srgbClr val="FFB71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957</Words>
  <Application>Microsoft Office PowerPoint</Application>
  <PresentationFormat>On-screen Show (16:9)</PresentationFormat>
  <Paragraphs>134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Montserrat ExtraBold</vt:lpstr>
      <vt:lpstr>Courier New</vt:lpstr>
      <vt:lpstr>Times New Roman</vt:lpstr>
      <vt:lpstr>Arial</vt:lpstr>
      <vt:lpstr>Open Sans</vt:lpstr>
      <vt:lpstr>Montserrat ExtraLight</vt:lpstr>
      <vt:lpstr>Sneakers shop pitch deck</vt:lpstr>
      <vt:lpstr>PowerPoint Presentation</vt:lpstr>
      <vt:lpstr>NỘI DUNG CHÍNH</vt:lpstr>
      <vt:lpstr>01</vt:lpstr>
      <vt:lpstr>LÝ DO CHỌN ĐỀ TÀI</vt:lpstr>
      <vt:lpstr>MỤC TIÊU DỰ ÁN</vt:lpstr>
      <vt:lpstr>PHƯƠNG PHÁP THỰC HIỆN</vt:lpstr>
      <vt:lpstr>ĐỐI TƯỢNG SỬ DỤNG </vt:lpstr>
      <vt:lpstr>02</vt:lpstr>
      <vt:lpstr>NGÔN NGỮ VÀ CÔNG CỤ HỖ TRỢ</vt:lpstr>
      <vt:lpstr>03</vt:lpstr>
      <vt:lpstr>MÔ TẢ BÀI TOÁN</vt:lpstr>
      <vt:lpstr>NGƯỜI DÙNG</vt:lpstr>
      <vt:lpstr>YÊU CẦU PHI CHỨC NĂNG</vt:lpstr>
      <vt:lpstr>MÔ HÌNH HÓA DỮ LIỆU</vt:lpstr>
      <vt:lpstr>MÔ HÌNH HÓA CHỨC NĂNG</vt:lpstr>
      <vt:lpstr>04</vt:lpstr>
      <vt:lpstr>CÀI ĐẶT CHƯƠNG TRÌNH</vt:lpstr>
      <vt:lpstr>CÀI ĐẶT CHƯƠNG TRÌNH</vt:lpstr>
      <vt:lpstr>CÀI ĐẶT CHƯƠNG TRÌNH</vt:lpstr>
      <vt:lpstr>CÀI ĐẶT CHƯƠNG TRÌNH</vt:lpstr>
      <vt:lpstr>KIỂM THỬ</vt:lpstr>
      <vt:lpstr>KẾT LUẬN</vt:lpstr>
      <vt:lpstr>KIẾN NGHỊ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Phương Anh Đoàn</cp:lastModifiedBy>
  <cp:revision>2</cp:revision>
  <dcterms:modified xsi:type="dcterms:W3CDTF">2025-05-10T07:27:01Z</dcterms:modified>
</cp:coreProperties>
</file>