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873" r:id="rId1"/>
    <p:sldMasterId id="2147483890" r:id="rId2"/>
    <p:sldMasterId id="2147483908" r:id="rId3"/>
  </p:sldMasterIdLst>
  <p:notesMasterIdLst>
    <p:notesMasterId r:id="rId32"/>
  </p:notesMasterIdLst>
  <p:handoutMasterIdLst>
    <p:handoutMasterId r:id="rId33"/>
  </p:handoutMasterIdLst>
  <p:sldIdLst>
    <p:sldId id="256" r:id="rId4"/>
    <p:sldId id="258" r:id="rId5"/>
    <p:sldId id="281" r:id="rId6"/>
    <p:sldId id="259" r:id="rId7"/>
    <p:sldId id="263" r:id="rId8"/>
    <p:sldId id="264" r:id="rId9"/>
    <p:sldId id="265" r:id="rId10"/>
    <p:sldId id="266" r:id="rId11"/>
    <p:sldId id="282" r:id="rId12"/>
    <p:sldId id="260" r:id="rId13"/>
    <p:sldId id="267" r:id="rId14"/>
    <p:sldId id="283" r:id="rId15"/>
    <p:sldId id="261" r:id="rId16"/>
    <p:sldId id="268" r:id="rId17"/>
    <p:sldId id="269" r:id="rId18"/>
    <p:sldId id="270" r:id="rId19"/>
    <p:sldId id="271" r:id="rId20"/>
    <p:sldId id="272" r:id="rId21"/>
    <p:sldId id="273" r:id="rId22"/>
    <p:sldId id="284" r:id="rId23"/>
    <p:sldId id="274" r:id="rId24"/>
    <p:sldId id="276" r:id="rId25"/>
    <p:sldId id="277" r:id="rId26"/>
    <p:sldId id="278" r:id="rId27"/>
    <p:sldId id="279" r:id="rId28"/>
    <p:sldId id="280" r:id="rId29"/>
    <p:sldId id="275" r:id="rId30"/>
    <p:sldId id="26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4737" autoAdjust="0"/>
  </p:normalViewPr>
  <p:slideViewPr>
    <p:cSldViewPr snapToGrid="0">
      <p:cViewPr varScale="1">
        <p:scale>
          <a:sx n="75" d="100"/>
          <a:sy n="75" d="100"/>
        </p:scale>
        <p:origin x="106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5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DB47AC-AA9D-4B36-8AE3-A3C4FCE8597E}" type="datetimeFigureOut">
              <a:rPr lang="en-US" smtClean="0"/>
              <a:t>6/17/2018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032E53-FED1-4B2A-8737-45974B36E09D}" type="slidenum">
              <a:rPr lang="en-US" smtClean="0"/>
              <a:t>‹#›</a:t>
            </a:fld>
            <a:endParaRPr lang="en-US"/>
          </a:p>
        </p:txBody>
      </p:sp>
    </p:spTree>
    <p:extLst>
      <p:ext uri="{BB962C8B-B14F-4D97-AF65-F5344CB8AC3E}">
        <p14:creationId xmlns:p14="http://schemas.microsoft.com/office/powerpoint/2010/main" val="420634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64E3F-9958-493D-99FA-005C83453704}" type="datetimeFigureOut">
              <a:rPr lang="en-US" smtClean="0"/>
              <a:t>6/17/2018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7FBC9-ED05-4C60-B294-6B6E3448F64E}" type="slidenum">
              <a:rPr lang="en-US" smtClean="0"/>
              <a:t>‹#›</a:t>
            </a:fld>
            <a:endParaRPr lang="en-US"/>
          </a:p>
        </p:txBody>
      </p:sp>
    </p:spTree>
    <p:extLst>
      <p:ext uri="{BB962C8B-B14F-4D97-AF65-F5344CB8AC3E}">
        <p14:creationId xmlns:p14="http://schemas.microsoft.com/office/powerpoint/2010/main" val="292172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1CE8A5-90A5-4B40-882E-175E1F65FE05}"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434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06DC47-7A78-42CB-AF2D-EFE11EF4E922}"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433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9CA939-5FB0-4A0F-888A-E36FEB1381F0}"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D57F1E4F-1CFF-5643-939E-217C01CDF565}" type="slidenum">
              <a:rPr lang="en-US" dirty="0"/>
              <a:pPr/>
              <a:t>‹#›</a:t>
            </a:fld>
            <a:endParaRPr lang="en-US" dirty="0"/>
          </a:p>
        </p:txBody>
      </p:sp>
      <p:sp>
        <p:nvSpPr>
          <p:cNvPr id="14" name="TextBox 13"/>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960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AB82243-52E4-4375-A3CF-FF6148DDB87F}"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2980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817E7DF-7750-4895-A192-0AB87CEAAAD6}"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7F1E4F-1CFF-5643-939E-217C01CDF565}" type="slidenum">
              <a:rPr lang="en-US" dirty="0"/>
              <a:pPr/>
              <a:t>‹#›</a:t>
            </a:fld>
            <a:endParaRPr lang="en-US" dirty="0"/>
          </a:p>
        </p:txBody>
      </p:sp>
      <p:sp>
        <p:nvSpPr>
          <p:cNvPr id="17" name="TextBox 16"/>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4582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9CDDAB4-6FF2-4A37-B856-72DF190B152F}"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842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C85B1B-7253-41DE-878A-92BD978FE34D}"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596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0DA74-5C1B-4511-BD94-DD30A033EE8C}"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90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4"/>
          </p:nvPr>
        </p:nvSpPr>
        <p:spPr/>
        <p:txBody>
          <a:bodyPr/>
          <a:lstStyle/>
          <a:p>
            <a:fld id="{E182C8E8-BA77-483D-A7C4-34F567A9B098}" type="datetime1">
              <a:rPr lang="en-US" smtClean="0"/>
              <a:t>6/17/2018</a:t>
            </a:fld>
            <a:endParaRPr lang="en-US"/>
          </a:p>
        </p:txBody>
      </p:sp>
      <p:sp>
        <p:nvSpPr>
          <p:cNvPr id="8" name="Footer Placeholder 7"/>
          <p:cNvSpPr>
            <a:spLocks noGrp="1"/>
          </p:cNvSpPr>
          <p:nvPr>
            <p:ph type="ftr" sz="quarter" idx="15"/>
          </p:nvPr>
        </p:nvSpPr>
        <p:spPr/>
        <p:txBody>
          <a:bodyPr/>
          <a:lstStyle/>
          <a:p>
            <a:endParaRPr lang="en-US"/>
          </a:p>
        </p:txBody>
      </p:sp>
      <p:sp>
        <p:nvSpPr>
          <p:cNvPr id="9" name="Slide Number Placeholder 8"/>
          <p:cNvSpPr>
            <a:spLocks noGrp="1"/>
          </p:cNvSpPr>
          <p:nvPr>
            <p:ph type="sldNum" sz="quarter" idx="16"/>
          </p:nvPr>
        </p:nvSpPr>
        <p:spPr/>
        <p:txBody>
          <a:bodyPr/>
          <a:lstStyle/>
          <a:p>
            <a:fld id="{AA33FB1C-D4B9-426F-9BF3-1CA5AA829D0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47893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9536C2-F872-43EF-87A5-6823DA890938}"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503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EB990E-9F12-4D52-B6D7-8DA2F4E42976}"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4529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06FEC-CBBA-460F-9703-61CEC8737A64}"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8746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F43B86-525B-422B-A60A-F31836011C53}"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9894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C8524E-3B5F-4668-8CA2-6550C6E8B260}"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1970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48BB0A-78D4-465F-AA5B-5BCCBD6E6CDA}" type="datetime1">
              <a:rPr lang="en-US" smtClean="0"/>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8939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A3124E-9D60-46B1-B445-5578078987D8}" type="datetime1">
              <a:rPr lang="en-US" smtClean="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629915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C188FFD1-656E-4E01-9F60-CB276CCA56A3}" type="datetime1">
              <a:rPr lang="en-US" smtClean="0"/>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4790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24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57D7083-A81C-4D16-84F0-EF81C41445C3}"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015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D5C68ED-EF78-4571-9758-9F1D3DF88267}"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3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1904642-F81D-4E1A-98D2-4CAD51AEBCCF}"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1218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477CB40-5DFE-44BF-8CF0-A5CF50ADF265}"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53777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0BC4FA9-2823-445E-BC07-ECAB40A63377}"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751116" y="754166"/>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390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6C6D4C-EB36-4DE6-8E58-5B8F2102F65B}"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745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866F71F-4189-4C20-87B4-0C7C5D059A2E}"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0225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A3234F8A-222D-4A71-8B5F-72B5D74A8B48}" type="datetime1">
              <a:rPr lang="en-US" smtClean="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70965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1BEB5BCA-A219-4B65-A7EE-228839C885CD}" type="datetime1">
              <a:rPr lang="en-US" smtClean="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51180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A6E14-6C72-4596-9F00-471B4CC172B0}"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36789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F91D3-7677-4916-B683-F5015206E6CB}"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4262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0FDD93AB-C447-45E8-9967-FB86747A299C}" type="datetime1">
              <a:rPr lang="en-US" smtClean="0"/>
              <a:t>6/17/2018</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0757924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091F7D-17D0-43AB-971E-C2A6803AE9CF}"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32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192387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3BC2BCA4-AD3A-4642-98F2-E94F8823732A}" type="datetime1">
              <a:rPr lang="en-US" smtClean="0"/>
              <a:t>6/17/2018</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987000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F24CDC-D770-4FA4-804F-2AA778F452C4}"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96736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821900-B5E1-4858-8BAC-4EDBB8F0D812}" type="datetime1">
              <a:rPr lang="en-US" smtClean="0"/>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5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25DB99-5DA2-4E38-B5B9-C0CE7D468647}"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50445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483D21-34DD-4F5F-9C27-6235A3DABB6F}" type="datetime1">
              <a:rPr lang="en-US" smtClean="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2610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1CE08-8C79-4FDA-9A42-D99A36251565}" type="datetime1">
              <a:rPr lang="en-US" smtClean="0"/>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04457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703A3410-4D6D-4A9E-89E6-294D9FDA247D}" type="datetime1">
              <a:rPr lang="en-US" smtClean="0"/>
              <a:t>6/17/2018</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17036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92069302-85A7-4F25-AF8D-6FD8304DAE46}" type="datetime1">
              <a:rPr lang="en-US" smtClean="0"/>
              <a:t>6/17/2018</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1501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D7D83-4D0D-4BCC-A637-4453E6DB1C22}"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04817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CBA3D-F54F-4C9B-832E-6DF26D9B6D42}" type="datetime1">
              <a:rPr lang="en-US" smtClean="0"/>
              <a:t>6/17/2018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39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7F9AE8-E716-4A41-98FD-176C54CA575A}" type="datetime1">
              <a:rPr lang="en-US" smtClean="0"/>
              <a:t>6/17/2018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247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009D15-BE40-4504-8300-0E81670B0D33}" type="datetime1">
              <a:rPr lang="en-US" smtClean="0"/>
              <a:t>6/17/2018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163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A7AD9-85EF-4A6F-A082-E073136502CF}" type="datetime1">
              <a:rPr lang="en-US" smtClean="0"/>
              <a:t>6/17/2018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417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17899E96-89D9-410A-A5C9-8F7DF0206BDB}"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549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7B5B567-7608-49B8-BFDD-3393B4ADF87A}" type="datetime1">
              <a:rPr lang="en-US" smtClean="0"/>
              <a:t>6/17/2018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11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1FA5EC82-5576-433C-91BE-430BCB2AADD0}" type="datetime1">
              <a:rPr lang="en-US" smtClean="0"/>
              <a:t>6/17/2018</a:t>
            </a:fld>
            <a:endParaRPr lang="en-US" dirty="0"/>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709703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28" r:id="rId17"/>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750">
                <a:solidFill>
                  <a:schemeClr val="tx1"/>
                </a:solidFill>
              </a:defRPr>
            </a:lvl1pPr>
          </a:lstStyle>
          <a:p>
            <a:fld id="{37CB9F1A-D157-493C-B1A7-4101138E4506}" type="datetime1">
              <a:rPr lang="en-US" smtClean="0"/>
              <a:t>6/17/2018</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71004240"/>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hf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22BD8348-20F0-4C88-BE70-B8BB9E28EC59}" type="datetime1">
              <a:rPr lang="en-US" smtClean="0"/>
              <a:t>6/17/2018</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3200" baseline="0">
                <a:solidFill>
                  <a:schemeClr val="tx2"/>
                </a:solidFill>
              </a:defRPr>
            </a:lvl1pPr>
          </a:lstStyle>
          <a:p>
            <a:fld id="{D57F1E4F-1CFF-5643-939E-217C01CDF565}"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1031123"/>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iming>
    <p:tnLst>
      <p:par>
        <p:cTn id="1" dur="indefinite" restart="never" nodeType="tmRoot"/>
      </p:par>
    </p:tnLst>
  </p:timing>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1300787"/>
            <a:ext cx="6517482" cy="1175714"/>
          </a:xfrm>
        </p:spPr>
        <p:txBody>
          <a:bodyPr/>
          <a:lstStyle/>
          <a:p>
            <a:r>
              <a:rPr lang="en-US" sz="5400" smtClean="0"/>
              <a:t>Đồ họa máy tính</a:t>
            </a:r>
            <a:endParaRPr lang="en-US" sz="5400"/>
          </a:p>
        </p:txBody>
      </p:sp>
      <p:sp>
        <p:nvSpPr>
          <p:cNvPr id="3" name="Subtitle 2"/>
          <p:cNvSpPr>
            <a:spLocks noGrp="1"/>
          </p:cNvSpPr>
          <p:nvPr>
            <p:ph type="subTitle" idx="1"/>
          </p:nvPr>
        </p:nvSpPr>
        <p:spPr>
          <a:xfrm>
            <a:off x="1313259" y="2692401"/>
            <a:ext cx="6517482" cy="2870199"/>
          </a:xfrm>
        </p:spPr>
        <p:txBody>
          <a:bodyPr>
            <a:normAutofit/>
          </a:bodyPr>
          <a:lstStyle/>
          <a:p>
            <a:r>
              <a:rPr lang="en-US" sz="3200" smtClean="0"/>
              <a:t>Danh sách thành viên</a:t>
            </a:r>
          </a:p>
          <a:p>
            <a:pPr marL="342900" indent="-342900">
              <a:buFont typeface="+mj-lt"/>
              <a:buAutoNum type="arabicPeriod"/>
            </a:pPr>
            <a:r>
              <a:rPr lang="en-US" sz="3200" smtClean="0"/>
              <a:t>Võ Minh Đạt</a:t>
            </a:r>
          </a:p>
          <a:p>
            <a:pPr marL="342900" indent="-342900">
              <a:buFont typeface="+mj-lt"/>
              <a:buAutoNum type="arabicPeriod"/>
            </a:pPr>
            <a:r>
              <a:rPr lang="en-US" sz="3200" smtClean="0"/>
              <a:t>Võ Quốc Đạt</a:t>
            </a:r>
          </a:p>
          <a:p>
            <a:pPr marL="342900" indent="-342900">
              <a:buFont typeface="+mj-lt"/>
              <a:buAutoNum type="arabicPeriod"/>
            </a:pPr>
            <a:r>
              <a:rPr lang="en-US" sz="3200" smtClean="0"/>
              <a:t>Lê Quang Tiến</a:t>
            </a:r>
          </a:p>
          <a:p>
            <a:pPr marL="342900" indent="-342900">
              <a:buFont typeface="+mj-lt"/>
              <a:buAutoNum type="arabicPeriod"/>
            </a:pPr>
            <a:r>
              <a:rPr lang="en-US" sz="3200" smtClean="0"/>
              <a:t>Đỗ Đức Huy</a:t>
            </a:r>
          </a:p>
        </p:txBody>
      </p:sp>
    </p:spTree>
    <p:extLst>
      <p:ext uri="{BB962C8B-B14F-4D97-AF65-F5344CB8AC3E}">
        <p14:creationId xmlns:p14="http://schemas.microsoft.com/office/powerpoint/2010/main" val="571644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219200"/>
          </a:xfrm>
        </p:spPr>
        <p:txBody>
          <a:bodyPr>
            <a:normAutofit fontScale="90000"/>
          </a:bodyPr>
          <a:lstStyle/>
          <a:p>
            <a:r>
              <a:rPr lang="en-US" b="1" smtClean="0"/>
              <a:t>2.Hình ảnh</a:t>
            </a:r>
            <a:r>
              <a:rPr lang="en-US"/>
              <a:t/>
            </a:r>
            <a:br>
              <a:rPr lang="en-US"/>
            </a:br>
            <a:endParaRPr lang="en-US"/>
          </a:p>
        </p:txBody>
      </p:sp>
      <p:sp>
        <p:nvSpPr>
          <p:cNvPr id="3" name="Content Placeholder 2"/>
          <p:cNvSpPr>
            <a:spLocks noGrp="1"/>
          </p:cNvSpPr>
          <p:nvPr>
            <p:ph idx="1"/>
          </p:nvPr>
        </p:nvSpPr>
        <p:spPr>
          <a:xfrm>
            <a:off x="1028700" y="1689100"/>
            <a:ext cx="7200900" cy="1816100"/>
          </a:xfrm>
        </p:spPr>
        <p:txBody>
          <a:bodyPr/>
          <a:lstStyle/>
          <a:p>
            <a:r>
              <a:rPr lang="en-US"/>
              <a:t>Một hình ảnh tương tự như một </a:t>
            </a:r>
            <a:r>
              <a:rPr lang="en-US" smtClean="0"/>
              <a:t>bitmap.</a:t>
            </a:r>
          </a:p>
          <a:p>
            <a:r>
              <a:rPr lang="en-US"/>
              <a:t>M</a:t>
            </a:r>
            <a:r>
              <a:rPr lang="en-US" smtClean="0"/>
              <a:t>ột </a:t>
            </a:r>
            <a:r>
              <a:rPr lang="en-US"/>
              <a:t>hình ảnh có thể chứa nhiều thông tin </a:t>
            </a:r>
            <a:r>
              <a:rPr lang="en-US" smtClean="0"/>
              <a:t>hơn </a:t>
            </a:r>
            <a:r>
              <a:rPr lang="en-US"/>
              <a:t>trong một vùng hình chữ nhật của màn </a:t>
            </a:r>
            <a:r>
              <a:rPr lang="en-US" smtClean="0"/>
              <a:t>hình.</a:t>
            </a:r>
          </a:p>
          <a:p>
            <a:r>
              <a:rPr lang="en-US"/>
              <a:t>C</a:t>
            </a:r>
            <a:r>
              <a:rPr lang="en-US" smtClean="0"/>
              <a:t>ó </a:t>
            </a:r>
            <a:r>
              <a:rPr lang="en-US"/>
              <a:t>thể đến từ nhiều </a:t>
            </a:r>
            <a:r>
              <a:rPr lang="en-US" smtClean="0"/>
              <a:t>nguồn: </a:t>
            </a:r>
            <a:r>
              <a:rPr lang="en-US"/>
              <a:t>Ảnh được số </a:t>
            </a:r>
            <a:r>
              <a:rPr lang="en-US" smtClean="0"/>
              <a:t>hóa,…</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737" y="3721100"/>
            <a:ext cx="2303463" cy="2781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150" y="3721100"/>
            <a:ext cx="2241550" cy="2781300"/>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0254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2.Hình ảnh</a:t>
            </a:r>
            <a:r>
              <a:rPr lang="en-US"/>
              <a:t/>
            </a:r>
            <a:br>
              <a:rPr lang="en-US"/>
            </a:br>
            <a:endParaRPr lang="en-US"/>
          </a:p>
        </p:txBody>
      </p:sp>
      <p:sp>
        <p:nvSpPr>
          <p:cNvPr id="3" name="Content Placeholder 2"/>
          <p:cNvSpPr>
            <a:spLocks noGrp="1"/>
          </p:cNvSpPr>
          <p:nvPr>
            <p:ph idx="1"/>
          </p:nvPr>
        </p:nvSpPr>
        <p:spPr>
          <a:xfrm>
            <a:off x="1028700" y="1625600"/>
            <a:ext cx="7200900" cy="4813300"/>
          </a:xfrm>
        </p:spPr>
        <p:txBody>
          <a:bodyPr>
            <a:normAutofit lnSpcReduction="10000"/>
          </a:bodyPr>
          <a:lstStyle/>
          <a:p>
            <a:pPr marL="0" indent="0">
              <a:buNone/>
            </a:pPr>
            <a:r>
              <a:rPr lang="en-US" smtClean="0"/>
              <a:t>2.1. </a:t>
            </a:r>
            <a:r>
              <a:rPr lang="en-US"/>
              <a:t>Đọc, </a:t>
            </a:r>
            <a:r>
              <a:rPr lang="en-US" smtClean="0"/>
              <a:t>Ghi </a:t>
            </a:r>
            <a:r>
              <a:rPr lang="en-US"/>
              <a:t>và Sao chép Dữ liệu </a:t>
            </a:r>
            <a:r>
              <a:rPr lang="en-US" smtClean="0"/>
              <a:t>Pixel:</a:t>
            </a:r>
          </a:p>
          <a:p>
            <a:r>
              <a:rPr lang="en-US"/>
              <a:t>OpenGL cung cấp ba lệnh cơ bản để xử lý dữ liệu hình ảnh:</a:t>
            </a:r>
          </a:p>
          <a:p>
            <a:pPr marL="457200" indent="-457200">
              <a:buFont typeface="+mj-lt"/>
              <a:buAutoNum type="arabicPeriod"/>
            </a:pPr>
            <a:r>
              <a:rPr lang="vi-VN" b="1" smtClean="0"/>
              <a:t>glReadPixels </a:t>
            </a:r>
            <a:r>
              <a:rPr lang="vi-VN" b="1"/>
              <a:t>() </a:t>
            </a:r>
            <a:r>
              <a:rPr lang="vi-VN"/>
              <a:t>—Đưa một mảng hình chữ nhật của các pixel từ bộ đệm khung và lưu trữ dữ liệu trong bộ nhớ xử lý.</a:t>
            </a:r>
          </a:p>
          <a:p>
            <a:pPr marL="457200" indent="-457200">
              <a:buFont typeface="+mj-lt"/>
              <a:buAutoNum type="arabicPeriod"/>
            </a:pPr>
            <a:r>
              <a:rPr lang="vi-VN" b="1" smtClean="0"/>
              <a:t>glDrawPixels </a:t>
            </a:r>
            <a:r>
              <a:rPr lang="vi-VN" b="1"/>
              <a:t>() </a:t>
            </a:r>
            <a:r>
              <a:rPr lang="vi-VN"/>
              <a:t>—Gửi một mảng hình chữ nhật pixel từ dữ liệu được lưu trong bộ nhớ xử lý vào bộ đệm khung ở vị trí raster hiện tại được chỉ định </a:t>
            </a:r>
            <a:r>
              <a:rPr lang="vi-VN" smtClean="0"/>
              <a:t>bởi</a:t>
            </a:r>
            <a:r>
              <a:rPr lang="en-US" smtClean="0"/>
              <a:t> </a:t>
            </a:r>
            <a:r>
              <a:rPr lang="vi-VN" smtClean="0"/>
              <a:t>glRasterPos </a:t>
            </a:r>
            <a:r>
              <a:rPr lang="vi-VN"/>
              <a:t>* () .</a:t>
            </a:r>
          </a:p>
          <a:p>
            <a:pPr marL="457200" indent="-457200">
              <a:buFont typeface="+mj-lt"/>
              <a:buAutoNum type="arabicPeriod"/>
            </a:pPr>
            <a:r>
              <a:rPr lang="vi-VN" b="1" smtClean="0"/>
              <a:t>glCopyPixels </a:t>
            </a:r>
            <a:r>
              <a:rPr lang="vi-VN" b="1"/>
              <a:t>() </a:t>
            </a:r>
            <a:r>
              <a:rPr lang="vi-VN"/>
              <a:t>—Cách một mảng các pixel hình chữ nhật từ một phần của bộ đệm khung này sang phần khác. Lệnh này hoạt động tương tự như lệnh gọi </a:t>
            </a:r>
            <a:r>
              <a:rPr lang="vi-VN" smtClean="0"/>
              <a:t>tới</a:t>
            </a:r>
            <a:r>
              <a:rPr lang="en-US" smtClean="0"/>
              <a:t> </a:t>
            </a:r>
            <a:r>
              <a:rPr lang="vi-VN" smtClean="0"/>
              <a:t>glReadPixels </a:t>
            </a:r>
            <a:r>
              <a:rPr lang="vi-VN"/>
              <a:t>() theo sau là một cuộc gọi đến glDrawPixels </a:t>
            </a:r>
            <a:r>
              <a:rPr lang="vi-VN" smtClean="0"/>
              <a:t>(), </a:t>
            </a:r>
            <a:r>
              <a:rPr lang="vi-VN"/>
              <a:t>nhưng dữ liệu không bao giờ được ghi vào bộ nhớ xử lý.</a:t>
            </a:r>
          </a:p>
          <a:p>
            <a:pPr marL="0" indent="0">
              <a:buNone/>
            </a:pP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5982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4371" y="2641600"/>
            <a:ext cx="7560529" cy="1244600"/>
          </a:xfrm>
        </p:spPr>
        <p:txBody>
          <a:bodyPr>
            <a:normAutofit fontScale="92500"/>
          </a:bodyPr>
          <a:lstStyle/>
          <a:p>
            <a:pPr marL="0" indent="0" algn="ctr">
              <a:buNone/>
            </a:pPr>
            <a:r>
              <a:rPr lang="en-US" sz="5400" b="1"/>
              <a:t>3</a:t>
            </a:r>
            <a:r>
              <a:rPr lang="en-US" sz="5400" b="1" smtClean="0"/>
              <a:t>. Đường ống hình ảnh</a:t>
            </a:r>
            <a:endParaRPr lang="en-US" sz="5400" b="1"/>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6555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lstStyle/>
          <a:p>
            <a:r>
              <a:rPr lang="en-US" b="1" smtClean="0"/>
              <a:t>3. </a:t>
            </a:r>
            <a:r>
              <a:rPr lang="vi-VN" b="1" smtClean="0"/>
              <a:t>Đường </a:t>
            </a:r>
            <a:r>
              <a:rPr lang="vi-VN" b="1"/>
              <a:t>ống hình ảnh</a:t>
            </a:r>
            <a:endParaRPr lang="en-US" b="1"/>
          </a:p>
        </p:txBody>
      </p:sp>
      <p:sp>
        <p:nvSpPr>
          <p:cNvPr id="3" name="Content Placeholder 2"/>
          <p:cNvSpPr>
            <a:spLocks noGrp="1"/>
          </p:cNvSpPr>
          <p:nvPr>
            <p:ph idx="1"/>
          </p:nvPr>
        </p:nvSpPr>
        <p:spPr>
          <a:xfrm>
            <a:off x="1028700" y="1803400"/>
            <a:ext cx="7200900" cy="1041400"/>
          </a:xfrm>
        </p:spPr>
        <p:txBody>
          <a:bodyPr/>
          <a:lstStyle/>
          <a:p>
            <a:r>
              <a:rPr lang="en-US"/>
              <a:t>Khi glReadPixels () được gọi, dữ liệu được đọc từ bộ đệm khung, các hoạt động chuyển pixel được thực hiện, và sau đó dữ liệu kết quả được đóng gói vào bộ nhớ xử lý.</a:t>
            </a:r>
          </a:p>
          <a:p>
            <a:endParaRPr lang="en-US"/>
          </a:p>
        </p:txBody>
      </p:sp>
      <p:pic>
        <p:nvPicPr>
          <p:cNvPr id="4" name="Picture 3"/>
          <p:cNvPicPr/>
          <p:nvPr/>
        </p:nvPicPr>
        <p:blipFill>
          <a:blip r:embed="rId2"/>
          <a:stretch>
            <a:fillRect/>
          </a:stretch>
        </p:blipFill>
        <p:spPr>
          <a:xfrm>
            <a:off x="2012950" y="3086100"/>
            <a:ext cx="5441950" cy="3322320"/>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83438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lstStyle/>
          <a:p>
            <a:r>
              <a:rPr lang="en-US" b="1" smtClean="0"/>
              <a:t>3. </a:t>
            </a:r>
            <a:r>
              <a:rPr lang="vi-VN" b="1" smtClean="0"/>
              <a:t>Đường </a:t>
            </a:r>
            <a:r>
              <a:rPr lang="vi-VN" b="1"/>
              <a:t>ống hình ảnh</a:t>
            </a:r>
            <a:endParaRPr lang="en-US" b="1"/>
          </a:p>
        </p:txBody>
      </p:sp>
      <p:sp>
        <p:nvSpPr>
          <p:cNvPr id="3" name="Content Placeholder 2"/>
          <p:cNvSpPr>
            <a:spLocks noGrp="1"/>
          </p:cNvSpPr>
          <p:nvPr>
            <p:ph idx="1"/>
          </p:nvPr>
        </p:nvSpPr>
        <p:spPr>
          <a:xfrm>
            <a:off x="1028700" y="1803400"/>
            <a:ext cx="7200900" cy="1346200"/>
          </a:xfrm>
        </p:spPr>
        <p:txBody>
          <a:bodyPr>
            <a:normAutofit/>
          </a:bodyPr>
          <a:lstStyle/>
          <a:p>
            <a:r>
              <a:rPr lang="en-US"/>
              <a:t>glCopyPixels () áp dụng tất cả các hoạt động truyền pixel trong thời gian hoạt động glReadPixels () . Dữ liệu kết quả được viết bởi glDrawPixels () , nhưng các phép biến đổi không được áp dụng lần thứ hai.</a:t>
            </a:r>
          </a:p>
        </p:txBody>
      </p:sp>
      <p:pic>
        <p:nvPicPr>
          <p:cNvPr id="5" name="Picture 4"/>
          <p:cNvPicPr/>
          <p:nvPr/>
        </p:nvPicPr>
        <p:blipFill>
          <a:blip r:embed="rId2"/>
          <a:stretch>
            <a:fillRect/>
          </a:stretch>
        </p:blipFill>
        <p:spPr>
          <a:xfrm>
            <a:off x="2277110" y="3263900"/>
            <a:ext cx="4974590" cy="277495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863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normAutofit/>
          </a:bodyPr>
          <a:lstStyle/>
          <a:p>
            <a:r>
              <a:rPr lang="en-US" b="1" smtClean="0"/>
              <a:t>3. </a:t>
            </a:r>
            <a:r>
              <a:rPr lang="vi-VN" b="1" smtClean="0"/>
              <a:t>Đường </a:t>
            </a:r>
            <a:r>
              <a:rPr lang="vi-VN" b="1"/>
              <a:t>ống hình </a:t>
            </a:r>
            <a:r>
              <a:rPr lang="vi-VN" b="1" smtClean="0"/>
              <a:t>ảnh</a:t>
            </a:r>
            <a:endParaRPr lang="en-US" b="1"/>
          </a:p>
        </p:txBody>
      </p:sp>
      <p:sp>
        <p:nvSpPr>
          <p:cNvPr id="3" name="Content Placeholder 2"/>
          <p:cNvSpPr>
            <a:spLocks noGrp="1"/>
          </p:cNvSpPr>
          <p:nvPr>
            <p:ph idx="1"/>
          </p:nvPr>
        </p:nvSpPr>
        <p:spPr>
          <a:xfrm>
            <a:off x="1028700" y="1473200"/>
            <a:ext cx="7200900" cy="4635500"/>
          </a:xfrm>
        </p:spPr>
        <p:txBody>
          <a:bodyPr>
            <a:normAutofit/>
          </a:bodyPr>
          <a:lstStyle/>
          <a:p>
            <a:pPr marL="0" indent="0">
              <a:buNone/>
            </a:pPr>
            <a:r>
              <a:rPr lang="en-US" smtClean="0"/>
              <a:t>3.1. </a:t>
            </a:r>
            <a:r>
              <a:rPr lang="en-US"/>
              <a:t>Đóng gói Pixel </a:t>
            </a:r>
            <a:r>
              <a:rPr lang="en-US" smtClean="0"/>
              <a:t>và mở gói Pixel:</a:t>
            </a:r>
          </a:p>
          <a:p>
            <a:r>
              <a:rPr lang="en-US"/>
              <a:t>Một hình ảnh được lưu trữ trong bộ nhớ có từ một đến bốn khối dữ liệu, được gọi là </a:t>
            </a:r>
            <a:r>
              <a:rPr lang="en-US" i="1"/>
              <a:t>các phần tử</a:t>
            </a:r>
            <a:r>
              <a:rPr lang="en-US"/>
              <a:t> . Dữ liệu có thể bao gồm chỉ số màu hoặc độ sáng (độ sáng là tổng trọng số của các giá trị màu đỏ, xanh lục và xanh lam) hoặc có thể bao gồm các thành phần màu đỏ, xanh lục, xanh dương và alpha cho mỗi pixel. Có thể sắp xếp dữ liệu pixel hoặc </a:t>
            </a:r>
            <a:r>
              <a:rPr lang="en-US" i="1"/>
              <a:t>định dạng</a:t>
            </a:r>
            <a:r>
              <a:rPr lang="en-US"/>
              <a:t> , xác định số lượng phần tử được lưu trữ cho mỗi pixel và thứ tự của chúng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6500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normAutofit/>
          </a:bodyPr>
          <a:lstStyle/>
          <a:p>
            <a:r>
              <a:rPr lang="en-US" b="1" smtClean="0"/>
              <a:t>3. </a:t>
            </a:r>
            <a:r>
              <a:rPr lang="vi-VN" b="1" smtClean="0"/>
              <a:t>Đường </a:t>
            </a:r>
            <a:r>
              <a:rPr lang="vi-VN" b="1"/>
              <a:t>ống hình </a:t>
            </a:r>
            <a:r>
              <a:rPr lang="vi-VN" b="1" smtClean="0"/>
              <a:t>ảnh</a:t>
            </a:r>
            <a:endParaRPr lang="en-US" b="1"/>
          </a:p>
        </p:txBody>
      </p:sp>
      <p:sp>
        <p:nvSpPr>
          <p:cNvPr id="3" name="Content Placeholder 2"/>
          <p:cNvSpPr>
            <a:spLocks noGrp="1"/>
          </p:cNvSpPr>
          <p:nvPr>
            <p:ph idx="1"/>
          </p:nvPr>
        </p:nvSpPr>
        <p:spPr>
          <a:xfrm>
            <a:off x="1028700" y="1473200"/>
            <a:ext cx="7200900" cy="1841500"/>
          </a:xfrm>
        </p:spPr>
        <p:txBody>
          <a:bodyPr>
            <a:normAutofit/>
          </a:bodyPr>
          <a:lstStyle/>
          <a:p>
            <a:pPr marL="0" indent="0">
              <a:buNone/>
            </a:pPr>
            <a:r>
              <a:rPr lang="en-US" smtClean="0"/>
              <a:t>3.2. </a:t>
            </a:r>
            <a:r>
              <a:rPr lang="en-US"/>
              <a:t>Kiểm </a:t>
            </a:r>
            <a:r>
              <a:rPr lang="en-US" smtClean="0"/>
              <a:t>soát </a:t>
            </a:r>
            <a:r>
              <a:rPr lang="en-US"/>
              <a:t>chế độ lưu trữ </a:t>
            </a:r>
            <a:r>
              <a:rPr lang="en-US" smtClean="0"/>
              <a:t>pixel:</a:t>
            </a:r>
          </a:p>
          <a:p>
            <a:r>
              <a:rPr lang="en-US"/>
              <a:t>Hàm OpenGL: </a:t>
            </a:r>
            <a:r>
              <a:rPr lang="en-US" b="1"/>
              <a:t>void glPixelStore{if} (GLenum pname , TYPE param );</a:t>
            </a:r>
          </a:p>
          <a:p>
            <a:r>
              <a:rPr lang="en-US"/>
              <a:t>Tham số </a:t>
            </a:r>
            <a:r>
              <a:rPr lang="en-US" smtClean="0"/>
              <a:t>glPixelStore():</a:t>
            </a:r>
          </a:p>
        </p:txBody>
      </p:sp>
      <p:pic>
        <p:nvPicPr>
          <p:cNvPr id="8" name="Picture 7"/>
          <p:cNvPicPr>
            <a:picLocks noChangeAspect="1"/>
          </p:cNvPicPr>
          <p:nvPr/>
        </p:nvPicPr>
        <p:blipFill>
          <a:blip r:embed="rId2"/>
          <a:stretch>
            <a:fillRect/>
          </a:stretch>
        </p:blipFill>
        <p:spPr>
          <a:xfrm>
            <a:off x="1028700" y="3022601"/>
            <a:ext cx="7378700" cy="373380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0949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normAutofit/>
          </a:bodyPr>
          <a:lstStyle/>
          <a:p>
            <a:r>
              <a:rPr lang="en-US" b="1" smtClean="0"/>
              <a:t>3. </a:t>
            </a:r>
            <a:r>
              <a:rPr lang="vi-VN" b="1" smtClean="0"/>
              <a:t>Đường </a:t>
            </a:r>
            <a:r>
              <a:rPr lang="vi-VN" b="1"/>
              <a:t>ống hình </a:t>
            </a:r>
            <a:r>
              <a:rPr lang="vi-VN" b="1" smtClean="0"/>
              <a:t>ảnh</a:t>
            </a:r>
            <a:endParaRPr lang="en-US" b="1"/>
          </a:p>
        </p:txBody>
      </p:sp>
      <p:sp>
        <p:nvSpPr>
          <p:cNvPr id="3" name="Content Placeholder 2"/>
          <p:cNvSpPr>
            <a:spLocks noGrp="1"/>
          </p:cNvSpPr>
          <p:nvPr>
            <p:ph idx="1"/>
          </p:nvPr>
        </p:nvSpPr>
        <p:spPr>
          <a:xfrm>
            <a:off x="1028700" y="1473200"/>
            <a:ext cx="7200900" cy="1841500"/>
          </a:xfrm>
        </p:spPr>
        <p:txBody>
          <a:bodyPr>
            <a:normAutofit/>
          </a:bodyPr>
          <a:lstStyle/>
          <a:p>
            <a:pPr marL="0" indent="0">
              <a:buNone/>
            </a:pPr>
            <a:r>
              <a:rPr lang="en-US" smtClean="0"/>
              <a:t>3.3. </a:t>
            </a:r>
            <a:r>
              <a:rPr lang="en-US"/>
              <a:t>Thao tác chuyển </a:t>
            </a:r>
            <a:r>
              <a:rPr lang="en-US" smtClean="0"/>
              <a:t>pixel:</a:t>
            </a:r>
          </a:p>
          <a:p>
            <a:r>
              <a:rPr lang="en-US"/>
              <a:t>Hàm OpenGL: void glPixelTransfer{if} (GLenum </a:t>
            </a:r>
            <a:r>
              <a:rPr lang="en-US" i="1"/>
              <a:t>pname</a:t>
            </a:r>
            <a:r>
              <a:rPr lang="en-US"/>
              <a:t> , </a:t>
            </a:r>
            <a:r>
              <a:rPr lang="en-US" i="1"/>
              <a:t>TYPE param</a:t>
            </a:r>
            <a:r>
              <a:rPr lang="en-US"/>
              <a:t> </a:t>
            </a:r>
            <a:r>
              <a:rPr lang="en-US" smtClean="0"/>
              <a:t>);</a:t>
            </a:r>
          </a:p>
          <a:p>
            <a:r>
              <a:rPr lang="en-US"/>
              <a:t>Tham số </a:t>
            </a:r>
            <a:r>
              <a:rPr lang="en-US" smtClean="0"/>
              <a:t>pname phải nằm trong danh sách.</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07" y="3152555"/>
            <a:ext cx="4553585" cy="31436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342" y="3502244"/>
            <a:ext cx="3990658" cy="2794000"/>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244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normAutofit/>
          </a:bodyPr>
          <a:lstStyle/>
          <a:p>
            <a:r>
              <a:rPr lang="en-US" b="1" smtClean="0"/>
              <a:t>3. </a:t>
            </a:r>
            <a:r>
              <a:rPr lang="vi-VN" b="1" smtClean="0"/>
              <a:t>Đường </a:t>
            </a:r>
            <a:r>
              <a:rPr lang="vi-VN" b="1"/>
              <a:t>ống hình </a:t>
            </a:r>
            <a:r>
              <a:rPr lang="vi-VN" b="1" smtClean="0"/>
              <a:t>ảnh</a:t>
            </a:r>
            <a:endParaRPr lang="en-US" b="1"/>
          </a:p>
        </p:txBody>
      </p:sp>
      <p:sp>
        <p:nvSpPr>
          <p:cNvPr id="3" name="Content Placeholder 2"/>
          <p:cNvSpPr>
            <a:spLocks noGrp="1"/>
          </p:cNvSpPr>
          <p:nvPr>
            <p:ph idx="1"/>
          </p:nvPr>
        </p:nvSpPr>
        <p:spPr>
          <a:xfrm>
            <a:off x="1028700" y="1473200"/>
            <a:ext cx="7200900" cy="1841500"/>
          </a:xfrm>
        </p:spPr>
        <p:txBody>
          <a:bodyPr>
            <a:normAutofit/>
          </a:bodyPr>
          <a:lstStyle/>
          <a:p>
            <a:pPr marL="0" indent="0">
              <a:buNone/>
            </a:pPr>
            <a:r>
              <a:rPr lang="en-US" smtClean="0"/>
              <a:t>3.3. </a:t>
            </a:r>
            <a:r>
              <a:rPr lang="en-US"/>
              <a:t>Ánh xạ </a:t>
            </a:r>
            <a:r>
              <a:rPr lang="en-US" smtClean="0"/>
              <a:t>pixel:</a:t>
            </a:r>
          </a:p>
          <a:p>
            <a:r>
              <a:rPr lang="en-US" smtClean="0"/>
              <a:t>Hàm </a:t>
            </a:r>
            <a:r>
              <a:rPr lang="en-US"/>
              <a:t>OpenGL: </a:t>
            </a:r>
            <a:r>
              <a:rPr lang="en-US" i="1"/>
              <a:t>void </a:t>
            </a:r>
            <a:r>
              <a:rPr lang="en-US" b="1" i="1"/>
              <a:t>glPixelMap</a:t>
            </a:r>
            <a:r>
              <a:rPr lang="en-US" i="1"/>
              <a:t>{ui us f}</a:t>
            </a:r>
            <a:r>
              <a:rPr lang="en-US" b="1" i="1"/>
              <a:t>v</a:t>
            </a:r>
            <a:r>
              <a:rPr lang="en-US" i="1"/>
              <a:t>(GLenum map, GLint mapsize, </a:t>
            </a:r>
            <a:r>
              <a:rPr lang="en-US" i="1" smtClean="0"/>
              <a:t>const</a:t>
            </a:r>
            <a:r>
              <a:rPr lang="en-US" i="1"/>
              <a:t> TYPE *values</a:t>
            </a:r>
            <a:r>
              <a:rPr lang="en-US" i="1" smtClean="0"/>
              <a:t>)</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523" y="3251200"/>
            <a:ext cx="4216421" cy="334374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944" y="3594100"/>
            <a:ext cx="3861056" cy="278130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92062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17600"/>
          </a:xfrm>
        </p:spPr>
        <p:txBody>
          <a:bodyPr>
            <a:normAutofit/>
          </a:bodyPr>
          <a:lstStyle/>
          <a:p>
            <a:r>
              <a:rPr lang="en-US" b="1" smtClean="0"/>
              <a:t>3. </a:t>
            </a:r>
            <a:r>
              <a:rPr lang="vi-VN" b="1" smtClean="0"/>
              <a:t>Đường </a:t>
            </a:r>
            <a:r>
              <a:rPr lang="vi-VN" b="1"/>
              <a:t>ống hình </a:t>
            </a:r>
            <a:r>
              <a:rPr lang="vi-VN" b="1" smtClean="0"/>
              <a:t>ảnh</a:t>
            </a:r>
            <a:endParaRPr lang="en-US" b="1"/>
          </a:p>
        </p:txBody>
      </p:sp>
      <p:sp>
        <p:nvSpPr>
          <p:cNvPr id="3" name="Content Placeholder 2"/>
          <p:cNvSpPr>
            <a:spLocks noGrp="1"/>
          </p:cNvSpPr>
          <p:nvPr>
            <p:ph idx="1"/>
          </p:nvPr>
        </p:nvSpPr>
        <p:spPr>
          <a:xfrm>
            <a:off x="1028700" y="1473200"/>
            <a:ext cx="7200900" cy="1841500"/>
          </a:xfrm>
        </p:spPr>
        <p:txBody>
          <a:bodyPr>
            <a:normAutofit/>
          </a:bodyPr>
          <a:lstStyle/>
          <a:p>
            <a:pPr marL="0" indent="0">
              <a:buNone/>
            </a:pPr>
            <a:r>
              <a:rPr lang="en-US" smtClean="0"/>
              <a:t>3.3. </a:t>
            </a:r>
            <a:r>
              <a:rPr lang="en-US"/>
              <a:t>Phóng to, thu nhỏ hoặc lật hình ảnh:</a:t>
            </a:r>
          </a:p>
          <a:p>
            <a:r>
              <a:rPr lang="en-US" smtClean="0"/>
              <a:t>Hàm </a:t>
            </a:r>
            <a:r>
              <a:rPr lang="en-US"/>
              <a:t>OpenGL: void glPixelZoom(GLfloat </a:t>
            </a:r>
            <a:r>
              <a:rPr lang="en-US" i="1"/>
              <a:t>zoom </a:t>
            </a:r>
            <a:r>
              <a:rPr lang="en-US" baseline="-25000"/>
              <a:t>x</a:t>
            </a:r>
            <a:r>
              <a:rPr lang="en-US"/>
              <a:t> , GLfloat </a:t>
            </a:r>
            <a:r>
              <a:rPr lang="en-US" i="1"/>
              <a:t>zoom </a:t>
            </a:r>
            <a:r>
              <a:rPr lang="en-US" baseline="-25000"/>
              <a:t>y</a:t>
            </a:r>
            <a:r>
              <a:rPr lang="en-US"/>
              <a:t> </a:t>
            </a:r>
            <a:r>
              <a:rPr lang="en-US" smtClean="0"/>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1" y="2740123"/>
            <a:ext cx="7200900" cy="3863877"/>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32461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Font typeface="+mj-lt"/>
              <a:buAutoNum type="arabicPeriod"/>
            </a:pPr>
            <a:r>
              <a:rPr lang="en-US" sz="2800" b="1"/>
              <a:t>Bitmaps và </a:t>
            </a:r>
            <a:r>
              <a:rPr lang="en-US" sz="2800" b="1" smtClean="0"/>
              <a:t>Fonts</a:t>
            </a:r>
          </a:p>
          <a:p>
            <a:pPr marL="457200" indent="-457200">
              <a:buFont typeface="+mj-lt"/>
              <a:buAutoNum type="arabicPeriod"/>
            </a:pPr>
            <a:r>
              <a:rPr lang="en-US" sz="2800" b="1"/>
              <a:t>Hình </a:t>
            </a:r>
            <a:r>
              <a:rPr lang="en-US" sz="2800" b="1" smtClean="0"/>
              <a:t>ảnh</a:t>
            </a:r>
          </a:p>
          <a:p>
            <a:pPr marL="457200" indent="-457200">
              <a:buFont typeface="+mj-lt"/>
              <a:buAutoNum type="arabicPeriod"/>
            </a:pPr>
            <a:r>
              <a:rPr lang="vi-VN" sz="2800" b="1"/>
              <a:t>Đường ống hình </a:t>
            </a:r>
            <a:r>
              <a:rPr lang="vi-VN" sz="2800" b="1" smtClean="0"/>
              <a:t>ảnh</a:t>
            </a:r>
            <a:endParaRPr lang="en-US" sz="2800" b="1" smtClean="0"/>
          </a:p>
          <a:p>
            <a:pPr marL="457200" indent="-457200">
              <a:buFont typeface="+mj-lt"/>
              <a:buAutoNum type="arabicPeriod"/>
            </a:pPr>
            <a:r>
              <a:rPr lang="en-US" sz="2800" b="1"/>
              <a:t>Đọc và vẽ các Pixel hình chữ </a:t>
            </a:r>
            <a:r>
              <a:rPr lang="en-US" sz="2800" b="1" smtClean="0"/>
              <a:t>nhật</a:t>
            </a:r>
          </a:p>
          <a:p>
            <a:pPr marL="457200" indent="-457200">
              <a:buFont typeface="+mj-lt"/>
              <a:buAutoNum type="arabicPeriod"/>
            </a:pPr>
            <a:r>
              <a:rPr lang="en-US" sz="2800" b="1" smtClean="0"/>
              <a:t>Demo.</a:t>
            </a:r>
            <a:endParaRPr lang="en-US" sz="2800"/>
          </a:p>
        </p:txBody>
      </p:sp>
      <p:sp>
        <p:nvSpPr>
          <p:cNvPr id="4" name="Title 1"/>
          <p:cNvSpPr>
            <a:spLocks noGrp="1"/>
          </p:cNvSpPr>
          <p:nvPr>
            <p:ph type="title"/>
          </p:nvPr>
        </p:nvSpPr>
        <p:spPr>
          <a:xfrm>
            <a:off x="1054100" y="508000"/>
            <a:ext cx="7200900" cy="1485900"/>
          </a:xfrm>
        </p:spPr>
        <p:txBody>
          <a:bodyPr>
            <a:normAutofit/>
          </a:bodyPr>
          <a:lstStyle/>
          <a:p>
            <a:r>
              <a:rPr lang="en-US" smtClean="0"/>
              <a:t>Chương 8: Vẽ Pixels</a:t>
            </a:r>
            <a:r>
              <a:rPr lang="en-US"/>
              <a:t>, Bitmaps, </a:t>
            </a:r>
            <a:r>
              <a:rPr lang="en-US" smtClean="0"/>
              <a:t>Fonts và hình ảnh</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6509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4371" y="2641600"/>
            <a:ext cx="7560529" cy="1244600"/>
          </a:xfrm>
        </p:spPr>
        <p:txBody>
          <a:bodyPr>
            <a:normAutofit fontScale="92500" lnSpcReduction="20000"/>
          </a:bodyPr>
          <a:lstStyle/>
          <a:p>
            <a:pPr marL="0" indent="0" algn="ctr">
              <a:buNone/>
            </a:pPr>
            <a:r>
              <a:rPr lang="en-US" sz="5400" b="1"/>
              <a:t>4. </a:t>
            </a:r>
            <a:r>
              <a:rPr lang="vi-VN" sz="5400" b="1"/>
              <a:t>Đ</a:t>
            </a:r>
            <a:r>
              <a:rPr lang="en-US" sz="5400" b="1"/>
              <a:t>ọc và vẽ các pixel hình chữ nhật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17265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000"/>
            <a:ext cx="8305800" cy="1219200"/>
          </a:xfrm>
        </p:spPr>
        <p:txBody>
          <a:bodyPr>
            <a:normAutofit fontScale="90000"/>
          </a:bodyPr>
          <a:lstStyle/>
          <a:p>
            <a:r>
              <a:rPr lang="en-US" b="1"/>
              <a:t>4</a:t>
            </a:r>
            <a:r>
              <a:rPr lang="en-US" b="1" smtClean="0"/>
              <a:t>. </a:t>
            </a:r>
            <a:r>
              <a:rPr lang="vi-VN" b="1" smtClean="0"/>
              <a:t>Đ</a:t>
            </a:r>
            <a:r>
              <a:rPr lang="en-US" b="1" smtClean="0"/>
              <a:t>ọc và vẽ các pixel hình chữ nhật</a:t>
            </a:r>
            <a:endParaRPr lang="en-US" b="1"/>
          </a:p>
        </p:txBody>
      </p:sp>
      <p:sp>
        <p:nvSpPr>
          <p:cNvPr id="3" name="Content Placeholder 2"/>
          <p:cNvSpPr>
            <a:spLocks noGrp="1"/>
          </p:cNvSpPr>
          <p:nvPr>
            <p:ph idx="1"/>
          </p:nvPr>
        </p:nvSpPr>
        <p:spPr>
          <a:xfrm>
            <a:off x="1028700" y="1473200"/>
            <a:ext cx="7200900" cy="431800"/>
          </a:xfrm>
        </p:spPr>
        <p:txBody>
          <a:bodyPr>
            <a:normAutofit/>
          </a:bodyPr>
          <a:lstStyle/>
          <a:p>
            <a:pPr marL="0" indent="0">
              <a:buNone/>
            </a:pPr>
            <a:r>
              <a:rPr lang="en-US"/>
              <a:t>4.1. Quy trình </a:t>
            </a:r>
            <a:r>
              <a:rPr lang="en-US" smtClean="0"/>
              <a:t>vẽ Pixel </a:t>
            </a:r>
            <a:r>
              <a:rPr lang="en-US"/>
              <a:t>hình chữ nhật </a:t>
            </a:r>
          </a:p>
        </p:txBody>
      </p:sp>
      <p:pic>
        <p:nvPicPr>
          <p:cNvPr id="4" name="Picture 3"/>
          <p:cNvPicPr/>
          <p:nvPr/>
        </p:nvPicPr>
        <p:blipFill>
          <a:blip r:embed="rId2"/>
          <a:stretch>
            <a:fillRect/>
          </a:stretch>
        </p:blipFill>
        <p:spPr>
          <a:xfrm>
            <a:off x="1028700" y="1905000"/>
            <a:ext cx="7696200" cy="4470400"/>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3141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000"/>
            <a:ext cx="8305800" cy="1219200"/>
          </a:xfrm>
        </p:spPr>
        <p:txBody>
          <a:bodyPr>
            <a:normAutofit fontScale="90000"/>
          </a:bodyPr>
          <a:lstStyle/>
          <a:p>
            <a:r>
              <a:rPr lang="en-US" b="1"/>
              <a:t>4</a:t>
            </a:r>
            <a:r>
              <a:rPr lang="en-US" b="1" smtClean="0"/>
              <a:t>. </a:t>
            </a:r>
            <a:r>
              <a:rPr lang="vi-VN" b="1" smtClean="0"/>
              <a:t>Đ</a:t>
            </a:r>
            <a:r>
              <a:rPr lang="en-US" b="1" smtClean="0"/>
              <a:t>ọc và vẽ các pixel hình chữ nhật</a:t>
            </a:r>
            <a:endParaRPr lang="en-US" b="1"/>
          </a:p>
        </p:txBody>
      </p:sp>
      <p:sp>
        <p:nvSpPr>
          <p:cNvPr id="3" name="Content Placeholder 2"/>
          <p:cNvSpPr>
            <a:spLocks noGrp="1"/>
          </p:cNvSpPr>
          <p:nvPr>
            <p:ph idx="1"/>
          </p:nvPr>
        </p:nvSpPr>
        <p:spPr>
          <a:xfrm>
            <a:off x="1028700" y="1473200"/>
            <a:ext cx="7200900" cy="5220208"/>
          </a:xfrm>
        </p:spPr>
        <p:txBody>
          <a:bodyPr>
            <a:normAutofit/>
          </a:bodyPr>
          <a:lstStyle/>
          <a:p>
            <a:pPr marL="0" indent="0">
              <a:buNone/>
            </a:pPr>
            <a:r>
              <a:rPr lang="en-US"/>
              <a:t>4.1. Quy trình </a:t>
            </a:r>
            <a:r>
              <a:rPr lang="en-US" smtClean="0"/>
              <a:t>vẽ Pixel </a:t>
            </a:r>
            <a:r>
              <a:rPr lang="en-US"/>
              <a:t>hình chữ </a:t>
            </a:r>
            <a:r>
              <a:rPr lang="en-US" smtClean="0"/>
              <a:t>nhật:</a:t>
            </a:r>
          </a:p>
          <a:p>
            <a:pPr marL="457200" indent="-457200">
              <a:buFont typeface="+mj-lt"/>
              <a:buAutoNum type="arabicPeriod"/>
            </a:pPr>
            <a:r>
              <a:rPr lang="en-US" smtClean="0"/>
              <a:t>Convert to [0,1]: </a:t>
            </a:r>
            <a:r>
              <a:rPr lang="en-US"/>
              <a:t>chuyển đổi các thành phần sang định dạng dấu chấm động</a:t>
            </a:r>
            <a:endParaRPr lang="en-US" smtClean="0"/>
          </a:p>
          <a:p>
            <a:pPr marL="457200" indent="-457200">
              <a:buFont typeface="+mj-lt"/>
              <a:buAutoNum type="arabicPeriod"/>
            </a:pPr>
            <a:r>
              <a:rPr lang="en-US" smtClean="0"/>
              <a:t>Convert L-&gt;RGBA:</a:t>
            </a:r>
            <a:r>
              <a:rPr lang="vi-VN"/>
              <a:t>độ sáng được chuyển đổi thành R, G và B</a:t>
            </a:r>
            <a:endParaRPr lang="en-US" smtClean="0"/>
          </a:p>
          <a:p>
            <a:pPr marL="457200" indent="-457200">
              <a:buFont typeface="+mj-lt"/>
              <a:buAutoNum type="arabicPeriod"/>
            </a:pPr>
            <a:r>
              <a:rPr lang="en-US" smtClean="0"/>
              <a:t>Scale bias: </a:t>
            </a:r>
            <a:r>
              <a:rPr lang="en-US"/>
              <a:t>Mỗi thành phần (R, G, B, A hoặc chiều sâu) được nhân với tỷ lệ và độ lệch thích hợp được thêm vào. </a:t>
            </a:r>
            <a:endParaRPr lang="en-US" smtClean="0"/>
          </a:p>
          <a:p>
            <a:pPr marL="457200" indent="-457200">
              <a:buFont typeface="+mj-lt"/>
              <a:buAutoNum type="arabicPeriod"/>
            </a:pPr>
            <a:r>
              <a:rPr lang="en-US" smtClean="0"/>
              <a:t>RGBA-&gt;RGBA lookup:</a:t>
            </a:r>
            <a:r>
              <a:rPr lang="en-US"/>
              <a:t> mỗi thành phần R, G, B và A là kẹp vào phạm vi [0.0, 1.0], nhân với số nguyên 1 nhỏ hơn kích thước bảng, cắt ngắn và tra cứu trong </a:t>
            </a:r>
            <a:r>
              <a:rPr lang="en-US" smtClean="0"/>
              <a:t>bảng</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8965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000"/>
            <a:ext cx="8305800" cy="1219200"/>
          </a:xfrm>
        </p:spPr>
        <p:txBody>
          <a:bodyPr>
            <a:normAutofit fontScale="90000"/>
          </a:bodyPr>
          <a:lstStyle/>
          <a:p>
            <a:r>
              <a:rPr lang="en-US" b="1"/>
              <a:t>4</a:t>
            </a:r>
            <a:r>
              <a:rPr lang="en-US" b="1" smtClean="0"/>
              <a:t>. </a:t>
            </a:r>
            <a:r>
              <a:rPr lang="vi-VN" b="1" smtClean="0"/>
              <a:t>Đ</a:t>
            </a:r>
            <a:r>
              <a:rPr lang="en-US" b="1" smtClean="0"/>
              <a:t>ọc và vẽ các pixel hình chữ nhật</a:t>
            </a:r>
            <a:endParaRPr lang="en-US" b="1"/>
          </a:p>
        </p:txBody>
      </p:sp>
      <p:sp>
        <p:nvSpPr>
          <p:cNvPr id="3" name="Content Placeholder 2"/>
          <p:cNvSpPr>
            <a:spLocks noGrp="1"/>
          </p:cNvSpPr>
          <p:nvPr>
            <p:ph idx="1"/>
          </p:nvPr>
        </p:nvSpPr>
        <p:spPr>
          <a:xfrm>
            <a:off x="1028700" y="1473200"/>
            <a:ext cx="7200900" cy="5220208"/>
          </a:xfrm>
        </p:spPr>
        <p:txBody>
          <a:bodyPr>
            <a:normAutofit/>
          </a:bodyPr>
          <a:lstStyle/>
          <a:p>
            <a:pPr marL="0" indent="0">
              <a:buNone/>
            </a:pPr>
            <a:r>
              <a:rPr lang="en-US" smtClean="0"/>
              <a:t>4.1. Quy trình vẽ Pixel hình chữ nhật:</a:t>
            </a:r>
          </a:p>
          <a:p>
            <a:pPr marL="0" indent="0">
              <a:buNone/>
            </a:pPr>
            <a:r>
              <a:rPr lang="en-US" smtClean="0"/>
              <a:t>5. Clamp </a:t>
            </a:r>
            <a:r>
              <a:rPr lang="en-US"/>
              <a:t>to [0,1</a:t>
            </a:r>
            <a:r>
              <a:rPr lang="en-US" smtClean="0"/>
              <a:t>]: </a:t>
            </a:r>
            <a:r>
              <a:rPr lang="en-US"/>
              <a:t>các thành phần R, G, B và A được kẹp thành [0.0, 1.0</a:t>
            </a:r>
            <a:r>
              <a:rPr lang="en-US" smtClean="0"/>
              <a:t>].</a:t>
            </a:r>
            <a:endParaRPr lang="en-US"/>
          </a:p>
          <a:p>
            <a:pPr marL="0" indent="0">
              <a:buNone/>
            </a:pPr>
            <a:r>
              <a:rPr lang="en-US" smtClean="0"/>
              <a:t>6. Shift </a:t>
            </a:r>
            <a:r>
              <a:rPr lang="en-US"/>
              <a:t>Offset</a:t>
            </a:r>
            <a:r>
              <a:rPr lang="en-US" smtClean="0"/>
              <a:t>: </a:t>
            </a:r>
            <a:r>
              <a:rPr lang="en-US"/>
              <a:t>giá trị đầu tiên được chuyển đổi thành điểm cố </a:t>
            </a:r>
            <a:r>
              <a:rPr lang="en-US" smtClean="0"/>
              <a:t>định.</a:t>
            </a:r>
            <a:endParaRPr lang="en-US"/>
          </a:p>
          <a:p>
            <a:pPr marL="0" indent="0">
              <a:buNone/>
            </a:pPr>
            <a:r>
              <a:rPr lang="en-US" smtClean="0"/>
              <a:t>7.  </a:t>
            </a:r>
            <a:r>
              <a:rPr lang="en-US"/>
              <a:t>-Index-&gt;RGBA lookup</a:t>
            </a:r>
            <a:r>
              <a:rPr lang="en-US" smtClean="0"/>
              <a:t>: </a:t>
            </a:r>
            <a:r>
              <a:rPr lang="en-US"/>
              <a:t>chỉ mục màu được chuyển đổi tới RGBA bằng cách sử dụng các thành phần màu được chỉ định</a:t>
            </a:r>
          </a:p>
          <a:p>
            <a:pPr marL="0" indent="0">
              <a:buNone/>
            </a:pPr>
            <a:r>
              <a:rPr lang="en-US"/>
              <a:t>       - Index-&gt;index lookup</a:t>
            </a:r>
            <a:r>
              <a:rPr lang="en-US" smtClean="0"/>
              <a:t>: </a:t>
            </a:r>
            <a:r>
              <a:rPr lang="vi-VN"/>
              <a:t>nếu GL_MAP_COLOR là GL_TRUE, một chỉ mục màu được </a:t>
            </a:r>
            <a:r>
              <a:rPr lang="en-US" smtClean="0"/>
              <a:t>tra cứu</a:t>
            </a:r>
            <a:r>
              <a:rPr lang="vi-VN" smtClean="0"/>
              <a:t> </a:t>
            </a:r>
            <a:r>
              <a:rPr lang="vi-VN"/>
              <a:t>qua bảng GL_PIXEL_MAP_I_TO_I</a:t>
            </a:r>
            <a:endParaRPr lang="en-US"/>
          </a:p>
          <a:p>
            <a:pPr marL="0" indent="0">
              <a:buNone/>
            </a:pPr>
            <a:r>
              <a:rPr lang="en-US"/>
              <a:t>8</a:t>
            </a:r>
            <a:r>
              <a:rPr lang="en-US" smtClean="0"/>
              <a:t>.  </a:t>
            </a:r>
            <a:r>
              <a:rPr lang="en-US"/>
              <a:t>Mask to [0.0,2^n-1</a:t>
            </a:r>
            <a:r>
              <a:rPr lang="en-US" smtClean="0"/>
              <a:t>]: </a:t>
            </a:r>
            <a:r>
              <a:rPr lang="en-US"/>
              <a:t>, các chỉ mục sau đó được che </a:t>
            </a:r>
            <a:r>
              <a:rPr lang="en-US" smtClean="0"/>
              <a:t>giấu </a:t>
            </a:r>
            <a:r>
              <a:rPr lang="en-US"/>
              <a:t>tới số bit của chỉ mục màu hoặc stencil bộ đệm, tùy theo </a:t>
            </a:r>
            <a:r>
              <a:rPr lang="en-US" smtClean="0"/>
              <a:t>điều kiện.</a:t>
            </a:r>
            <a:endParaRPr lang="en-US"/>
          </a:p>
          <a:p>
            <a:pPr marL="0" indent="0">
              <a:buNone/>
            </a:pPr>
            <a:endParaRPr lang="en-US"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8663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000"/>
            <a:ext cx="8305800" cy="1219200"/>
          </a:xfrm>
        </p:spPr>
        <p:txBody>
          <a:bodyPr>
            <a:normAutofit fontScale="90000"/>
          </a:bodyPr>
          <a:lstStyle/>
          <a:p>
            <a:r>
              <a:rPr lang="en-US" b="1"/>
              <a:t>4</a:t>
            </a:r>
            <a:r>
              <a:rPr lang="en-US" b="1" smtClean="0"/>
              <a:t>. </a:t>
            </a:r>
            <a:r>
              <a:rPr lang="vi-VN" b="1" smtClean="0"/>
              <a:t>Đ</a:t>
            </a:r>
            <a:r>
              <a:rPr lang="en-US" b="1" smtClean="0"/>
              <a:t>ọc và vẽ các pixel hình chữ nhật</a:t>
            </a:r>
            <a:endParaRPr lang="en-US" b="1"/>
          </a:p>
        </p:txBody>
      </p:sp>
      <p:sp>
        <p:nvSpPr>
          <p:cNvPr id="3" name="Content Placeholder 2"/>
          <p:cNvSpPr>
            <a:spLocks noGrp="1"/>
          </p:cNvSpPr>
          <p:nvPr>
            <p:ph idx="1"/>
          </p:nvPr>
        </p:nvSpPr>
        <p:spPr>
          <a:xfrm>
            <a:off x="1028700" y="1473200"/>
            <a:ext cx="7200900" cy="431800"/>
          </a:xfrm>
        </p:spPr>
        <p:txBody>
          <a:bodyPr>
            <a:normAutofit/>
          </a:bodyPr>
          <a:lstStyle/>
          <a:p>
            <a:pPr marL="0" indent="0">
              <a:buNone/>
            </a:pPr>
            <a:r>
              <a:rPr lang="en-US" smtClean="0"/>
              <a:t>4.2. </a:t>
            </a:r>
            <a:r>
              <a:rPr lang="en-US"/>
              <a:t>Quy trình </a:t>
            </a:r>
            <a:r>
              <a:rPr lang="en-US" smtClean="0"/>
              <a:t>đọc Pixel </a:t>
            </a:r>
            <a:r>
              <a:rPr lang="en-US"/>
              <a:t>hình chữ nhật </a:t>
            </a:r>
          </a:p>
        </p:txBody>
      </p:sp>
      <p:pic>
        <p:nvPicPr>
          <p:cNvPr id="5" name="Picture 4"/>
          <p:cNvPicPr/>
          <p:nvPr/>
        </p:nvPicPr>
        <p:blipFill>
          <a:blip r:embed="rId2"/>
          <a:stretch>
            <a:fillRect/>
          </a:stretch>
        </p:blipFill>
        <p:spPr>
          <a:xfrm>
            <a:off x="1028700" y="2124837"/>
            <a:ext cx="7694676" cy="4400550"/>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89340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000"/>
            <a:ext cx="8305800" cy="1219200"/>
          </a:xfrm>
        </p:spPr>
        <p:txBody>
          <a:bodyPr>
            <a:normAutofit fontScale="90000"/>
          </a:bodyPr>
          <a:lstStyle/>
          <a:p>
            <a:r>
              <a:rPr lang="en-US" b="1"/>
              <a:t>4</a:t>
            </a:r>
            <a:r>
              <a:rPr lang="en-US" b="1" smtClean="0"/>
              <a:t>. </a:t>
            </a:r>
            <a:r>
              <a:rPr lang="vi-VN" b="1" smtClean="0"/>
              <a:t>Đ</a:t>
            </a:r>
            <a:r>
              <a:rPr lang="en-US" b="1" smtClean="0"/>
              <a:t>ọc và vẽ các pixel hình chữ nhật</a:t>
            </a:r>
            <a:endParaRPr lang="en-US" b="1"/>
          </a:p>
        </p:txBody>
      </p:sp>
      <p:sp>
        <p:nvSpPr>
          <p:cNvPr id="3" name="Content Placeholder 2"/>
          <p:cNvSpPr>
            <a:spLocks noGrp="1"/>
          </p:cNvSpPr>
          <p:nvPr>
            <p:ph idx="1"/>
          </p:nvPr>
        </p:nvSpPr>
        <p:spPr>
          <a:xfrm>
            <a:off x="1028700" y="1473200"/>
            <a:ext cx="7200900" cy="4737100"/>
          </a:xfrm>
        </p:spPr>
        <p:txBody>
          <a:bodyPr>
            <a:normAutofit/>
          </a:bodyPr>
          <a:lstStyle/>
          <a:p>
            <a:pPr marL="0" indent="0">
              <a:buNone/>
            </a:pPr>
            <a:r>
              <a:rPr lang="en-US"/>
              <a:t>4.1. Quy trình </a:t>
            </a:r>
            <a:r>
              <a:rPr lang="en-US" smtClean="0"/>
              <a:t>đọc Pixel </a:t>
            </a:r>
            <a:r>
              <a:rPr lang="en-US"/>
              <a:t>hình chữ </a:t>
            </a:r>
            <a:r>
              <a:rPr lang="en-US" smtClean="0"/>
              <a:t>nhật:</a:t>
            </a:r>
          </a:p>
          <a:p>
            <a:pPr marL="0" indent="0">
              <a:buNone/>
            </a:pPr>
            <a:endParaRPr lang="en-US" smtClean="0"/>
          </a:p>
          <a:p>
            <a:pPr marL="0" indent="0">
              <a:buNone/>
            </a:pPr>
            <a:r>
              <a:rPr lang="en-US" smtClean="0"/>
              <a:t>1. Map to [0,1]: </a:t>
            </a:r>
            <a:r>
              <a:rPr lang="en-US"/>
              <a:t>các thành phần được ánh xạ tới [0.0, 1.0] </a:t>
            </a:r>
            <a:endParaRPr lang="en-US" smtClean="0"/>
          </a:p>
          <a:p>
            <a:pPr marL="0" indent="0">
              <a:buNone/>
            </a:pPr>
            <a:r>
              <a:rPr lang="en-US" smtClean="0"/>
              <a:t>2. -Scale Bias: </a:t>
            </a:r>
            <a:r>
              <a:rPr lang="vi-VN"/>
              <a:t>các tỷ lệ và độ lệch được áp dụng cho từng thành </a:t>
            </a:r>
            <a:r>
              <a:rPr lang="vi-VN" smtClean="0"/>
              <a:t>phần</a:t>
            </a:r>
            <a:r>
              <a:rPr lang="en-US" smtClean="0"/>
              <a:t>.</a:t>
            </a:r>
          </a:p>
          <a:p>
            <a:pPr marL="0" indent="0">
              <a:buNone/>
            </a:pPr>
            <a:r>
              <a:rPr lang="en-US"/>
              <a:t> </a:t>
            </a:r>
            <a:r>
              <a:rPr lang="en-US" smtClean="0"/>
              <a:t>   -RGBA-&gt;RGBA lookup:</a:t>
            </a:r>
          </a:p>
          <a:p>
            <a:pPr marL="0" indent="0">
              <a:buNone/>
            </a:pPr>
            <a:r>
              <a:rPr lang="en-US" smtClean="0"/>
              <a:t>   -Clamp to [0,1]:</a:t>
            </a:r>
          </a:p>
          <a:p>
            <a:pPr marL="0" indent="0">
              <a:buNone/>
            </a:pPr>
            <a:r>
              <a:rPr lang="en-US" smtClean="0"/>
              <a:t>   -Convert to L:</a:t>
            </a:r>
          </a:p>
          <a:p>
            <a:pPr marL="0" indent="0">
              <a:buNone/>
            </a:pPr>
            <a:r>
              <a:rPr lang="en-US" smtClean="0"/>
              <a:t>3. -Shift Offset:các pixel </a:t>
            </a:r>
            <a:r>
              <a:rPr lang="en-US"/>
              <a:t>được dịch chuyển, bù </a:t>
            </a:r>
            <a:r>
              <a:rPr lang="en-US" smtClean="0"/>
              <a:t>trừ.</a:t>
            </a:r>
          </a:p>
          <a:p>
            <a:pPr marL="0" indent="0">
              <a:buNone/>
            </a:pPr>
            <a:r>
              <a:rPr lang="en-US" smtClean="0"/>
              <a:t>   -index-&gt;index lookup: </a:t>
            </a:r>
            <a:r>
              <a:rPr lang="en-US"/>
              <a:t>được ánh </a:t>
            </a:r>
            <a:r>
              <a:rPr lang="en-US" smtClean="0"/>
              <a:t>xạ.</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992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000"/>
            <a:ext cx="8305800" cy="1219200"/>
          </a:xfrm>
        </p:spPr>
        <p:txBody>
          <a:bodyPr>
            <a:normAutofit fontScale="90000"/>
          </a:bodyPr>
          <a:lstStyle/>
          <a:p>
            <a:r>
              <a:rPr lang="en-US" b="1"/>
              <a:t>4</a:t>
            </a:r>
            <a:r>
              <a:rPr lang="en-US" b="1" smtClean="0"/>
              <a:t>. </a:t>
            </a:r>
            <a:r>
              <a:rPr lang="vi-VN" b="1" smtClean="0"/>
              <a:t>Đ</a:t>
            </a:r>
            <a:r>
              <a:rPr lang="en-US" b="1" smtClean="0"/>
              <a:t>ọc và vẽ các pixel hình chữ nhật</a:t>
            </a:r>
            <a:endParaRPr lang="en-US" b="1"/>
          </a:p>
        </p:txBody>
      </p:sp>
      <p:sp>
        <p:nvSpPr>
          <p:cNvPr id="3" name="Content Placeholder 2"/>
          <p:cNvSpPr>
            <a:spLocks noGrp="1"/>
          </p:cNvSpPr>
          <p:nvPr>
            <p:ph idx="1"/>
          </p:nvPr>
        </p:nvSpPr>
        <p:spPr>
          <a:xfrm>
            <a:off x="1028700" y="1473200"/>
            <a:ext cx="7200900" cy="4140200"/>
          </a:xfrm>
        </p:spPr>
        <p:txBody>
          <a:bodyPr>
            <a:normAutofit/>
          </a:bodyPr>
          <a:lstStyle/>
          <a:p>
            <a:pPr marL="0" indent="0">
              <a:buNone/>
            </a:pPr>
            <a:r>
              <a:rPr lang="en-US"/>
              <a:t>4.1. Quy trình </a:t>
            </a:r>
            <a:r>
              <a:rPr lang="en-US" smtClean="0"/>
              <a:t>đọc Pixel </a:t>
            </a:r>
            <a:r>
              <a:rPr lang="en-US"/>
              <a:t>hình chữ </a:t>
            </a:r>
            <a:r>
              <a:rPr lang="en-US" smtClean="0"/>
              <a:t>nhật:</a:t>
            </a:r>
          </a:p>
          <a:p>
            <a:pPr marL="0" indent="0">
              <a:buNone/>
            </a:pPr>
            <a:endParaRPr lang="en-US" smtClean="0"/>
          </a:p>
          <a:p>
            <a:pPr marL="0" indent="0">
              <a:buNone/>
            </a:pPr>
            <a:r>
              <a:rPr lang="en-US" smtClean="0"/>
              <a:t>4</a:t>
            </a:r>
            <a:r>
              <a:rPr lang="en-US"/>
              <a:t>. Mask to [0.0, 2^n-1]: chỉ mục pixel được che khuất với số bit của bộ nhớ loại (1, 8, 16 hoặc 32) và được đóng gói vào bộ nhớ</a:t>
            </a:r>
          </a:p>
          <a:p>
            <a:pPr marL="0" indent="0">
              <a:buNone/>
            </a:pPr>
            <a:r>
              <a:rPr lang="en-US"/>
              <a:t>5. Index -&gt; RGBA lookup: được xử lý như là điểm ảnh RGBA </a:t>
            </a:r>
          </a:p>
          <a:p>
            <a:pPr marL="0" indent="0">
              <a:buNone/>
            </a:pPr>
            <a:r>
              <a:rPr lang="en-US"/>
              <a:t>6. Pack: kết quả được đóng gói vào bộ nhớ theo chế độ GL_PACK * được đặt với glPixelStore *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5110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806700"/>
            <a:ext cx="4419600" cy="1485900"/>
          </a:xfrm>
        </p:spPr>
        <p:txBody>
          <a:bodyPr/>
          <a:lstStyle/>
          <a:p>
            <a:r>
              <a:rPr lang="en-US" b="1" smtClean="0"/>
              <a:t>5. Demo</a:t>
            </a:r>
            <a:endParaRPr lang="en-US" b="1"/>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19273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2628900"/>
            <a:ext cx="7200900" cy="1485900"/>
          </a:xfrm>
        </p:spPr>
        <p:txBody>
          <a:bodyPr/>
          <a:lstStyle/>
          <a:p>
            <a:pPr algn="ctr"/>
            <a:r>
              <a:rPr lang="en-US" b="1" smtClean="0"/>
              <a:t>Cảm ơn thầy và các bạn đã chú ý lắng nghe!</a:t>
            </a:r>
            <a:endParaRPr lang="en-US" b="1"/>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989986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471" y="2628900"/>
            <a:ext cx="7200900" cy="1244600"/>
          </a:xfrm>
        </p:spPr>
        <p:txBody>
          <a:bodyPr>
            <a:normAutofit/>
          </a:bodyPr>
          <a:lstStyle/>
          <a:p>
            <a:pPr marL="0" indent="0">
              <a:buNone/>
            </a:pPr>
            <a:r>
              <a:rPr lang="en-US" sz="5400" b="1"/>
              <a:t>1.Bitmaps và Fonts</a:t>
            </a:r>
            <a:endParaRPr lang="en-US" sz="540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109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76300"/>
          </a:xfrm>
        </p:spPr>
        <p:txBody>
          <a:bodyPr/>
          <a:lstStyle/>
          <a:p>
            <a:r>
              <a:rPr lang="en-US" b="1" smtClean="0"/>
              <a:t>1.Bitmaps và </a:t>
            </a:r>
            <a:r>
              <a:rPr lang="en-US" b="1"/>
              <a:t>Fonts</a:t>
            </a:r>
          </a:p>
        </p:txBody>
      </p:sp>
      <p:sp>
        <p:nvSpPr>
          <p:cNvPr id="3" name="Content Placeholder 2"/>
          <p:cNvSpPr>
            <a:spLocks noGrp="1"/>
          </p:cNvSpPr>
          <p:nvPr>
            <p:ph idx="1"/>
          </p:nvPr>
        </p:nvSpPr>
        <p:spPr>
          <a:xfrm>
            <a:off x="1028700" y="1743075"/>
            <a:ext cx="7683500" cy="2241550"/>
          </a:xfrm>
        </p:spPr>
        <p:txBody>
          <a:bodyPr>
            <a:noAutofit/>
          </a:bodyPr>
          <a:lstStyle/>
          <a:p>
            <a:pPr marL="0" indent="0">
              <a:buNone/>
            </a:pPr>
            <a:r>
              <a:rPr lang="en-US" sz="2400" smtClean="0"/>
              <a:t>1.1.Bitmap:</a:t>
            </a:r>
          </a:p>
          <a:p>
            <a:r>
              <a:rPr lang="en-US" sz="2400" smtClean="0"/>
              <a:t>M</a:t>
            </a:r>
            <a:r>
              <a:rPr lang="vi-VN" sz="2400" smtClean="0"/>
              <a:t>ột </a:t>
            </a:r>
            <a:r>
              <a:rPr lang="vi-VN" sz="2400"/>
              <a:t>cách thức để lưu trữ một hình ảnh nhị </a:t>
            </a:r>
            <a:r>
              <a:rPr lang="vi-VN" sz="2400" smtClean="0"/>
              <a:t>phân</a:t>
            </a:r>
            <a:r>
              <a:rPr lang="en-US" sz="2400" smtClean="0"/>
              <a:t>.</a:t>
            </a:r>
          </a:p>
          <a:p>
            <a:r>
              <a:rPr lang="en-US" sz="2400" smtClean="0"/>
              <a:t>Một mảng hình chữ nhật bao gồm các bit 0 và 1, là một mask vẽ cho một hình chữ nhật tương ứng của cửa sổ.</a:t>
            </a:r>
            <a:endParaRPr lang="en-US" sz="2400"/>
          </a:p>
        </p:txBody>
      </p:sp>
      <p:pic>
        <p:nvPicPr>
          <p:cNvPr id="4" name="Picture 3" descr="http://glprogramming.com/red/images/Image100.gif"/>
          <p:cNvPicPr/>
          <p:nvPr/>
        </p:nvPicPr>
        <p:blipFill>
          <a:blip r:embed="rId2">
            <a:extLst>
              <a:ext uri="{28A0092B-C50C-407E-A947-70E740481C1C}">
                <a14:useLocalDpi xmlns:a14="http://schemas.microsoft.com/office/drawing/2010/main" val="0"/>
              </a:ext>
            </a:extLst>
          </a:blip>
          <a:srcRect/>
          <a:stretch>
            <a:fillRect/>
          </a:stretch>
        </p:blipFill>
        <p:spPr bwMode="auto">
          <a:xfrm>
            <a:off x="1257300" y="4165600"/>
            <a:ext cx="3371850" cy="2019300"/>
          </a:xfrm>
          <a:prstGeom prst="rect">
            <a:avLst/>
          </a:prstGeom>
          <a:noFill/>
          <a:ln>
            <a:noFill/>
          </a:ln>
        </p:spPr>
      </p:pic>
      <p:sp>
        <p:nvSpPr>
          <p:cNvPr id="6" name="Rectangle 5"/>
          <p:cNvSpPr/>
          <p:nvPr/>
        </p:nvSpPr>
        <p:spPr>
          <a:xfrm>
            <a:off x="5213350" y="4713585"/>
            <a:ext cx="2838450" cy="923330"/>
          </a:xfrm>
          <a:prstGeom prst="rect">
            <a:avLst/>
          </a:prstGeom>
        </p:spPr>
        <p:txBody>
          <a:bodyPr wrap="square">
            <a:spAutoFit/>
          </a:bodyPr>
          <a:lstStyle/>
          <a:p>
            <a:r>
              <a:rPr lang="vi-VN"/>
              <a:t>Hình 8-1 cho thấy F là một bitmap và dữ liệu bitmap tương ứng của nó.</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3761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76300"/>
          </a:xfrm>
        </p:spPr>
        <p:txBody>
          <a:bodyPr/>
          <a:lstStyle/>
          <a:p>
            <a:r>
              <a:rPr lang="en-US" b="1" smtClean="0"/>
              <a:t>1.Bitmaps và </a:t>
            </a:r>
            <a:r>
              <a:rPr lang="en-US" b="1"/>
              <a:t>Fonts</a:t>
            </a:r>
          </a:p>
        </p:txBody>
      </p:sp>
      <p:sp>
        <p:nvSpPr>
          <p:cNvPr id="3" name="Content Placeholder 2"/>
          <p:cNvSpPr>
            <a:spLocks noGrp="1"/>
          </p:cNvSpPr>
          <p:nvPr>
            <p:ph idx="1"/>
          </p:nvPr>
        </p:nvSpPr>
        <p:spPr>
          <a:xfrm>
            <a:off x="1028700" y="1720850"/>
            <a:ext cx="7200900" cy="4565650"/>
          </a:xfrm>
        </p:spPr>
        <p:txBody>
          <a:bodyPr>
            <a:normAutofit/>
          </a:bodyPr>
          <a:lstStyle/>
          <a:p>
            <a:pPr marL="0" indent="0">
              <a:buNone/>
            </a:pPr>
            <a:r>
              <a:rPr lang="en-US" sz="2400" smtClean="0"/>
              <a:t>1.2.Vị trí Raster hiện tại:</a:t>
            </a:r>
          </a:p>
          <a:p>
            <a:r>
              <a:rPr lang="en-US" sz="2400" smtClean="0"/>
              <a:t>Raster: C</a:t>
            </a:r>
            <a:r>
              <a:rPr lang="vi-VN" sz="2400" smtClean="0"/>
              <a:t>ấu </a:t>
            </a:r>
            <a:r>
              <a:rPr lang="vi-VN" sz="2400"/>
              <a:t>trúc dữ liệu dạng ô sắp xếp theo hàng và cột để lưu ảnh. Tập hợp các ô có cùng giá trị biểu diễn một đối tượng</a:t>
            </a:r>
            <a:r>
              <a:rPr lang="vi-VN" sz="2400" smtClean="0"/>
              <a:t>.</a:t>
            </a:r>
            <a:endParaRPr lang="en-US" sz="2400" smtClean="0"/>
          </a:p>
          <a:p>
            <a:endParaRPr lang="en-US" sz="2400" smtClean="0"/>
          </a:p>
          <a:p>
            <a:r>
              <a:rPr lang="vi-VN" sz="2400"/>
              <a:t>Vị trí raster hiện tại là nguồn gốc nơi bitmap (hoặc hình ảnh) tiếp theo được vẽ</a:t>
            </a:r>
            <a:r>
              <a:rPr lang="vi-VN" sz="2400" smtClean="0"/>
              <a:t>.</a:t>
            </a:r>
            <a:endParaRPr lang="en-US" sz="2400" smtClean="0"/>
          </a:p>
          <a:p>
            <a:pPr marL="0" indent="0">
              <a:buNone/>
            </a:pPr>
            <a:endParaRPr lang="en-US" sz="2400" smtClean="0"/>
          </a:p>
          <a:p>
            <a:r>
              <a:rPr lang="en-US" sz="2400" smtClean="0"/>
              <a:t>Hàm trong </a:t>
            </a:r>
            <a:r>
              <a:rPr lang="en-US" sz="2400"/>
              <a:t>OpenGL: </a:t>
            </a:r>
            <a:r>
              <a:rPr lang="en-US" sz="2400" b="1"/>
              <a:t>glRasterPos</a:t>
            </a:r>
            <a:r>
              <a:rPr lang="en-US" sz="2400" b="1" smtClean="0"/>
              <a:t>*(</a:t>
            </a:r>
            <a:r>
              <a:rPr lang="en-US" b="1" smtClean="0"/>
              <a:t>TYPE </a:t>
            </a:r>
            <a:r>
              <a:rPr lang="en-US" b="1"/>
              <a:t>x, TYPE y, TYPE z, TYPE </a:t>
            </a:r>
            <a:r>
              <a:rPr lang="en-US" b="1" smtClean="0"/>
              <a:t>w</a:t>
            </a:r>
            <a:r>
              <a:rPr lang="en-US" sz="2400" b="1" smtClean="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627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76300"/>
          </a:xfrm>
        </p:spPr>
        <p:txBody>
          <a:bodyPr/>
          <a:lstStyle/>
          <a:p>
            <a:r>
              <a:rPr lang="en-US" b="1" smtClean="0"/>
              <a:t>1.Bitmaps và </a:t>
            </a:r>
            <a:r>
              <a:rPr lang="en-US" b="1"/>
              <a:t>Fonts</a:t>
            </a:r>
          </a:p>
        </p:txBody>
      </p:sp>
      <p:sp>
        <p:nvSpPr>
          <p:cNvPr id="3" name="Content Placeholder 2"/>
          <p:cNvSpPr>
            <a:spLocks noGrp="1"/>
          </p:cNvSpPr>
          <p:nvPr>
            <p:ph idx="1"/>
          </p:nvPr>
        </p:nvSpPr>
        <p:spPr>
          <a:xfrm>
            <a:off x="1028700" y="1466850"/>
            <a:ext cx="7581900" cy="1936750"/>
          </a:xfrm>
        </p:spPr>
        <p:txBody>
          <a:bodyPr>
            <a:noAutofit/>
          </a:bodyPr>
          <a:lstStyle/>
          <a:p>
            <a:pPr marL="0" indent="0">
              <a:buNone/>
            </a:pPr>
            <a:r>
              <a:rPr lang="en-US" sz="2400" smtClean="0"/>
              <a:t>1.3.Vẽ bitmap:</a:t>
            </a:r>
          </a:p>
          <a:p>
            <a:r>
              <a:rPr lang="en-US" sz="2400" smtClean="0"/>
              <a:t>Hàm OpenGL: </a:t>
            </a:r>
            <a:r>
              <a:rPr lang="en-US" sz="2400" i="1"/>
              <a:t>void </a:t>
            </a:r>
            <a:r>
              <a:rPr lang="en-US" sz="2400" b="1" i="1"/>
              <a:t>glBitmap</a:t>
            </a:r>
            <a:r>
              <a:rPr lang="en-US" sz="2400" i="1"/>
              <a:t>(GLsizei </a:t>
            </a:r>
            <a:r>
              <a:rPr lang="en-US" sz="2400" i="1" smtClean="0"/>
              <a:t>width,GLsizei</a:t>
            </a:r>
            <a:r>
              <a:rPr lang="en-US" sz="2400" i="1"/>
              <a:t> height, GLfloat xbo, </a:t>
            </a:r>
            <a:r>
              <a:rPr lang="en-US" sz="2400" i="1" smtClean="0"/>
              <a:t>GLfloat</a:t>
            </a:r>
            <a:r>
              <a:rPr lang="en-US" sz="2400" i="1"/>
              <a:t> ybo, GLfloat </a:t>
            </a:r>
            <a:r>
              <a:rPr lang="en-US" sz="2400" i="1" smtClean="0"/>
              <a:t>xbi, GLfloat</a:t>
            </a:r>
            <a:r>
              <a:rPr lang="en-US" sz="2400" i="1"/>
              <a:t> ybi, const GLubyte *bitmap</a:t>
            </a:r>
            <a:r>
              <a:rPr lang="en-US" sz="2400" i="1" smtClean="0"/>
              <a:t>);</a:t>
            </a:r>
            <a:endParaRPr lang="en-US" sz="2400"/>
          </a:p>
        </p:txBody>
      </p:sp>
      <p:pic>
        <p:nvPicPr>
          <p:cNvPr id="4" name="Picture 3" descr="Fparams.gif"/>
          <p:cNvPicPr/>
          <p:nvPr/>
        </p:nvPicPr>
        <p:blipFill>
          <a:blip r:embed="rId2">
            <a:extLst>
              <a:ext uri="{28A0092B-C50C-407E-A947-70E740481C1C}">
                <a14:useLocalDpi xmlns:a14="http://schemas.microsoft.com/office/drawing/2010/main" val="0"/>
              </a:ext>
            </a:extLst>
          </a:blip>
          <a:srcRect/>
          <a:stretch>
            <a:fillRect/>
          </a:stretch>
        </p:blipFill>
        <p:spPr bwMode="auto">
          <a:xfrm>
            <a:off x="2349500" y="3784600"/>
            <a:ext cx="5600700" cy="2670175"/>
          </a:xfrm>
          <a:prstGeom prst="rect">
            <a:avLst/>
          </a:prstGeom>
          <a:noFill/>
          <a:ln>
            <a:noFill/>
          </a:ln>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05208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76300"/>
          </a:xfrm>
        </p:spPr>
        <p:txBody>
          <a:bodyPr/>
          <a:lstStyle/>
          <a:p>
            <a:r>
              <a:rPr lang="en-US" b="1" smtClean="0"/>
              <a:t>1.Bitmaps và </a:t>
            </a:r>
            <a:r>
              <a:rPr lang="en-US" b="1"/>
              <a:t>Fonts</a:t>
            </a:r>
          </a:p>
        </p:txBody>
      </p:sp>
      <p:sp>
        <p:nvSpPr>
          <p:cNvPr id="3" name="Content Placeholder 2"/>
          <p:cNvSpPr>
            <a:spLocks noGrp="1"/>
          </p:cNvSpPr>
          <p:nvPr>
            <p:ph idx="1"/>
          </p:nvPr>
        </p:nvSpPr>
        <p:spPr>
          <a:xfrm>
            <a:off x="1028700" y="1466850"/>
            <a:ext cx="7581900" cy="1936750"/>
          </a:xfrm>
        </p:spPr>
        <p:txBody>
          <a:bodyPr>
            <a:noAutofit/>
          </a:bodyPr>
          <a:lstStyle/>
          <a:p>
            <a:pPr marL="0" indent="0">
              <a:buNone/>
            </a:pPr>
            <a:r>
              <a:rPr lang="en-US" sz="2400" smtClean="0"/>
              <a:t>1.4.Chọn màu cho bitmap:</a:t>
            </a:r>
          </a:p>
          <a:p>
            <a:r>
              <a:rPr lang="en-US" sz="2400" smtClean="0"/>
              <a:t>Hàm OpenGL: </a:t>
            </a:r>
            <a:r>
              <a:rPr lang="en-US" sz="2400" b="1"/>
              <a:t>glColor</a:t>
            </a:r>
            <a:r>
              <a:rPr lang="en-US" sz="2400" b="1" smtClean="0"/>
              <a:t>*(TYPE RED, TYPE GREEN, TYPE BLUE) </a:t>
            </a:r>
          </a:p>
          <a:p>
            <a:r>
              <a:rPr lang="en-US" sz="2400" b="1" smtClean="0"/>
              <a:t>VD: </a:t>
            </a:r>
            <a:r>
              <a:rPr lang="en-US"/>
              <a:t>glColor3f(1.0, 0.0, 1.0);</a:t>
            </a:r>
            <a:endParaRPr lang="en-US" sz="2400"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158" y="3797300"/>
            <a:ext cx="3950983" cy="2692522"/>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3839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76300"/>
          </a:xfrm>
        </p:spPr>
        <p:txBody>
          <a:bodyPr/>
          <a:lstStyle/>
          <a:p>
            <a:r>
              <a:rPr lang="en-US" b="1" smtClean="0"/>
              <a:t>1.Bitmaps và </a:t>
            </a:r>
            <a:r>
              <a:rPr lang="en-US" b="1"/>
              <a:t>Fonts</a:t>
            </a:r>
          </a:p>
        </p:txBody>
      </p:sp>
      <p:sp>
        <p:nvSpPr>
          <p:cNvPr id="3" name="Content Placeholder 2"/>
          <p:cNvSpPr>
            <a:spLocks noGrp="1"/>
          </p:cNvSpPr>
          <p:nvPr>
            <p:ph idx="1"/>
          </p:nvPr>
        </p:nvSpPr>
        <p:spPr>
          <a:xfrm>
            <a:off x="1028700" y="1466849"/>
            <a:ext cx="7581900" cy="1568451"/>
          </a:xfrm>
        </p:spPr>
        <p:txBody>
          <a:bodyPr>
            <a:noAutofit/>
          </a:bodyPr>
          <a:lstStyle/>
          <a:p>
            <a:pPr marL="0" indent="0">
              <a:buNone/>
            </a:pPr>
            <a:r>
              <a:rPr lang="en-US" sz="2400" smtClean="0"/>
              <a:t>1.5. </a:t>
            </a:r>
            <a:r>
              <a:rPr lang="en-US" sz="2400"/>
              <a:t>Định nghĩa và sử dụng một </a:t>
            </a:r>
            <a:r>
              <a:rPr lang="en-US" sz="2400" smtClean="0"/>
              <a:t>font hoàn </a:t>
            </a:r>
            <a:r>
              <a:rPr lang="en-US" sz="2400"/>
              <a:t>chỉnh</a:t>
            </a:r>
            <a:r>
              <a:rPr lang="en-US" sz="2400" smtClean="0"/>
              <a:t>:</a:t>
            </a:r>
          </a:p>
          <a:p>
            <a:r>
              <a:rPr lang="vi-VN" sz="2400" smtClean="0"/>
              <a:t>Khi </a:t>
            </a:r>
            <a:r>
              <a:rPr lang="vi-VN" sz="2400"/>
              <a:t>kết hợp </a:t>
            </a:r>
            <a:r>
              <a:rPr lang="vi-VN" sz="2400" smtClean="0"/>
              <a:t>với</a:t>
            </a:r>
            <a:r>
              <a:rPr lang="en-US" sz="2400" smtClean="0"/>
              <a:t> offset</a:t>
            </a:r>
            <a:r>
              <a:rPr lang="vi-VN" sz="2400" smtClean="0"/>
              <a:t> </a:t>
            </a:r>
            <a:r>
              <a:rPr lang="vi-VN" sz="2400"/>
              <a:t>được trả về bởi glGenLists (), </a:t>
            </a:r>
            <a:r>
              <a:rPr lang="vi-VN" sz="2400" smtClean="0"/>
              <a:t>danh </a:t>
            </a:r>
            <a:r>
              <a:rPr lang="vi-VN" sz="2400"/>
              <a:t>sách hiển thị </a:t>
            </a:r>
            <a:r>
              <a:rPr lang="vi-VN" sz="2400" smtClean="0"/>
              <a:t>với</a:t>
            </a:r>
            <a:r>
              <a:rPr lang="en-US" sz="2400" smtClean="0"/>
              <a:t> M</a:t>
            </a:r>
            <a:r>
              <a:rPr lang="vi-VN" sz="2400" smtClean="0"/>
              <a:t>ã </a:t>
            </a:r>
            <a:r>
              <a:rPr lang="vi-VN" sz="2400"/>
              <a:t>ASCII cho ký tự.</a:t>
            </a:r>
            <a:endParaRPr lang="en-US" sz="240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03" y="3035300"/>
            <a:ext cx="8017493" cy="2238687"/>
          </a:xfrm>
          <a:prstGeom prst="rect">
            <a:avLst/>
          </a:prstGeom>
        </p:spPr>
      </p:pic>
    </p:spTree>
    <p:extLst>
      <p:ext uri="{BB962C8B-B14F-4D97-AF65-F5344CB8AC3E}">
        <p14:creationId xmlns:p14="http://schemas.microsoft.com/office/powerpoint/2010/main" val="2635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4371" y="2641600"/>
            <a:ext cx="7001729" cy="1244600"/>
          </a:xfrm>
        </p:spPr>
        <p:txBody>
          <a:bodyPr>
            <a:normAutofit/>
          </a:bodyPr>
          <a:lstStyle/>
          <a:p>
            <a:pPr marL="0" indent="0" algn="ctr">
              <a:buNone/>
            </a:pPr>
            <a:r>
              <a:rPr lang="en-US" sz="5400" b="1" smtClean="0"/>
              <a:t>2. Hình ảnh</a:t>
            </a:r>
            <a:endParaRPr lang="en-US" sz="5400" b="1"/>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3000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1534</TotalTime>
  <Words>1187</Words>
  <Application>Microsoft Office PowerPoint</Application>
  <PresentationFormat>On-screen Show (4:3)</PresentationFormat>
  <Paragraphs>131</Paragraphs>
  <Slides>28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Arial</vt:lpstr>
      <vt:lpstr>Calibri</vt:lpstr>
      <vt:lpstr>Century Gothic</vt:lpstr>
      <vt:lpstr>Franklin Gothic Book</vt:lpstr>
      <vt:lpstr>Tw Cen MT</vt:lpstr>
      <vt:lpstr>Wingdings 3</vt:lpstr>
      <vt:lpstr>Wisp</vt:lpstr>
      <vt:lpstr>Droplet</vt:lpstr>
      <vt:lpstr>Crop</vt:lpstr>
      <vt:lpstr>Đồ họa máy tính</vt:lpstr>
      <vt:lpstr>Chương 8: Vẽ Pixels, Bitmaps, Fonts và hình ảnh</vt:lpstr>
      <vt:lpstr>PowerPoint Presentation</vt:lpstr>
      <vt:lpstr>1.Bitmaps và Fonts</vt:lpstr>
      <vt:lpstr>1.Bitmaps và Fonts</vt:lpstr>
      <vt:lpstr>1.Bitmaps và Fonts</vt:lpstr>
      <vt:lpstr>1.Bitmaps và Fonts</vt:lpstr>
      <vt:lpstr>1.Bitmaps và Fonts</vt:lpstr>
      <vt:lpstr>PowerPoint Presentation</vt:lpstr>
      <vt:lpstr>2.Hình ảnh </vt:lpstr>
      <vt:lpstr>2.Hình ảnh </vt:lpstr>
      <vt:lpstr>PowerPoint Presentation</vt:lpstr>
      <vt:lpstr>3. Đường ống hình ảnh</vt:lpstr>
      <vt:lpstr>3. Đường ống hình ảnh</vt:lpstr>
      <vt:lpstr>3. Đường ống hình ảnh</vt:lpstr>
      <vt:lpstr>3. Đường ống hình ảnh</vt:lpstr>
      <vt:lpstr>3. Đường ống hình ảnh</vt:lpstr>
      <vt:lpstr>3. Đường ống hình ảnh</vt:lpstr>
      <vt:lpstr>3. Đường ống hình ảnh</vt:lpstr>
      <vt:lpstr>PowerPoint Presentation</vt:lpstr>
      <vt:lpstr>4. Đọc và vẽ các pixel hình chữ nhật</vt:lpstr>
      <vt:lpstr>4. Đọc và vẽ các pixel hình chữ nhật</vt:lpstr>
      <vt:lpstr>4. Đọc và vẽ các pixel hình chữ nhật</vt:lpstr>
      <vt:lpstr>4. Đọc và vẽ các pixel hình chữ nhật</vt:lpstr>
      <vt:lpstr>4. Đọc và vẽ các pixel hình chữ nhật</vt:lpstr>
      <vt:lpstr>4. Đọc và vẽ các pixel hình chữ nhật</vt:lpstr>
      <vt:lpstr>5. Demo</vt:lpstr>
      <vt:lpstr>Cảm ơn thầy và các bạn đã chú ý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họa máy tính</dc:title>
  <dc:creator>Admin</dc:creator>
  <cp:lastModifiedBy>Admin</cp:lastModifiedBy>
  <cp:revision>67</cp:revision>
  <dcterms:created xsi:type="dcterms:W3CDTF">2018-06-13T14:05:09Z</dcterms:created>
  <dcterms:modified xsi:type="dcterms:W3CDTF">2018-06-17T15:58:33Z</dcterms:modified>
</cp:coreProperties>
</file>