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 id="2147483653" r:id="rId3"/>
  </p:sldMasterIdLst>
  <p:notesMasterIdLst>
    <p:notesMasterId r:id="rId26"/>
  </p:notesMasterIdLst>
  <p:handoutMasterIdLst>
    <p:handoutMasterId r:id="rId27"/>
  </p:handoutMasterIdLst>
  <p:sldIdLst>
    <p:sldId id="256" r:id="rId4"/>
    <p:sldId id="261" r:id="rId5"/>
    <p:sldId id="264" r:id="rId6"/>
    <p:sldId id="306" r:id="rId7"/>
    <p:sldId id="324" r:id="rId8"/>
    <p:sldId id="326" r:id="rId9"/>
    <p:sldId id="308" r:id="rId10"/>
    <p:sldId id="309" r:id="rId11"/>
    <p:sldId id="270" r:id="rId12"/>
    <p:sldId id="310" r:id="rId13"/>
    <p:sldId id="312" r:id="rId14"/>
    <p:sldId id="313" r:id="rId15"/>
    <p:sldId id="316" r:id="rId16"/>
    <p:sldId id="322" r:id="rId17"/>
    <p:sldId id="317" r:id="rId18"/>
    <p:sldId id="318" r:id="rId19"/>
    <p:sldId id="325" r:id="rId20"/>
    <p:sldId id="320" r:id="rId21"/>
    <p:sldId id="258" r:id="rId22"/>
    <p:sldId id="328" r:id="rId23"/>
    <p:sldId id="327" r:id="rId24"/>
    <p:sldId id="27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25" y="360"/>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t>2021-05-16</a:t>
            </a:fld>
            <a:endParaRPr lang="ko-KR" altLang="en-US"/>
          </a:p>
        </p:txBody>
      </p:sp>
      <p:sp>
        <p:nvSpPr>
          <p:cNvPr id="4" name="바닥글 개체 틀 3">
            <a:extLst>
              <a:ext uri="{FF2B5EF4-FFF2-40B4-BE49-F238E27FC236}">
                <a16:creationId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t>2021-05-16</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15</a:t>
            </a:fld>
            <a:endParaRPr lang="ko-KR" altLang="en-US"/>
          </a:p>
        </p:txBody>
      </p:sp>
    </p:spTree>
    <p:extLst>
      <p:ext uri="{BB962C8B-B14F-4D97-AF65-F5344CB8AC3E}">
        <p14:creationId xmlns:p14="http://schemas.microsoft.com/office/powerpoint/2010/main" val="343452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18965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9C082D-6574-4E8D-8401-B3AD5F9055B2}"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9A4FD-136C-4BCB-BAA3-66705CCFFD88}" type="slidenum">
              <a:rPr lang="en-US" smtClean="0"/>
              <a:t>‹#›</a:t>
            </a:fld>
            <a:endParaRPr lang="en-US"/>
          </a:p>
        </p:txBody>
      </p:sp>
    </p:spTree>
    <p:extLst>
      <p:ext uri="{BB962C8B-B14F-4D97-AF65-F5344CB8AC3E}">
        <p14:creationId xmlns:p14="http://schemas.microsoft.com/office/powerpoint/2010/main" val="129078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4" r:id="rId2"/>
    <p:sldLayoutId id="2147483675"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02534" y="1645852"/>
            <a:ext cx="3892173" cy="1080121"/>
          </a:xfrm>
        </p:spPr>
        <p:txBody>
          <a:bodyPr/>
          <a:lstStyle/>
          <a:p>
            <a:pPr lvl="0"/>
            <a:r>
              <a:rPr lang="en-US" altLang="ko-KR" sz="4000" dirty="0">
                <a:solidFill>
                  <a:schemeClr val="tx1"/>
                </a:solidFill>
                <a:latin typeface="Gill Sans MT" panose="020B0502020104020203" pitchFamily="34" charset="0"/>
                <a:ea typeface="맑은 고딕" pitchFamily="50" charset="-127"/>
              </a:rPr>
              <a:t>Brand And Bound</a:t>
            </a:r>
            <a:endParaRPr lang="en-US" altLang="ko-KR" sz="4000" dirty="0">
              <a:solidFill>
                <a:schemeClr val="tx1"/>
              </a:solidFill>
              <a:latin typeface="Gill Sans MT" panose="020B0502020104020203" pitchFamily="34" charset="0"/>
            </a:endParaRPr>
          </a:p>
        </p:txBody>
      </p:sp>
      <p:sp>
        <p:nvSpPr>
          <p:cNvPr id="5" name="TextBox 4"/>
          <p:cNvSpPr txBox="1"/>
          <p:nvPr/>
        </p:nvSpPr>
        <p:spPr>
          <a:xfrm>
            <a:off x="2987824" y="3138522"/>
            <a:ext cx="3312367" cy="369332"/>
          </a:xfrm>
          <a:prstGeom prst="rect">
            <a:avLst/>
          </a:prstGeom>
          <a:noFill/>
        </p:spPr>
        <p:txBody>
          <a:bodyPr wrap="square" rtlCol="0">
            <a:spAutoFit/>
          </a:bodyPr>
          <a:lstStyle/>
          <a:p>
            <a:pPr algn="ctr"/>
            <a:r>
              <a:rPr lang="en-US" altLang="ko-KR" b="1" dirty="0">
                <a:latin typeface="Garamond" panose="02020404030301010803" pitchFamily="18" charset="0"/>
                <a:cs typeface="Arial" pitchFamily="34" charset="0"/>
              </a:rPr>
              <a:t>GVHD: </a:t>
            </a:r>
            <a:r>
              <a:rPr lang="en-US" altLang="ko-KR" b="1" dirty="0" err="1">
                <a:latin typeface="Garamond" panose="02020404030301010803" pitchFamily="18" charset="0"/>
                <a:cs typeface="Arial" pitchFamily="34" charset="0"/>
              </a:rPr>
              <a:t>Nguyễn</a:t>
            </a:r>
            <a:r>
              <a:rPr lang="en-US" altLang="ko-KR" b="1" dirty="0">
                <a:latin typeface="Garamond" panose="02020404030301010803" pitchFamily="18" charset="0"/>
                <a:cs typeface="Arial" pitchFamily="34" charset="0"/>
              </a:rPr>
              <a:t> Thanh </a:t>
            </a:r>
            <a:r>
              <a:rPr lang="en-US" altLang="ko-KR" b="1" dirty="0" err="1">
                <a:latin typeface="Garamond" panose="02020404030301010803" pitchFamily="18" charset="0"/>
                <a:cs typeface="Arial" pitchFamily="34" charset="0"/>
              </a:rPr>
              <a:t>Sơn</a:t>
            </a:r>
            <a:endParaRPr lang="ko-KR" altLang="en-US" b="1" dirty="0">
              <a:latin typeface="Garamond" panose="02020404030301010803" pitchFamily="18" charset="0"/>
              <a:cs typeface="Arial" pitchFamily="34" charset="0"/>
            </a:endParaRPr>
          </a:p>
        </p:txBody>
      </p:sp>
      <p:sp>
        <p:nvSpPr>
          <p:cNvPr id="7" name="Text Placeholder 6">
            <a:extLst>
              <a:ext uri="{FF2B5EF4-FFF2-40B4-BE49-F238E27FC236}">
                <a16:creationId xmlns:a16="http://schemas.microsoft.com/office/drawing/2014/main" id="{05EB6D78-7A37-4EBE-A08A-6B81D8C948C4}"/>
              </a:ext>
            </a:extLst>
          </p:cNvPr>
          <p:cNvSpPr>
            <a:spLocks noGrp="1"/>
          </p:cNvSpPr>
          <p:nvPr>
            <p:ph type="body" sz="quarter" idx="11"/>
          </p:nvPr>
        </p:nvSpPr>
        <p:spPr>
          <a:xfrm>
            <a:off x="2649291" y="3507854"/>
            <a:ext cx="3845416" cy="799934"/>
          </a:xfrm>
        </p:spPr>
        <p:txBody>
          <a:bodyPr/>
          <a:lstStyle/>
          <a:p>
            <a:r>
              <a:rPr lang="en-US" dirty="0" err="1">
                <a:solidFill>
                  <a:schemeClr val="tx1"/>
                </a:solidFill>
              </a:rPr>
              <a:t>Nhóm</a:t>
            </a:r>
            <a:r>
              <a:rPr lang="en-US" dirty="0">
                <a:solidFill>
                  <a:schemeClr val="tx1"/>
                </a:solidFill>
              </a:rPr>
              <a:t> 10</a:t>
            </a:r>
            <a:endParaRPr lang="vi-VN" dirty="0">
              <a:solidFill>
                <a:schemeClr val="tx1"/>
              </a:solidFill>
            </a:endParaRPr>
          </a:p>
        </p:txBody>
      </p:sp>
      <p:sp>
        <p:nvSpPr>
          <p:cNvPr id="2" name="TextBox 1">
            <a:extLst>
              <a:ext uri="{FF2B5EF4-FFF2-40B4-BE49-F238E27FC236}">
                <a16:creationId xmlns:a16="http://schemas.microsoft.com/office/drawing/2014/main" id="{119E0805-9B4B-4AFD-81BF-0AC171440ABF}"/>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cxnSpLocks/>
            <a:stCxn id="10" idx="2"/>
          </p:cNvCxnSpPr>
          <p:nvPr/>
        </p:nvCxnSpPr>
        <p:spPr>
          <a:xfrm>
            <a:off x="708594" y="2822760"/>
            <a:ext cx="4442533" cy="10845"/>
          </a:xfrm>
          <a:prstGeom prst="line">
            <a:avLst/>
          </a:prstGeom>
          <a:ln w="25400">
            <a:solidFill>
              <a:schemeClr val="tx1">
                <a:lumMod val="75000"/>
                <a:lumOff val="2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636586" y="2678744"/>
            <a:ext cx="288032" cy="288032"/>
            <a:chOff x="611560" y="2851238"/>
            <a:chExt cx="288032" cy="288032"/>
          </a:xfrm>
        </p:grpSpPr>
        <p:sp>
          <p:nvSpPr>
            <p:cNvPr id="9" name="Oval 8"/>
            <p:cNvSpPr/>
            <p:nvPr/>
          </p:nvSpPr>
          <p:spPr>
            <a:xfrm>
              <a:off x="611560" y="2851238"/>
              <a:ext cx="288032" cy="288032"/>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Oval 9"/>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1" name="Group 10"/>
          <p:cNvGrpSpPr/>
          <p:nvPr/>
        </p:nvGrpSpPr>
        <p:grpSpPr>
          <a:xfrm>
            <a:off x="2129982" y="2684430"/>
            <a:ext cx="288032" cy="288032"/>
            <a:chOff x="611560" y="2851238"/>
            <a:chExt cx="288032" cy="288032"/>
          </a:xfrm>
        </p:grpSpPr>
        <p:sp>
          <p:nvSpPr>
            <p:cNvPr id="12" name="Oval 11"/>
            <p:cNvSpPr/>
            <p:nvPr/>
          </p:nvSpPr>
          <p:spPr>
            <a:xfrm>
              <a:off x="611560" y="2851238"/>
              <a:ext cx="288032" cy="288032"/>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 name="Oval 12"/>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4" name="Group 13"/>
          <p:cNvGrpSpPr/>
          <p:nvPr/>
        </p:nvGrpSpPr>
        <p:grpSpPr>
          <a:xfrm>
            <a:off x="3623378" y="2684430"/>
            <a:ext cx="288032" cy="288032"/>
            <a:chOff x="611560" y="2851238"/>
            <a:chExt cx="288032" cy="288032"/>
          </a:xfrm>
        </p:grpSpPr>
        <p:sp>
          <p:nvSpPr>
            <p:cNvPr id="15" name="Oval 14"/>
            <p:cNvSpPr/>
            <p:nvPr/>
          </p:nvSpPr>
          <p:spPr>
            <a:xfrm>
              <a:off x="611560" y="2851238"/>
              <a:ext cx="288032" cy="28803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Oval 15"/>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27" name="TextBox 26"/>
          <p:cNvSpPr txBox="1"/>
          <p:nvPr/>
        </p:nvSpPr>
        <p:spPr>
          <a:xfrm>
            <a:off x="-101352" y="2171640"/>
            <a:ext cx="1763907" cy="400110"/>
          </a:xfrm>
          <a:prstGeom prst="rect">
            <a:avLst/>
          </a:prstGeom>
          <a:noFill/>
        </p:spPr>
        <p:txBody>
          <a:bodyPr wrap="square" rtlCol="0" anchor="ctr">
            <a:spAutoFit/>
          </a:bodyPr>
          <a:lstStyle/>
          <a:p>
            <a:pPr algn="ctr"/>
            <a:r>
              <a:rPr lang="en-US" altLang="ko-KR" sz="2000" b="1" dirty="0" err="1">
                <a:cs typeface="Arial" pitchFamily="34" charset="0"/>
              </a:rPr>
              <a:t>Cây</a:t>
            </a:r>
            <a:r>
              <a:rPr lang="en-US" altLang="ko-KR" sz="2000" b="1" dirty="0">
                <a:cs typeface="Arial" pitchFamily="34" charset="0"/>
              </a:rPr>
              <a:t> ban </a:t>
            </a:r>
            <a:r>
              <a:rPr lang="en-US" altLang="ko-KR" sz="2000" b="1" dirty="0" err="1">
                <a:cs typeface="Arial" pitchFamily="34" charset="0"/>
              </a:rPr>
              <a:t>đầu</a:t>
            </a:r>
            <a:endParaRPr lang="ko-KR" altLang="en-US" sz="2000" b="1" dirty="0">
              <a:cs typeface="Arial" pitchFamily="34" charset="0"/>
            </a:endParaRPr>
          </a:p>
        </p:txBody>
      </p:sp>
      <p:sp>
        <p:nvSpPr>
          <p:cNvPr id="37" name="TextBox 36">
            <a:extLst>
              <a:ext uri="{FF2B5EF4-FFF2-40B4-BE49-F238E27FC236}">
                <a16:creationId xmlns:a16="http://schemas.microsoft.com/office/drawing/2014/main" id="{740B6940-6FEA-4696-8DA1-70291A00C73A}"/>
              </a:ext>
            </a:extLst>
          </p:cNvPr>
          <p:cNvSpPr txBox="1"/>
          <p:nvPr/>
        </p:nvSpPr>
        <p:spPr>
          <a:xfrm>
            <a:off x="1024603" y="3219125"/>
            <a:ext cx="2498790" cy="1692771"/>
          </a:xfrm>
          <a:prstGeom prst="rect">
            <a:avLst/>
          </a:prstGeom>
          <a:noFill/>
        </p:spPr>
        <p:txBody>
          <a:bodyPr wrap="square" rtlCol="0" anchor="ctr">
            <a:spAutoFit/>
          </a:bodyPr>
          <a:lstStyle/>
          <a:p>
            <a:pPr algn="ctr"/>
            <a:r>
              <a:rPr lang="en-US" altLang="ko-KR" sz="2000" b="1" dirty="0" err="1">
                <a:cs typeface="Arial" pitchFamily="34" charset="0"/>
              </a:rPr>
              <a:t>Trong</a:t>
            </a:r>
            <a:r>
              <a:rPr lang="en-US" altLang="ko-KR" sz="2000" b="1" dirty="0">
                <a:cs typeface="Arial" pitchFamily="34" charset="0"/>
              </a:rPr>
              <a:t> </a:t>
            </a:r>
            <a:r>
              <a:rPr lang="en-US" altLang="ko-KR" sz="2000" b="1" dirty="0" err="1">
                <a:cs typeface="Arial" pitchFamily="34" charset="0"/>
              </a:rPr>
              <a:t>quá</a:t>
            </a:r>
            <a:r>
              <a:rPr lang="en-US" altLang="ko-KR" sz="2000" b="1" dirty="0">
                <a:cs typeface="Arial" pitchFamily="34" charset="0"/>
              </a:rPr>
              <a:t> </a:t>
            </a:r>
            <a:r>
              <a:rPr lang="en-US" altLang="ko-KR" sz="2000" b="1" dirty="0" err="1">
                <a:cs typeface="Arial" pitchFamily="34" charset="0"/>
              </a:rPr>
              <a:t>trình</a:t>
            </a:r>
            <a:r>
              <a:rPr lang="en-US" altLang="ko-KR" sz="2000" b="1" dirty="0">
                <a:cs typeface="Arial" pitchFamily="34" charset="0"/>
              </a:rPr>
              <a:t> </a:t>
            </a:r>
            <a:r>
              <a:rPr lang="en-US" altLang="ko-KR" sz="2000" b="1" dirty="0" err="1">
                <a:cs typeface="Arial" pitchFamily="34" charset="0"/>
              </a:rPr>
              <a:t>luôn</a:t>
            </a:r>
            <a:r>
              <a:rPr lang="en-US" altLang="ko-KR" sz="2000" b="1" dirty="0">
                <a:cs typeface="Arial" pitchFamily="34" charset="0"/>
              </a:rPr>
              <a:t> </a:t>
            </a:r>
            <a:r>
              <a:rPr lang="en-US" altLang="ko-KR" sz="2000" b="1" dirty="0" err="1">
                <a:cs typeface="Arial" pitchFamily="34" charset="0"/>
              </a:rPr>
              <a:t>giữ</a:t>
            </a:r>
            <a:r>
              <a:rPr lang="en-US" altLang="ko-KR" sz="2000" b="1" dirty="0">
                <a:cs typeface="Arial" pitchFamily="34" charset="0"/>
              </a:rPr>
              <a:t> </a:t>
            </a:r>
            <a:r>
              <a:rPr lang="en-US" altLang="ko-KR" sz="2000" b="1" dirty="0" err="1">
                <a:cs typeface="Arial" pitchFamily="34" charset="0"/>
              </a:rPr>
              <a:t>lại</a:t>
            </a:r>
            <a:r>
              <a:rPr lang="en-US" altLang="ko-KR" sz="2000" b="1" dirty="0">
                <a:cs typeface="Arial" pitchFamily="34" charset="0"/>
              </a:rPr>
              <a:t> </a:t>
            </a:r>
            <a:r>
              <a:rPr lang="en-US" altLang="ko-KR" sz="2000" b="1" dirty="0" err="1">
                <a:cs typeface="Arial" pitchFamily="34" charset="0"/>
              </a:rPr>
              <a:t>phương</a:t>
            </a:r>
            <a:r>
              <a:rPr lang="en-US" altLang="ko-KR" sz="2000" b="1" dirty="0">
                <a:cs typeface="Arial" pitchFamily="34" charset="0"/>
              </a:rPr>
              <a:t> </a:t>
            </a:r>
            <a:r>
              <a:rPr lang="en-US" altLang="ko-KR" sz="2000" b="1" dirty="0" err="1">
                <a:cs typeface="Arial" pitchFamily="34" charset="0"/>
              </a:rPr>
              <a:t>án</a:t>
            </a:r>
            <a:r>
              <a:rPr lang="en-US" altLang="ko-KR" sz="2000" b="1" dirty="0">
                <a:cs typeface="Arial" pitchFamily="34" charset="0"/>
              </a:rPr>
              <a:t> </a:t>
            </a:r>
            <a:r>
              <a:rPr lang="en-US" altLang="ko-KR" sz="2000" b="1" dirty="0" err="1">
                <a:cs typeface="Arial" pitchFamily="34" charset="0"/>
              </a:rPr>
              <a:t>mẫu</a:t>
            </a:r>
            <a:endParaRPr lang="en-US" altLang="ko-KR" sz="2000" b="1" dirty="0">
              <a:cs typeface="Arial" pitchFamily="34" charset="0"/>
            </a:endParaRPr>
          </a:p>
          <a:p>
            <a:pPr algn="ctr"/>
            <a:endParaRPr lang="en-US" altLang="ko-KR" sz="2000" b="1" dirty="0">
              <a:cs typeface="Arial" pitchFamily="34" charset="0"/>
            </a:endParaRPr>
          </a:p>
          <a:p>
            <a:pPr algn="ctr"/>
            <a:r>
              <a:rPr lang="en-US" altLang="ko-KR" sz="1200" b="1" dirty="0">
                <a:cs typeface="Arial" pitchFamily="34" charset="0"/>
              </a:rPr>
              <a:t>(</a:t>
            </a:r>
            <a:r>
              <a:rPr lang="en-US" altLang="ko-KR" sz="1200" b="1" dirty="0" err="1">
                <a:cs typeface="Arial" pitchFamily="34" charset="0"/>
              </a:rPr>
              <a:t>Lời</a:t>
            </a:r>
            <a:r>
              <a:rPr lang="en-US" altLang="ko-KR" sz="1200" b="1" dirty="0">
                <a:cs typeface="Arial" pitchFamily="34" charset="0"/>
              </a:rPr>
              <a:t> </a:t>
            </a:r>
            <a:r>
              <a:rPr lang="en-US" altLang="ko-KR" sz="1200" b="1" dirty="0" err="1">
                <a:cs typeface="Arial" pitchFamily="34" charset="0"/>
              </a:rPr>
              <a:t>giải</a:t>
            </a:r>
            <a:r>
              <a:rPr lang="en-US" altLang="ko-KR" sz="1200" b="1" dirty="0">
                <a:cs typeface="Arial" pitchFamily="34" charset="0"/>
              </a:rPr>
              <a:t> </a:t>
            </a:r>
            <a:r>
              <a:rPr lang="en-US" altLang="ko-KR" sz="1200" b="1" dirty="0" err="1">
                <a:cs typeface="Arial" pitchFamily="34" charset="0"/>
              </a:rPr>
              <a:t>tối</a:t>
            </a:r>
            <a:r>
              <a:rPr lang="en-US" altLang="ko-KR" sz="1200" b="1" dirty="0">
                <a:cs typeface="Arial" pitchFamily="34" charset="0"/>
              </a:rPr>
              <a:t> </a:t>
            </a:r>
            <a:r>
              <a:rPr lang="en-US" altLang="ko-KR" sz="1200" b="1" dirty="0" err="1">
                <a:cs typeface="Arial" pitchFamily="34" charset="0"/>
              </a:rPr>
              <a:t>ưu</a:t>
            </a:r>
            <a:r>
              <a:rPr lang="en-US" altLang="ko-KR" sz="1200" b="1" dirty="0">
                <a:cs typeface="Arial" pitchFamily="34" charset="0"/>
              </a:rPr>
              <a:t> </a:t>
            </a:r>
            <a:r>
              <a:rPr lang="en-US" altLang="ko-KR" sz="1200" b="1" dirty="0" err="1">
                <a:cs typeface="Arial" pitchFamily="34" charset="0"/>
              </a:rPr>
              <a:t>cục</a:t>
            </a:r>
            <a:r>
              <a:rPr lang="en-US" altLang="ko-KR" sz="1200" b="1" dirty="0">
                <a:cs typeface="Arial" pitchFamily="34" charset="0"/>
              </a:rPr>
              <a:t> </a:t>
            </a:r>
            <a:r>
              <a:rPr lang="en-US" altLang="ko-KR" sz="1200" b="1" dirty="0" err="1">
                <a:cs typeface="Arial" pitchFamily="34" charset="0"/>
              </a:rPr>
              <a:t>bộ</a:t>
            </a:r>
            <a:endParaRPr lang="en-US" altLang="ko-KR" sz="1200" b="1" dirty="0">
              <a:cs typeface="Arial" pitchFamily="34" charset="0"/>
            </a:endParaRPr>
          </a:p>
          <a:p>
            <a:pPr algn="ctr"/>
            <a:r>
              <a:rPr lang="en-US" altLang="ko-KR" sz="1200" b="1" dirty="0" err="1">
                <a:cs typeface="Arial" pitchFamily="34" charset="0"/>
              </a:rPr>
              <a:t>Vd</a:t>
            </a:r>
            <a:r>
              <a:rPr lang="en-US" altLang="ko-KR" sz="1200" b="1" dirty="0">
                <a:cs typeface="Arial" pitchFamily="34" charset="0"/>
              </a:rPr>
              <a:t>: </a:t>
            </a:r>
            <a:r>
              <a:rPr lang="en-US" altLang="ko-KR" sz="1200" b="1" dirty="0" err="1">
                <a:cs typeface="Arial" pitchFamily="34" charset="0"/>
              </a:rPr>
              <a:t>Giá</a:t>
            </a:r>
            <a:r>
              <a:rPr lang="en-US" altLang="ko-KR" sz="1200" b="1" dirty="0">
                <a:cs typeface="Arial" pitchFamily="34" charset="0"/>
              </a:rPr>
              <a:t> </a:t>
            </a:r>
            <a:r>
              <a:rPr lang="en-US" altLang="ko-KR" sz="1200" b="1" dirty="0" err="1">
                <a:cs typeface="Arial" pitchFamily="34" charset="0"/>
              </a:rPr>
              <a:t>trị</a:t>
            </a:r>
            <a:r>
              <a:rPr lang="en-US" altLang="ko-KR" sz="1200" b="1" dirty="0">
                <a:cs typeface="Arial" pitchFamily="34" charset="0"/>
              </a:rPr>
              <a:t> min </a:t>
            </a:r>
            <a:r>
              <a:rPr lang="en-US" altLang="ko-KR" sz="1200" b="1" dirty="0" err="1">
                <a:cs typeface="Arial" pitchFamily="34" charset="0"/>
              </a:rPr>
              <a:t>tại</a:t>
            </a:r>
            <a:r>
              <a:rPr lang="en-US" altLang="ko-KR" sz="1200" b="1" dirty="0">
                <a:cs typeface="Arial" pitchFamily="34" charset="0"/>
              </a:rPr>
              <a:t> </a:t>
            </a:r>
            <a:r>
              <a:rPr lang="en-US" altLang="ko-KR" sz="1200" b="1" dirty="0" err="1">
                <a:cs typeface="Arial" pitchFamily="34" charset="0"/>
              </a:rPr>
              <a:t>thời</a:t>
            </a:r>
            <a:r>
              <a:rPr lang="en-US" altLang="ko-KR" sz="1200" b="1" dirty="0">
                <a:cs typeface="Arial" pitchFamily="34" charset="0"/>
              </a:rPr>
              <a:t> </a:t>
            </a:r>
            <a:r>
              <a:rPr lang="en-US" altLang="ko-KR" sz="1200" b="1" dirty="0" err="1">
                <a:cs typeface="Arial" pitchFamily="34" charset="0"/>
              </a:rPr>
              <a:t>điểm</a:t>
            </a:r>
            <a:r>
              <a:rPr lang="en-US" altLang="ko-KR" sz="1200" b="1" dirty="0">
                <a:cs typeface="Arial" pitchFamily="34" charset="0"/>
              </a:rPr>
              <a:t> </a:t>
            </a:r>
            <a:r>
              <a:rPr lang="en-US" altLang="ko-KR" sz="1200" b="1" dirty="0" err="1">
                <a:cs typeface="Arial" pitchFamily="34" charset="0"/>
              </a:rPr>
              <a:t>đó</a:t>
            </a:r>
            <a:r>
              <a:rPr lang="en-US" altLang="ko-KR" sz="1200" b="1" dirty="0">
                <a:cs typeface="Arial" pitchFamily="34" charset="0"/>
              </a:rPr>
              <a:t>)</a:t>
            </a:r>
            <a:endParaRPr lang="ko-KR" altLang="en-US" sz="1200" b="1" dirty="0">
              <a:cs typeface="Arial" pitchFamily="34" charset="0"/>
            </a:endParaRPr>
          </a:p>
        </p:txBody>
      </p:sp>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8510" y="35233"/>
            <a:ext cx="9144000" cy="576064"/>
          </a:xfrm>
        </p:spPr>
        <p:txBody>
          <a:bodyPr/>
          <a:lstStyle/>
          <a:p>
            <a:r>
              <a:rPr lang="en-US" dirty="0">
                <a:solidFill>
                  <a:schemeClr val="tx1"/>
                </a:solidFill>
                <a:latin typeface="Futura Lt BT" panose="020B0402020204020303" pitchFamily="34" charset="0"/>
              </a:rPr>
              <a:t>3. </a:t>
            </a:r>
            <a:r>
              <a:rPr lang="en-US" dirty="0" err="1">
                <a:solidFill>
                  <a:schemeClr val="tx1"/>
                </a:solidFill>
                <a:latin typeface="Futura Lt BT" panose="020B0402020204020303" pitchFamily="34" charset="0"/>
              </a:rPr>
              <a:t>Mô</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hình</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chung</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thuật</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toán</a:t>
            </a:r>
            <a:endParaRPr lang="vi-VN" dirty="0">
              <a:solidFill>
                <a:schemeClr val="tx1"/>
              </a:solidFill>
            </a:endParaRPr>
          </a:p>
        </p:txBody>
      </p:sp>
      <p:sp>
        <p:nvSpPr>
          <p:cNvPr id="46" name="TextBox 45">
            <a:extLst>
              <a:ext uri="{FF2B5EF4-FFF2-40B4-BE49-F238E27FC236}">
                <a16:creationId xmlns:a16="http://schemas.microsoft.com/office/drawing/2014/main" id="{6CB77DCD-2DEE-44E1-AF27-891F20E68D4C}"/>
              </a:ext>
            </a:extLst>
          </p:cNvPr>
          <p:cNvSpPr txBox="1"/>
          <p:nvPr/>
        </p:nvSpPr>
        <p:spPr>
          <a:xfrm>
            <a:off x="2273998" y="1263503"/>
            <a:ext cx="3090787" cy="1323439"/>
          </a:xfrm>
          <a:prstGeom prst="rect">
            <a:avLst/>
          </a:prstGeom>
          <a:noFill/>
        </p:spPr>
        <p:txBody>
          <a:bodyPr wrap="square" rtlCol="0" anchor="ctr">
            <a:spAutoFit/>
          </a:bodyPr>
          <a:lstStyle/>
          <a:p>
            <a:pPr algn="ctr"/>
            <a:r>
              <a:rPr lang="en-US" altLang="ko-KR" sz="2000" b="1" dirty="0" err="1">
                <a:cs typeface="Arial" pitchFamily="34" charset="0"/>
              </a:rPr>
              <a:t>Tính</a:t>
            </a:r>
            <a:r>
              <a:rPr lang="en-US" altLang="ko-KR" sz="2000" b="1" dirty="0">
                <a:cs typeface="Arial" pitchFamily="34" charset="0"/>
              </a:rPr>
              <a:t> chi </a:t>
            </a:r>
            <a:r>
              <a:rPr lang="en-US" altLang="ko-KR" sz="2000" b="1" dirty="0" err="1">
                <a:cs typeface="Arial" pitchFamily="34" charset="0"/>
              </a:rPr>
              <a:t>phí</a:t>
            </a:r>
            <a:r>
              <a:rPr lang="en-US" altLang="ko-KR" sz="2000" b="1" dirty="0">
                <a:cs typeface="Arial" pitchFamily="34" charset="0"/>
              </a:rPr>
              <a:t> </a:t>
            </a:r>
            <a:r>
              <a:rPr lang="en-US" altLang="ko-KR" sz="2000" b="1" dirty="0" err="1">
                <a:cs typeface="Arial" pitchFamily="34" charset="0"/>
              </a:rPr>
              <a:t>các</a:t>
            </a:r>
            <a:r>
              <a:rPr lang="en-US" altLang="ko-KR" sz="2000" b="1" dirty="0">
                <a:cs typeface="Arial" pitchFamily="34" charset="0"/>
              </a:rPr>
              <a:t> </a:t>
            </a:r>
            <a:r>
              <a:rPr lang="en-US" altLang="ko-KR" sz="2000" b="1" dirty="0" err="1">
                <a:cs typeface="Arial" pitchFamily="34" charset="0"/>
              </a:rPr>
              <a:t>phương</a:t>
            </a:r>
            <a:r>
              <a:rPr lang="en-US" altLang="ko-KR" sz="2000" b="1" dirty="0">
                <a:cs typeface="Arial" pitchFamily="34" charset="0"/>
              </a:rPr>
              <a:t> </a:t>
            </a:r>
            <a:r>
              <a:rPr lang="en-US" altLang="ko-KR" sz="2000" b="1" dirty="0" err="1">
                <a:cs typeface="Arial" pitchFamily="34" charset="0"/>
              </a:rPr>
              <a:t>án</a:t>
            </a:r>
            <a:r>
              <a:rPr lang="en-US" altLang="ko-KR" sz="2000" b="1" dirty="0">
                <a:cs typeface="Arial" pitchFamily="34" charset="0"/>
              </a:rPr>
              <a:t> </a:t>
            </a:r>
            <a:r>
              <a:rPr lang="en-US" altLang="ko-KR" sz="2000" b="1" dirty="0" err="1">
                <a:cs typeface="Arial" pitchFamily="34" charset="0"/>
              </a:rPr>
              <a:t>khác</a:t>
            </a:r>
            <a:r>
              <a:rPr lang="en-US" altLang="ko-KR" sz="2000" b="1" dirty="0">
                <a:cs typeface="Arial" pitchFamily="34" charset="0"/>
              </a:rPr>
              <a:t> </a:t>
            </a:r>
            <a:r>
              <a:rPr lang="en-US" altLang="ko-KR" sz="2000" b="1" dirty="0" err="1">
                <a:cs typeface="Arial" pitchFamily="34" charset="0"/>
              </a:rPr>
              <a:t>ngay</a:t>
            </a:r>
            <a:r>
              <a:rPr lang="en-US" altLang="ko-KR" sz="2000" b="1" dirty="0">
                <a:cs typeface="Arial" pitchFamily="34" charset="0"/>
              </a:rPr>
              <a:t> </a:t>
            </a:r>
            <a:r>
              <a:rPr lang="en-US" altLang="ko-KR" sz="2000" b="1" dirty="0" err="1">
                <a:cs typeface="Arial" pitchFamily="34" charset="0"/>
              </a:rPr>
              <a:t>trong</a:t>
            </a:r>
            <a:r>
              <a:rPr lang="en-US" altLang="ko-KR" sz="2000" b="1" dirty="0">
                <a:cs typeface="Arial" pitchFamily="34" charset="0"/>
              </a:rPr>
              <a:t> </a:t>
            </a:r>
            <a:r>
              <a:rPr lang="en-US" altLang="ko-KR" sz="2000" b="1" dirty="0" err="1">
                <a:cs typeface="Arial" pitchFamily="34" charset="0"/>
              </a:rPr>
              <a:t>quá</a:t>
            </a:r>
            <a:r>
              <a:rPr lang="en-US" altLang="ko-KR" sz="2000" b="1" dirty="0">
                <a:cs typeface="Arial" pitchFamily="34" charset="0"/>
              </a:rPr>
              <a:t> </a:t>
            </a:r>
            <a:r>
              <a:rPr lang="en-US" altLang="ko-KR" sz="2000" b="1" dirty="0" err="1">
                <a:cs typeface="Arial" pitchFamily="34" charset="0"/>
              </a:rPr>
              <a:t>trình</a:t>
            </a:r>
            <a:r>
              <a:rPr lang="en-US" altLang="ko-KR" sz="2000" b="1" dirty="0">
                <a:cs typeface="Arial" pitchFamily="34" charset="0"/>
              </a:rPr>
              <a:t> </a:t>
            </a:r>
            <a:r>
              <a:rPr lang="en-US" altLang="ko-KR" sz="2000" b="1" dirty="0" err="1">
                <a:cs typeface="Arial" pitchFamily="34" charset="0"/>
              </a:rPr>
              <a:t>xây</a:t>
            </a:r>
            <a:r>
              <a:rPr lang="en-US" altLang="ko-KR" sz="2000" b="1" dirty="0">
                <a:cs typeface="Arial" pitchFamily="34" charset="0"/>
              </a:rPr>
              <a:t> </a:t>
            </a:r>
            <a:r>
              <a:rPr lang="en-US" altLang="ko-KR" sz="2000" b="1" dirty="0" err="1">
                <a:cs typeface="Arial" pitchFamily="34" charset="0"/>
              </a:rPr>
              <a:t>dựng</a:t>
            </a:r>
            <a:endParaRPr lang="ko-KR" altLang="en-US" sz="1200" b="1" dirty="0">
              <a:cs typeface="Arial" pitchFamily="34" charset="0"/>
            </a:endParaRPr>
          </a:p>
        </p:txBody>
      </p:sp>
      <p:cxnSp>
        <p:nvCxnSpPr>
          <p:cNvPr id="61" name="Connector: Elbow 60">
            <a:extLst>
              <a:ext uri="{FF2B5EF4-FFF2-40B4-BE49-F238E27FC236}">
                <a16:creationId xmlns:a16="http://schemas.microsoft.com/office/drawing/2014/main" id="{526ED4E8-0780-446B-93B6-A240343949F6}"/>
              </a:ext>
            </a:extLst>
          </p:cNvPr>
          <p:cNvCxnSpPr>
            <a:cxnSpLocks/>
          </p:cNvCxnSpPr>
          <p:nvPr/>
        </p:nvCxnSpPr>
        <p:spPr>
          <a:xfrm flipV="1">
            <a:off x="5151127" y="2262055"/>
            <a:ext cx="1070155" cy="560705"/>
          </a:xfrm>
          <a:prstGeom prst="bentConnector3">
            <a:avLst>
              <a:gd name="adj1" fmla="val 157"/>
            </a:avLst>
          </a:prstGeom>
          <a:ln>
            <a:tailEnd type="triangle"/>
          </a:ln>
        </p:spPr>
        <p:style>
          <a:lnRef idx="2">
            <a:schemeClr val="dk1"/>
          </a:lnRef>
          <a:fillRef idx="0">
            <a:schemeClr val="dk1"/>
          </a:fillRef>
          <a:effectRef idx="1">
            <a:schemeClr val="dk1"/>
          </a:effectRef>
          <a:fontRef idx="minor">
            <a:schemeClr val="tx1"/>
          </a:fontRef>
        </p:style>
      </p:cxnSp>
      <p:cxnSp>
        <p:nvCxnSpPr>
          <p:cNvPr id="75" name="Connector: Elbow 74">
            <a:extLst>
              <a:ext uri="{FF2B5EF4-FFF2-40B4-BE49-F238E27FC236}">
                <a16:creationId xmlns:a16="http://schemas.microsoft.com/office/drawing/2014/main" id="{F3554EE0-9FF2-4687-9C26-1D8E6D8F1791}"/>
              </a:ext>
            </a:extLst>
          </p:cNvPr>
          <p:cNvCxnSpPr>
            <a:cxnSpLocks/>
          </p:cNvCxnSpPr>
          <p:nvPr/>
        </p:nvCxnSpPr>
        <p:spPr>
          <a:xfrm>
            <a:off x="5151127" y="2833605"/>
            <a:ext cx="1065179" cy="580579"/>
          </a:xfrm>
          <a:prstGeom prst="bentConnector3">
            <a:avLst>
              <a:gd name="adj1" fmla="val -76"/>
            </a:avLst>
          </a:prstGeom>
          <a:ln>
            <a:tailEnd type="triangle"/>
          </a:ln>
        </p:spPr>
        <p:style>
          <a:lnRef idx="2">
            <a:schemeClr val="dk1"/>
          </a:lnRef>
          <a:fillRef idx="0">
            <a:schemeClr val="dk1"/>
          </a:fillRef>
          <a:effectRef idx="1">
            <a:schemeClr val="dk1"/>
          </a:effectRef>
          <a:fontRef idx="minor">
            <a:schemeClr val="tx1"/>
          </a:fontRef>
        </p:style>
      </p:cxnSp>
      <p:sp>
        <p:nvSpPr>
          <p:cNvPr id="81" name="Oval 80">
            <a:extLst>
              <a:ext uri="{FF2B5EF4-FFF2-40B4-BE49-F238E27FC236}">
                <a16:creationId xmlns:a16="http://schemas.microsoft.com/office/drawing/2014/main" id="{D4BD7C56-3119-4FE9-8E4F-E5B55A78AA39}"/>
              </a:ext>
            </a:extLst>
          </p:cNvPr>
          <p:cNvSpPr/>
          <p:nvPr/>
        </p:nvSpPr>
        <p:spPr>
          <a:xfrm>
            <a:off x="6216305" y="1785583"/>
            <a:ext cx="1344535" cy="931253"/>
          </a:xfrm>
          <a:prstGeom prst="ellipse">
            <a:avLst/>
          </a:prstGeom>
          <a:solidFill>
            <a:schemeClr val="accent1">
              <a:alpha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rPr>
              <a:t>Better</a:t>
            </a:r>
            <a:endParaRPr lang="ko-KR" altLang="en-US" sz="2000" dirty="0">
              <a:solidFill>
                <a:schemeClr val="tx1"/>
              </a:solidFill>
            </a:endParaRPr>
          </a:p>
        </p:txBody>
      </p:sp>
      <p:sp>
        <p:nvSpPr>
          <p:cNvPr id="83" name="Oval 82">
            <a:extLst>
              <a:ext uri="{FF2B5EF4-FFF2-40B4-BE49-F238E27FC236}">
                <a16:creationId xmlns:a16="http://schemas.microsoft.com/office/drawing/2014/main" id="{7833A6CF-B901-4935-9A31-9AC159AF0CF9}"/>
              </a:ext>
            </a:extLst>
          </p:cNvPr>
          <p:cNvSpPr/>
          <p:nvPr/>
        </p:nvSpPr>
        <p:spPr>
          <a:xfrm>
            <a:off x="6211330" y="2948557"/>
            <a:ext cx="1349510" cy="931253"/>
          </a:xfrm>
          <a:prstGeom prst="ellipse">
            <a:avLst/>
          </a:prstGeom>
          <a:solidFill>
            <a:schemeClr val="accent1">
              <a:alpha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rPr>
              <a:t>Worse</a:t>
            </a:r>
            <a:endParaRPr lang="ko-KR" altLang="en-US" sz="2000" dirty="0">
              <a:solidFill>
                <a:schemeClr val="tx1"/>
              </a:solidFill>
            </a:endParaRPr>
          </a:p>
        </p:txBody>
      </p:sp>
      <p:sp>
        <p:nvSpPr>
          <p:cNvPr id="84" name="Arrow: Bent 83">
            <a:extLst>
              <a:ext uri="{FF2B5EF4-FFF2-40B4-BE49-F238E27FC236}">
                <a16:creationId xmlns:a16="http://schemas.microsoft.com/office/drawing/2014/main" id="{3C9491CE-761E-4F24-80DC-CC852CD5DD96}"/>
              </a:ext>
            </a:extLst>
          </p:cNvPr>
          <p:cNvSpPr/>
          <p:nvPr/>
        </p:nvSpPr>
        <p:spPr>
          <a:xfrm>
            <a:off x="6775196" y="1059582"/>
            <a:ext cx="360040" cy="726001"/>
          </a:xfrm>
          <a:prstGeom prst="bentArrow">
            <a:avLst>
              <a:gd name="adj1" fmla="val 25000"/>
              <a:gd name="adj2" fmla="val 25000"/>
              <a:gd name="adj3" fmla="val 25000"/>
              <a:gd name="adj4" fmla="val 31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5" name="TextBox 84">
            <a:extLst>
              <a:ext uri="{FF2B5EF4-FFF2-40B4-BE49-F238E27FC236}">
                <a16:creationId xmlns:a16="http://schemas.microsoft.com/office/drawing/2014/main" id="{675F0C99-668A-4995-9150-71457E4DF6BF}"/>
              </a:ext>
            </a:extLst>
          </p:cNvPr>
          <p:cNvSpPr txBox="1"/>
          <p:nvPr/>
        </p:nvSpPr>
        <p:spPr>
          <a:xfrm>
            <a:off x="7098724" y="699542"/>
            <a:ext cx="1937772" cy="1015663"/>
          </a:xfrm>
          <a:prstGeom prst="rect">
            <a:avLst/>
          </a:prstGeom>
          <a:noFill/>
        </p:spPr>
        <p:txBody>
          <a:bodyPr wrap="square" rtlCol="0" anchor="ctr">
            <a:spAutoFit/>
          </a:bodyPr>
          <a:lstStyle/>
          <a:p>
            <a:pPr algn="ctr"/>
            <a:r>
              <a:rPr lang="en-US" altLang="ko-KR" sz="2000" dirty="0" err="1">
                <a:cs typeface="Arial" pitchFamily="34" charset="0"/>
              </a:rPr>
              <a:t>Cập</a:t>
            </a:r>
            <a:r>
              <a:rPr lang="en-US" altLang="ko-KR" sz="2000" dirty="0">
                <a:cs typeface="Arial" pitchFamily="34" charset="0"/>
              </a:rPr>
              <a:t> </a:t>
            </a:r>
            <a:r>
              <a:rPr lang="en-US" altLang="ko-KR" sz="2000" dirty="0" err="1">
                <a:cs typeface="Arial" pitchFamily="34" charset="0"/>
              </a:rPr>
              <a:t>nhập</a:t>
            </a:r>
            <a:r>
              <a:rPr lang="en-US" altLang="ko-KR" sz="2000" dirty="0">
                <a:cs typeface="Arial" pitchFamily="34" charset="0"/>
              </a:rPr>
              <a:t> </a:t>
            </a:r>
            <a:r>
              <a:rPr lang="en-US" altLang="ko-KR" sz="2000" dirty="0" err="1">
                <a:cs typeface="Arial" pitchFamily="34" charset="0"/>
              </a:rPr>
              <a:t>phương</a:t>
            </a:r>
            <a:r>
              <a:rPr lang="en-US" altLang="ko-KR" sz="2000" dirty="0">
                <a:cs typeface="Arial" pitchFamily="34" charset="0"/>
              </a:rPr>
              <a:t> </a:t>
            </a:r>
            <a:r>
              <a:rPr lang="en-US" altLang="ko-KR" sz="2000" dirty="0" err="1">
                <a:cs typeface="Arial" pitchFamily="34" charset="0"/>
              </a:rPr>
              <a:t>án</a:t>
            </a:r>
            <a:r>
              <a:rPr lang="en-US" altLang="ko-KR" sz="2000" dirty="0">
                <a:cs typeface="Arial" pitchFamily="34" charset="0"/>
              </a:rPr>
              <a:t> </a:t>
            </a:r>
            <a:r>
              <a:rPr lang="en-US" altLang="ko-KR" sz="2000" dirty="0" err="1">
                <a:cs typeface="Arial" pitchFamily="34" charset="0"/>
              </a:rPr>
              <a:t>mẫu</a:t>
            </a:r>
            <a:r>
              <a:rPr lang="en-US" altLang="ko-KR" sz="2000" dirty="0">
                <a:cs typeface="Arial" pitchFamily="34" charset="0"/>
              </a:rPr>
              <a:t> </a:t>
            </a:r>
            <a:r>
              <a:rPr lang="en-US" altLang="ko-KR" sz="2000" dirty="0" err="1">
                <a:cs typeface="Arial" pitchFamily="34" charset="0"/>
              </a:rPr>
              <a:t>và</a:t>
            </a:r>
            <a:r>
              <a:rPr lang="en-US" altLang="ko-KR" sz="2000" dirty="0">
                <a:cs typeface="Arial" pitchFamily="34" charset="0"/>
              </a:rPr>
              <a:t> </a:t>
            </a:r>
            <a:r>
              <a:rPr lang="en-US" altLang="ko-KR" sz="2000" dirty="0" err="1">
                <a:cs typeface="Arial" pitchFamily="34" charset="0"/>
              </a:rPr>
              <a:t>đi</a:t>
            </a:r>
            <a:r>
              <a:rPr lang="en-US" altLang="ko-KR" sz="2000" dirty="0">
                <a:cs typeface="Arial" pitchFamily="34" charset="0"/>
              </a:rPr>
              <a:t> </a:t>
            </a:r>
            <a:r>
              <a:rPr lang="en-US" altLang="ko-KR" sz="2000" dirty="0" err="1">
                <a:cs typeface="Arial" pitchFamily="34" charset="0"/>
              </a:rPr>
              <a:t>tiếp</a:t>
            </a:r>
            <a:endParaRPr lang="ko-KR" altLang="en-US" sz="2000" dirty="0">
              <a:cs typeface="Arial" pitchFamily="34" charset="0"/>
            </a:endParaRPr>
          </a:p>
        </p:txBody>
      </p:sp>
      <p:sp>
        <p:nvSpPr>
          <p:cNvPr id="86" name="Arrow: Bent 85">
            <a:extLst>
              <a:ext uri="{FF2B5EF4-FFF2-40B4-BE49-F238E27FC236}">
                <a16:creationId xmlns:a16="http://schemas.microsoft.com/office/drawing/2014/main" id="{D10E08C0-C7B1-4428-AEEF-4BF7FBA3675C}"/>
              </a:ext>
            </a:extLst>
          </p:cNvPr>
          <p:cNvSpPr/>
          <p:nvPr/>
        </p:nvSpPr>
        <p:spPr>
          <a:xfrm flipV="1">
            <a:off x="6798949" y="3893289"/>
            <a:ext cx="336287" cy="766691"/>
          </a:xfrm>
          <a:prstGeom prst="bentArrow">
            <a:avLst>
              <a:gd name="adj1" fmla="val 25000"/>
              <a:gd name="adj2" fmla="val 25000"/>
              <a:gd name="adj3" fmla="val 2770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7" name="TextBox 86">
            <a:extLst>
              <a:ext uri="{FF2B5EF4-FFF2-40B4-BE49-F238E27FC236}">
                <a16:creationId xmlns:a16="http://schemas.microsoft.com/office/drawing/2014/main" id="{37CCD143-7AD2-40BC-B98E-7A8944B73C59}"/>
              </a:ext>
            </a:extLst>
          </p:cNvPr>
          <p:cNvSpPr txBox="1"/>
          <p:nvPr/>
        </p:nvSpPr>
        <p:spPr>
          <a:xfrm>
            <a:off x="6732240" y="4004359"/>
            <a:ext cx="2123728" cy="1015663"/>
          </a:xfrm>
          <a:prstGeom prst="rect">
            <a:avLst/>
          </a:prstGeom>
          <a:noFill/>
        </p:spPr>
        <p:txBody>
          <a:bodyPr wrap="square" rtlCol="0" anchor="ctr">
            <a:spAutoFit/>
          </a:bodyPr>
          <a:lstStyle/>
          <a:p>
            <a:pPr algn="ctr"/>
            <a:r>
              <a:rPr lang="en-US" altLang="ko-KR" sz="2000" dirty="0">
                <a:cs typeface="Arial" pitchFamily="34" charset="0"/>
              </a:rPr>
              <a:t>Quay </a:t>
            </a:r>
            <a:r>
              <a:rPr lang="en-US" altLang="ko-KR" sz="2000" dirty="0" err="1">
                <a:cs typeface="Arial" pitchFamily="34" charset="0"/>
              </a:rPr>
              <a:t>lại</a:t>
            </a:r>
            <a:r>
              <a:rPr lang="en-US" altLang="ko-KR" sz="2000" dirty="0">
                <a:cs typeface="Arial" pitchFamily="34" charset="0"/>
              </a:rPr>
              <a:t> </a:t>
            </a:r>
            <a:r>
              <a:rPr lang="en-US" altLang="ko-KR" sz="2000" dirty="0" err="1">
                <a:cs typeface="Arial" pitchFamily="34" charset="0"/>
              </a:rPr>
              <a:t>phía</a:t>
            </a:r>
            <a:r>
              <a:rPr lang="en-US" altLang="ko-KR" sz="2000" dirty="0">
                <a:cs typeface="Arial" pitchFamily="34" charset="0"/>
              </a:rPr>
              <a:t> </a:t>
            </a:r>
            <a:r>
              <a:rPr lang="en-US" altLang="ko-KR" sz="2000" dirty="0" err="1">
                <a:cs typeface="Arial" pitchFamily="34" charset="0"/>
              </a:rPr>
              <a:t>trên</a:t>
            </a:r>
            <a:r>
              <a:rPr lang="en-US" altLang="ko-KR" sz="2000" dirty="0">
                <a:cs typeface="Arial" pitchFamily="34" charset="0"/>
              </a:rPr>
              <a:t> </a:t>
            </a:r>
            <a:r>
              <a:rPr lang="en-US" altLang="ko-KR" sz="2000" dirty="0" err="1">
                <a:cs typeface="Arial" pitchFamily="34" charset="0"/>
              </a:rPr>
              <a:t>và</a:t>
            </a:r>
            <a:r>
              <a:rPr lang="en-US" altLang="ko-KR" sz="2000" dirty="0">
                <a:cs typeface="Arial" pitchFamily="34" charset="0"/>
              </a:rPr>
              <a:t> </a:t>
            </a:r>
            <a:r>
              <a:rPr lang="en-US" altLang="ko-KR" sz="2000" dirty="0" err="1">
                <a:cs typeface="Arial" pitchFamily="34" charset="0"/>
              </a:rPr>
              <a:t>xét</a:t>
            </a:r>
            <a:r>
              <a:rPr lang="en-US" altLang="ko-KR" sz="2000" dirty="0">
                <a:cs typeface="Arial" pitchFamily="34" charset="0"/>
              </a:rPr>
              <a:t> </a:t>
            </a:r>
            <a:r>
              <a:rPr lang="en-US" altLang="ko-KR" sz="2000" dirty="0" err="1">
                <a:cs typeface="Arial" pitchFamily="34" charset="0"/>
              </a:rPr>
              <a:t>phương</a:t>
            </a:r>
            <a:r>
              <a:rPr lang="en-US" altLang="ko-KR" sz="2000" dirty="0">
                <a:cs typeface="Arial" pitchFamily="34" charset="0"/>
              </a:rPr>
              <a:t> </a:t>
            </a:r>
            <a:r>
              <a:rPr lang="en-US" altLang="ko-KR" sz="2000" dirty="0" err="1">
                <a:cs typeface="Arial" pitchFamily="34" charset="0"/>
              </a:rPr>
              <a:t>án</a:t>
            </a:r>
            <a:r>
              <a:rPr lang="en-US" altLang="ko-KR" sz="2000" dirty="0">
                <a:cs typeface="Arial" pitchFamily="34" charset="0"/>
              </a:rPr>
              <a:t> </a:t>
            </a:r>
            <a:r>
              <a:rPr lang="en-US" altLang="ko-KR" sz="2000" dirty="0" err="1">
                <a:cs typeface="Arial" pitchFamily="34" charset="0"/>
              </a:rPr>
              <a:t>khác</a:t>
            </a:r>
            <a:endParaRPr lang="ko-KR" altLang="en-US" sz="2000" dirty="0">
              <a:cs typeface="Arial" pitchFamily="34" charset="0"/>
            </a:endParaRPr>
          </a:p>
        </p:txBody>
      </p:sp>
      <p:sp>
        <p:nvSpPr>
          <p:cNvPr id="24" name="TextBox 23">
            <a:extLst>
              <a:ext uri="{FF2B5EF4-FFF2-40B4-BE49-F238E27FC236}">
                <a16:creationId xmlns:a16="http://schemas.microsoft.com/office/drawing/2014/main" id="{35B68DAB-96EE-469D-A751-4F562573178F}"/>
              </a:ext>
            </a:extLst>
          </p:cNvPr>
          <p:cNvSpPr txBox="1"/>
          <p:nvPr/>
        </p:nvSpPr>
        <p:spPr>
          <a:xfrm>
            <a:off x="8748464" y="4803998"/>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10</a:t>
            </a:r>
            <a:endParaRPr lang="vi-VN" sz="1600" dirty="0">
              <a:cs typeface="Hadassah Friedlaender" panose="02020603050405020304" pitchFamily="18" charset="-79"/>
            </a:endParaRPr>
          </a:p>
        </p:txBody>
      </p:sp>
      <p:sp>
        <p:nvSpPr>
          <p:cNvPr id="25" name="TextBox 24">
            <a:extLst>
              <a:ext uri="{FF2B5EF4-FFF2-40B4-BE49-F238E27FC236}">
                <a16:creationId xmlns:a16="http://schemas.microsoft.com/office/drawing/2014/main" id="{F734B409-C07F-4523-8DB7-485246BBA9C8}"/>
              </a:ext>
            </a:extLst>
          </p:cNvPr>
          <p:cNvSpPr txBox="1"/>
          <p:nvPr/>
        </p:nvSpPr>
        <p:spPr>
          <a:xfrm>
            <a:off x="233879" y="775538"/>
            <a:ext cx="6653948" cy="369332"/>
          </a:xfrm>
          <a:prstGeom prst="rect">
            <a:avLst/>
          </a:prstGeom>
          <a:noFill/>
        </p:spPr>
        <p:txBody>
          <a:bodyPr wrap="square">
            <a:spAutoFit/>
          </a:bodyPr>
          <a:lstStyle/>
          <a:p>
            <a:r>
              <a:rPr lang="en-US" dirty="0" err="1">
                <a:solidFill>
                  <a:srgbClr val="FF0000"/>
                </a:solidFill>
              </a:rPr>
              <a:t>Sử</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phương</a:t>
            </a:r>
            <a:r>
              <a:rPr lang="en-US" dirty="0">
                <a:solidFill>
                  <a:srgbClr val="FF0000"/>
                </a:solidFill>
              </a:rPr>
              <a:t> </a:t>
            </a:r>
            <a:r>
              <a:rPr lang="en-US" dirty="0" err="1">
                <a:solidFill>
                  <a:srgbClr val="FF0000"/>
                </a:solidFill>
              </a:rPr>
              <a:t>pháp</a:t>
            </a:r>
            <a:r>
              <a:rPr lang="en-US" dirty="0">
                <a:solidFill>
                  <a:srgbClr val="FF0000"/>
                </a:solidFill>
              </a:rPr>
              <a:t> </a:t>
            </a:r>
            <a:r>
              <a:rPr lang="en-US" dirty="0" err="1">
                <a:solidFill>
                  <a:srgbClr val="FF0000"/>
                </a:solidFill>
              </a:rPr>
              <a:t>nhánh</a:t>
            </a:r>
            <a:r>
              <a:rPr lang="en-US" dirty="0">
                <a:solidFill>
                  <a:srgbClr val="FF0000"/>
                </a:solidFill>
              </a:rPr>
              <a:t> </a:t>
            </a:r>
            <a:r>
              <a:rPr lang="en-US" dirty="0" err="1">
                <a:solidFill>
                  <a:srgbClr val="FF0000"/>
                </a:solidFill>
              </a:rPr>
              <a:t>cận</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tỉa</a:t>
            </a:r>
            <a:r>
              <a:rPr lang="en-US" dirty="0">
                <a:solidFill>
                  <a:srgbClr val="FF0000"/>
                </a:solidFill>
              </a:rPr>
              <a:t> </a:t>
            </a:r>
            <a:r>
              <a:rPr lang="en-US" dirty="0" err="1">
                <a:solidFill>
                  <a:srgbClr val="FF0000"/>
                </a:solidFill>
              </a:rPr>
              <a:t>bớt</a:t>
            </a:r>
            <a:r>
              <a:rPr lang="en-US" dirty="0">
                <a:solidFill>
                  <a:srgbClr val="FF0000"/>
                </a:solidFill>
              </a:rPr>
              <a:t> </a:t>
            </a:r>
            <a:r>
              <a:rPr lang="en-US" dirty="0" err="1">
                <a:solidFill>
                  <a:srgbClr val="FF0000"/>
                </a:solidFill>
              </a:rPr>
              <a:t>nhánh</a:t>
            </a:r>
            <a:r>
              <a:rPr lang="en-US" dirty="0">
                <a:solidFill>
                  <a:srgbClr val="FF0000"/>
                </a:solidFill>
              </a:rPr>
              <a:t> </a:t>
            </a:r>
            <a:r>
              <a:rPr lang="en-US" dirty="0" err="1">
                <a:solidFill>
                  <a:srgbClr val="FF0000"/>
                </a:solidFill>
              </a:rPr>
              <a:t>trên</a:t>
            </a:r>
            <a:r>
              <a:rPr lang="en-US" dirty="0">
                <a:solidFill>
                  <a:srgbClr val="FF0000"/>
                </a:solidFill>
              </a:rPr>
              <a:t> </a:t>
            </a:r>
            <a:r>
              <a:rPr lang="en-US" dirty="0" err="1">
                <a:solidFill>
                  <a:srgbClr val="FF0000"/>
                </a:solidFill>
              </a:rPr>
              <a:t>cây</a:t>
            </a:r>
            <a:r>
              <a:rPr lang="en-US" dirty="0">
                <a:solidFill>
                  <a:srgbClr val="FF0000"/>
                </a:solidFill>
              </a:rPr>
              <a:t>.</a:t>
            </a:r>
            <a:endParaRPr lang="vi-VN" dirty="0">
              <a:solidFill>
                <a:srgbClr val="FF0000"/>
              </a:solidFill>
            </a:endParaRPr>
          </a:p>
        </p:txBody>
      </p:sp>
    </p:spTree>
    <p:extLst>
      <p:ext uri="{BB962C8B-B14F-4D97-AF65-F5344CB8AC3E}">
        <p14:creationId xmlns:p14="http://schemas.microsoft.com/office/powerpoint/2010/main" val="366573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500"/>
                                        <p:tgtEl>
                                          <p:spTgt spid="8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fade">
                                      <p:cBhvr>
                                        <p:cTn id="6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P spid="46" grpId="0"/>
      <p:bldP spid="81" grpId="0" animBg="1"/>
      <p:bldP spid="83" grpId="0" animBg="1"/>
      <p:bldP spid="84" grpId="0" animBg="1"/>
      <p:bldP spid="85" grpId="0"/>
      <p:bldP spid="86" grpId="0" animBg="1"/>
      <p:bldP spid="87"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p:txBody>
          <a:bodyPr/>
          <a:lstStyle/>
          <a:p>
            <a:r>
              <a:rPr lang="en-US" dirty="0">
                <a:solidFill>
                  <a:schemeClr val="tx1"/>
                </a:solidFill>
                <a:latin typeface="Futura Lt BT" panose="020B0402020204020303" pitchFamily="34" charset="0"/>
              </a:rPr>
              <a:t>3. </a:t>
            </a:r>
            <a:r>
              <a:rPr lang="en-US" dirty="0" err="1">
                <a:solidFill>
                  <a:schemeClr val="tx1"/>
                </a:solidFill>
                <a:latin typeface="Futura Lt BT" panose="020B0402020204020303" pitchFamily="34" charset="0"/>
              </a:rPr>
              <a:t>Mô</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hình</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chung</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thuật</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toán</a:t>
            </a:r>
            <a:endParaRPr lang="vi-VN" dirty="0">
              <a:solidFill>
                <a:schemeClr val="tx1"/>
              </a:solidFill>
            </a:endParaRPr>
          </a:p>
        </p:txBody>
      </p:sp>
      <p:sp>
        <p:nvSpPr>
          <p:cNvPr id="25" name="TextBox 24">
            <a:extLst>
              <a:ext uri="{FF2B5EF4-FFF2-40B4-BE49-F238E27FC236}">
                <a16:creationId xmlns:a16="http://schemas.microsoft.com/office/drawing/2014/main" id="{40BB1A8D-6623-4B33-ABD8-6431641F781C}"/>
              </a:ext>
            </a:extLst>
          </p:cNvPr>
          <p:cNvSpPr txBox="1"/>
          <p:nvPr/>
        </p:nvSpPr>
        <p:spPr>
          <a:xfrm>
            <a:off x="136276" y="987574"/>
            <a:ext cx="9001000" cy="4154984"/>
          </a:xfrm>
          <a:prstGeom prst="rect">
            <a:avLst/>
          </a:prstGeom>
          <a:noFill/>
        </p:spPr>
        <p:txBody>
          <a:bodyPr wrap="square">
            <a:spAutoFit/>
          </a:bodyPr>
          <a:lstStyle/>
          <a:p>
            <a:pPr marL="342900" indent="-342900">
              <a:buFont typeface="Arial" panose="020B0604020202020204" pitchFamily="34" charset="0"/>
              <a:buChar char="•"/>
            </a:pPr>
            <a:r>
              <a:rPr lang="en-US" sz="2200" dirty="0" err="1">
                <a:latin typeface="Calibri" panose="020F0502020204030204" pitchFamily="34" charset="0"/>
                <a:cs typeface="Calibri" panose="020F0502020204030204" pitchFamily="34" charset="0"/>
              </a:rPr>
              <a:t>Cây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kiếm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gốc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biểu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diễn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cả</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endParaRPr lang="en-U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err="1">
                <a:latin typeface="Calibri" panose="020F0502020204030204" pitchFamily="34" charset="0"/>
                <a:cs typeface="Calibri" panose="020F0502020204030204" pitchFamily="34" charset="0"/>
              </a:rPr>
              <a:t>Mỗi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biểu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diễn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nào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n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con        </a:t>
            </a:r>
            <a:r>
              <a:rPr lang="en-US" sz="2200" dirty="0" err="1">
                <a:latin typeface="Calibri" panose="020F0502020204030204" pitchFamily="34" charset="0"/>
                <a:cs typeface="Calibri" panose="020F0502020204030204" pitchFamily="34" charset="0"/>
              </a:rPr>
              <a:t>tương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ứng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khả</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năng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lựa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chọn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xuất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phát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từ</a:t>
            </a:r>
            <a:r>
              <a:rPr lang="en-US" sz="2200" dirty="0">
                <a:latin typeface="Calibri" panose="020F0502020204030204" pitchFamily="34" charset="0"/>
                <a:cs typeface="Calibri" panose="020F0502020204030204" pitchFamily="34" charset="0"/>
              </a:rPr>
              <a:t> n.</a:t>
            </a:r>
          </a:p>
          <a:p>
            <a:pPr marL="342900" indent="-3429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mỗi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cây</a:t>
            </a:r>
            <a:r>
              <a:rPr lang="en-US" sz="2200" dirty="0">
                <a:latin typeface="Calibri" panose="020F0502020204030204" pitchFamily="34" charset="0"/>
                <a:cs typeface="Calibri" panose="020F0502020204030204" pitchFamily="34" charset="0"/>
              </a:rPr>
              <a:t> ta </a:t>
            </a:r>
            <a:r>
              <a:rPr lang="en-US" sz="2200" dirty="0" err="1">
                <a:latin typeface="Calibri" panose="020F0502020204030204" pitchFamily="34" charset="0"/>
                <a:cs typeface="Calibri" panose="020F0502020204030204" pitchFamily="34" charset="0"/>
              </a:rPr>
              <a:t>sẽ</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gần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bài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toán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min ta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dưới</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Nhỏ</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bằng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bài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toán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max ta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Lớn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bằg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endParaRPr lang="vi-VN" sz="2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6720DB9-F009-4C61-92CB-17E61EC917EC}"/>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11</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57568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p:txBody>
          <a:bodyPr/>
          <a:lstStyle/>
          <a:p>
            <a:r>
              <a:rPr lang="en-US" dirty="0">
                <a:solidFill>
                  <a:schemeClr val="tx1"/>
                </a:solidFill>
                <a:latin typeface="Futura Lt BT" panose="020B0402020204020303" pitchFamily="34" charset="0"/>
              </a:rPr>
              <a:t>4. </a:t>
            </a:r>
            <a:r>
              <a:rPr lang="en-US" dirty="0" err="1">
                <a:solidFill>
                  <a:schemeClr val="tx1"/>
                </a:solidFill>
                <a:latin typeface="Futura Lt BT" panose="020B0402020204020303" pitchFamily="34" charset="0"/>
              </a:rPr>
              <a:t>Ưu</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và</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nhược</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điểm</a:t>
            </a:r>
            <a:endParaRPr lang="vi-VN" dirty="0">
              <a:solidFill>
                <a:schemeClr val="tx1"/>
              </a:solidFill>
            </a:endParaRPr>
          </a:p>
        </p:txBody>
      </p:sp>
      <p:grpSp>
        <p:nvGrpSpPr>
          <p:cNvPr id="4" name="Group 3">
            <a:extLst>
              <a:ext uri="{FF2B5EF4-FFF2-40B4-BE49-F238E27FC236}">
                <a16:creationId xmlns:a16="http://schemas.microsoft.com/office/drawing/2014/main" id="{4A9DE37D-3DEE-4F9A-9910-6E6BDF3005A6}"/>
              </a:ext>
            </a:extLst>
          </p:cNvPr>
          <p:cNvGrpSpPr/>
          <p:nvPr/>
        </p:nvGrpSpPr>
        <p:grpSpPr>
          <a:xfrm>
            <a:off x="2558511" y="1744831"/>
            <a:ext cx="3888432" cy="3216614"/>
            <a:chOff x="2672475" y="1466478"/>
            <a:chExt cx="3860961" cy="3363401"/>
          </a:xfrm>
        </p:grpSpPr>
        <p:sp>
          <p:nvSpPr>
            <p:cNvPr id="5" name="Isosceles Triangle 4">
              <a:extLst>
                <a:ext uri="{FF2B5EF4-FFF2-40B4-BE49-F238E27FC236}">
                  <a16:creationId xmlns:a16="http://schemas.microsoft.com/office/drawing/2014/main" id="{B59B3397-20DD-4461-8D21-9BD857A866EB}"/>
                </a:ext>
              </a:extLst>
            </p:cNvPr>
            <p:cNvSpPr/>
            <p:nvPr/>
          </p:nvSpPr>
          <p:spPr>
            <a:xfrm rot="10800000">
              <a:off x="3308424" y="2355726"/>
              <a:ext cx="2520280" cy="2172655"/>
            </a:xfrm>
            <a:prstGeom prst="triangle">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 name="Isosceles Triangle 5">
              <a:extLst>
                <a:ext uri="{FF2B5EF4-FFF2-40B4-BE49-F238E27FC236}">
                  <a16:creationId xmlns:a16="http://schemas.microsoft.com/office/drawing/2014/main" id="{4D851673-A543-4EC8-9F89-C5F1DE7EA708}"/>
                </a:ext>
              </a:extLst>
            </p:cNvPr>
            <p:cNvSpPr/>
            <p:nvPr/>
          </p:nvSpPr>
          <p:spPr>
            <a:xfrm>
              <a:off x="3308423" y="1923678"/>
              <a:ext cx="2520280" cy="2172655"/>
            </a:xfrm>
            <a:prstGeom prst="triangl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Oval 6">
              <a:extLst>
                <a:ext uri="{FF2B5EF4-FFF2-40B4-BE49-F238E27FC236}">
                  <a16:creationId xmlns:a16="http://schemas.microsoft.com/office/drawing/2014/main" id="{E0BDB06B-9F1C-452E-8B1B-34C1E7471060}"/>
                </a:ext>
              </a:extLst>
            </p:cNvPr>
            <p:cNvSpPr/>
            <p:nvPr/>
          </p:nvSpPr>
          <p:spPr>
            <a:xfrm>
              <a:off x="4111363" y="1466478"/>
              <a:ext cx="920588" cy="9144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Fast</a:t>
              </a:r>
              <a:endParaRPr lang="ko-KR" altLang="en-US" sz="1600" dirty="0">
                <a:solidFill>
                  <a:schemeClr val="tx1"/>
                </a:solidFill>
              </a:endParaRPr>
            </a:p>
          </p:txBody>
        </p:sp>
        <p:sp>
          <p:nvSpPr>
            <p:cNvPr id="8" name="Oval 7">
              <a:extLst>
                <a:ext uri="{FF2B5EF4-FFF2-40B4-BE49-F238E27FC236}">
                  <a16:creationId xmlns:a16="http://schemas.microsoft.com/office/drawing/2014/main" id="{3E76EA28-8581-4102-B4FA-1A706F5884B2}"/>
                </a:ext>
              </a:extLst>
            </p:cNvPr>
            <p:cNvSpPr/>
            <p:nvPr/>
          </p:nvSpPr>
          <p:spPr>
            <a:xfrm>
              <a:off x="2672475" y="3614303"/>
              <a:ext cx="1179738" cy="1215576"/>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Saving</a:t>
              </a:r>
              <a:endParaRPr lang="ko-KR" altLang="en-US" sz="1600" dirty="0">
                <a:solidFill>
                  <a:schemeClr val="tx1"/>
                </a:solidFill>
              </a:endParaRPr>
            </a:p>
          </p:txBody>
        </p:sp>
        <p:sp>
          <p:nvSpPr>
            <p:cNvPr id="9" name="Oval 8">
              <a:extLst>
                <a:ext uri="{FF2B5EF4-FFF2-40B4-BE49-F238E27FC236}">
                  <a16:creationId xmlns:a16="http://schemas.microsoft.com/office/drawing/2014/main" id="{29EFA7FB-50DD-4D57-A186-A5ADA20D2B71}"/>
                </a:ext>
              </a:extLst>
            </p:cNvPr>
            <p:cNvSpPr/>
            <p:nvPr/>
          </p:nvSpPr>
          <p:spPr>
            <a:xfrm>
              <a:off x="5440288" y="3639133"/>
              <a:ext cx="1093148" cy="119074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Exact</a:t>
              </a:r>
              <a:endParaRPr lang="ko-KR" altLang="en-US" dirty="0">
                <a:solidFill>
                  <a:schemeClr val="tx1"/>
                </a:solidFill>
              </a:endParaRPr>
            </a:p>
          </p:txBody>
        </p:sp>
      </p:grpSp>
      <p:sp>
        <p:nvSpPr>
          <p:cNvPr id="14" name="TextBox 13">
            <a:extLst>
              <a:ext uri="{FF2B5EF4-FFF2-40B4-BE49-F238E27FC236}">
                <a16:creationId xmlns:a16="http://schemas.microsoft.com/office/drawing/2014/main" id="{EF6D216E-D3B3-40D9-8ED6-0C21597ACFC1}"/>
              </a:ext>
            </a:extLst>
          </p:cNvPr>
          <p:cNvSpPr txBox="1"/>
          <p:nvPr/>
        </p:nvSpPr>
        <p:spPr>
          <a:xfrm>
            <a:off x="1903752" y="1006743"/>
            <a:ext cx="5336495" cy="430887"/>
          </a:xfrm>
          <a:prstGeom prst="rect">
            <a:avLst/>
          </a:prstGeom>
          <a:noFill/>
        </p:spPr>
        <p:txBody>
          <a:bodyPr wrap="square" rtlCol="0">
            <a:spAutoFit/>
          </a:bodyPr>
          <a:lstStyle/>
          <a:p>
            <a:pPr algn="r"/>
            <a:r>
              <a:rPr lang="en-US" sz="2200" dirty="0" err="1">
                <a:latin typeface="+mj-lt"/>
                <a:cs typeface="Hadassah Friedlaender" panose="02020603050405020304" pitchFamily="18" charset="-79"/>
              </a:rPr>
              <a:t>Có</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thể</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không</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cần</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duyệt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hết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nút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trên</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cây</a:t>
            </a:r>
            <a:endParaRPr lang="vi-VN" sz="2200" dirty="0">
              <a:latin typeface="+mj-lt"/>
              <a:cs typeface="Hadassah Friedlaender" panose="02020603050405020304" pitchFamily="18" charset="-79"/>
            </a:endParaRPr>
          </a:p>
        </p:txBody>
      </p:sp>
      <p:sp>
        <p:nvSpPr>
          <p:cNvPr id="17" name="TextBox 16">
            <a:extLst>
              <a:ext uri="{FF2B5EF4-FFF2-40B4-BE49-F238E27FC236}">
                <a16:creationId xmlns:a16="http://schemas.microsoft.com/office/drawing/2014/main" id="{0756519E-02D3-409D-838C-E88C54166FD8}"/>
              </a:ext>
            </a:extLst>
          </p:cNvPr>
          <p:cNvSpPr txBox="1"/>
          <p:nvPr/>
        </p:nvSpPr>
        <p:spPr>
          <a:xfrm>
            <a:off x="278861" y="3826141"/>
            <a:ext cx="2279650" cy="769441"/>
          </a:xfrm>
          <a:prstGeom prst="rect">
            <a:avLst/>
          </a:prstGeom>
          <a:noFill/>
        </p:spPr>
        <p:txBody>
          <a:bodyPr wrap="square" rtlCol="0">
            <a:spAutoFit/>
          </a:bodyPr>
          <a:lstStyle/>
          <a:p>
            <a:r>
              <a:rPr lang="en-US" sz="2200" dirty="0" err="1"/>
              <a:t>Loại</a:t>
            </a:r>
            <a:r>
              <a:rPr lang="en-US" sz="2200" dirty="0"/>
              <a:t> </a:t>
            </a:r>
            <a:r>
              <a:rPr lang="en-US" sz="2200" dirty="0" err="1"/>
              <a:t>bỏ</a:t>
            </a:r>
            <a:r>
              <a:rPr lang="en-US" sz="2200" dirty="0"/>
              <a:t> </a:t>
            </a:r>
            <a:r>
              <a:rPr lang="en-US" sz="2200" dirty="0" err="1"/>
              <a:t>bước</a:t>
            </a:r>
            <a:r>
              <a:rPr lang="en-US" sz="2200" dirty="0"/>
              <a:t> </a:t>
            </a:r>
            <a:r>
              <a:rPr lang="en-US" sz="2200" dirty="0" err="1"/>
              <a:t>đi</a:t>
            </a:r>
            <a:r>
              <a:rPr lang="en-US" sz="2200" dirty="0"/>
              <a:t> </a:t>
            </a:r>
            <a:r>
              <a:rPr lang="en-US" sz="2200" dirty="0" err="1"/>
              <a:t>không</a:t>
            </a:r>
            <a:r>
              <a:rPr lang="en-US" sz="2200" dirty="0"/>
              <a:t> </a:t>
            </a:r>
            <a:r>
              <a:rPr lang="en-US" sz="2200" dirty="0" err="1"/>
              <a:t>cần</a:t>
            </a:r>
            <a:r>
              <a:rPr lang="en-US" sz="2200" dirty="0"/>
              <a:t> </a:t>
            </a:r>
            <a:r>
              <a:rPr lang="en-US" sz="2200" dirty="0" err="1"/>
              <a:t>thiết</a:t>
            </a:r>
            <a:endParaRPr lang="vi-VN" sz="2200" dirty="0"/>
          </a:p>
        </p:txBody>
      </p:sp>
      <p:sp>
        <p:nvSpPr>
          <p:cNvPr id="18" name="TextBox 17">
            <a:extLst>
              <a:ext uri="{FF2B5EF4-FFF2-40B4-BE49-F238E27FC236}">
                <a16:creationId xmlns:a16="http://schemas.microsoft.com/office/drawing/2014/main" id="{39ECA37C-6D91-483C-BA35-3D17FC81CF44}"/>
              </a:ext>
            </a:extLst>
          </p:cNvPr>
          <p:cNvSpPr txBox="1"/>
          <p:nvPr/>
        </p:nvSpPr>
        <p:spPr>
          <a:xfrm>
            <a:off x="6839745" y="3826141"/>
            <a:ext cx="2304255" cy="769441"/>
          </a:xfrm>
          <a:prstGeom prst="rect">
            <a:avLst/>
          </a:prstGeom>
          <a:noFill/>
        </p:spPr>
        <p:txBody>
          <a:bodyPr wrap="square" rtlCol="0">
            <a:spAutoFit/>
          </a:bodyPr>
          <a:lstStyle/>
          <a:p>
            <a:pPr algn="r"/>
            <a:r>
              <a:rPr lang="en-US" sz="2200" dirty="0" err="1"/>
              <a:t>Tìm</a:t>
            </a:r>
            <a:r>
              <a:rPr lang="en-US" sz="2200" dirty="0"/>
              <a:t> ra </a:t>
            </a:r>
            <a:r>
              <a:rPr lang="en-US" sz="2200" dirty="0" err="1"/>
              <a:t>phương</a:t>
            </a:r>
            <a:r>
              <a:rPr lang="en-US" sz="2200" dirty="0"/>
              <a:t>  </a:t>
            </a:r>
            <a:r>
              <a:rPr lang="en-US" sz="2200" dirty="0" err="1"/>
              <a:t>án</a:t>
            </a:r>
            <a:r>
              <a:rPr lang="en-US" sz="2200" dirty="0"/>
              <a:t> </a:t>
            </a:r>
            <a:r>
              <a:rPr lang="en-US" sz="2200" dirty="0" err="1"/>
              <a:t>tối</a:t>
            </a:r>
            <a:r>
              <a:rPr lang="en-US" sz="2200" dirty="0"/>
              <a:t> </a:t>
            </a:r>
            <a:r>
              <a:rPr lang="en-US" sz="2200" dirty="0" err="1"/>
              <a:t>ưu</a:t>
            </a:r>
            <a:r>
              <a:rPr lang="en-US" sz="2200" dirty="0"/>
              <a:t> </a:t>
            </a:r>
            <a:r>
              <a:rPr lang="en-US" sz="2200" dirty="0" err="1"/>
              <a:t>nhất</a:t>
            </a:r>
            <a:endParaRPr lang="vi-VN" sz="2200" dirty="0"/>
          </a:p>
        </p:txBody>
      </p:sp>
      <p:sp>
        <p:nvSpPr>
          <p:cNvPr id="19" name="TextBox 18">
            <a:extLst>
              <a:ext uri="{FF2B5EF4-FFF2-40B4-BE49-F238E27FC236}">
                <a16:creationId xmlns:a16="http://schemas.microsoft.com/office/drawing/2014/main" id="{9FBDF66F-C7DE-4545-B4C9-7E7C217E595E}"/>
              </a:ext>
            </a:extLst>
          </p:cNvPr>
          <p:cNvSpPr txBox="1"/>
          <p:nvPr/>
        </p:nvSpPr>
        <p:spPr>
          <a:xfrm>
            <a:off x="4000195" y="3061565"/>
            <a:ext cx="1074333" cy="369332"/>
          </a:xfrm>
          <a:prstGeom prst="rect">
            <a:avLst/>
          </a:prstGeom>
          <a:noFill/>
        </p:spPr>
        <p:txBody>
          <a:bodyPr wrap="none" rtlCol="0">
            <a:spAutoFit/>
          </a:bodyPr>
          <a:lstStyle/>
          <a:p>
            <a:r>
              <a:rPr lang="en-US" dirty="0" err="1"/>
              <a:t>Ưu</a:t>
            </a:r>
            <a:r>
              <a:rPr lang="en-US" dirty="0"/>
              <a:t> </a:t>
            </a:r>
            <a:r>
              <a:rPr lang="en-US" dirty="0" err="1"/>
              <a:t>điểm</a:t>
            </a:r>
            <a:endParaRPr lang="vi-VN" dirty="0"/>
          </a:p>
        </p:txBody>
      </p:sp>
      <p:sp>
        <p:nvSpPr>
          <p:cNvPr id="13" name="TextBox 12">
            <a:extLst>
              <a:ext uri="{FF2B5EF4-FFF2-40B4-BE49-F238E27FC236}">
                <a16:creationId xmlns:a16="http://schemas.microsoft.com/office/drawing/2014/main" id="{903616E6-ABF2-41E4-98DF-C0072DF5FA72}"/>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6643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324544" y="123478"/>
            <a:ext cx="9144000" cy="576064"/>
          </a:xfrm>
        </p:spPr>
        <p:txBody>
          <a:bodyPr/>
          <a:lstStyle/>
          <a:p>
            <a:r>
              <a:rPr lang="en-US" dirty="0">
                <a:solidFill>
                  <a:schemeClr val="tx1"/>
                </a:solidFill>
                <a:latin typeface="Futura Lt BT" panose="020B0402020204020303" pitchFamily="34" charset="0"/>
              </a:rPr>
              <a:t>4. </a:t>
            </a:r>
            <a:r>
              <a:rPr lang="en-US" dirty="0" err="1">
                <a:solidFill>
                  <a:schemeClr val="tx1"/>
                </a:solidFill>
                <a:latin typeface="Futura Lt BT" panose="020B0402020204020303" pitchFamily="34" charset="0"/>
              </a:rPr>
              <a:t>Ưu</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và</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nhược</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điểm</a:t>
            </a:r>
            <a:endParaRPr lang="vi-VN" dirty="0">
              <a:solidFill>
                <a:schemeClr val="tx1"/>
              </a:solidFill>
            </a:endParaRPr>
          </a:p>
        </p:txBody>
      </p:sp>
      <p:grpSp>
        <p:nvGrpSpPr>
          <p:cNvPr id="21" name="Group 20">
            <a:extLst>
              <a:ext uri="{FF2B5EF4-FFF2-40B4-BE49-F238E27FC236}">
                <a16:creationId xmlns:a16="http://schemas.microsoft.com/office/drawing/2014/main" id="{707BD307-B403-40BA-B87E-FA15C62AA69E}"/>
              </a:ext>
            </a:extLst>
          </p:cNvPr>
          <p:cNvGrpSpPr/>
          <p:nvPr/>
        </p:nvGrpSpPr>
        <p:grpSpPr>
          <a:xfrm>
            <a:off x="2605402" y="1416659"/>
            <a:ext cx="3262742" cy="3387339"/>
            <a:chOff x="2939645" y="1294535"/>
            <a:chExt cx="3262742" cy="3387339"/>
          </a:xfrm>
        </p:grpSpPr>
        <p:sp>
          <p:nvSpPr>
            <p:cNvPr id="22" name="Rectangle 5">
              <a:extLst>
                <a:ext uri="{FF2B5EF4-FFF2-40B4-BE49-F238E27FC236}">
                  <a16:creationId xmlns:a16="http://schemas.microsoft.com/office/drawing/2014/main" id="{DCF2A280-2D92-4876-98C9-BF140AC27501}"/>
                </a:ext>
              </a:extLst>
            </p:cNvPr>
            <p:cNvSpPr/>
            <p:nvPr/>
          </p:nvSpPr>
          <p:spPr>
            <a:xfrm rot="19334430">
              <a:off x="3344732" y="2008240"/>
              <a:ext cx="2309714" cy="2673634"/>
            </a:xfrm>
            <a:custGeom>
              <a:avLst/>
              <a:gdLst/>
              <a:ahLst/>
              <a:cxnLst/>
              <a:rect l="l" t="t" r="r" b="b"/>
              <a:pathLst>
                <a:path w="4039355" h="4675800">
                  <a:moveTo>
                    <a:pt x="4034497" y="0"/>
                  </a:moveTo>
                  <a:lnTo>
                    <a:pt x="4039355" y="1157334"/>
                  </a:lnTo>
                  <a:lnTo>
                    <a:pt x="4036521" y="1158088"/>
                  </a:lnTo>
                  <a:lnTo>
                    <a:pt x="4036521" y="4184468"/>
                  </a:lnTo>
                  <a:lnTo>
                    <a:pt x="2880543" y="4184469"/>
                  </a:lnTo>
                  <a:lnTo>
                    <a:pt x="2880543" y="2372299"/>
                  </a:lnTo>
                  <a:lnTo>
                    <a:pt x="1096372" y="4675800"/>
                  </a:lnTo>
                  <a:lnTo>
                    <a:pt x="242442" y="4014390"/>
                  </a:lnTo>
                  <a:lnTo>
                    <a:pt x="2044770" y="1687448"/>
                  </a:lnTo>
                  <a:lnTo>
                    <a:pt x="296924" y="2151986"/>
                  </a:lnTo>
                  <a:lnTo>
                    <a:pt x="0" y="1034791"/>
                  </a:lnTo>
                  <a:lnTo>
                    <a:pt x="2097708" y="477269"/>
                  </a:lnTo>
                  <a:lnTo>
                    <a:pt x="2101111" y="490677"/>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nvGrpSpPr>
            <p:cNvPr id="23" name="Group 22">
              <a:extLst>
                <a:ext uri="{FF2B5EF4-FFF2-40B4-BE49-F238E27FC236}">
                  <a16:creationId xmlns:a16="http://schemas.microsoft.com/office/drawing/2014/main" id="{C795A911-1197-4FE2-A992-62FAE5304641}"/>
                </a:ext>
              </a:extLst>
            </p:cNvPr>
            <p:cNvGrpSpPr/>
            <p:nvPr/>
          </p:nvGrpSpPr>
          <p:grpSpPr>
            <a:xfrm>
              <a:off x="4126835" y="1294535"/>
              <a:ext cx="888362" cy="888362"/>
              <a:chOff x="4212559" y="1523958"/>
              <a:chExt cx="1002207" cy="1002207"/>
            </a:xfrm>
          </p:grpSpPr>
          <p:sp>
            <p:nvSpPr>
              <p:cNvPr id="30" name="Oval 29">
                <a:extLst>
                  <a:ext uri="{FF2B5EF4-FFF2-40B4-BE49-F238E27FC236}">
                    <a16:creationId xmlns:a16="http://schemas.microsoft.com/office/drawing/2014/main" id="{7994D579-C520-4CC0-BC1F-28885AE69D37}"/>
                  </a:ext>
                </a:extLst>
              </p:cNvPr>
              <p:cNvSpPr/>
              <p:nvPr/>
            </p:nvSpPr>
            <p:spPr>
              <a:xfrm>
                <a:off x="4212559" y="1523958"/>
                <a:ext cx="1002207" cy="1002207"/>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1" name="Oval 30">
                <a:extLst>
                  <a:ext uri="{FF2B5EF4-FFF2-40B4-BE49-F238E27FC236}">
                    <a16:creationId xmlns:a16="http://schemas.microsoft.com/office/drawing/2014/main" id="{A56322F9-A438-4619-9DE0-E92B7EE2343F}"/>
                  </a:ext>
                </a:extLst>
              </p:cNvPr>
              <p:cNvSpPr/>
              <p:nvPr/>
            </p:nvSpPr>
            <p:spPr>
              <a:xfrm>
                <a:off x="4326404" y="1637803"/>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4" name="Group 23">
              <a:extLst>
                <a:ext uri="{FF2B5EF4-FFF2-40B4-BE49-F238E27FC236}">
                  <a16:creationId xmlns:a16="http://schemas.microsoft.com/office/drawing/2014/main" id="{C143D18C-3463-4764-B7B1-DBADA17DBB6D}"/>
                </a:ext>
              </a:extLst>
            </p:cNvPr>
            <p:cNvGrpSpPr/>
            <p:nvPr/>
          </p:nvGrpSpPr>
          <p:grpSpPr>
            <a:xfrm>
              <a:off x="2939645" y="3147199"/>
              <a:ext cx="888362" cy="888362"/>
              <a:chOff x="3240721" y="3131245"/>
              <a:chExt cx="1002207" cy="1002207"/>
            </a:xfrm>
          </p:grpSpPr>
          <p:sp>
            <p:nvSpPr>
              <p:cNvPr id="28" name="Oval 27">
                <a:extLst>
                  <a:ext uri="{FF2B5EF4-FFF2-40B4-BE49-F238E27FC236}">
                    <a16:creationId xmlns:a16="http://schemas.microsoft.com/office/drawing/2014/main" id="{FC02F1D9-16E3-41DA-BF14-5FEAA7C0DC6E}"/>
                  </a:ext>
                </a:extLst>
              </p:cNvPr>
              <p:cNvSpPr/>
              <p:nvPr/>
            </p:nvSpPr>
            <p:spPr>
              <a:xfrm>
                <a:off x="3240721" y="3131245"/>
                <a:ext cx="1002207" cy="100220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9" name="Oval 28">
                <a:extLst>
                  <a:ext uri="{FF2B5EF4-FFF2-40B4-BE49-F238E27FC236}">
                    <a16:creationId xmlns:a16="http://schemas.microsoft.com/office/drawing/2014/main" id="{56FC3AFB-FFDA-4729-8C87-673F97686C62}"/>
                  </a:ext>
                </a:extLst>
              </p:cNvPr>
              <p:cNvSpPr/>
              <p:nvPr/>
            </p:nvSpPr>
            <p:spPr>
              <a:xfrm>
                <a:off x="3354566" y="3245090"/>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5" name="Group 24">
              <a:extLst>
                <a:ext uri="{FF2B5EF4-FFF2-40B4-BE49-F238E27FC236}">
                  <a16:creationId xmlns:a16="http://schemas.microsoft.com/office/drawing/2014/main" id="{C2C50E36-86F1-441A-825E-E26B35E6B5E5}"/>
                </a:ext>
              </a:extLst>
            </p:cNvPr>
            <p:cNvGrpSpPr/>
            <p:nvPr/>
          </p:nvGrpSpPr>
          <p:grpSpPr>
            <a:xfrm>
              <a:off x="5314025" y="3147199"/>
              <a:ext cx="888362" cy="888362"/>
              <a:chOff x="5209064" y="3231212"/>
              <a:chExt cx="1002207" cy="1002207"/>
            </a:xfrm>
          </p:grpSpPr>
          <p:sp>
            <p:nvSpPr>
              <p:cNvPr id="26" name="Oval 25">
                <a:extLst>
                  <a:ext uri="{FF2B5EF4-FFF2-40B4-BE49-F238E27FC236}">
                    <a16:creationId xmlns:a16="http://schemas.microsoft.com/office/drawing/2014/main" id="{B42332BB-F04D-488F-928E-668FD85E51BC}"/>
                  </a:ext>
                </a:extLst>
              </p:cNvPr>
              <p:cNvSpPr/>
              <p:nvPr/>
            </p:nvSpPr>
            <p:spPr>
              <a:xfrm>
                <a:off x="5209064" y="3231212"/>
                <a:ext cx="1002207" cy="1002207"/>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Oval 26">
                <a:extLst>
                  <a:ext uri="{FF2B5EF4-FFF2-40B4-BE49-F238E27FC236}">
                    <a16:creationId xmlns:a16="http://schemas.microsoft.com/office/drawing/2014/main" id="{DA7DF0A7-A570-4988-8747-93956A6FC5EE}"/>
                  </a:ext>
                </a:extLst>
              </p:cNvPr>
              <p:cNvSpPr/>
              <p:nvPr/>
            </p:nvSpPr>
            <p:spPr>
              <a:xfrm>
                <a:off x="5322909" y="3345057"/>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33" name="TextBox 32">
            <a:extLst>
              <a:ext uri="{FF2B5EF4-FFF2-40B4-BE49-F238E27FC236}">
                <a16:creationId xmlns:a16="http://schemas.microsoft.com/office/drawing/2014/main" id="{09690F68-C7B5-4A5F-9CE4-63D1A61E5661}"/>
              </a:ext>
            </a:extLst>
          </p:cNvPr>
          <p:cNvSpPr txBox="1"/>
          <p:nvPr/>
        </p:nvSpPr>
        <p:spPr>
          <a:xfrm rot="16200000">
            <a:off x="3002060" y="3370310"/>
            <a:ext cx="2468951" cy="369332"/>
          </a:xfrm>
          <a:prstGeom prst="rect">
            <a:avLst/>
          </a:prstGeom>
          <a:noFill/>
        </p:spPr>
        <p:txBody>
          <a:bodyPr wrap="square" rtlCol="0" anchor="ctr">
            <a:spAutoFit/>
          </a:bodyPr>
          <a:lstStyle/>
          <a:p>
            <a:pPr algn="ctr"/>
            <a:r>
              <a:rPr lang="en-US" altLang="ko-KR" b="1" dirty="0" err="1">
                <a:cs typeface="Arial" pitchFamily="34" charset="0"/>
              </a:rPr>
              <a:t>Nhược</a:t>
            </a:r>
            <a:r>
              <a:rPr lang="en-US" altLang="ko-KR" b="1" dirty="0">
                <a:cs typeface="Arial" pitchFamily="34" charset="0"/>
              </a:rPr>
              <a:t> </a:t>
            </a:r>
            <a:r>
              <a:rPr lang="en-US" altLang="ko-KR" b="1" dirty="0" err="1">
                <a:cs typeface="Arial" pitchFamily="34" charset="0"/>
              </a:rPr>
              <a:t>điểm</a:t>
            </a:r>
            <a:endParaRPr lang="en-US" altLang="ko-KR" b="1" dirty="0">
              <a:cs typeface="Arial" pitchFamily="34" charset="0"/>
            </a:endParaRPr>
          </a:p>
        </p:txBody>
      </p:sp>
      <p:sp>
        <p:nvSpPr>
          <p:cNvPr id="34" name="Rounded Rectangle 27">
            <a:extLst>
              <a:ext uri="{FF2B5EF4-FFF2-40B4-BE49-F238E27FC236}">
                <a16:creationId xmlns:a16="http://schemas.microsoft.com/office/drawing/2014/main" id="{B9C75507-96DD-4360-A950-72CEF7CF7307}"/>
              </a:ext>
            </a:extLst>
          </p:cNvPr>
          <p:cNvSpPr/>
          <p:nvPr/>
        </p:nvSpPr>
        <p:spPr>
          <a:xfrm>
            <a:off x="5232538" y="3562792"/>
            <a:ext cx="392407" cy="3014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Rounded Rectangle 7">
            <a:extLst>
              <a:ext uri="{FF2B5EF4-FFF2-40B4-BE49-F238E27FC236}">
                <a16:creationId xmlns:a16="http://schemas.microsoft.com/office/drawing/2014/main" id="{27F6ACEB-76C5-4FF9-9679-260959BF611A}"/>
              </a:ext>
            </a:extLst>
          </p:cNvPr>
          <p:cNvSpPr/>
          <p:nvPr/>
        </p:nvSpPr>
        <p:spPr>
          <a:xfrm>
            <a:off x="2871865" y="3519061"/>
            <a:ext cx="364994" cy="314985"/>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Oval 7">
            <a:extLst>
              <a:ext uri="{FF2B5EF4-FFF2-40B4-BE49-F238E27FC236}">
                <a16:creationId xmlns:a16="http://schemas.microsoft.com/office/drawing/2014/main" id="{A58668FF-C101-4CF0-97E7-49009FCFCB45}"/>
              </a:ext>
            </a:extLst>
          </p:cNvPr>
          <p:cNvSpPr/>
          <p:nvPr/>
        </p:nvSpPr>
        <p:spPr>
          <a:xfrm>
            <a:off x="4043912" y="1666583"/>
            <a:ext cx="388512" cy="38851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extBox 1">
            <a:extLst>
              <a:ext uri="{FF2B5EF4-FFF2-40B4-BE49-F238E27FC236}">
                <a16:creationId xmlns:a16="http://schemas.microsoft.com/office/drawing/2014/main" id="{74A7065C-C8A5-42BF-94F9-497E94F42426}"/>
              </a:ext>
            </a:extLst>
          </p:cNvPr>
          <p:cNvSpPr txBox="1"/>
          <p:nvPr/>
        </p:nvSpPr>
        <p:spPr>
          <a:xfrm>
            <a:off x="-4759" y="3488662"/>
            <a:ext cx="2655195" cy="923330"/>
          </a:xfrm>
          <a:prstGeom prst="rect">
            <a:avLst/>
          </a:prstGeom>
          <a:noFill/>
        </p:spPr>
        <p:txBody>
          <a:bodyPr wrap="square" rtlCol="0">
            <a:spAutoFit/>
          </a:bodyPr>
          <a:lstStyle/>
          <a:p>
            <a:pPr algn="ctr"/>
            <a:r>
              <a:rPr lang="en-US" dirty="0" err="1"/>
              <a:t>Cần</a:t>
            </a:r>
            <a:r>
              <a:rPr lang="en-US" dirty="0"/>
              <a:t> </a:t>
            </a:r>
            <a:r>
              <a:rPr lang="en-US" dirty="0" err="1"/>
              <a:t>xây</a:t>
            </a:r>
            <a:r>
              <a:rPr lang="en-US" dirty="0"/>
              <a:t> </a:t>
            </a:r>
            <a:r>
              <a:rPr lang="en-US" dirty="0" err="1"/>
              <a:t>dựng</a:t>
            </a:r>
            <a:r>
              <a:rPr lang="en-US" dirty="0"/>
              <a:t> </a:t>
            </a:r>
            <a:r>
              <a:rPr lang="en-US" dirty="0" err="1"/>
              <a:t>hàm</a:t>
            </a:r>
            <a:r>
              <a:rPr lang="en-US" dirty="0"/>
              <a:t> </a:t>
            </a:r>
            <a:r>
              <a:rPr lang="en-US" dirty="0" err="1"/>
              <a:t>tính</a:t>
            </a:r>
            <a:r>
              <a:rPr lang="en-US" dirty="0"/>
              <a:t> </a:t>
            </a:r>
            <a:r>
              <a:rPr lang="en-US" dirty="0" err="1"/>
              <a:t>cận</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từng</a:t>
            </a:r>
            <a:r>
              <a:rPr lang="en-US" dirty="0"/>
              <a:t> </a:t>
            </a:r>
            <a:r>
              <a:rPr lang="en-US" dirty="0" err="1"/>
              <a:t>bài</a:t>
            </a:r>
            <a:r>
              <a:rPr lang="en-US" dirty="0"/>
              <a:t> </a:t>
            </a:r>
            <a:r>
              <a:rPr lang="en-US" dirty="0" err="1"/>
              <a:t>toán</a:t>
            </a:r>
            <a:r>
              <a:rPr lang="en-US" dirty="0"/>
              <a:t> </a:t>
            </a:r>
            <a:r>
              <a:rPr lang="en-US" dirty="0" err="1"/>
              <a:t>cụ</a:t>
            </a:r>
            <a:r>
              <a:rPr lang="en-US" dirty="0"/>
              <a:t> </a:t>
            </a:r>
            <a:r>
              <a:rPr lang="en-US" dirty="0" err="1"/>
              <a:t>thể</a:t>
            </a:r>
            <a:endParaRPr lang="vi-VN" dirty="0"/>
          </a:p>
        </p:txBody>
      </p:sp>
      <p:sp>
        <p:nvSpPr>
          <p:cNvPr id="3" name="TextBox 2">
            <a:extLst>
              <a:ext uri="{FF2B5EF4-FFF2-40B4-BE49-F238E27FC236}">
                <a16:creationId xmlns:a16="http://schemas.microsoft.com/office/drawing/2014/main" id="{16C96B37-2EF2-4DEA-A4CF-BCC8A57E92C5}"/>
              </a:ext>
            </a:extLst>
          </p:cNvPr>
          <p:cNvSpPr txBox="1"/>
          <p:nvPr/>
        </p:nvSpPr>
        <p:spPr>
          <a:xfrm>
            <a:off x="5952839" y="3370236"/>
            <a:ext cx="3191161" cy="646331"/>
          </a:xfrm>
          <a:prstGeom prst="rect">
            <a:avLst/>
          </a:prstGeom>
          <a:noFill/>
        </p:spPr>
        <p:txBody>
          <a:bodyPr wrap="square" rtlCol="0">
            <a:spAutoFit/>
          </a:bodyPr>
          <a:lstStyle/>
          <a:p>
            <a:pPr algn="ctr"/>
            <a:r>
              <a:rPr lang="en-US" dirty="0" err="1"/>
              <a:t>Bản</a:t>
            </a:r>
            <a:r>
              <a:rPr lang="en-US" dirty="0"/>
              <a:t> </a:t>
            </a:r>
            <a:r>
              <a:rPr lang="en-US" dirty="0" err="1"/>
              <a:t>chất</a:t>
            </a:r>
            <a:r>
              <a:rPr lang="en-US" dirty="0"/>
              <a:t> </a:t>
            </a:r>
            <a:r>
              <a:rPr lang="en-US" dirty="0" err="1"/>
              <a:t>vẫn</a:t>
            </a:r>
            <a:r>
              <a:rPr lang="en-US" dirty="0"/>
              <a:t> </a:t>
            </a:r>
            <a:r>
              <a:rPr lang="en-US" dirty="0" err="1"/>
              <a:t>là</a:t>
            </a:r>
            <a:r>
              <a:rPr lang="en-US" dirty="0"/>
              <a:t> GT </a:t>
            </a:r>
            <a:r>
              <a:rPr lang="en-US" dirty="0" err="1"/>
              <a:t>vét</a:t>
            </a:r>
            <a:r>
              <a:rPr lang="en-US" dirty="0"/>
              <a:t> </a:t>
            </a:r>
            <a:r>
              <a:rPr lang="en-US" dirty="0" err="1"/>
              <a:t>cạn</a:t>
            </a:r>
            <a:r>
              <a:rPr lang="en-US" dirty="0"/>
              <a:t> </a:t>
            </a:r>
          </a:p>
          <a:p>
            <a:pPr algn="ctr"/>
            <a:r>
              <a:rPr lang="en-US" dirty="0" err="1"/>
              <a:t>Tốn</a:t>
            </a:r>
            <a:r>
              <a:rPr lang="en-US" dirty="0"/>
              <a:t> </a:t>
            </a:r>
            <a:r>
              <a:rPr lang="en-US" dirty="0" err="1"/>
              <a:t>nhiều</a:t>
            </a:r>
            <a:r>
              <a:rPr lang="en-US" dirty="0"/>
              <a:t> </a:t>
            </a:r>
            <a:r>
              <a:rPr lang="en-US" dirty="0" err="1"/>
              <a:t>thời</a:t>
            </a:r>
            <a:r>
              <a:rPr lang="en-US" dirty="0"/>
              <a:t> </a:t>
            </a:r>
            <a:r>
              <a:rPr lang="en-US" dirty="0" err="1"/>
              <a:t>gian</a:t>
            </a:r>
            <a:endParaRPr lang="vi-VN" dirty="0"/>
          </a:p>
        </p:txBody>
      </p:sp>
      <p:sp>
        <p:nvSpPr>
          <p:cNvPr id="20" name="TextBox 19">
            <a:extLst>
              <a:ext uri="{FF2B5EF4-FFF2-40B4-BE49-F238E27FC236}">
                <a16:creationId xmlns:a16="http://schemas.microsoft.com/office/drawing/2014/main" id="{30007A0B-ABB6-4E4F-A66F-84B12E1A5EA3}"/>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13</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9975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animBg="1"/>
      <p:bldP spid="36" grpId="0" animBg="1"/>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1764" y="111892"/>
            <a:ext cx="9144000" cy="576064"/>
          </a:xfrm>
        </p:spPr>
        <p:txBody>
          <a:bodyPr/>
          <a:lstStyle/>
          <a:p>
            <a:r>
              <a:rPr lang="en-US" altLang="ko-KR" dirty="0" err="1">
                <a:solidFill>
                  <a:schemeClr val="tx1"/>
                </a:solidFill>
              </a:rPr>
              <a:t>Bài</a:t>
            </a:r>
            <a:r>
              <a:rPr lang="en-US" altLang="ko-KR" dirty="0">
                <a:solidFill>
                  <a:schemeClr val="tx1"/>
                </a:solidFill>
              </a:rPr>
              <a:t> </a:t>
            </a:r>
            <a:r>
              <a:rPr lang="en-US" altLang="ko-KR" dirty="0" err="1">
                <a:solidFill>
                  <a:schemeClr val="tx1"/>
                </a:solidFill>
              </a:rPr>
              <a:t>toán</a:t>
            </a:r>
            <a:r>
              <a:rPr lang="en-US" altLang="ko-KR" dirty="0">
                <a:solidFill>
                  <a:schemeClr val="tx1"/>
                </a:solidFill>
              </a:rPr>
              <a:t> </a:t>
            </a:r>
            <a:r>
              <a:rPr lang="en-US" altLang="ko-KR" dirty="0" err="1">
                <a:solidFill>
                  <a:schemeClr val="tx1"/>
                </a:solidFill>
              </a:rPr>
              <a:t>Ăn</a:t>
            </a:r>
            <a:r>
              <a:rPr lang="en-US" altLang="ko-KR" dirty="0">
                <a:solidFill>
                  <a:schemeClr val="tx1"/>
                </a:solidFill>
              </a:rPr>
              <a:t> </a:t>
            </a:r>
            <a:r>
              <a:rPr lang="en-US" altLang="ko-KR" dirty="0" err="1">
                <a:solidFill>
                  <a:schemeClr val="tx1"/>
                </a:solidFill>
              </a:rPr>
              <a:t>khế</a:t>
            </a:r>
            <a:r>
              <a:rPr lang="en-US" altLang="ko-KR" dirty="0">
                <a:solidFill>
                  <a:schemeClr val="tx1"/>
                </a:solidFill>
              </a:rPr>
              <a:t> </a:t>
            </a:r>
            <a:r>
              <a:rPr lang="en-US" altLang="ko-KR" dirty="0" err="1">
                <a:solidFill>
                  <a:schemeClr val="tx1"/>
                </a:solidFill>
              </a:rPr>
              <a:t>trả</a:t>
            </a:r>
            <a:r>
              <a:rPr lang="en-US" altLang="ko-KR" dirty="0">
                <a:solidFill>
                  <a:schemeClr val="tx1"/>
                </a:solidFill>
              </a:rPr>
              <a:t> </a:t>
            </a:r>
            <a:r>
              <a:rPr lang="en-US" altLang="ko-KR" dirty="0" err="1">
                <a:solidFill>
                  <a:schemeClr val="tx1"/>
                </a:solidFill>
              </a:rPr>
              <a:t>vàng</a:t>
            </a:r>
            <a:r>
              <a:rPr lang="en-US" altLang="ko-KR" dirty="0">
                <a:solidFill>
                  <a:schemeClr val="tx1"/>
                </a:solidFill>
              </a:rPr>
              <a:t> (Knapsack)</a:t>
            </a:r>
            <a:endParaRPr lang="ko-KR" altLang="en-US" dirty="0">
              <a:solidFill>
                <a:schemeClr val="tx1"/>
              </a:solidFill>
            </a:endParaRPr>
          </a:p>
        </p:txBody>
      </p:sp>
      <p:sp>
        <p:nvSpPr>
          <p:cNvPr id="48" name="Text Placeholder 1">
            <a:extLst>
              <a:ext uri="{FF2B5EF4-FFF2-40B4-BE49-F238E27FC236}">
                <a16:creationId xmlns:a16="http://schemas.microsoft.com/office/drawing/2014/main" id="{F721A681-DEE5-4C7D-8509-822ECBBF6141}"/>
              </a:ext>
            </a:extLst>
          </p:cNvPr>
          <p:cNvSpPr txBox="1">
            <a:spLocks/>
          </p:cNvSpPr>
          <p:nvPr/>
        </p:nvSpPr>
        <p:spPr>
          <a:xfrm>
            <a:off x="675267" y="2813346"/>
            <a:ext cx="579905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2700" marR="5080" algn="l">
              <a:lnSpc>
                <a:spcPct val="100000"/>
              </a:lnSpc>
              <a:spcBef>
                <a:spcPts val="100"/>
              </a:spcBef>
            </a:pPr>
            <a:r>
              <a:rPr lang="vi-VN" sz="1800" spc="-25" dirty="0">
                <a:solidFill>
                  <a:schemeClr val="tx1"/>
                </a:solidFill>
                <a:latin typeface="+mj-lt"/>
                <a:cs typeface="Hadassah Friedlaender" panose="02020603050405020304" pitchFamily="18" charset="-79"/>
              </a:rPr>
              <a:t>Nhưng người anh chỉ đem theo túi sách chứa tối đa là MVới bản tính tham lam, anh ta muốn giàu có nhất. </a:t>
            </a:r>
          </a:p>
        </p:txBody>
      </p:sp>
      <p:sp>
        <p:nvSpPr>
          <p:cNvPr id="10" name="TextBox 9">
            <a:extLst>
              <a:ext uri="{FF2B5EF4-FFF2-40B4-BE49-F238E27FC236}">
                <a16:creationId xmlns:a16="http://schemas.microsoft.com/office/drawing/2014/main" id="{34D7E4D7-E658-462C-92EE-DA15DE930EFA}"/>
              </a:ext>
            </a:extLst>
          </p:cNvPr>
          <p:cNvSpPr txBox="1"/>
          <p:nvPr/>
        </p:nvSpPr>
        <p:spPr>
          <a:xfrm>
            <a:off x="675267" y="1059582"/>
            <a:ext cx="5472608" cy="1200329"/>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Ngày xửa ngày xưa, trong câu chuyện “Ăn khế trả     vàng”, chim thần đã chở người anh tới một hòn đảo  có chứa các loại đá quý có trọng lượng  và giá trị      khác nhau</a:t>
            </a:r>
          </a:p>
        </p:txBody>
      </p:sp>
      <p:sp>
        <p:nvSpPr>
          <p:cNvPr id="11" name="Rectangle 7">
            <a:extLst>
              <a:ext uri="{FF2B5EF4-FFF2-40B4-BE49-F238E27FC236}">
                <a16:creationId xmlns:a16="http://schemas.microsoft.com/office/drawing/2014/main" id="{4B8F91DA-AF5F-487B-905E-B55D9C60EA36}"/>
              </a:ext>
            </a:extLst>
          </p:cNvPr>
          <p:cNvSpPr/>
          <p:nvPr/>
        </p:nvSpPr>
        <p:spPr>
          <a:xfrm rot="18900000">
            <a:off x="245067" y="1153618"/>
            <a:ext cx="292637" cy="51030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Smiley Face 12">
            <a:extLst>
              <a:ext uri="{FF2B5EF4-FFF2-40B4-BE49-F238E27FC236}">
                <a16:creationId xmlns:a16="http://schemas.microsoft.com/office/drawing/2014/main" id="{21A68D7F-646B-4703-8B00-2DF764C77127}"/>
              </a:ext>
            </a:extLst>
          </p:cNvPr>
          <p:cNvSpPr/>
          <p:nvPr/>
        </p:nvSpPr>
        <p:spPr>
          <a:xfrm>
            <a:off x="107504" y="2813346"/>
            <a:ext cx="495755" cy="479226"/>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 name="Frame 17">
            <a:extLst>
              <a:ext uri="{FF2B5EF4-FFF2-40B4-BE49-F238E27FC236}">
                <a16:creationId xmlns:a16="http://schemas.microsoft.com/office/drawing/2014/main" id="{5C841E7A-90FF-45F2-B909-423B4F18AF92}"/>
              </a:ext>
            </a:extLst>
          </p:cNvPr>
          <p:cNvSpPr/>
          <p:nvPr/>
        </p:nvSpPr>
        <p:spPr>
          <a:xfrm>
            <a:off x="107504" y="3778079"/>
            <a:ext cx="495755" cy="40231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TextBox 15">
            <a:extLst>
              <a:ext uri="{FF2B5EF4-FFF2-40B4-BE49-F238E27FC236}">
                <a16:creationId xmlns:a16="http://schemas.microsoft.com/office/drawing/2014/main" id="{A1C2D44E-CE9A-48D0-9DB5-656ED3481791}"/>
              </a:ext>
            </a:extLst>
          </p:cNvPr>
          <p:cNvSpPr txBox="1"/>
          <p:nvPr/>
        </p:nvSpPr>
        <p:spPr>
          <a:xfrm>
            <a:off x="675267" y="3622253"/>
            <a:ext cx="4572000" cy="923330"/>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Hãy giúp anh ta lấy những viên đá quý sao cho có giá trị cao nhất mà vẫn chứa vừa cái túi</a:t>
            </a:r>
          </a:p>
        </p:txBody>
      </p:sp>
      <p:sp>
        <p:nvSpPr>
          <p:cNvPr id="17" name="object 20">
            <a:extLst>
              <a:ext uri="{FF2B5EF4-FFF2-40B4-BE49-F238E27FC236}">
                <a16:creationId xmlns:a16="http://schemas.microsoft.com/office/drawing/2014/main" id="{73C1028E-E9AC-4BB5-AB74-77DF6FD52289}"/>
              </a:ext>
            </a:extLst>
          </p:cNvPr>
          <p:cNvSpPr txBox="1"/>
          <p:nvPr/>
        </p:nvSpPr>
        <p:spPr>
          <a:xfrm>
            <a:off x="6660232" y="3834643"/>
            <a:ext cx="1964884" cy="289182"/>
          </a:xfrm>
          <a:prstGeom prst="rect">
            <a:avLst/>
          </a:prstGeom>
        </p:spPr>
        <p:txBody>
          <a:bodyPr vert="horz" wrap="square" lIns="0" tIns="12065" rIns="0" bIns="0" rtlCol="0">
            <a:spAutoFit/>
          </a:bodyPr>
          <a:lstStyle/>
          <a:p>
            <a:pPr marL="12700">
              <a:lnSpc>
                <a:spcPct val="100000"/>
              </a:lnSpc>
              <a:spcBef>
                <a:spcPts val="95"/>
              </a:spcBef>
            </a:pPr>
            <a:r>
              <a:rPr b="1" spc="180" dirty="0">
                <a:latin typeface="+mj-lt"/>
                <a:cs typeface="Arial"/>
              </a:rPr>
              <a:t>M </a:t>
            </a:r>
            <a:r>
              <a:rPr b="1" spc="215" dirty="0">
                <a:latin typeface="+mj-lt"/>
                <a:cs typeface="Arial"/>
              </a:rPr>
              <a:t>=</a:t>
            </a:r>
            <a:r>
              <a:rPr b="1" spc="-50" dirty="0">
                <a:latin typeface="+mj-lt"/>
                <a:cs typeface="Arial"/>
              </a:rPr>
              <a:t> </a:t>
            </a:r>
            <a:r>
              <a:rPr b="1" spc="-114" dirty="0">
                <a:latin typeface="+mj-lt"/>
                <a:cs typeface="Arial"/>
              </a:rPr>
              <a:t>10</a:t>
            </a:r>
            <a:endParaRPr dirty="0">
              <a:latin typeface="+mj-lt"/>
              <a:cs typeface="Arial"/>
            </a:endParaRPr>
          </a:p>
        </p:txBody>
      </p:sp>
      <p:pic>
        <p:nvPicPr>
          <p:cNvPr id="18" name="Content Placeholder 6">
            <a:extLst>
              <a:ext uri="{FF2B5EF4-FFF2-40B4-BE49-F238E27FC236}">
                <a16:creationId xmlns:a16="http://schemas.microsoft.com/office/drawing/2014/main" id="{995D7C6A-F2D7-4C97-AA61-4C4756D3A727}"/>
              </a:ext>
            </a:extLst>
          </p:cNvPr>
          <p:cNvPicPr>
            <a:picLocks noChangeAspect="1"/>
          </p:cNvPicPr>
          <p:nvPr/>
        </p:nvPicPr>
        <p:blipFill>
          <a:blip r:embed="rId2"/>
          <a:stretch>
            <a:fillRect/>
          </a:stretch>
        </p:blipFill>
        <p:spPr>
          <a:xfrm>
            <a:off x="6084168" y="843558"/>
            <a:ext cx="2852211" cy="1888881"/>
          </a:xfrm>
          <a:prstGeom prst="rect">
            <a:avLst/>
          </a:prstGeom>
        </p:spPr>
      </p:pic>
      <p:sp>
        <p:nvSpPr>
          <p:cNvPr id="12" name="TextBox 11">
            <a:extLst>
              <a:ext uri="{FF2B5EF4-FFF2-40B4-BE49-F238E27FC236}">
                <a16:creationId xmlns:a16="http://schemas.microsoft.com/office/drawing/2014/main" id="{0C00BE61-605F-4252-9169-498FD15ABF18}"/>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14</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6561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15064" y="-92546"/>
            <a:ext cx="9144000" cy="576064"/>
          </a:xfrm>
        </p:spPr>
        <p:txBody>
          <a:bodyPr/>
          <a:lstStyle/>
          <a:p>
            <a:r>
              <a:rPr lang="en-US" dirty="0">
                <a:solidFill>
                  <a:schemeClr val="tx1"/>
                </a:solidFill>
                <a:latin typeface="Futura Lt BT" panose="020B0402020204020303" pitchFamily="34" charset="0"/>
              </a:rPr>
              <a:t>5. </a:t>
            </a:r>
            <a:r>
              <a:rPr lang="en-US" dirty="0" err="1">
                <a:solidFill>
                  <a:schemeClr val="tx1"/>
                </a:solidFill>
                <a:latin typeface="Futura Lt BT" panose="020B0402020204020303" pitchFamily="34" charset="0"/>
              </a:rPr>
              <a:t>Ví</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dụ</a:t>
            </a:r>
            <a:endParaRPr lang="vi-VN" dirty="0">
              <a:solidFill>
                <a:schemeClr val="tx1"/>
              </a:solidFill>
            </a:endParaRPr>
          </a:p>
        </p:txBody>
      </p:sp>
      <p:sp>
        <p:nvSpPr>
          <p:cNvPr id="32" name="TextBox 31">
            <a:extLst>
              <a:ext uri="{FF2B5EF4-FFF2-40B4-BE49-F238E27FC236}">
                <a16:creationId xmlns:a16="http://schemas.microsoft.com/office/drawing/2014/main" id="{5A4A68CF-5163-49C7-B487-4F1C6C18AE30}"/>
              </a:ext>
            </a:extLst>
          </p:cNvPr>
          <p:cNvSpPr txBox="1"/>
          <p:nvPr/>
        </p:nvSpPr>
        <p:spPr>
          <a:xfrm>
            <a:off x="1403648" y="843558"/>
            <a:ext cx="4735830" cy="477054"/>
          </a:xfrm>
          <a:prstGeom prst="rect">
            <a:avLst/>
          </a:prstGeom>
          <a:noFill/>
        </p:spPr>
        <p:txBody>
          <a:bodyPr wrap="square">
            <a:spAutoFit/>
          </a:bodyPr>
          <a:lstStyle/>
          <a:p>
            <a:r>
              <a:rPr lang="en-US" sz="2500" dirty="0">
                <a:latin typeface="Futura Lt BT" panose="020B0402020204020303" pitchFamily="34" charset="0"/>
              </a:rPr>
              <a:t>Knapsack problem</a:t>
            </a:r>
            <a:endParaRPr lang="vi-VN" sz="25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614677" y="802744"/>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755576" y="897419"/>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9" name="TextBox 38">
            <a:extLst>
              <a:ext uri="{FF2B5EF4-FFF2-40B4-BE49-F238E27FC236}">
                <a16:creationId xmlns:a16="http://schemas.microsoft.com/office/drawing/2014/main" id="{AEAC89C7-632B-4C28-ACC2-35900F53E07B}"/>
              </a:ext>
            </a:extLst>
          </p:cNvPr>
          <p:cNvSpPr txBox="1"/>
          <p:nvPr/>
        </p:nvSpPr>
        <p:spPr>
          <a:xfrm>
            <a:off x="-330404" y="4409528"/>
            <a:ext cx="9407384" cy="1200329"/>
          </a:xfrm>
          <a:prstGeom prst="rect">
            <a:avLst/>
          </a:prstGeom>
          <a:noFill/>
        </p:spPr>
        <p:txBody>
          <a:bodyPr wrap="square">
            <a:spAutoFit/>
          </a:bodyPr>
          <a:lstStyle/>
          <a:p>
            <a:pPr lvl="1"/>
            <a:r>
              <a:rPr lang="en-US" b="1" dirty="0">
                <a:latin typeface="Futura Lt BT" panose="020B0402020204020303" pitchFamily="34" charset="0"/>
              </a:rPr>
              <a:t>B4</a:t>
            </a:r>
            <a:r>
              <a:rPr lang="en-US" dirty="0"/>
              <a:t>: </a:t>
            </a:r>
            <a:r>
              <a:rPr lang="en-US" dirty="0" err="1"/>
              <a:t>Lặp</a:t>
            </a:r>
            <a:r>
              <a:rPr lang="en-US" dirty="0"/>
              <a:t> </a:t>
            </a:r>
            <a:r>
              <a:rPr lang="en-US" dirty="0" err="1"/>
              <a:t>lại</a:t>
            </a:r>
            <a:r>
              <a:rPr lang="en-US" dirty="0"/>
              <a:t> </a:t>
            </a:r>
            <a:r>
              <a:rPr lang="en-US" dirty="0" err="1"/>
              <a:t>bước</a:t>
            </a:r>
            <a:r>
              <a:rPr lang="en-US" dirty="0"/>
              <a:t> 2 </a:t>
            </a:r>
            <a:r>
              <a:rPr lang="en-US" dirty="0" err="1"/>
              <a:t>và</a:t>
            </a:r>
            <a:r>
              <a:rPr lang="en-US" dirty="0"/>
              <a:t> </a:t>
            </a:r>
            <a:r>
              <a:rPr lang="en-US" dirty="0" err="1"/>
              <a:t>bước</a:t>
            </a:r>
            <a:r>
              <a:rPr lang="en-US" dirty="0"/>
              <a:t> 3 </a:t>
            </a:r>
            <a:r>
              <a:rPr lang="en-US" dirty="0" err="1"/>
              <a:t>cho</a:t>
            </a:r>
            <a:r>
              <a:rPr lang="en-US" dirty="0"/>
              <a:t> </a:t>
            </a:r>
            <a:r>
              <a:rPr lang="en-US" dirty="0" err="1"/>
              <a:t>đến</a:t>
            </a:r>
            <a:r>
              <a:rPr lang="en-US" dirty="0"/>
              <a:t> </a:t>
            </a:r>
            <a:r>
              <a:rPr lang="en-US" dirty="0" err="1"/>
              <a:t>khi</a:t>
            </a:r>
            <a:r>
              <a:rPr lang="en-US" dirty="0"/>
              <a:t> </a:t>
            </a:r>
            <a:r>
              <a:rPr lang="en-US" dirty="0" err="1"/>
              <a:t>khối</a:t>
            </a:r>
            <a:r>
              <a:rPr lang="en-US" dirty="0"/>
              <a:t> </a:t>
            </a:r>
            <a:r>
              <a:rPr lang="en-US" dirty="0" err="1"/>
              <a:t>lượng</a:t>
            </a:r>
            <a:r>
              <a:rPr lang="en-US" dirty="0"/>
              <a:t> </a:t>
            </a:r>
            <a:r>
              <a:rPr lang="en-US" dirty="0" err="1"/>
              <a:t>vượt</a:t>
            </a:r>
            <a:r>
              <a:rPr lang="en-US" dirty="0"/>
              <a:t> </a:t>
            </a:r>
            <a:r>
              <a:rPr lang="en-US" dirty="0" err="1"/>
              <a:t>quá</a:t>
            </a:r>
            <a:r>
              <a:rPr lang="en-US" dirty="0"/>
              <a:t> </a:t>
            </a:r>
            <a:r>
              <a:rPr lang="en-US" dirty="0" err="1"/>
              <a:t>sức</a:t>
            </a:r>
            <a:r>
              <a:rPr lang="en-US" dirty="0"/>
              <a:t> </a:t>
            </a:r>
            <a:r>
              <a:rPr lang="en-US" dirty="0" err="1"/>
              <a:t>chứa</a:t>
            </a:r>
            <a:r>
              <a:rPr lang="en-US" dirty="0"/>
              <a:t> </a:t>
            </a:r>
            <a:r>
              <a:rPr lang="en-US" dirty="0" err="1"/>
              <a:t>của</a:t>
            </a:r>
            <a:r>
              <a:rPr lang="en-US" dirty="0"/>
              <a:t> </a:t>
            </a:r>
            <a:r>
              <a:rPr lang="en-US" dirty="0" err="1"/>
              <a:t>túi</a:t>
            </a:r>
            <a:r>
              <a:rPr lang="en-US" dirty="0"/>
              <a:t> </a:t>
            </a:r>
            <a:r>
              <a:rPr lang="en-US" dirty="0" err="1"/>
              <a:t>hoặc</a:t>
            </a:r>
            <a:r>
              <a:rPr lang="en-US" dirty="0"/>
              <a:t> </a:t>
            </a:r>
            <a:r>
              <a:rPr lang="en-US" dirty="0" err="1"/>
              <a:t>tìm</a:t>
            </a:r>
            <a:r>
              <a:rPr lang="en-US" dirty="0"/>
              <a:t> </a:t>
            </a:r>
            <a:r>
              <a:rPr lang="en-US" dirty="0" err="1"/>
              <a:t>được</a:t>
            </a:r>
            <a:r>
              <a:rPr lang="en-US" dirty="0"/>
              <a:t> </a:t>
            </a:r>
            <a:r>
              <a:rPr lang="en-US" dirty="0" err="1"/>
              <a:t>lời</a:t>
            </a:r>
            <a:r>
              <a:rPr lang="en-US" dirty="0"/>
              <a:t> </a:t>
            </a:r>
            <a:r>
              <a:rPr lang="en-US" dirty="0" err="1"/>
              <a:t>giải</a:t>
            </a:r>
            <a:r>
              <a:rPr lang="en-US" dirty="0"/>
              <a:t> </a:t>
            </a:r>
            <a:r>
              <a:rPr lang="en-US" dirty="0" err="1"/>
              <a:t>tối</a:t>
            </a:r>
            <a:r>
              <a:rPr lang="en-US" dirty="0"/>
              <a:t> </a:t>
            </a:r>
            <a:r>
              <a:rPr lang="en-US" dirty="0" err="1"/>
              <a:t>ưu</a:t>
            </a:r>
            <a:r>
              <a:rPr lang="en-US" dirty="0"/>
              <a:t> </a:t>
            </a:r>
            <a:r>
              <a:rPr lang="en-US" dirty="0" err="1"/>
              <a:t>đầu</a:t>
            </a:r>
            <a:r>
              <a:rPr lang="en-US" dirty="0"/>
              <a:t> </a:t>
            </a:r>
            <a:r>
              <a:rPr lang="en-US" dirty="0" err="1"/>
              <a:t>tiên</a:t>
            </a:r>
            <a:r>
              <a:rPr lang="en-US" dirty="0"/>
              <a:t>.</a:t>
            </a:r>
          </a:p>
          <a:p>
            <a:pPr lvl="1"/>
            <a:endParaRPr lang="en-US" dirty="0"/>
          </a:p>
          <a:p>
            <a:pPr lvl="1"/>
            <a:endParaRPr lang="en-US" dirty="0"/>
          </a:p>
        </p:txBody>
      </p:sp>
      <p:sp>
        <p:nvSpPr>
          <p:cNvPr id="10" name="TextBox 9">
            <a:extLst>
              <a:ext uri="{FF2B5EF4-FFF2-40B4-BE49-F238E27FC236}">
                <a16:creationId xmlns:a16="http://schemas.microsoft.com/office/drawing/2014/main" id="{9CB94109-23E9-4329-8FD4-B7CCAE39F433}"/>
              </a:ext>
            </a:extLst>
          </p:cNvPr>
          <p:cNvSpPr txBox="1"/>
          <p:nvPr/>
        </p:nvSpPr>
        <p:spPr>
          <a:xfrm>
            <a:off x="-330404" y="2015688"/>
            <a:ext cx="9474404" cy="369332"/>
          </a:xfrm>
          <a:prstGeom prst="rect">
            <a:avLst/>
          </a:prstGeom>
          <a:noFill/>
        </p:spPr>
        <p:txBody>
          <a:bodyPr wrap="square">
            <a:spAutoFit/>
          </a:bodyPr>
          <a:lstStyle/>
          <a:p>
            <a:pPr lvl="1"/>
            <a:r>
              <a:rPr lang="en-US" b="1" dirty="0">
                <a:latin typeface="Futura Lt BT" panose="020B0402020204020303" pitchFamily="34" charset="0"/>
              </a:rPr>
              <a:t>B1</a:t>
            </a:r>
            <a:r>
              <a:rPr lang="en-US" dirty="0"/>
              <a:t>: </a:t>
            </a:r>
            <a:r>
              <a:rPr lang="en-US" dirty="0" err="1"/>
              <a:t>Sắp</a:t>
            </a:r>
            <a:r>
              <a:rPr lang="en-US" dirty="0"/>
              <a:t> </a:t>
            </a:r>
            <a:r>
              <a:rPr lang="en-US" dirty="0" err="1"/>
              <a:t>xếp</a:t>
            </a:r>
            <a:r>
              <a:rPr lang="en-US" dirty="0"/>
              <a:t> </a:t>
            </a:r>
            <a:r>
              <a:rPr lang="en-US" dirty="0" err="1"/>
              <a:t>lại</a:t>
            </a:r>
            <a:r>
              <a:rPr lang="en-US" dirty="0"/>
              <a:t> </a:t>
            </a:r>
            <a:r>
              <a:rPr lang="en-US" dirty="0" err="1"/>
              <a:t>các</a:t>
            </a:r>
            <a:r>
              <a:rPr lang="en-US" dirty="0"/>
              <a:t> </a:t>
            </a:r>
            <a:r>
              <a:rPr lang="en-US" dirty="0" err="1"/>
              <a:t>món</a:t>
            </a:r>
            <a:r>
              <a:rPr lang="en-US" dirty="0"/>
              <a:t> </a:t>
            </a:r>
            <a:r>
              <a:rPr lang="en-US" dirty="0" err="1"/>
              <a:t>đồ</a:t>
            </a:r>
            <a:r>
              <a:rPr lang="en-US" dirty="0"/>
              <a:t> </a:t>
            </a:r>
            <a:r>
              <a:rPr lang="en-US" dirty="0" err="1"/>
              <a:t>theo</a:t>
            </a:r>
            <a:r>
              <a:rPr lang="en-US" dirty="0"/>
              <a:t> </a:t>
            </a:r>
            <a:r>
              <a:rPr lang="en-US" dirty="0" err="1"/>
              <a:t>chiều</a:t>
            </a:r>
            <a:r>
              <a:rPr lang="en-US" dirty="0"/>
              <a:t> </a:t>
            </a:r>
            <a:r>
              <a:rPr lang="en-US" dirty="0" err="1"/>
              <a:t>giảm</a:t>
            </a:r>
            <a:r>
              <a:rPr lang="en-US" dirty="0"/>
              <a:t> </a:t>
            </a:r>
            <a:r>
              <a:rPr lang="en-US" dirty="0" err="1"/>
              <a:t>dần</a:t>
            </a:r>
            <a:r>
              <a:rPr lang="en-US" dirty="0"/>
              <a:t> </a:t>
            </a:r>
            <a:r>
              <a:rPr lang="en-US" dirty="0" err="1"/>
              <a:t>tỷ</a:t>
            </a:r>
            <a:r>
              <a:rPr lang="en-US" dirty="0"/>
              <a:t> </a:t>
            </a:r>
            <a:r>
              <a:rPr lang="en-US" dirty="0" err="1"/>
              <a:t>lệ</a:t>
            </a:r>
            <a:r>
              <a:rPr lang="en-US" dirty="0"/>
              <a:t> </a:t>
            </a:r>
            <a:r>
              <a:rPr lang="en-US" dirty="0" err="1"/>
              <a:t>giá</a:t>
            </a:r>
            <a:r>
              <a:rPr lang="en-US" dirty="0"/>
              <a:t> </a:t>
            </a:r>
            <a:r>
              <a:rPr lang="en-US" dirty="0" err="1"/>
              <a:t>trị</a:t>
            </a:r>
            <a:r>
              <a:rPr lang="en-US" dirty="0"/>
              <a:t>/</a:t>
            </a:r>
            <a:r>
              <a:rPr lang="en-US" dirty="0" err="1"/>
              <a:t>khối</a:t>
            </a:r>
            <a:r>
              <a:rPr lang="en-US" dirty="0"/>
              <a:t> </a:t>
            </a:r>
            <a:r>
              <a:rPr lang="en-US" dirty="0" err="1"/>
              <a:t>lượng</a:t>
            </a:r>
            <a:r>
              <a:rPr lang="en-US" dirty="0"/>
              <a:t> (value/weight)</a:t>
            </a:r>
          </a:p>
        </p:txBody>
      </p:sp>
      <p:sp>
        <p:nvSpPr>
          <p:cNvPr id="12" name="TextBox 11">
            <a:extLst>
              <a:ext uri="{FF2B5EF4-FFF2-40B4-BE49-F238E27FC236}">
                <a16:creationId xmlns:a16="http://schemas.microsoft.com/office/drawing/2014/main" id="{7447CC14-1C9A-4843-8F05-4253D6420E44}"/>
              </a:ext>
            </a:extLst>
          </p:cNvPr>
          <p:cNvSpPr txBox="1"/>
          <p:nvPr/>
        </p:nvSpPr>
        <p:spPr>
          <a:xfrm>
            <a:off x="-330404" y="2571750"/>
            <a:ext cx="7695748" cy="1200329"/>
          </a:xfrm>
          <a:prstGeom prst="rect">
            <a:avLst/>
          </a:prstGeom>
          <a:noFill/>
        </p:spPr>
        <p:txBody>
          <a:bodyPr wrap="square">
            <a:spAutoFit/>
          </a:bodyPr>
          <a:lstStyle/>
          <a:p>
            <a:pPr lvl="1"/>
            <a:r>
              <a:rPr lang="en-US" b="1" dirty="0">
                <a:latin typeface="Futura Lt BT" panose="020B0402020204020303" pitchFamily="34" charset="0"/>
              </a:rPr>
              <a:t>B2</a:t>
            </a:r>
            <a:r>
              <a:rPr lang="en-US" dirty="0"/>
              <a:t>: </a:t>
            </a:r>
            <a:r>
              <a:rPr lang="en-US" dirty="0" err="1"/>
              <a:t>Tìm</a:t>
            </a:r>
            <a:r>
              <a:rPr lang="en-US" dirty="0"/>
              <a:t> </a:t>
            </a:r>
            <a:r>
              <a:rPr lang="en-US" dirty="0" err="1"/>
              <a:t>giới</a:t>
            </a:r>
            <a:r>
              <a:rPr lang="en-US" dirty="0"/>
              <a:t> </a:t>
            </a:r>
            <a:r>
              <a:rPr lang="en-US" dirty="0" err="1"/>
              <a:t>hạn</a:t>
            </a:r>
            <a:r>
              <a:rPr lang="en-US" dirty="0"/>
              <a:t> </a:t>
            </a:r>
            <a:r>
              <a:rPr lang="en-US" dirty="0" err="1"/>
              <a:t>trên</a:t>
            </a:r>
            <a:r>
              <a:rPr lang="en-US" dirty="0"/>
              <a:t> </a:t>
            </a:r>
            <a:r>
              <a:rPr lang="en-US" dirty="0" err="1"/>
              <a:t>ub</a:t>
            </a:r>
            <a:r>
              <a:rPr lang="en-US" dirty="0"/>
              <a:t> ở </a:t>
            </a:r>
            <a:r>
              <a:rPr lang="en-US" dirty="0" err="1"/>
              <a:t>mỗi</a:t>
            </a:r>
            <a:r>
              <a:rPr lang="en-US" dirty="0"/>
              <a:t> </a:t>
            </a:r>
            <a:r>
              <a:rPr lang="en-US" dirty="0" err="1"/>
              <a:t>tập</a:t>
            </a:r>
            <a:r>
              <a:rPr lang="en-US" dirty="0"/>
              <a:t> </a:t>
            </a:r>
            <a:r>
              <a:rPr lang="en-US" dirty="0" err="1"/>
              <a:t>hợp</a:t>
            </a:r>
            <a:r>
              <a:rPr lang="en-US" dirty="0"/>
              <a:t> con </a:t>
            </a:r>
            <a:r>
              <a:rPr lang="en-US" dirty="0" err="1"/>
              <a:t>bằng</a:t>
            </a:r>
            <a:r>
              <a:rPr lang="en-US" dirty="0"/>
              <a:t> </a:t>
            </a:r>
            <a:r>
              <a:rPr lang="en-US" dirty="0" err="1"/>
              <a:t>công</a:t>
            </a:r>
            <a:r>
              <a:rPr lang="en-US" dirty="0"/>
              <a:t> </a:t>
            </a:r>
            <a:r>
              <a:rPr lang="en-US" dirty="0" err="1"/>
              <a:t>thức</a:t>
            </a:r>
            <a:r>
              <a:rPr lang="en-US" dirty="0"/>
              <a:t>:</a:t>
            </a:r>
          </a:p>
          <a:p>
            <a:pPr marL="0" indent="0">
              <a:buNone/>
            </a:pPr>
            <a:r>
              <a:rPr lang="en-US" dirty="0"/>
              <a:t>		</a:t>
            </a:r>
            <a:r>
              <a:rPr lang="en-US" dirty="0" err="1"/>
              <a:t>ub</a:t>
            </a:r>
            <a:r>
              <a:rPr lang="en-US" dirty="0"/>
              <a:t> = v + (W-w)(v</a:t>
            </a:r>
            <a:r>
              <a:rPr lang="en-US" baseline="-25000" dirty="0"/>
              <a:t>i+1</a:t>
            </a:r>
            <a:r>
              <a:rPr lang="en-US" dirty="0"/>
              <a:t>/w</a:t>
            </a:r>
            <a:r>
              <a:rPr lang="en-US" baseline="-25000" dirty="0"/>
              <a:t>i+1</a:t>
            </a:r>
            <a:r>
              <a:rPr lang="en-US" dirty="0"/>
              <a:t>)</a:t>
            </a:r>
          </a:p>
          <a:p>
            <a:pPr marL="457200" lvl="1" indent="0">
              <a:buNone/>
            </a:pPr>
            <a:r>
              <a:rPr lang="en-US" dirty="0"/>
              <a:t>	</a:t>
            </a:r>
            <a:r>
              <a:rPr lang="en-US" dirty="0" err="1"/>
              <a:t>Với</a:t>
            </a:r>
            <a:r>
              <a:rPr lang="en-US" dirty="0"/>
              <a:t> v, w </a:t>
            </a:r>
            <a:r>
              <a:rPr lang="en-US" dirty="0" err="1"/>
              <a:t>là</a:t>
            </a:r>
            <a:r>
              <a:rPr lang="en-US" dirty="0"/>
              <a:t> </a:t>
            </a:r>
            <a:r>
              <a:rPr lang="en-US" dirty="0" err="1"/>
              <a:t>tổng</a:t>
            </a:r>
            <a:r>
              <a:rPr lang="en-US" dirty="0"/>
              <a:t> </a:t>
            </a:r>
            <a:r>
              <a:rPr lang="en-US" dirty="0" err="1"/>
              <a:t>giá</a:t>
            </a:r>
            <a:r>
              <a:rPr lang="en-US" dirty="0"/>
              <a:t> </a:t>
            </a:r>
            <a:r>
              <a:rPr lang="en-US" dirty="0" err="1"/>
              <a:t>trị</a:t>
            </a:r>
            <a:r>
              <a:rPr lang="en-US" dirty="0"/>
              <a:t> </a:t>
            </a:r>
            <a:r>
              <a:rPr lang="en-US" dirty="0" err="1"/>
              <a:t>và</a:t>
            </a:r>
            <a:r>
              <a:rPr lang="en-US" dirty="0"/>
              <a:t> </a:t>
            </a:r>
            <a:r>
              <a:rPr lang="en-US" dirty="0" err="1"/>
              <a:t>khối</a:t>
            </a:r>
            <a:r>
              <a:rPr lang="en-US" dirty="0"/>
              <a:t> </a:t>
            </a:r>
            <a:r>
              <a:rPr lang="en-US" dirty="0" err="1"/>
              <a:t>lượng</a:t>
            </a:r>
            <a:r>
              <a:rPr lang="en-US" dirty="0"/>
              <a:t> </a:t>
            </a:r>
            <a:r>
              <a:rPr lang="en-US" dirty="0" err="1"/>
              <a:t>của</a:t>
            </a:r>
            <a:r>
              <a:rPr lang="en-US" dirty="0"/>
              <a:t> </a:t>
            </a:r>
            <a:r>
              <a:rPr lang="en-US" dirty="0" err="1"/>
              <a:t>tập</a:t>
            </a:r>
            <a:r>
              <a:rPr lang="en-US" dirty="0"/>
              <a:t> </a:t>
            </a:r>
            <a:r>
              <a:rPr lang="en-US" dirty="0" err="1"/>
              <a:t>hợp</a:t>
            </a:r>
            <a:r>
              <a:rPr lang="en-US" dirty="0"/>
              <a:t> con              			 	(</a:t>
            </a:r>
            <a:r>
              <a:rPr lang="en-US" dirty="0" err="1"/>
              <a:t>khởi</a:t>
            </a:r>
            <a:r>
              <a:rPr lang="en-US" dirty="0"/>
              <a:t> </a:t>
            </a:r>
            <a:r>
              <a:rPr lang="en-US" dirty="0" err="1"/>
              <a:t>tạo</a:t>
            </a:r>
            <a:r>
              <a:rPr lang="en-US" dirty="0"/>
              <a:t> ban </a:t>
            </a:r>
            <a:r>
              <a:rPr lang="en-US" dirty="0" err="1"/>
              <a:t>đầu</a:t>
            </a:r>
            <a:r>
              <a:rPr lang="en-US" dirty="0"/>
              <a:t> v = 0, w = 0)</a:t>
            </a:r>
          </a:p>
        </p:txBody>
      </p:sp>
      <p:sp>
        <p:nvSpPr>
          <p:cNvPr id="14" name="TextBox 13">
            <a:extLst>
              <a:ext uri="{FF2B5EF4-FFF2-40B4-BE49-F238E27FC236}">
                <a16:creationId xmlns:a16="http://schemas.microsoft.com/office/drawing/2014/main" id="{ACBBA3F6-D3CC-4E5B-8416-BC7B3A42CD81}"/>
              </a:ext>
            </a:extLst>
          </p:cNvPr>
          <p:cNvSpPr txBox="1"/>
          <p:nvPr/>
        </p:nvSpPr>
        <p:spPr>
          <a:xfrm>
            <a:off x="-330404" y="3721508"/>
            <a:ext cx="9407385" cy="646331"/>
          </a:xfrm>
          <a:prstGeom prst="rect">
            <a:avLst/>
          </a:prstGeom>
          <a:noFill/>
        </p:spPr>
        <p:txBody>
          <a:bodyPr wrap="square">
            <a:spAutoFit/>
          </a:bodyPr>
          <a:lstStyle/>
          <a:p>
            <a:pPr lvl="1"/>
            <a:r>
              <a:rPr lang="en-US" b="1" dirty="0">
                <a:latin typeface="Futura Lt BT" panose="020B0402020204020303" pitchFamily="34" charset="0"/>
              </a:rPr>
              <a:t>B3</a:t>
            </a:r>
            <a:r>
              <a:rPr lang="en-US" dirty="0"/>
              <a:t>: </a:t>
            </a:r>
            <a:r>
              <a:rPr lang="en-US" dirty="0" err="1"/>
              <a:t>Với</a:t>
            </a:r>
            <a:r>
              <a:rPr lang="en-US" dirty="0"/>
              <a:t> </a:t>
            </a:r>
            <a:r>
              <a:rPr lang="en-US" dirty="0" err="1"/>
              <a:t>mỗi</a:t>
            </a:r>
            <a:r>
              <a:rPr lang="en-US" dirty="0"/>
              <a:t> </a:t>
            </a:r>
            <a:r>
              <a:rPr lang="en-US" dirty="0" err="1"/>
              <a:t>tập</a:t>
            </a:r>
            <a:r>
              <a:rPr lang="en-US" dirty="0"/>
              <a:t> </a:t>
            </a:r>
            <a:r>
              <a:rPr lang="en-US" dirty="0" err="1"/>
              <a:t>hợp</a:t>
            </a:r>
            <a:r>
              <a:rPr lang="en-US" dirty="0"/>
              <a:t> con </a:t>
            </a:r>
            <a:r>
              <a:rPr lang="en-US" dirty="0" err="1"/>
              <a:t>đã</a:t>
            </a:r>
            <a:r>
              <a:rPr lang="en-US" dirty="0"/>
              <a:t> </a:t>
            </a:r>
            <a:r>
              <a:rPr lang="en-US" dirty="0" err="1"/>
              <a:t>tìm</a:t>
            </a:r>
            <a:r>
              <a:rPr lang="en-US" dirty="0"/>
              <a:t> </a:t>
            </a:r>
            <a:r>
              <a:rPr lang="en-US" dirty="0" err="1"/>
              <a:t>được</a:t>
            </a:r>
            <a:r>
              <a:rPr lang="en-US" dirty="0"/>
              <a:t>, </a:t>
            </a:r>
            <a:r>
              <a:rPr lang="en-US" dirty="0" err="1"/>
              <a:t>chọn</a:t>
            </a:r>
            <a:r>
              <a:rPr lang="en-US" dirty="0"/>
              <a:t> ra </a:t>
            </a:r>
            <a:r>
              <a:rPr lang="en-US" dirty="0" err="1"/>
              <a:t>tập</a:t>
            </a:r>
            <a:r>
              <a:rPr lang="en-US" dirty="0"/>
              <a:t> </a:t>
            </a:r>
            <a:r>
              <a:rPr lang="en-US" dirty="0" err="1"/>
              <a:t>hợp</a:t>
            </a:r>
            <a:r>
              <a:rPr lang="en-US" dirty="0"/>
              <a:t> con </a:t>
            </a:r>
            <a:r>
              <a:rPr lang="en-US" dirty="0" err="1"/>
              <a:t>có</a:t>
            </a:r>
            <a:r>
              <a:rPr lang="en-US" dirty="0"/>
              <a:t> </a:t>
            </a:r>
            <a:r>
              <a:rPr lang="en-US" dirty="0" err="1"/>
              <a:t>giá</a:t>
            </a:r>
            <a:r>
              <a:rPr lang="en-US" dirty="0"/>
              <a:t> </a:t>
            </a:r>
            <a:r>
              <a:rPr lang="en-US" dirty="0" err="1"/>
              <a:t>trị</a:t>
            </a:r>
            <a:r>
              <a:rPr lang="en-US" dirty="0"/>
              <a:t> </a:t>
            </a:r>
            <a:r>
              <a:rPr lang="en-US" dirty="0" err="1"/>
              <a:t>giới</a:t>
            </a:r>
            <a:r>
              <a:rPr lang="en-US" dirty="0"/>
              <a:t> </a:t>
            </a:r>
            <a:r>
              <a:rPr lang="en-US" dirty="0" err="1"/>
              <a:t>hạn</a:t>
            </a:r>
            <a:r>
              <a:rPr lang="en-US" dirty="0"/>
              <a:t>  </a:t>
            </a:r>
            <a:r>
              <a:rPr lang="en-US" dirty="0" err="1"/>
              <a:t>trên</a:t>
            </a:r>
            <a:r>
              <a:rPr lang="en-US" dirty="0"/>
              <a:t> </a:t>
            </a:r>
            <a:r>
              <a:rPr lang="en-US" dirty="0" err="1"/>
              <a:t>lớn</a:t>
            </a:r>
            <a:r>
              <a:rPr lang="en-US" dirty="0"/>
              <a:t> </a:t>
            </a:r>
            <a:r>
              <a:rPr lang="en-US" dirty="0" err="1"/>
              <a:t>nhất</a:t>
            </a:r>
            <a:r>
              <a:rPr lang="en-US" dirty="0"/>
              <a:t> </a:t>
            </a:r>
            <a:r>
              <a:rPr lang="en-US" dirty="0" err="1"/>
              <a:t>để</a:t>
            </a:r>
            <a:r>
              <a:rPr lang="en-US" dirty="0"/>
              <a:t> </a:t>
            </a:r>
            <a:r>
              <a:rPr lang="en-US" dirty="0" err="1"/>
              <a:t>tiếp</a:t>
            </a:r>
            <a:r>
              <a:rPr lang="en-US" dirty="0"/>
              <a:t> </a:t>
            </a:r>
            <a:r>
              <a:rPr lang="en-US" dirty="0" err="1"/>
              <a:t>tục</a:t>
            </a:r>
            <a:r>
              <a:rPr lang="en-US" dirty="0"/>
              <a:t> </a:t>
            </a:r>
            <a:r>
              <a:rPr lang="en-US" dirty="0" err="1"/>
              <a:t>tìm</a:t>
            </a:r>
            <a:r>
              <a:rPr lang="en-US" dirty="0"/>
              <a:t> </a:t>
            </a:r>
            <a:r>
              <a:rPr lang="en-US" dirty="0" err="1"/>
              <a:t>kiếm</a:t>
            </a:r>
            <a:endParaRPr lang="en-US" dirty="0"/>
          </a:p>
        </p:txBody>
      </p:sp>
      <p:sp>
        <p:nvSpPr>
          <p:cNvPr id="13" name="TextBox 12">
            <a:extLst>
              <a:ext uri="{FF2B5EF4-FFF2-40B4-BE49-F238E27FC236}">
                <a16:creationId xmlns:a16="http://schemas.microsoft.com/office/drawing/2014/main" id="{2A082196-7A55-4A6B-831F-6558DF2B1539}"/>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15</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68271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fade">
                                      <p:cBhvr>
                                        <p:cTn id="18" dur="500"/>
                                        <p:tgtEl>
                                          <p:spTgt spid="1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500"/>
                                        <p:tgtEl>
                                          <p:spTgt spid="1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15064" y="-92546"/>
            <a:ext cx="9144000" cy="576064"/>
          </a:xfrm>
        </p:spPr>
        <p:txBody>
          <a:bodyPr/>
          <a:lstStyle/>
          <a:p>
            <a:r>
              <a:rPr lang="en-US" dirty="0">
                <a:solidFill>
                  <a:schemeClr val="tx1"/>
                </a:solidFill>
                <a:latin typeface="Futura Lt BT" panose="020B0402020204020303" pitchFamily="34" charset="0"/>
              </a:rPr>
              <a:t>5. </a:t>
            </a:r>
            <a:r>
              <a:rPr lang="en-US" dirty="0" err="1">
                <a:solidFill>
                  <a:schemeClr val="tx1"/>
                </a:solidFill>
                <a:latin typeface="Futura Lt BT" panose="020B0402020204020303" pitchFamily="34" charset="0"/>
              </a:rPr>
              <a:t>Ví</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dụ</a:t>
            </a:r>
            <a:endParaRPr lang="vi-VN" dirty="0">
              <a:solidFill>
                <a:schemeClr val="tx1"/>
              </a:solidFill>
            </a:endParaRPr>
          </a:p>
        </p:txBody>
      </p:sp>
      <p:sp>
        <p:nvSpPr>
          <p:cNvPr id="32" name="TextBox 31">
            <a:extLst>
              <a:ext uri="{FF2B5EF4-FFF2-40B4-BE49-F238E27FC236}">
                <a16:creationId xmlns:a16="http://schemas.microsoft.com/office/drawing/2014/main" id="{5A4A68CF-5163-49C7-B487-4F1C6C18AE30}"/>
              </a:ext>
            </a:extLst>
          </p:cNvPr>
          <p:cNvSpPr txBox="1"/>
          <p:nvPr/>
        </p:nvSpPr>
        <p:spPr>
          <a:xfrm>
            <a:off x="968483" y="668348"/>
            <a:ext cx="4735830" cy="477054"/>
          </a:xfrm>
          <a:prstGeom prst="rect">
            <a:avLst/>
          </a:prstGeom>
          <a:noFill/>
        </p:spPr>
        <p:txBody>
          <a:bodyPr wrap="square">
            <a:spAutoFit/>
          </a:bodyPr>
          <a:lstStyle/>
          <a:p>
            <a:r>
              <a:rPr lang="en-US" sz="2500" dirty="0">
                <a:latin typeface="Futura Lt BT" panose="020B0402020204020303" pitchFamily="34" charset="0"/>
              </a:rPr>
              <a:t>Knapsack problem</a:t>
            </a:r>
            <a:endParaRPr lang="vi-VN" sz="25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179512" y="627534"/>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320411" y="722209"/>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9" name="Picture 8">
            <a:extLst>
              <a:ext uri="{FF2B5EF4-FFF2-40B4-BE49-F238E27FC236}">
                <a16:creationId xmlns:a16="http://schemas.microsoft.com/office/drawing/2014/main" id="{07B9642E-9579-4080-8A14-1BF5B9D1135F}"/>
              </a:ext>
            </a:extLst>
          </p:cNvPr>
          <p:cNvPicPr>
            <a:picLocks noChangeAspect="1"/>
          </p:cNvPicPr>
          <p:nvPr/>
        </p:nvPicPr>
        <p:blipFill>
          <a:blip r:embed="rId2"/>
          <a:stretch>
            <a:fillRect/>
          </a:stretch>
        </p:blipFill>
        <p:spPr>
          <a:xfrm>
            <a:off x="168887" y="1236715"/>
            <a:ext cx="6510812" cy="2367568"/>
          </a:xfrm>
          <a:prstGeom prst="rect">
            <a:avLst/>
          </a:prstGeom>
        </p:spPr>
      </p:pic>
      <p:sp>
        <p:nvSpPr>
          <p:cNvPr id="10" name="Content Placeholder 2">
            <a:extLst>
              <a:ext uri="{FF2B5EF4-FFF2-40B4-BE49-F238E27FC236}">
                <a16:creationId xmlns:a16="http://schemas.microsoft.com/office/drawing/2014/main" id="{FEBD7B0A-8A77-4D85-BB67-374858E09B74}"/>
              </a:ext>
            </a:extLst>
          </p:cNvPr>
          <p:cNvSpPr txBox="1">
            <a:spLocks/>
          </p:cNvSpPr>
          <p:nvPr/>
        </p:nvSpPr>
        <p:spPr>
          <a:xfrm>
            <a:off x="4716016" y="3629960"/>
            <a:ext cx="5472608" cy="177377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err="1"/>
              <a:t>ub</a:t>
            </a:r>
            <a:r>
              <a:rPr lang="en-US" sz="2500" dirty="0"/>
              <a:t> = v + (W-w)(v</a:t>
            </a:r>
            <a:r>
              <a:rPr lang="en-US" sz="2500" baseline="-25000" dirty="0"/>
              <a:t>i+1</a:t>
            </a:r>
            <a:r>
              <a:rPr lang="en-US" sz="2500" dirty="0"/>
              <a:t>/w</a:t>
            </a:r>
            <a:r>
              <a:rPr lang="en-US" sz="2500" baseline="-25000" dirty="0"/>
              <a:t>i+1</a:t>
            </a:r>
            <a:r>
              <a:rPr lang="en-US" sz="2500" dirty="0"/>
              <a:t>) </a:t>
            </a:r>
          </a:p>
          <a:p>
            <a:pPr marL="0" indent="0">
              <a:buFont typeface="Arial" pitchFamily="34" charset="0"/>
              <a:buNone/>
            </a:pPr>
            <a:r>
              <a:rPr lang="en-US" sz="2500" dirty="0"/>
              <a:t>         = 0 + (10 - 0)(40/4)</a:t>
            </a:r>
          </a:p>
          <a:p>
            <a:pPr marL="0" indent="0">
              <a:buFont typeface="Arial" pitchFamily="34" charset="0"/>
              <a:buNone/>
            </a:pPr>
            <a:r>
              <a:rPr lang="en-US" sz="2500" dirty="0"/>
              <a:t>         = 100</a:t>
            </a:r>
          </a:p>
        </p:txBody>
      </p:sp>
      <p:sp>
        <p:nvSpPr>
          <p:cNvPr id="11" name="Round Same Side Corner Rectangle 6">
            <a:extLst>
              <a:ext uri="{FF2B5EF4-FFF2-40B4-BE49-F238E27FC236}">
                <a16:creationId xmlns:a16="http://schemas.microsoft.com/office/drawing/2014/main" id="{AE74D693-4A37-41EB-9CE8-1211F1C17A00}"/>
              </a:ext>
            </a:extLst>
          </p:cNvPr>
          <p:cNvSpPr/>
          <p:nvPr/>
        </p:nvSpPr>
        <p:spPr>
          <a:xfrm rot="2700000">
            <a:off x="4391812" y="3665175"/>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TextBox 11">
            <a:extLst>
              <a:ext uri="{FF2B5EF4-FFF2-40B4-BE49-F238E27FC236}">
                <a16:creationId xmlns:a16="http://schemas.microsoft.com/office/drawing/2014/main" id="{A411DDFC-7C89-47EB-A923-265F5CE23877}"/>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16</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7903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solidFill>
                  <a:schemeClr val="tx1"/>
                </a:solidFill>
                <a:latin typeface="Futura Lt BT" panose="020B0402020204020303" pitchFamily="34" charset="0"/>
              </a:rPr>
              <a:t>5. </a:t>
            </a:r>
            <a:r>
              <a:rPr lang="en-US" dirty="0" err="1">
                <a:solidFill>
                  <a:schemeClr val="tx1"/>
                </a:solidFill>
                <a:latin typeface="Futura Lt BT" panose="020B0402020204020303" pitchFamily="34" charset="0"/>
              </a:rPr>
              <a:t>Ví</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dụ</a:t>
            </a:r>
            <a:endParaRPr lang="vi-VN" dirty="0">
              <a:solidFill>
                <a:schemeClr val="tx1"/>
              </a:solidFill>
            </a:endParaRPr>
          </a:p>
        </p:txBody>
      </p:sp>
      <p:grpSp>
        <p:nvGrpSpPr>
          <p:cNvPr id="9" name="Nhóm 5">
            <a:extLst>
              <a:ext uri="{FF2B5EF4-FFF2-40B4-BE49-F238E27FC236}">
                <a16:creationId xmlns:a16="http://schemas.microsoft.com/office/drawing/2014/main" id="{AC7F1D16-81CB-4DD3-A0D6-BCB8BCAC80A4}"/>
              </a:ext>
            </a:extLst>
          </p:cNvPr>
          <p:cNvGrpSpPr/>
          <p:nvPr/>
        </p:nvGrpSpPr>
        <p:grpSpPr>
          <a:xfrm>
            <a:off x="2569575" y="647863"/>
            <a:ext cx="888476" cy="597872"/>
            <a:chOff x="4911365" y="412071"/>
            <a:chExt cx="1184635" cy="589878"/>
          </a:xfrm>
        </p:grpSpPr>
        <p:sp>
          <p:nvSpPr>
            <p:cNvPr id="10" name="Hình chữ nhật 3">
              <a:extLst>
                <a:ext uri="{FF2B5EF4-FFF2-40B4-BE49-F238E27FC236}">
                  <a16:creationId xmlns:a16="http://schemas.microsoft.com/office/drawing/2014/main" id="{80012F1E-8F06-4AB0-9FE5-36B2993D5E5F}"/>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11" name="Hình chữ nhật 4">
              <a:extLst>
                <a:ext uri="{FF2B5EF4-FFF2-40B4-BE49-F238E27FC236}">
                  <a16:creationId xmlns:a16="http://schemas.microsoft.com/office/drawing/2014/main" id="{E2DB89C0-30A9-409F-961D-81ECB24F5629}"/>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100</a:t>
              </a:r>
            </a:p>
          </p:txBody>
        </p:sp>
      </p:grpSp>
      <p:grpSp>
        <p:nvGrpSpPr>
          <p:cNvPr id="15" name="Nhóm 6">
            <a:extLst>
              <a:ext uri="{FF2B5EF4-FFF2-40B4-BE49-F238E27FC236}">
                <a16:creationId xmlns:a16="http://schemas.microsoft.com/office/drawing/2014/main" id="{F7F6EB57-E396-44F3-A09D-1F97E6A081DA}"/>
              </a:ext>
            </a:extLst>
          </p:cNvPr>
          <p:cNvGrpSpPr/>
          <p:nvPr/>
        </p:nvGrpSpPr>
        <p:grpSpPr>
          <a:xfrm>
            <a:off x="1070011" y="1750056"/>
            <a:ext cx="888476" cy="442409"/>
            <a:chOff x="4911365" y="412071"/>
            <a:chExt cx="1184635" cy="589878"/>
          </a:xfrm>
        </p:grpSpPr>
        <p:sp>
          <p:nvSpPr>
            <p:cNvPr id="16" name="Hình chữ nhật 7">
              <a:extLst>
                <a:ext uri="{FF2B5EF4-FFF2-40B4-BE49-F238E27FC236}">
                  <a16:creationId xmlns:a16="http://schemas.microsoft.com/office/drawing/2014/main" id="{6C5ECF9C-FBD7-4930-92C0-9FCB54CBA214}"/>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17" name="Hình chữ nhật 8">
              <a:extLst>
                <a:ext uri="{FF2B5EF4-FFF2-40B4-BE49-F238E27FC236}">
                  <a16:creationId xmlns:a16="http://schemas.microsoft.com/office/drawing/2014/main" id="{E89777A9-2176-48D2-A273-B60E008DD684}"/>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76</a:t>
              </a:r>
            </a:p>
          </p:txBody>
        </p:sp>
      </p:grpSp>
      <p:grpSp>
        <p:nvGrpSpPr>
          <p:cNvPr id="18" name="Nhóm 9">
            <a:extLst>
              <a:ext uri="{FF2B5EF4-FFF2-40B4-BE49-F238E27FC236}">
                <a16:creationId xmlns:a16="http://schemas.microsoft.com/office/drawing/2014/main" id="{D287562B-CDB2-4A4F-852E-8E0DF7C638A5}"/>
              </a:ext>
            </a:extLst>
          </p:cNvPr>
          <p:cNvGrpSpPr/>
          <p:nvPr/>
        </p:nvGrpSpPr>
        <p:grpSpPr>
          <a:xfrm>
            <a:off x="4129372" y="1750056"/>
            <a:ext cx="888476" cy="442409"/>
            <a:chOff x="4911365" y="412071"/>
            <a:chExt cx="1184635" cy="589878"/>
          </a:xfrm>
        </p:grpSpPr>
        <p:sp>
          <p:nvSpPr>
            <p:cNvPr id="19" name="Hình chữ nhật 10">
              <a:extLst>
                <a:ext uri="{FF2B5EF4-FFF2-40B4-BE49-F238E27FC236}">
                  <a16:creationId xmlns:a16="http://schemas.microsoft.com/office/drawing/2014/main" id="{FB1D5715-AC74-410A-9E22-78779A7CA15C}"/>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20" name="Hình chữ nhật 11">
              <a:extLst>
                <a:ext uri="{FF2B5EF4-FFF2-40B4-BE49-F238E27FC236}">
                  <a16:creationId xmlns:a16="http://schemas.microsoft.com/office/drawing/2014/main" id="{E8957C5B-7F12-42E6-89D5-0D296FA793F6}"/>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60</a:t>
              </a:r>
            </a:p>
          </p:txBody>
        </p:sp>
      </p:grpSp>
      <p:grpSp>
        <p:nvGrpSpPr>
          <p:cNvPr id="21" name="Nhóm 12">
            <a:extLst>
              <a:ext uri="{FF2B5EF4-FFF2-40B4-BE49-F238E27FC236}">
                <a16:creationId xmlns:a16="http://schemas.microsoft.com/office/drawing/2014/main" id="{24D069BA-F73B-4958-940C-62E464A0A537}"/>
              </a:ext>
            </a:extLst>
          </p:cNvPr>
          <p:cNvGrpSpPr/>
          <p:nvPr/>
        </p:nvGrpSpPr>
        <p:grpSpPr>
          <a:xfrm>
            <a:off x="154783" y="2561821"/>
            <a:ext cx="888476" cy="442409"/>
            <a:chOff x="4911365" y="412071"/>
            <a:chExt cx="1184635" cy="589878"/>
          </a:xfrm>
        </p:grpSpPr>
        <p:sp>
          <p:nvSpPr>
            <p:cNvPr id="22" name="Hình chữ nhật 13">
              <a:extLst>
                <a:ext uri="{FF2B5EF4-FFF2-40B4-BE49-F238E27FC236}">
                  <a16:creationId xmlns:a16="http://schemas.microsoft.com/office/drawing/2014/main" id="{933531FB-B0A0-4FB1-9FD6-F99462168481}"/>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11</a:t>
              </a:r>
            </a:p>
          </p:txBody>
        </p:sp>
        <p:sp>
          <p:nvSpPr>
            <p:cNvPr id="23" name="Hình chữ nhật 14">
              <a:extLst>
                <a:ext uri="{FF2B5EF4-FFF2-40B4-BE49-F238E27FC236}">
                  <a16:creationId xmlns:a16="http://schemas.microsoft.com/office/drawing/2014/main" id="{C35182DD-108D-430E-B25E-2F4339D8C90E}"/>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24" name="Nhóm 15">
            <a:extLst>
              <a:ext uri="{FF2B5EF4-FFF2-40B4-BE49-F238E27FC236}">
                <a16:creationId xmlns:a16="http://schemas.microsoft.com/office/drawing/2014/main" id="{223DA219-E80D-4687-8164-50D62996C62C}"/>
              </a:ext>
            </a:extLst>
          </p:cNvPr>
          <p:cNvGrpSpPr/>
          <p:nvPr/>
        </p:nvGrpSpPr>
        <p:grpSpPr>
          <a:xfrm>
            <a:off x="2085738" y="2561821"/>
            <a:ext cx="888476" cy="442409"/>
            <a:chOff x="4911365" y="412071"/>
            <a:chExt cx="1184635" cy="589878"/>
          </a:xfrm>
        </p:grpSpPr>
        <p:sp>
          <p:nvSpPr>
            <p:cNvPr id="25" name="Hình chữ nhật 16">
              <a:extLst>
                <a:ext uri="{FF2B5EF4-FFF2-40B4-BE49-F238E27FC236}">
                  <a16:creationId xmlns:a16="http://schemas.microsoft.com/office/drawing/2014/main" id="{D4BCE338-0C41-4DFD-B925-05C90461B0E8}"/>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26" name="Hình chữ nhật 17">
              <a:extLst>
                <a:ext uri="{FF2B5EF4-FFF2-40B4-BE49-F238E27FC236}">
                  <a16:creationId xmlns:a16="http://schemas.microsoft.com/office/drawing/2014/main" id="{37C466BF-E6AD-4760-9780-36C773D1702A}"/>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70</a:t>
              </a:r>
            </a:p>
          </p:txBody>
        </p:sp>
      </p:grpSp>
      <p:grpSp>
        <p:nvGrpSpPr>
          <p:cNvPr id="27" name="Nhóm 18">
            <a:extLst>
              <a:ext uri="{FF2B5EF4-FFF2-40B4-BE49-F238E27FC236}">
                <a16:creationId xmlns:a16="http://schemas.microsoft.com/office/drawing/2014/main" id="{26962A3B-4BAB-4854-B896-F792BDA2CD2C}"/>
              </a:ext>
            </a:extLst>
          </p:cNvPr>
          <p:cNvGrpSpPr/>
          <p:nvPr/>
        </p:nvGrpSpPr>
        <p:grpSpPr>
          <a:xfrm>
            <a:off x="1161609" y="3460515"/>
            <a:ext cx="888476" cy="442409"/>
            <a:chOff x="4911365" y="412071"/>
            <a:chExt cx="1184635" cy="589878"/>
          </a:xfrm>
        </p:grpSpPr>
        <p:sp>
          <p:nvSpPr>
            <p:cNvPr id="28" name="Hình chữ nhật 19">
              <a:extLst>
                <a:ext uri="{FF2B5EF4-FFF2-40B4-BE49-F238E27FC236}">
                  <a16:creationId xmlns:a16="http://schemas.microsoft.com/office/drawing/2014/main" id="{AA3ED2EC-0923-49F8-9815-35A64FE15477}"/>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29" name="Hình chữ nhật 20">
              <a:extLst>
                <a:ext uri="{FF2B5EF4-FFF2-40B4-BE49-F238E27FC236}">
                  <a16:creationId xmlns:a16="http://schemas.microsoft.com/office/drawing/2014/main" id="{CF0A4F19-C96F-495F-B67C-21BA75BA024C}"/>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69</a:t>
              </a:r>
            </a:p>
          </p:txBody>
        </p:sp>
      </p:grpSp>
      <p:grpSp>
        <p:nvGrpSpPr>
          <p:cNvPr id="30" name="Nhóm 21">
            <a:extLst>
              <a:ext uri="{FF2B5EF4-FFF2-40B4-BE49-F238E27FC236}">
                <a16:creationId xmlns:a16="http://schemas.microsoft.com/office/drawing/2014/main" id="{D9456490-F609-4A1A-90A2-A32B3F3F50D0}"/>
              </a:ext>
            </a:extLst>
          </p:cNvPr>
          <p:cNvGrpSpPr/>
          <p:nvPr/>
        </p:nvGrpSpPr>
        <p:grpSpPr>
          <a:xfrm>
            <a:off x="2855826" y="3467811"/>
            <a:ext cx="888476" cy="442409"/>
            <a:chOff x="4911365" y="412071"/>
            <a:chExt cx="1184635" cy="589878"/>
          </a:xfrm>
        </p:grpSpPr>
        <p:sp>
          <p:nvSpPr>
            <p:cNvPr id="31" name="Hình chữ nhật 22">
              <a:extLst>
                <a:ext uri="{FF2B5EF4-FFF2-40B4-BE49-F238E27FC236}">
                  <a16:creationId xmlns:a16="http://schemas.microsoft.com/office/drawing/2014/main" id="{040A48FC-AEBA-4930-885D-1BC33C9A5761}"/>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33" name="Hình chữ nhật 23">
              <a:extLst>
                <a:ext uri="{FF2B5EF4-FFF2-40B4-BE49-F238E27FC236}">
                  <a16:creationId xmlns:a16="http://schemas.microsoft.com/office/drawing/2014/main" id="{FA07B8D0-C751-47D7-A387-658F89BE6CA9}"/>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64</a:t>
              </a:r>
            </a:p>
          </p:txBody>
        </p:sp>
      </p:grpSp>
      <p:grpSp>
        <p:nvGrpSpPr>
          <p:cNvPr id="34" name="Nhóm 24">
            <a:extLst>
              <a:ext uri="{FF2B5EF4-FFF2-40B4-BE49-F238E27FC236}">
                <a16:creationId xmlns:a16="http://schemas.microsoft.com/office/drawing/2014/main" id="{7DD9F427-94F7-41EA-8835-F65F0433CE09}"/>
              </a:ext>
            </a:extLst>
          </p:cNvPr>
          <p:cNvGrpSpPr/>
          <p:nvPr/>
        </p:nvGrpSpPr>
        <p:grpSpPr>
          <a:xfrm>
            <a:off x="273133" y="4394370"/>
            <a:ext cx="888476" cy="442409"/>
            <a:chOff x="4911365" y="412071"/>
            <a:chExt cx="1184635" cy="589878"/>
          </a:xfrm>
        </p:grpSpPr>
        <p:sp>
          <p:nvSpPr>
            <p:cNvPr id="35" name="Hình chữ nhật 25">
              <a:extLst>
                <a:ext uri="{FF2B5EF4-FFF2-40B4-BE49-F238E27FC236}">
                  <a16:creationId xmlns:a16="http://schemas.microsoft.com/office/drawing/2014/main" id="{557EC343-DF57-4196-879F-5E89BCA56F64}"/>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12</a:t>
              </a:r>
            </a:p>
          </p:txBody>
        </p:sp>
        <p:sp>
          <p:nvSpPr>
            <p:cNvPr id="36" name="Hình chữ nhật 26">
              <a:extLst>
                <a:ext uri="{FF2B5EF4-FFF2-40B4-BE49-F238E27FC236}">
                  <a16:creationId xmlns:a16="http://schemas.microsoft.com/office/drawing/2014/main" id="{528BB179-C45E-4539-B29E-F540AED68091}"/>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39" name="Nhóm 27">
            <a:extLst>
              <a:ext uri="{FF2B5EF4-FFF2-40B4-BE49-F238E27FC236}">
                <a16:creationId xmlns:a16="http://schemas.microsoft.com/office/drawing/2014/main" id="{912DFAA8-7F0B-4652-B459-BA93A6059884}"/>
              </a:ext>
            </a:extLst>
          </p:cNvPr>
          <p:cNvGrpSpPr/>
          <p:nvPr/>
        </p:nvGrpSpPr>
        <p:grpSpPr>
          <a:xfrm>
            <a:off x="1695000" y="4365187"/>
            <a:ext cx="888476" cy="442409"/>
            <a:chOff x="4911365" y="412071"/>
            <a:chExt cx="1184635" cy="589878"/>
          </a:xfrm>
        </p:grpSpPr>
        <p:sp>
          <p:nvSpPr>
            <p:cNvPr id="40" name="Hình chữ nhật 28">
              <a:extLst>
                <a:ext uri="{FF2B5EF4-FFF2-40B4-BE49-F238E27FC236}">
                  <a16:creationId xmlns:a16="http://schemas.microsoft.com/office/drawing/2014/main" id="{92854FA3-EB04-47E8-BF12-1A53C01F75F6}"/>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41" name="Hình chữ nhật 29">
              <a:extLst>
                <a:ext uri="{FF2B5EF4-FFF2-40B4-BE49-F238E27FC236}">
                  <a16:creationId xmlns:a16="http://schemas.microsoft.com/office/drawing/2014/main" id="{3B4C17C6-F482-45C7-BF3B-0CE7AC994FC2}"/>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cxnSp>
        <p:nvCxnSpPr>
          <p:cNvPr id="42" name="Đường nối Thẳng 31">
            <a:extLst>
              <a:ext uri="{FF2B5EF4-FFF2-40B4-BE49-F238E27FC236}">
                <a16:creationId xmlns:a16="http://schemas.microsoft.com/office/drawing/2014/main" id="{F95A3128-A9F9-4B15-B54F-A1FA08E40BF8}"/>
              </a:ext>
            </a:extLst>
          </p:cNvPr>
          <p:cNvCxnSpPr>
            <a:cxnSpLocks/>
            <a:stCxn id="16" idx="0"/>
            <a:endCxn id="11" idx="2"/>
          </p:cNvCxnSpPr>
          <p:nvPr/>
        </p:nvCxnSpPr>
        <p:spPr>
          <a:xfrm flipV="1">
            <a:off x="1514249" y="1245735"/>
            <a:ext cx="1499564" cy="504321"/>
          </a:xfrm>
          <a:prstGeom prst="line">
            <a:avLst/>
          </a:prstGeom>
        </p:spPr>
        <p:style>
          <a:lnRef idx="1">
            <a:schemeClr val="dk1"/>
          </a:lnRef>
          <a:fillRef idx="0">
            <a:schemeClr val="dk1"/>
          </a:fillRef>
          <a:effectRef idx="0">
            <a:schemeClr val="dk1"/>
          </a:effectRef>
          <a:fontRef idx="minor">
            <a:schemeClr val="tx1"/>
          </a:fontRef>
        </p:style>
      </p:cxnSp>
      <p:cxnSp>
        <p:nvCxnSpPr>
          <p:cNvPr id="44" name="Đường nối Thẳng 35">
            <a:extLst>
              <a:ext uri="{FF2B5EF4-FFF2-40B4-BE49-F238E27FC236}">
                <a16:creationId xmlns:a16="http://schemas.microsoft.com/office/drawing/2014/main" id="{04DA643D-3C11-48F7-972F-2F25B9679B0B}"/>
              </a:ext>
            </a:extLst>
          </p:cNvPr>
          <p:cNvCxnSpPr>
            <a:cxnSpLocks/>
            <a:stCxn id="19" idx="0"/>
            <a:endCxn id="11" idx="2"/>
          </p:cNvCxnSpPr>
          <p:nvPr/>
        </p:nvCxnSpPr>
        <p:spPr>
          <a:xfrm flipH="1" flipV="1">
            <a:off x="3013813" y="1245735"/>
            <a:ext cx="1559797" cy="504321"/>
          </a:xfrm>
          <a:prstGeom prst="line">
            <a:avLst/>
          </a:prstGeom>
        </p:spPr>
        <p:style>
          <a:lnRef idx="1">
            <a:schemeClr val="dk1"/>
          </a:lnRef>
          <a:fillRef idx="0">
            <a:schemeClr val="dk1"/>
          </a:fillRef>
          <a:effectRef idx="0">
            <a:schemeClr val="dk1"/>
          </a:effectRef>
          <a:fontRef idx="minor">
            <a:schemeClr val="tx1"/>
          </a:fontRef>
        </p:style>
      </p:cxnSp>
      <p:pic>
        <p:nvPicPr>
          <p:cNvPr id="45" name="Hình ảnh 38">
            <a:extLst>
              <a:ext uri="{FF2B5EF4-FFF2-40B4-BE49-F238E27FC236}">
                <a16:creationId xmlns:a16="http://schemas.microsoft.com/office/drawing/2014/main" id="{89D1F3D5-1CB8-4D77-B7A6-0BFF0C22FFEB}"/>
              </a:ext>
            </a:extLst>
          </p:cNvPr>
          <p:cNvPicPr>
            <a:picLocks noChangeAspect="1"/>
          </p:cNvPicPr>
          <p:nvPr/>
        </p:nvPicPr>
        <p:blipFill>
          <a:blip r:embed="rId2"/>
          <a:stretch>
            <a:fillRect/>
          </a:stretch>
        </p:blipFill>
        <p:spPr>
          <a:xfrm>
            <a:off x="5465055" y="1334655"/>
            <a:ext cx="3386086" cy="2242441"/>
          </a:xfrm>
          <a:prstGeom prst="rect">
            <a:avLst/>
          </a:prstGeom>
        </p:spPr>
      </p:pic>
      <p:cxnSp>
        <p:nvCxnSpPr>
          <p:cNvPr id="46" name="Đường nối Thẳng 39">
            <a:extLst>
              <a:ext uri="{FF2B5EF4-FFF2-40B4-BE49-F238E27FC236}">
                <a16:creationId xmlns:a16="http://schemas.microsoft.com/office/drawing/2014/main" id="{48DC52D0-7AD6-4C14-9414-0F6F0A830AEA}"/>
              </a:ext>
            </a:extLst>
          </p:cNvPr>
          <p:cNvCxnSpPr>
            <a:cxnSpLocks/>
            <a:stCxn id="22" idx="0"/>
            <a:endCxn id="17" idx="2"/>
          </p:cNvCxnSpPr>
          <p:nvPr/>
        </p:nvCxnSpPr>
        <p:spPr>
          <a:xfrm flipV="1">
            <a:off x="599021" y="2192465"/>
            <a:ext cx="915228" cy="369357"/>
          </a:xfrm>
          <a:prstGeom prst="line">
            <a:avLst/>
          </a:prstGeom>
        </p:spPr>
        <p:style>
          <a:lnRef idx="1">
            <a:schemeClr val="dk1"/>
          </a:lnRef>
          <a:fillRef idx="0">
            <a:schemeClr val="dk1"/>
          </a:fillRef>
          <a:effectRef idx="0">
            <a:schemeClr val="dk1"/>
          </a:effectRef>
          <a:fontRef idx="minor">
            <a:schemeClr val="tx1"/>
          </a:fontRef>
        </p:style>
      </p:cxnSp>
      <p:cxnSp>
        <p:nvCxnSpPr>
          <p:cNvPr id="47" name="Đường nối Thẳng 42">
            <a:extLst>
              <a:ext uri="{FF2B5EF4-FFF2-40B4-BE49-F238E27FC236}">
                <a16:creationId xmlns:a16="http://schemas.microsoft.com/office/drawing/2014/main" id="{98E7C400-BD50-44F2-9C5D-2A00CCADB920}"/>
              </a:ext>
            </a:extLst>
          </p:cNvPr>
          <p:cNvCxnSpPr>
            <a:cxnSpLocks/>
            <a:stCxn id="25" idx="0"/>
            <a:endCxn id="17" idx="2"/>
          </p:cNvCxnSpPr>
          <p:nvPr/>
        </p:nvCxnSpPr>
        <p:spPr>
          <a:xfrm flipH="1" flipV="1">
            <a:off x="1514249" y="2192465"/>
            <a:ext cx="1015727" cy="369357"/>
          </a:xfrm>
          <a:prstGeom prst="line">
            <a:avLst/>
          </a:prstGeom>
        </p:spPr>
        <p:style>
          <a:lnRef idx="1">
            <a:schemeClr val="dk1"/>
          </a:lnRef>
          <a:fillRef idx="0">
            <a:schemeClr val="dk1"/>
          </a:fillRef>
          <a:effectRef idx="0">
            <a:schemeClr val="dk1"/>
          </a:effectRef>
          <a:fontRef idx="minor">
            <a:schemeClr val="tx1"/>
          </a:fontRef>
        </p:style>
      </p:cxnSp>
      <p:cxnSp>
        <p:nvCxnSpPr>
          <p:cNvPr id="48" name="Đường nối Thẳng 45">
            <a:extLst>
              <a:ext uri="{FF2B5EF4-FFF2-40B4-BE49-F238E27FC236}">
                <a16:creationId xmlns:a16="http://schemas.microsoft.com/office/drawing/2014/main" id="{393475C8-8A0E-4519-B0E3-5593708AFE5B}"/>
              </a:ext>
            </a:extLst>
          </p:cNvPr>
          <p:cNvCxnSpPr>
            <a:cxnSpLocks/>
            <a:stCxn id="28" idx="0"/>
            <a:endCxn id="26" idx="2"/>
          </p:cNvCxnSpPr>
          <p:nvPr/>
        </p:nvCxnSpPr>
        <p:spPr>
          <a:xfrm flipV="1">
            <a:off x="1605847" y="3004230"/>
            <a:ext cx="924129" cy="456285"/>
          </a:xfrm>
          <a:prstGeom prst="line">
            <a:avLst/>
          </a:prstGeom>
        </p:spPr>
        <p:style>
          <a:lnRef idx="1">
            <a:schemeClr val="dk1"/>
          </a:lnRef>
          <a:fillRef idx="0">
            <a:schemeClr val="dk1"/>
          </a:fillRef>
          <a:effectRef idx="0">
            <a:schemeClr val="dk1"/>
          </a:effectRef>
          <a:fontRef idx="minor">
            <a:schemeClr val="tx1"/>
          </a:fontRef>
        </p:style>
      </p:cxnSp>
      <p:cxnSp>
        <p:nvCxnSpPr>
          <p:cNvPr id="49" name="Đường nối Thẳng 48">
            <a:extLst>
              <a:ext uri="{FF2B5EF4-FFF2-40B4-BE49-F238E27FC236}">
                <a16:creationId xmlns:a16="http://schemas.microsoft.com/office/drawing/2014/main" id="{1BC82558-5DF7-4907-B481-BBF4C3E481A7}"/>
              </a:ext>
            </a:extLst>
          </p:cNvPr>
          <p:cNvCxnSpPr>
            <a:cxnSpLocks/>
            <a:stCxn id="31" idx="0"/>
            <a:endCxn id="26" idx="2"/>
          </p:cNvCxnSpPr>
          <p:nvPr/>
        </p:nvCxnSpPr>
        <p:spPr>
          <a:xfrm flipH="1" flipV="1">
            <a:off x="2529976" y="3004230"/>
            <a:ext cx="770088" cy="463581"/>
          </a:xfrm>
          <a:prstGeom prst="line">
            <a:avLst/>
          </a:prstGeom>
        </p:spPr>
        <p:style>
          <a:lnRef idx="1">
            <a:schemeClr val="dk1"/>
          </a:lnRef>
          <a:fillRef idx="0">
            <a:schemeClr val="dk1"/>
          </a:fillRef>
          <a:effectRef idx="0">
            <a:schemeClr val="dk1"/>
          </a:effectRef>
          <a:fontRef idx="minor">
            <a:schemeClr val="tx1"/>
          </a:fontRef>
        </p:style>
      </p:cxnSp>
      <p:cxnSp>
        <p:nvCxnSpPr>
          <p:cNvPr id="50" name="Đường nối Thẳng 51">
            <a:extLst>
              <a:ext uri="{FF2B5EF4-FFF2-40B4-BE49-F238E27FC236}">
                <a16:creationId xmlns:a16="http://schemas.microsoft.com/office/drawing/2014/main" id="{BFEB5EE4-60BE-472F-A70E-3B01AFF47E3F}"/>
              </a:ext>
            </a:extLst>
          </p:cNvPr>
          <p:cNvCxnSpPr>
            <a:cxnSpLocks/>
            <a:stCxn id="35" idx="0"/>
            <a:endCxn id="29" idx="2"/>
          </p:cNvCxnSpPr>
          <p:nvPr/>
        </p:nvCxnSpPr>
        <p:spPr>
          <a:xfrm flipV="1">
            <a:off x="717371" y="3902923"/>
            <a:ext cx="888476" cy="491447"/>
          </a:xfrm>
          <a:prstGeom prst="line">
            <a:avLst/>
          </a:prstGeom>
        </p:spPr>
        <p:style>
          <a:lnRef idx="1">
            <a:schemeClr val="dk1"/>
          </a:lnRef>
          <a:fillRef idx="0">
            <a:schemeClr val="dk1"/>
          </a:fillRef>
          <a:effectRef idx="0">
            <a:schemeClr val="dk1"/>
          </a:effectRef>
          <a:fontRef idx="minor">
            <a:schemeClr val="tx1"/>
          </a:fontRef>
        </p:style>
      </p:cxnSp>
      <p:cxnSp>
        <p:nvCxnSpPr>
          <p:cNvPr id="51" name="Đường nối Thẳng 54">
            <a:extLst>
              <a:ext uri="{FF2B5EF4-FFF2-40B4-BE49-F238E27FC236}">
                <a16:creationId xmlns:a16="http://schemas.microsoft.com/office/drawing/2014/main" id="{C5CF1C0A-0496-47BC-A244-973583B5F0BB}"/>
              </a:ext>
            </a:extLst>
          </p:cNvPr>
          <p:cNvCxnSpPr>
            <a:cxnSpLocks/>
            <a:stCxn id="40" idx="0"/>
            <a:endCxn id="29" idx="2"/>
          </p:cNvCxnSpPr>
          <p:nvPr/>
        </p:nvCxnSpPr>
        <p:spPr>
          <a:xfrm flipH="1" flipV="1">
            <a:off x="1605847" y="3902924"/>
            <a:ext cx="533391" cy="462264"/>
          </a:xfrm>
          <a:prstGeom prst="line">
            <a:avLst/>
          </a:prstGeom>
        </p:spPr>
        <p:style>
          <a:lnRef idx="1">
            <a:schemeClr val="dk1"/>
          </a:lnRef>
          <a:fillRef idx="0">
            <a:schemeClr val="dk1"/>
          </a:fillRef>
          <a:effectRef idx="0">
            <a:schemeClr val="dk1"/>
          </a:effectRef>
          <a:fontRef idx="minor">
            <a:schemeClr val="tx1"/>
          </a:fontRef>
        </p:style>
      </p:cxnSp>
      <p:sp>
        <p:nvSpPr>
          <p:cNvPr id="52" name="Ký hiệu &quot;Không Cho phép&quot; 59">
            <a:extLst>
              <a:ext uri="{FF2B5EF4-FFF2-40B4-BE49-F238E27FC236}">
                <a16:creationId xmlns:a16="http://schemas.microsoft.com/office/drawing/2014/main" id="{C925F3E0-636E-4712-AE77-5DDD131D5B53}"/>
              </a:ext>
            </a:extLst>
          </p:cNvPr>
          <p:cNvSpPr/>
          <p:nvPr/>
        </p:nvSpPr>
        <p:spPr>
          <a:xfrm>
            <a:off x="399855" y="3053268"/>
            <a:ext cx="226168" cy="23508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3" name="Ký hiệu &quot;Không Cho phép&quot; 60">
            <a:extLst>
              <a:ext uri="{FF2B5EF4-FFF2-40B4-BE49-F238E27FC236}">
                <a16:creationId xmlns:a16="http://schemas.microsoft.com/office/drawing/2014/main" id="{04D5D8AB-5ED0-428F-902F-6D72DD5C7AEA}"/>
              </a:ext>
            </a:extLst>
          </p:cNvPr>
          <p:cNvSpPr/>
          <p:nvPr/>
        </p:nvSpPr>
        <p:spPr>
          <a:xfrm>
            <a:off x="491202" y="4852086"/>
            <a:ext cx="226168" cy="23508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nvGrpSpPr>
          <p:cNvPr id="54" name="Nhóm 61">
            <a:extLst>
              <a:ext uri="{FF2B5EF4-FFF2-40B4-BE49-F238E27FC236}">
                <a16:creationId xmlns:a16="http://schemas.microsoft.com/office/drawing/2014/main" id="{92E22936-5FE8-433B-A565-B57C641AE15A}"/>
              </a:ext>
            </a:extLst>
          </p:cNvPr>
          <p:cNvGrpSpPr/>
          <p:nvPr/>
        </p:nvGrpSpPr>
        <p:grpSpPr>
          <a:xfrm>
            <a:off x="1072979" y="1663918"/>
            <a:ext cx="888476" cy="524097"/>
            <a:chOff x="4911365" y="303154"/>
            <a:chExt cx="1184635" cy="698795"/>
          </a:xfrm>
          <a:solidFill>
            <a:schemeClr val="accent2"/>
          </a:solidFill>
        </p:grpSpPr>
        <p:sp>
          <p:nvSpPr>
            <p:cNvPr id="55" name="Hình chữ nhật 62">
              <a:extLst>
                <a:ext uri="{FF2B5EF4-FFF2-40B4-BE49-F238E27FC236}">
                  <a16:creationId xmlns:a16="http://schemas.microsoft.com/office/drawing/2014/main" id="{962F35D0-0C3D-4BFC-AD3E-520B167C69D0}"/>
                </a:ext>
              </a:extLst>
            </p:cNvPr>
            <p:cNvSpPr/>
            <p:nvPr/>
          </p:nvSpPr>
          <p:spPr>
            <a:xfrm>
              <a:off x="4911365" y="303154"/>
              <a:ext cx="1184635" cy="40385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56" name="Hình chữ nhật 63">
              <a:extLst>
                <a:ext uri="{FF2B5EF4-FFF2-40B4-BE49-F238E27FC236}">
                  <a16:creationId xmlns:a16="http://schemas.microsoft.com/office/drawing/2014/main" id="{D4010D06-EBDA-4E85-8F30-40FC79548CF8}"/>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76</a:t>
              </a:r>
            </a:p>
          </p:txBody>
        </p:sp>
      </p:grpSp>
      <p:grpSp>
        <p:nvGrpSpPr>
          <p:cNvPr id="57" name="Nhóm 64">
            <a:extLst>
              <a:ext uri="{FF2B5EF4-FFF2-40B4-BE49-F238E27FC236}">
                <a16:creationId xmlns:a16="http://schemas.microsoft.com/office/drawing/2014/main" id="{A7785B11-F3E0-4C6D-9AD4-69040090B44F}"/>
              </a:ext>
            </a:extLst>
          </p:cNvPr>
          <p:cNvGrpSpPr/>
          <p:nvPr/>
        </p:nvGrpSpPr>
        <p:grpSpPr>
          <a:xfrm>
            <a:off x="4129372" y="1705097"/>
            <a:ext cx="888476" cy="486661"/>
            <a:chOff x="4911365" y="353068"/>
            <a:chExt cx="1184635" cy="648881"/>
          </a:xfrm>
          <a:solidFill>
            <a:schemeClr val="accent2"/>
          </a:solidFill>
        </p:grpSpPr>
        <p:sp>
          <p:nvSpPr>
            <p:cNvPr id="58" name="Hình chữ nhật 65">
              <a:extLst>
                <a:ext uri="{FF2B5EF4-FFF2-40B4-BE49-F238E27FC236}">
                  <a16:creationId xmlns:a16="http://schemas.microsoft.com/office/drawing/2014/main" id="{DEC281C2-E502-4B3C-A1C9-9178DB7DA89E}"/>
                </a:ext>
              </a:extLst>
            </p:cNvPr>
            <p:cNvSpPr/>
            <p:nvPr/>
          </p:nvSpPr>
          <p:spPr>
            <a:xfrm>
              <a:off x="4911365" y="353068"/>
              <a:ext cx="1184635" cy="353942"/>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59" name="Hình chữ nhật 66">
              <a:extLst>
                <a:ext uri="{FF2B5EF4-FFF2-40B4-BE49-F238E27FC236}">
                  <a16:creationId xmlns:a16="http://schemas.microsoft.com/office/drawing/2014/main" id="{004E2C12-7D58-4F90-8DC8-3ECA9C8A558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60</a:t>
              </a:r>
            </a:p>
          </p:txBody>
        </p:sp>
      </p:grpSp>
      <p:sp>
        <p:nvSpPr>
          <p:cNvPr id="60" name="Hộp Văn bản 67">
            <a:extLst>
              <a:ext uri="{FF2B5EF4-FFF2-40B4-BE49-F238E27FC236}">
                <a16:creationId xmlns:a16="http://schemas.microsoft.com/office/drawing/2014/main" id="{8F197E39-97C3-4F22-89A2-37BF1FCA2E8D}"/>
              </a:ext>
            </a:extLst>
          </p:cNvPr>
          <p:cNvSpPr txBox="1"/>
          <p:nvPr/>
        </p:nvSpPr>
        <p:spPr>
          <a:xfrm>
            <a:off x="1815318" y="1299128"/>
            <a:ext cx="561372" cy="265457"/>
          </a:xfrm>
          <a:prstGeom prst="rect">
            <a:avLst/>
          </a:prstGeom>
          <a:noFill/>
        </p:spPr>
        <p:txBody>
          <a:bodyPr wrap="none" rtlCol="0">
            <a:spAutoFit/>
          </a:bodyPr>
          <a:lstStyle/>
          <a:p>
            <a:r>
              <a:rPr lang="en-US" sz="1125" dirty="0"/>
              <a:t>with 1</a:t>
            </a:r>
          </a:p>
        </p:txBody>
      </p:sp>
      <p:sp>
        <p:nvSpPr>
          <p:cNvPr id="61" name="Hộp Văn bản 68">
            <a:extLst>
              <a:ext uri="{FF2B5EF4-FFF2-40B4-BE49-F238E27FC236}">
                <a16:creationId xmlns:a16="http://schemas.microsoft.com/office/drawing/2014/main" id="{591F6A06-2B71-4CE4-991A-DF29F8E71BBE}"/>
              </a:ext>
            </a:extLst>
          </p:cNvPr>
          <p:cNvSpPr txBox="1"/>
          <p:nvPr/>
        </p:nvSpPr>
        <p:spPr>
          <a:xfrm>
            <a:off x="545185" y="2224490"/>
            <a:ext cx="561372" cy="265457"/>
          </a:xfrm>
          <a:prstGeom prst="rect">
            <a:avLst/>
          </a:prstGeom>
          <a:noFill/>
        </p:spPr>
        <p:txBody>
          <a:bodyPr wrap="none" rtlCol="0">
            <a:spAutoFit/>
          </a:bodyPr>
          <a:lstStyle/>
          <a:p>
            <a:r>
              <a:rPr lang="en-US" sz="1125" dirty="0"/>
              <a:t>with 2</a:t>
            </a:r>
          </a:p>
        </p:txBody>
      </p:sp>
      <p:sp>
        <p:nvSpPr>
          <p:cNvPr id="62" name="Hộp Văn bản 69">
            <a:extLst>
              <a:ext uri="{FF2B5EF4-FFF2-40B4-BE49-F238E27FC236}">
                <a16:creationId xmlns:a16="http://schemas.microsoft.com/office/drawing/2014/main" id="{AE1E7712-A89B-4DDA-9F68-E673D23E2EFE}"/>
              </a:ext>
            </a:extLst>
          </p:cNvPr>
          <p:cNvSpPr txBox="1"/>
          <p:nvPr/>
        </p:nvSpPr>
        <p:spPr>
          <a:xfrm>
            <a:off x="1532251" y="3069086"/>
            <a:ext cx="561372" cy="265457"/>
          </a:xfrm>
          <a:prstGeom prst="rect">
            <a:avLst/>
          </a:prstGeom>
          <a:noFill/>
        </p:spPr>
        <p:txBody>
          <a:bodyPr wrap="none" rtlCol="0">
            <a:spAutoFit/>
          </a:bodyPr>
          <a:lstStyle/>
          <a:p>
            <a:r>
              <a:rPr lang="en-US" sz="1125" dirty="0"/>
              <a:t>with 3</a:t>
            </a:r>
          </a:p>
        </p:txBody>
      </p:sp>
      <p:sp>
        <p:nvSpPr>
          <p:cNvPr id="63" name="Hộp Văn bản 70">
            <a:extLst>
              <a:ext uri="{FF2B5EF4-FFF2-40B4-BE49-F238E27FC236}">
                <a16:creationId xmlns:a16="http://schemas.microsoft.com/office/drawing/2014/main" id="{72EAE17A-2153-4E46-98C6-7C5E578D05AA}"/>
              </a:ext>
            </a:extLst>
          </p:cNvPr>
          <p:cNvSpPr txBox="1"/>
          <p:nvPr/>
        </p:nvSpPr>
        <p:spPr>
          <a:xfrm>
            <a:off x="617235" y="3989064"/>
            <a:ext cx="561372" cy="265457"/>
          </a:xfrm>
          <a:prstGeom prst="rect">
            <a:avLst/>
          </a:prstGeom>
          <a:noFill/>
        </p:spPr>
        <p:txBody>
          <a:bodyPr wrap="none" rtlCol="0">
            <a:spAutoFit/>
          </a:bodyPr>
          <a:lstStyle/>
          <a:p>
            <a:r>
              <a:rPr lang="en-US" sz="1125" dirty="0"/>
              <a:t>with 4</a:t>
            </a:r>
          </a:p>
        </p:txBody>
      </p:sp>
      <p:sp>
        <p:nvSpPr>
          <p:cNvPr id="64" name="Hộp Văn bản 71">
            <a:extLst>
              <a:ext uri="{FF2B5EF4-FFF2-40B4-BE49-F238E27FC236}">
                <a16:creationId xmlns:a16="http://schemas.microsoft.com/office/drawing/2014/main" id="{FDD5F74E-88CB-4F46-B5C0-D1FA0D6BC026}"/>
              </a:ext>
            </a:extLst>
          </p:cNvPr>
          <p:cNvSpPr txBox="1"/>
          <p:nvPr/>
        </p:nvSpPr>
        <p:spPr>
          <a:xfrm>
            <a:off x="3735655" y="1299428"/>
            <a:ext cx="529312" cy="265457"/>
          </a:xfrm>
          <a:prstGeom prst="rect">
            <a:avLst/>
          </a:prstGeom>
          <a:noFill/>
        </p:spPr>
        <p:txBody>
          <a:bodyPr wrap="none" rtlCol="0">
            <a:spAutoFit/>
          </a:bodyPr>
          <a:lstStyle/>
          <a:p>
            <a:r>
              <a:rPr lang="en-US" sz="1125" dirty="0"/>
              <a:t>w/o 1</a:t>
            </a:r>
          </a:p>
        </p:txBody>
      </p:sp>
      <p:sp>
        <p:nvSpPr>
          <p:cNvPr id="65" name="Hộp Văn bản 72">
            <a:extLst>
              <a:ext uri="{FF2B5EF4-FFF2-40B4-BE49-F238E27FC236}">
                <a16:creationId xmlns:a16="http://schemas.microsoft.com/office/drawing/2014/main" id="{7B935253-5E90-4643-A2D2-E3F63C75F42F}"/>
              </a:ext>
            </a:extLst>
          </p:cNvPr>
          <p:cNvSpPr txBox="1"/>
          <p:nvPr/>
        </p:nvSpPr>
        <p:spPr>
          <a:xfrm>
            <a:off x="2939614" y="3069086"/>
            <a:ext cx="529312" cy="265457"/>
          </a:xfrm>
          <a:prstGeom prst="rect">
            <a:avLst/>
          </a:prstGeom>
          <a:noFill/>
        </p:spPr>
        <p:txBody>
          <a:bodyPr wrap="none" rtlCol="0">
            <a:spAutoFit/>
          </a:bodyPr>
          <a:lstStyle/>
          <a:p>
            <a:r>
              <a:rPr lang="en-US" sz="1125" dirty="0"/>
              <a:t>w/o 3</a:t>
            </a:r>
          </a:p>
        </p:txBody>
      </p:sp>
      <p:sp>
        <p:nvSpPr>
          <p:cNvPr id="66" name="Hộp Văn bản 73">
            <a:extLst>
              <a:ext uri="{FF2B5EF4-FFF2-40B4-BE49-F238E27FC236}">
                <a16:creationId xmlns:a16="http://schemas.microsoft.com/office/drawing/2014/main" id="{0723B75F-BD14-4888-AF82-1C1E8FAB86E4}"/>
              </a:ext>
            </a:extLst>
          </p:cNvPr>
          <p:cNvSpPr txBox="1"/>
          <p:nvPr/>
        </p:nvSpPr>
        <p:spPr>
          <a:xfrm>
            <a:off x="2056944" y="2214363"/>
            <a:ext cx="529312" cy="265457"/>
          </a:xfrm>
          <a:prstGeom prst="rect">
            <a:avLst/>
          </a:prstGeom>
          <a:noFill/>
        </p:spPr>
        <p:txBody>
          <a:bodyPr wrap="none" rtlCol="0">
            <a:spAutoFit/>
          </a:bodyPr>
          <a:lstStyle/>
          <a:p>
            <a:r>
              <a:rPr lang="en-US" sz="1125" dirty="0"/>
              <a:t>w/o 2</a:t>
            </a:r>
          </a:p>
        </p:txBody>
      </p:sp>
      <p:sp>
        <p:nvSpPr>
          <p:cNvPr id="67" name="Hộp Văn bản 74">
            <a:extLst>
              <a:ext uri="{FF2B5EF4-FFF2-40B4-BE49-F238E27FC236}">
                <a16:creationId xmlns:a16="http://schemas.microsoft.com/office/drawing/2014/main" id="{E1F42FD7-54BE-4DB1-9307-D6175933EB91}"/>
              </a:ext>
            </a:extLst>
          </p:cNvPr>
          <p:cNvSpPr txBox="1"/>
          <p:nvPr/>
        </p:nvSpPr>
        <p:spPr>
          <a:xfrm>
            <a:off x="1929761" y="3987356"/>
            <a:ext cx="529312" cy="265457"/>
          </a:xfrm>
          <a:prstGeom prst="rect">
            <a:avLst/>
          </a:prstGeom>
          <a:noFill/>
        </p:spPr>
        <p:txBody>
          <a:bodyPr wrap="none" rtlCol="0">
            <a:spAutoFit/>
          </a:bodyPr>
          <a:lstStyle/>
          <a:p>
            <a:r>
              <a:rPr lang="en-US" sz="1125" dirty="0"/>
              <a:t>w/o 4</a:t>
            </a:r>
          </a:p>
        </p:txBody>
      </p:sp>
      <p:grpSp>
        <p:nvGrpSpPr>
          <p:cNvPr id="68" name="Nhóm 78">
            <a:extLst>
              <a:ext uri="{FF2B5EF4-FFF2-40B4-BE49-F238E27FC236}">
                <a16:creationId xmlns:a16="http://schemas.microsoft.com/office/drawing/2014/main" id="{B0624F5A-CFE1-4AF7-9E70-A8C356DFF730}"/>
              </a:ext>
            </a:extLst>
          </p:cNvPr>
          <p:cNvGrpSpPr/>
          <p:nvPr/>
        </p:nvGrpSpPr>
        <p:grpSpPr>
          <a:xfrm>
            <a:off x="156409" y="2538985"/>
            <a:ext cx="888476" cy="459401"/>
            <a:chOff x="4911365" y="389415"/>
            <a:chExt cx="1184635" cy="612534"/>
          </a:xfrm>
          <a:solidFill>
            <a:schemeClr val="accent2"/>
          </a:solidFill>
        </p:grpSpPr>
        <p:sp>
          <p:nvSpPr>
            <p:cNvPr id="69" name="Hình chữ nhật 79">
              <a:extLst>
                <a:ext uri="{FF2B5EF4-FFF2-40B4-BE49-F238E27FC236}">
                  <a16:creationId xmlns:a16="http://schemas.microsoft.com/office/drawing/2014/main" id="{A1CD7A06-6946-4F5E-A56E-49E892749491}"/>
                </a:ext>
              </a:extLst>
            </p:cNvPr>
            <p:cNvSpPr/>
            <p:nvPr/>
          </p:nvSpPr>
          <p:spPr>
            <a:xfrm>
              <a:off x="4911365" y="389415"/>
              <a:ext cx="1184635" cy="31759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11</a:t>
              </a:r>
            </a:p>
          </p:txBody>
        </p:sp>
        <p:sp>
          <p:nvSpPr>
            <p:cNvPr id="70" name="Hình chữ nhật 80">
              <a:extLst>
                <a:ext uri="{FF2B5EF4-FFF2-40B4-BE49-F238E27FC236}">
                  <a16:creationId xmlns:a16="http://schemas.microsoft.com/office/drawing/2014/main" id="{89D00286-2DC2-4B82-AD25-5045CD47DE83}"/>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71" name="Nhóm 84">
            <a:extLst>
              <a:ext uri="{FF2B5EF4-FFF2-40B4-BE49-F238E27FC236}">
                <a16:creationId xmlns:a16="http://schemas.microsoft.com/office/drawing/2014/main" id="{F3504102-143B-49E5-8653-F906661298FC}"/>
              </a:ext>
            </a:extLst>
          </p:cNvPr>
          <p:cNvGrpSpPr/>
          <p:nvPr/>
        </p:nvGrpSpPr>
        <p:grpSpPr>
          <a:xfrm>
            <a:off x="2088706" y="2477390"/>
            <a:ext cx="888476" cy="520053"/>
            <a:chOff x="4911365" y="308546"/>
            <a:chExt cx="1184635" cy="693403"/>
          </a:xfrm>
          <a:solidFill>
            <a:schemeClr val="accent2"/>
          </a:solidFill>
        </p:grpSpPr>
        <p:sp>
          <p:nvSpPr>
            <p:cNvPr id="72" name="Hình chữ nhật 85">
              <a:extLst>
                <a:ext uri="{FF2B5EF4-FFF2-40B4-BE49-F238E27FC236}">
                  <a16:creationId xmlns:a16="http://schemas.microsoft.com/office/drawing/2014/main" id="{2F4741A4-0B38-4231-9C16-D915B03F3ACB}"/>
                </a:ext>
              </a:extLst>
            </p:cNvPr>
            <p:cNvSpPr/>
            <p:nvPr/>
          </p:nvSpPr>
          <p:spPr>
            <a:xfrm>
              <a:off x="4911365" y="308546"/>
              <a:ext cx="1184635" cy="39846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73" name="Hình chữ nhật 86">
              <a:extLst>
                <a:ext uri="{FF2B5EF4-FFF2-40B4-BE49-F238E27FC236}">
                  <a16:creationId xmlns:a16="http://schemas.microsoft.com/office/drawing/2014/main" id="{C7B59A86-9A9C-404A-BB80-59BC01EF3249}"/>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70</a:t>
              </a:r>
            </a:p>
          </p:txBody>
        </p:sp>
      </p:grpSp>
      <p:grpSp>
        <p:nvGrpSpPr>
          <p:cNvPr id="74" name="Nhóm 87">
            <a:extLst>
              <a:ext uri="{FF2B5EF4-FFF2-40B4-BE49-F238E27FC236}">
                <a16:creationId xmlns:a16="http://schemas.microsoft.com/office/drawing/2014/main" id="{138A3BD1-B413-46E8-9EF1-D8CDDB4ABD91}"/>
              </a:ext>
            </a:extLst>
          </p:cNvPr>
          <p:cNvGrpSpPr/>
          <p:nvPr/>
        </p:nvGrpSpPr>
        <p:grpSpPr>
          <a:xfrm>
            <a:off x="1163293" y="3288348"/>
            <a:ext cx="888476" cy="607960"/>
            <a:chOff x="4911365" y="412069"/>
            <a:chExt cx="1184635" cy="589880"/>
          </a:xfrm>
          <a:solidFill>
            <a:schemeClr val="accent2"/>
          </a:solidFill>
        </p:grpSpPr>
        <p:sp>
          <p:nvSpPr>
            <p:cNvPr id="75" name="Hình chữ nhật 88">
              <a:extLst>
                <a:ext uri="{FF2B5EF4-FFF2-40B4-BE49-F238E27FC236}">
                  <a16:creationId xmlns:a16="http://schemas.microsoft.com/office/drawing/2014/main" id="{E3668DAB-D76F-429F-964A-3EDDE4D3A94F}"/>
                </a:ext>
              </a:extLst>
            </p:cNvPr>
            <p:cNvSpPr/>
            <p:nvPr/>
          </p:nvSpPr>
          <p:spPr>
            <a:xfrm>
              <a:off x="4911365" y="412069"/>
              <a:ext cx="1184635" cy="29494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76" name="Hình chữ nhật 89">
              <a:extLst>
                <a:ext uri="{FF2B5EF4-FFF2-40B4-BE49-F238E27FC236}">
                  <a16:creationId xmlns:a16="http://schemas.microsoft.com/office/drawing/2014/main" id="{70763339-8D8B-4EE4-AFE4-B3D60FDE537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69</a:t>
              </a:r>
            </a:p>
          </p:txBody>
        </p:sp>
      </p:grpSp>
      <p:grpSp>
        <p:nvGrpSpPr>
          <p:cNvPr id="77" name="Nhóm 90">
            <a:extLst>
              <a:ext uri="{FF2B5EF4-FFF2-40B4-BE49-F238E27FC236}">
                <a16:creationId xmlns:a16="http://schemas.microsoft.com/office/drawing/2014/main" id="{8C34933C-CC4C-4B4F-888A-81027FE6176C}"/>
              </a:ext>
            </a:extLst>
          </p:cNvPr>
          <p:cNvGrpSpPr/>
          <p:nvPr/>
        </p:nvGrpSpPr>
        <p:grpSpPr>
          <a:xfrm>
            <a:off x="2855826" y="3372807"/>
            <a:ext cx="888476" cy="527727"/>
            <a:chOff x="4911365" y="298314"/>
            <a:chExt cx="1184635" cy="703635"/>
          </a:xfrm>
          <a:solidFill>
            <a:schemeClr val="accent2"/>
          </a:solidFill>
        </p:grpSpPr>
        <p:sp>
          <p:nvSpPr>
            <p:cNvPr id="78" name="Hình chữ nhật 91">
              <a:extLst>
                <a:ext uri="{FF2B5EF4-FFF2-40B4-BE49-F238E27FC236}">
                  <a16:creationId xmlns:a16="http://schemas.microsoft.com/office/drawing/2014/main" id="{A01A848F-6D3B-4719-8660-76B0E8E68481}"/>
                </a:ext>
              </a:extLst>
            </p:cNvPr>
            <p:cNvSpPr/>
            <p:nvPr/>
          </p:nvSpPr>
          <p:spPr>
            <a:xfrm>
              <a:off x="4911365" y="298314"/>
              <a:ext cx="1184635" cy="40869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79" name="Hình chữ nhật 92">
              <a:extLst>
                <a:ext uri="{FF2B5EF4-FFF2-40B4-BE49-F238E27FC236}">
                  <a16:creationId xmlns:a16="http://schemas.microsoft.com/office/drawing/2014/main" id="{30415AC3-F041-4734-A075-59C159D79883}"/>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64</a:t>
              </a:r>
            </a:p>
          </p:txBody>
        </p:sp>
      </p:grpSp>
      <p:grpSp>
        <p:nvGrpSpPr>
          <p:cNvPr id="80" name="Nhóm 93">
            <a:extLst>
              <a:ext uri="{FF2B5EF4-FFF2-40B4-BE49-F238E27FC236}">
                <a16:creationId xmlns:a16="http://schemas.microsoft.com/office/drawing/2014/main" id="{5F47D87C-1880-47E3-A139-84B065E7B28D}"/>
              </a:ext>
            </a:extLst>
          </p:cNvPr>
          <p:cNvGrpSpPr/>
          <p:nvPr/>
        </p:nvGrpSpPr>
        <p:grpSpPr>
          <a:xfrm>
            <a:off x="273132" y="4396147"/>
            <a:ext cx="888476" cy="442409"/>
            <a:chOff x="4911365" y="412071"/>
            <a:chExt cx="1184635" cy="589878"/>
          </a:xfrm>
          <a:solidFill>
            <a:schemeClr val="accent2"/>
          </a:solidFill>
        </p:grpSpPr>
        <p:sp>
          <p:nvSpPr>
            <p:cNvPr id="81" name="Hình chữ nhật 94">
              <a:extLst>
                <a:ext uri="{FF2B5EF4-FFF2-40B4-BE49-F238E27FC236}">
                  <a16:creationId xmlns:a16="http://schemas.microsoft.com/office/drawing/2014/main" id="{D83C3648-48DF-462C-A1ED-B609B406D55E}"/>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12</a:t>
              </a:r>
            </a:p>
          </p:txBody>
        </p:sp>
        <p:sp>
          <p:nvSpPr>
            <p:cNvPr id="82" name="Hình chữ nhật 95">
              <a:extLst>
                <a:ext uri="{FF2B5EF4-FFF2-40B4-BE49-F238E27FC236}">
                  <a16:creationId xmlns:a16="http://schemas.microsoft.com/office/drawing/2014/main" id="{6F0C8AD8-5606-4A28-B4BC-7BBB05A6E77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83" name="Nhóm 96">
            <a:extLst>
              <a:ext uri="{FF2B5EF4-FFF2-40B4-BE49-F238E27FC236}">
                <a16:creationId xmlns:a16="http://schemas.microsoft.com/office/drawing/2014/main" id="{1B0D5AAC-2D0E-49EC-A8BF-504D5F5818EA}"/>
              </a:ext>
            </a:extLst>
          </p:cNvPr>
          <p:cNvGrpSpPr/>
          <p:nvPr/>
        </p:nvGrpSpPr>
        <p:grpSpPr>
          <a:xfrm>
            <a:off x="1695000" y="4364115"/>
            <a:ext cx="888476" cy="442409"/>
            <a:chOff x="4911365" y="412071"/>
            <a:chExt cx="1184635" cy="589878"/>
          </a:xfrm>
          <a:solidFill>
            <a:schemeClr val="accent2"/>
          </a:solidFill>
        </p:grpSpPr>
        <p:sp>
          <p:nvSpPr>
            <p:cNvPr id="84" name="Hình chữ nhật 97">
              <a:extLst>
                <a:ext uri="{FF2B5EF4-FFF2-40B4-BE49-F238E27FC236}">
                  <a16:creationId xmlns:a16="http://schemas.microsoft.com/office/drawing/2014/main" id="{A037D8D8-1570-483E-943D-22E80D6FAF5A}"/>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85" name="Hình chữ nhật 98">
              <a:extLst>
                <a:ext uri="{FF2B5EF4-FFF2-40B4-BE49-F238E27FC236}">
                  <a16:creationId xmlns:a16="http://schemas.microsoft.com/office/drawing/2014/main" id="{61C9B40A-9872-4F1B-BC39-E55153ED950F}"/>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sp>
        <p:nvSpPr>
          <p:cNvPr id="86" name="Hộp Văn bản 100">
            <a:extLst>
              <a:ext uri="{FF2B5EF4-FFF2-40B4-BE49-F238E27FC236}">
                <a16:creationId xmlns:a16="http://schemas.microsoft.com/office/drawing/2014/main" id="{30A287D6-CFF6-4323-BEFE-9972A746FC85}"/>
              </a:ext>
            </a:extLst>
          </p:cNvPr>
          <p:cNvSpPr txBox="1"/>
          <p:nvPr/>
        </p:nvSpPr>
        <p:spPr>
          <a:xfrm>
            <a:off x="1511954" y="4852085"/>
            <a:ext cx="1425390" cy="300082"/>
          </a:xfrm>
          <a:prstGeom prst="rect">
            <a:avLst/>
          </a:prstGeom>
          <a:noFill/>
        </p:spPr>
        <p:txBody>
          <a:bodyPr wrap="none" rtlCol="0">
            <a:spAutoFit/>
          </a:bodyPr>
          <a:lstStyle/>
          <a:p>
            <a:r>
              <a:rPr lang="en-US" sz="1350" dirty="0"/>
              <a:t>Optimal solution</a:t>
            </a:r>
          </a:p>
        </p:txBody>
      </p:sp>
      <p:grpSp>
        <p:nvGrpSpPr>
          <p:cNvPr id="87" name="Nhóm 101">
            <a:extLst>
              <a:ext uri="{FF2B5EF4-FFF2-40B4-BE49-F238E27FC236}">
                <a16:creationId xmlns:a16="http://schemas.microsoft.com/office/drawing/2014/main" id="{6E4DF973-D80C-4870-A890-99C906A72183}"/>
              </a:ext>
            </a:extLst>
          </p:cNvPr>
          <p:cNvGrpSpPr/>
          <p:nvPr/>
        </p:nvGrpSpPr>
        <p:grpSpPr>
          <a:xfrm>
            <a:off x="1695000" y="4233237"/>
            <a:ext cx="888476" cy="580584"/>
            <a:chOff x="4911365" y="412071"/>
            <a:chExt cx="1184635" cy="589878"/>
          </a:xfrm>
          <a:solidFill>
            <a:schemeClr val="accent6"/>
          </a:solidFill>
        </p:grpSpPr>
        <p:sp>
          <p:nvSpPr>
            <p:cNvPr id="88" name="Hình chữ nhật 102">
              <a:extLst>
                <a:ext uri="{FF2B5EF4-FFF2-40B4-BE49-F238E27FC236}">
                  <a16:creationId xmlns:a16="http://schemas.microsoft.com/office/drawing/2014/main" id="{4B0C342C-0114-4EB5-B8E0-5C6EB9B90273}"/>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89" name="Hình chữ nhật 103">
              <a:extLst>
                <a:ext uri="{FF2B5EF4-FFF2-40B4-BE49-F238E27FC236}">
                  <a16:creationId xmlns:a16="http://schemas.microsoft.com/office/drawing/2014/main" id="{0A773C39-187C-40BD-935D-82CC48B44E85}"/>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pic>
        <p:nvPicPr>
          <p:cNvPr id="90" name="Picture 7">
            <a:extLst>
              <a:ext uri="{FF2B5EF4-FFF2-40B4-BE49-F238E27FC236}">
                <a16:creationId xmlns:a16="http://schemas.microsoft.com/office/drawing/2014/main" id="{60B36909-4544-4214-8843-2DAC38B472A8}"/>
              </a:ext>
            </a:extLst>
          </p:cNvPr>
          <p:cNvPicPr>
            <a:picLocks noChangeAspect="1"/>
          </p:cNvPicPr>
          <p:nvPr/>
        </p:nvPicPr>
        <p:blipFill>
          <a:blip r:embed="rId3"/>
          <a:stretch>
            <a:fillRect/>
          </a:stretch>
        </p:blipFill>
        <p:spPr>
          <a:xfrm>
            <a:off x="5875955" y="3640293"/>
            <a:ext cx="2550675" cy="378671"/>
          </a:xfrm>
          <a:prstGeom prst="rect">
            <a:avLst/>
          </a:prstGeom>
        </p:spPr>
      </p:pic>
      <p:sp>
        <p:nvSpPr>
          <p:cNvPr id="91" name="Hộp Văn bản 105">
            <a:extLst>
              <a:ext uri="{FF2B5EF4-FFF2-40B4-BE49-F238E27FC236}">
                <a16:creationId xmlns:a16="http://schemas.microsoft.com/office/drawing/2014/main" id="{B1763AC3-4EDB-4562-816B-1D168CE0AB9E}"/>
              </a:ext>
            </a:extLst>
          </p:cNvPr>
          <p:cNvSpPr txBox="1"/>
          <p:nvPr/>
        </p:nvSpPr>
        <p:spPr>
          <a:xfrm>
            <a:off x="5875955" y="882041"/>
            <a:ext cx="2409634" cy="415498"/>
          </a:xfrm>
          <a:prstGeom prst="rect">
            <a:avLst/>
          </a:prstGeom>
          <a:noFill/>
        </p:spPr>
        <p:txBody>
          <a:bodyPr wrap="none" rtlCol="0">
            <a:spAutoFit/>
          </a:bodyPr>
          <a:lstStyle/>
          <a:p>
            <a:r>
              <a:rPr lang="en-US" sz="2100" dirty="0"/>
              <a:t>Branch and Bound</a:t>
            </a:r>
          </a:p>
        </p:txBody>
      </p:sp>
      <p:sp>
        <p:nvSpPr>
          <p:cNvPr id="92" name="TextBox 91">
            <a:extLst>
              <a:ext uri="{FF2B5EF4-FFF2-40B4-BE49-F238E27FC236}">
                <a16:creationId xmlns:a16="http://schemas.microsoft.com/office/drawing/2014/main" id="{81B29D5A-85C6-4148-B7F7-E9C00562190B}"/>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17</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82674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6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7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8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6">
                                            <p:txEl>
                                              <p:pRg st="0" end="0"/>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60" grpId="0"/>
      <p:bldP spid="61" grpId="0"/>
      <p:bldP spid="62" grpId="0"/>
      <p:bldP spid="63" grpId="0"/>
      <p:bldP spid="64" grpId="0"/>
      <p:bldP spid="65" grpId="0"/>
      <p:bldP spid="66" grpId="0"/>
      <p:bldP spid="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solidFill>
                  <a:schemeClr val="tx1"/>
                </a:solidFill>
                <a:latin typeface="Futura Lt BT" panose="020B0402020204020303" pitchFamily="34" charset="0"/>
              </a:rPr>
              <a:t>5. </a:t>
            </a:r>
            <a:r>
              <a:rPr lang="en-US" dirty="0" err="1">
                <a:solidFill>
                  <a:schemeClr val="tx1"/>
                </a:solidFill>
                <a:latin typeface="Futura Lt BT" panose="020B0402020204020303" pitchFamily="34" charset="0"/>
              </a:rPr>
              <a:t>Ví</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dụ</a:t>
            </a:r>
            <a:endParaRPr lang="vi-VN" dirty="0">
              <a:solidFill>
                <a:schemeClr val="tx1"/>
              </a:solidFill>
            </a:endParaRPr>
          </a:p>
        </p:txBody>
      </p:sp>
      <p:sp>
        <p:nvSpPr>
          <p:cNvPr id="32" name="TextBox 31">
            <a:extLst>
              <a:ext uri="{FF2B5EF4-FFF2-40B4-BE49-F238E27FC236}">
                <a16:creationId xmlns:a16="http://schemas.microsoft.com/office/drawing/2014/main" id="{5A4A68CF-5163-49C7-B487-4F1C6C18AE30}"/>
              </a:ext>
            </a:extLst>
          </p:cNvPr>
          <p:cNvSpPr txBox="1"/>
          <p:nvPr/>
        </p:nvSpPr>
        <p:spPr>
          <a:xfrm>
            <a:off x="960532" y="418977"/>
            <a:ext cx="4735830" cy="553998"/>
          </a:xfrm>
          <a:prstGeom prst="rect">
            <a:avLst/>
          </a:prstGeom>
          <a:noFill/>
        </p:spPr>
        <p:txBody>
          <a:bodyPr wrap="square">
            <a:spAutoFit/>
          </a:bodyPr>
          <a:lstStyle/>
          <a:p>
            <a:r>
              <a:rPr lang="en-US" sz="3000" dirty="0">
                <a:latin typeface="Futura Lt BT" panose="020B0402020204020303" pitchFamily="34" charset="0"/>
              </a:rPr>
              <a:t>8 puzzle problem</a:t>
            </a:r>
            <a:endParaRPr lang="vi-VN" sz="30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177406" y="418977"/>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318305" y="513652"/>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3" name="Picture 2">
            <a:extLst>
              <a:ext uri="{FF2B5EF4-FFF2-40B4-BE49-F238E27FC236}">
                <a16:creationId xmlns:a16="http://schemas.microsoft.com/office/drawing/2014/main" id="{FEF4CFAF-EF42-46DA-BE57-91EF06CE664E}"/>
              </a:ext>
            </a:extLst>
          </p:cNvPr>
          <p:cNvPicPr>
            <a:picLocks noChangeAspect="1"/>
          </p:cNvPicPr>
          <p:nvPr/>
        </p:nvPicPr>
        <p:blipFill>
          <a:blip r:embed="rId2"/>
          <a:stretch>
            <a:fillRect/>
          </a:stretch>
        </p:blipFill>
        <p:spPr>
          <a:xfrm>
            <a:off x="4900781" y="1563638"/>
            <a:ext cx="4229467" cy="2629128"/>
          </a:xfrm>
          <a:prstGeom prst="rect">
            <a:avLst/>
          </a:prstGeom>
        </p:spPr>
      </p:pic>
      <p:sp>
        <p:nvSpPr>
          <p:cNvPr id="17" name="TextBox 16">
            <a:extLst>
              <a:ext uri="{FF2B5EF4-FFF2-40B4-BE49-F238E27FC236}">
                <a16:creationId xmlns:a16="http://schemas.microsoft.com/office/drawing/2014/main" id="{AE6B6D2D-DC06-4042-9DA1-FB9A0FECD5BA}"/>
              </a:ext>
            </a:extLst>
          </p:cNvPr>
          <p:cNvSpPr txBox="1"/>
          <p:nvPr/>
        </p:nvSpPr>
        <p:spPr>
          <a:xfrm>
            <a:off x="539552" y="1833086"/>
            <a:ext cx="4229467" cy="1477328"/>
          </a:xfrm>
          <a:prstGeom prst="rect">
            <a:avLst/>
          </a:prstGeom>
          <a:noFill/>
        </p:spPr>
        <p:txBody>
          <a:bodyPr wrap="square">
            <a:spAutoFit/>
          </a:bodyPr>
          <a:lstStyle/>
          <a:p>
            <a:r>
              <a:rPr lang="vi-VN" b="0" i="1" dirty="0">
                <a:effectLst/>
                <a:latin typeface="urw-din"/>
              </a:rPr>
              <a:t>Cho một bảng 3 × 3 với 8 ô (mỗi ô có một   số từ 1 đến 8) và một ô trống. Các bạn hãy di chuyển làm sao cho giống với mẫu cuối  cùng và dùng ít bước nhất. </a:t>
            </a:r>
            <a:r>
              <a:rPr lang="vi-VN" i="1" dirty="0">
                <a:latin typeface="urw-din"/>
              </a:rPr>
              <a:t>Ô trống </a:t>
            </a:r>
            <a:r>
              <a:rPr lang="vi-VN" b="0" i="1" dirty="0">
                <a:effectLst/>
                <a:latin typeface="urw-din"/>
              </a:rPr>
              <a:t>có thể  trượt trái, phải, trên</a:t>
            </a:r>
            <a:r>
              <a:rPr lang="vi-VN" dirty="0">
                <a:latin typeface="urw-din"/>
              </a:rPr>
              <a:t>, xuống)</a:t>
            </a:r>
            <a:endParaRPr lang="vi-VN" dirty="0"/>
          </a:p>
        </p:txBody>
      </p:sp>
      <p:sp>
        <p:nvSpPr>
          <p:cNvPr id="18" name="Rounded Rectangle 51">
            <a:extLst>
              <a:ext uri="{FF2B5EF4-FFF2-40B4-BE49-F238E27FC236}">
                <a16:creationId xmlns:a16="http://schemas.microsoft.com/office/drawing/2014/main" id="{35D501C3-F741-44A1-9AE3-BAD5854564E6}"/>
              </a:ext>
            </a:extLst>
          </p:cNvPr>
          <p:cNvSpPr/>
          <p:nvPr/>
        </p:nvSpPr>
        <p:spPr>
          <a:xfrm rot="16200000" flipH="1">
            <a:off x="144170" y="1850870"/>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TextBox 8">
            <a:extLst>
              <a:ext uri="{FF2B5EF4-FFF2-40B4-BE49-F238E27FC236}">
                <a16:creationId xmlns:a16="http://schemas.microsoft.com/office/drawing/2014/main" id="{8C45F9EF-4DB3-4CF5-BBEA-0E32E8C5D821}"/>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18</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41383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5240" y="951921"/>
            <a:ext cx="4945380" cy="1837346"/>
          </a:xfrm>
          <a:prstGeom prst="rect">
            <a:avLst/>
          </a:prstGeom>
        </p:spPr>
      </p:pic>
      <p:pic>
        <p:nvPicPr>
          <p:cNvPr id="5" name="Picture 4"/>
          <p:cNvPicPr>
            <a:picLocks noChangeAspect="1"/>
          </p:cNvPicPr>
          <p:nvPr/>
        </p:nvPicPr>
        <p:blipFill>
          <a:blip r:embed="rId3"/>
          <a:stretch>
            <a:fillRect/>
          </a:stretch>
        </p:blipFill>
        <p:spPr>
          <a:xfrm>
            <a:off x="5200100" y="966583"/>
            <a:ext cx="3696272" cy="944156"/>
          </a:xfrm>
          <a:prstGeom prst="rect">
            <a:avLst/>
          </a:prstGeom>
        </p:spPr>
      </p:pic>
      <p:pic>
        <p:nvPicPr>
          <p:cNvPr id="6" name="Picture 5"/>
          <p:cNvPicPr>
            <a:picLocks noChangeAspect="1"/>
          </p:cNvPicPr>
          <p:nvPr/>
        </p:nvPicPr>
        <p:blipFill>
          <a:blip r:embed="rId4"/>
          <a:stretch>
            <a:fillRect/>
          </a:stretch>
        </p:blipFill>
        <p:spPr>
          <a:xfrm>
            <a:off x="1312450" y="583008"/>
            <a:ext cx="792971" cy="967972"/>
          </a:xfrm>
          <a:prstGeom prst="rect">
            <a:avLst/>
          </a:prstGeom>
        </p:spPr>
      </p:pic>
      <p:pic>
        <p:nvPicPr>
          <p:cNvPr id="7" name="Picture 6"/>
          <p:cNvPicPr>
            <a:picLocks noChangeAspect="1"/>
          </p:cNvPicPr>
          <p:nvPr/>
        </p:nvPicPr>
        <p:blipFill>
          <a:blip r:embed="rId5"/>
          <a:stretch>
            <a:fillRect/>
          </a:stretch>
        </p:blipFill>
        <p:spPr>
          <a:xfrm>
            <a:off x="7172050" y="2232700"/>
            <a:ext cx="1667108" cy="1486337"/>
          </a:xfrm>
          <a:prstGeom prst="rect">
            <a:avLst/>
          </a:prstGeom>
        </p:spPr>
      </p:pic>
      <p:pic>
        <p:nvPicPr>
          <p:cNvPr id="15" name="Picture 14"/>
          <p:cNvPicPr>
            <a:picLocks noChangeAspect="1"/>
          </p:cNvPicPr>
          <p:nvPr/>
        </p:nvPicPr>
        <p:blipFill>
          <a:blip r:embed="rId6"/>
          <a:stretch>
            <a:fillRect/>
          </a:stretch>
        </p:blipFill>
        <p:spPr>
          <a:xfrm>
            <a:off x="2301440" y="2665497"/>
            <a:ext cx="4107682" cy="1433440"/>
          </a:xfrm>
          <a:prstGeom prst="rect">
            <a:avLst/>
          </a:prstGeom>
        </p:spPr>
      </p:pic>
      <p:pic>
        <p:nvPicPr>
          <p:cNvPr id="16" name="Picture 15"/>
          <p:cNvPicPr>
            <a:picLocks noChangeAspect="1"/>
          </p:cNvPicPr>
          <p:nvPr/>
        </p:nvPicPr>
        <p:blipFill>
          <a:blip r:embed="rId7"/>
          <a:stretch>
            <a:fillRect/>
          </a:stretch>
        </p:blipFill>
        <p:spPr>
          <a:xfrm>
            <a:off x="1322424" y="4006418"/>
            <a:ext cx="2271661" cy="1047220"/>
          </a:xfrm>
          <a:prstGeom prst="rect">
            <a:avLst/>
          </a:prstGeom>
        </p:spPr>
      </p:pic>
      <p:sp>
        <p:nvSpPr>
          <p:cNvPr id="19" name="Oval 18"/>
          <p:cNvSpPr/>
          <p:nvPr/>
        </p:nvSpPr>
        <p:spPr>
          <a:xfrm>
            <a:off x="1322424" y="4275399"/>
            <a:ext cx="1012497" cy="868101"/>
          </a:xfrm>
          <a:prstGeom prst="ellipse">
            <a:avLst/>
          </a:prstGeom>
          <a:noFill/>
          <a:effectLst>
            <a:outerShdw blurRad="50800" dist="508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a:extLst>
              <a:ext uri="{FF2B5EF4-FFF2-40B4-BE49-F238E27FC236}">
                <a16:creationId xmlns:a16="http://schemas.microsoft.com/office/drawing/2014/main" id="{1C372E60-F1C2-4323-BAE3-EA911E997096}"/>
              </a:ext>
            </a:extLst>
          </p:cNvPr>
          <p:cNvPicPr>
            <a:picLocks noChangeAspect="1"/>
          </p:cNvPicPr>
          <p:nvPr/>
        </p:nvPicPr>
        <p:blipFill>
          <a:blip r:embed="rId8"/>
          <a:stretch>
            <a:fillRect/>
          </a:stretch>
        </p:blipFill>
        <p:spPr>
          <a:xfrm>
            <a:off x="0" y="-2780"/>
            <a:ext cx="9144000" cy="632740"/>
          </a:xfrm>
          <a:prstGeom prst="rect">
            <a:avLst/>
          </a:prstGeom>
        </p:spPr>
      </p:pic>
      <p:sp>
        <p:nvSpPr>
          <p:cNvPr id="10" name="TextBox 9">
            <a:extLst>
              <a:ext uri="{FF2B5EF4-FFF2-40B4-BE49-F238E27FC236}">
                <a16:creationId xmlns:a16="http://schemas.microsoft.com/office/drawing/2014/main" id="{83CEF80C-B378-416F-B160-419576AC3F5D}"/>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19</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219606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err="1">
                <a:latin typeface="Futura Lt BT" panose="020B0402020204020303" pitchFamily="34" charset="0"/>
                <a:cs typeface="Arial" pitchFamily="34" charset="0"/>
              </a:rPr>
              <a:t>Danh</a:t>
            </a:r>
            <a:r>
              <a:rPr lang="en-US" sz="3600" dirty="0">
                <a:latin typeface="Futura Lt BT" panose="020B0402020204020303" pitchFamily="34" charset="0"/>
                <a:cs typeface="Arial" pitchFamily="34" charset="0"/>
              </a:rPr>
              <a:t> </a:t>
            </a:r>
            <a:r>
              <a:rPr lang="en-US" sz="3600" dirty="0" err="1">
                <a:latin typeface="Futura Lt BT" panose="020B0402020204020303" pitchFamily="34" charset="0"/>
                <a:cs typeface="Arial" pitchFamily="34" charset="0"/>
              </a:rPr>
              <a:t>sách</a:t>
            </a:r>
            <a:r>
              <a:rPr lang="en-US" sz="3600" dirty="0">
                <a:latin typeface="Futura Lt BT" panose="020B0402020204020303" pitchFamily="34" charset="0"/>
                <a:cs typeface="Arial" pitchFamily="34" charset="0"/>
              </a:rPr>
              <a:t> </a:t>
            </a:r>
            <a:r>
              <a:rPr lang="en-US" sz="3600" dirty="0" err="1">
                <a:latin typeface="Futura Lt BT" panose="020B0402020204020303" pitchFamily="34" charset="0"/>
                <a:cs typeface="Arial" pitchFamily="34" charset="0"/>
              </a:rPr>
              <a:t>thành</a:t>
            </a:r>
            <a:r>
              <a:rPr lang="en-US" sz="3600" dirty="0">
                <a:latin typeface="Futura Lt BT" panose="020B0402020204020303" pitchFamily="34" charset="0"/>
                <a:cs typeface="Arial" pitchFamily="34" charset="0"/>
              </a:rPr>
              <a:t> </a:t>
            </a:r>
            <a:r>
              <a:rPr lang="en-US" sz="3600" dirty="0" err="1">
                <a:latin typeface="Futura Lt BT" panose="020B0402020204020303" pitchFamily="34" charset="0"/>
                <a:cs typeface="Arial" pitchFamily="34" charset="0"/>
              </a:rPr>
              <a:t>viên</a:t>
            </a:r>
            <a:r>
              <a:rPr lang="en-US" sz="3600" dirty="0">
                <a:latin typeface="Futura Lt BT" panose="020B0402020204020303" pitchFamily="34" charset="0"/>
                <a:cs typeface="Arial" pitchFamily="34" charset="0"/>
              </a:rPr>
              <a:t>:</a:t>
            </a:r>
          </a:p>
        </p:txBody>
      </p:sp>
      <p:sp>
        <p:nvSpPr>
          <p:cNvPr id="4" name="Rectangle 3"/>
          <p:cNvSpPr/>
          <p:nvPr/>
        </p:nvSpPr>
        <p:spPr>
          <a:xfrm>
            <a:off x="1457754" y="1426511"/>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cs typeface="Arial" pitchFamily="34" charset="0"/>
            </a:endParaRPr>
          </a:p>
        </p:txBody>
      </p:sp>
      <p:sp>
        <p:nvSpPr>
          <p:cNvPr id="7" name="TextBox 12"/>
          <p:cNvSpPr txBox="1"/>
          <p:nvPr/>
        </p:nvSpPr>
        <p:spPr bwMode="auto">
          <a:xfrm>
            <a:off x="2073782" y="1557425"/>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a:latin typeface="Futura Lt BT" panose="020B0402020204020303" pitchFamily="34" charset="0"/>
                <a:cs typeface="Arial" pitchFamily="34" charset="0"/>
              </a:rPr>
              <a:t>Phan </a:t>
            </a:r>
            <a:r>
              <a:rPr lang="en-US" altLang="ko-KR" dirty="0" err="1">
                <a:latin typeface="Futura Lt BT" panose="020B0402020204020303" pitchFamily="34" charset="0"/>
                <a:cs typeface="Arial" pitchFamily="34" charset="0"/>
              </a:rPr>
              <a:t>Nguyễn</a:t>
            </a:r>
            <a:r>
              <a:rPr lang="en-US" altLang="ko-KR" dirty="0">
                <a:latin typeface="Futura Lt BT" panose="020B0402020204020303" pitchFamily="34" charset="0"/>
                <a:cs typeface="Arial" pitchFamily="34" charset="0"/>
              </a:rPr>
              <a:t> </a:t>
            </a:r>
            <a:r>
              <a:rPr lang="en-US" altLang="ko-KR" dirty="0" err="1">
                <a:latin typeface="Futura Lt BT" panose="020B0402020204020303" pitchFamily="34" charset="0"/>
                <a:cs typeface="Arial" pitchFamily="34" charset="0"/>
              </a:rPr>
              <a:t>Thành</a:t>
            </a:r>
            <a:r>
              <a:rPr lang="en-US" altLang="ko-KR" dirty="0">
                <a:latin typeface="Futura Lt BT" panose="020B0402020204020303" pitchFamily="34" charset="0"/>
                <a:cs typeface="Arial" pitchFamily="34" charset="0"/>
              </a:rPr>
              <a:t> </a:t>
            </a:r>
            <a:r>
              <a:rPr lang="en-US" altLang="ko-KR" dirty="0" err="1">
                <a:latin typeface="Futura Lt BT" panose="020B0402020204020303" pitchFamily="34" charset="0"/>
                <a:cs typeface="Arial" pitchFamily="34" charset="0"/>
              </a:rPr>
              <a:t>Nhân</a:t>
            </a:r>
            <a:r>
              <a:rPr lang="en-US" altLang="ko-KR" dirty="0">
                <a:latin typeface="Futura Lt BT" panose="020B0402020204020303" pitchFamily="34" charset="0"/>
                <a:cs typeface="Arial" pitchFamily="34" charset="0"/>
              </a:rPr>
              <a:t> -  19521943</a:t>
            </a:r>
            <a:endParaRPr lang="ko-KR" altLang="en-US" dirty="0">
              <a:latin typeface="Futura Lt BT" panose="020B0402020204020303" pitchFamily="34" charset="0"/>
              <a:cs typeface="Arial" pitchFamily="34" charset="0"/>
            </a:endParaRPr>
          </a:p>
        </p:txBody>
      </p:sp>
      <p:sp>
        <p:nvSpPr>
          <p:cNvPr id="5" name="Oval 4"/>
          <p:cNvSpPr/>
          <p:nvPr/>
        </p:nvSpPr>
        <p:spPr>
          <a:xfrm>
            <a:off x="1115576" y="1392293"/>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TextBox 5"/>
          <p:cNvSpPr txBox="1"/>
          <p:nvPr/>
        </p:nvSpPr>
        <p:spPr>
          <a:xfrm>
            <a:off x="1243454" y="1482387"/>
            <a:ext cx="428602" cy="523220"/>
          </a:xfrm>
          <a:prstGeom prst="rect">
            <a:avLst/>
          </a:prstGeom>
          <a:noFill/>
        </p:spPr>
        <p:txBody>
          <a:bodyPr wrap="square" rtlCol="0" anchor="ctr">
            <a:spAutoFit/>
          </a:bodyPr>
          <a:lstStyle/>
          <a:p>
            <a:pPr algn="ctr"/>
            <a:r>
              <a:rPr lang="en-US" altLang="ko-KR" sz="2800" b="1" dirty="0">
                <a:cs typeface="Arial" pitchFamily="34" charset="0"/>
              </a:rPr>
              <a:t>1</a:t>
            </a:r>
            <a:endParaRPr lang="ko-KR" altLang="en-US" sz="2800" b="1" dirty="0">
              <a:cs typeface="Arial" pitchFamily="34" charset="0"/>
            </a:endParaRPr>
          </a:p>
        </p:txBody>
      </p:sp>
      <p:sp>
        <p:nvSpPr>
          <p:cNvPr id="32" name="Rectangle 31"/>
          <p:cNvSpPr/>
          <p:nvPr/>
        </p:nvSpPr>
        <p:spPr>
          <a:xfrm>
            <a:off x="1457754" y="2569683"/>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cs typeface="Arial" pitchFamily="34" charset="0"/>
            </a:endParaRPr>
          </a:p>
        </p:txBody>
      </p:sp>
      <p:sp>
        <p:nvSpPr>
          <p:cNvPr id="33" name="TextBox 12"/>
          <p:cNvSpPr txBox="1"/>
          <p:nvPr/>
        </p:nvSpPr>
        <p:spPr bwMode="auto">
          <a:xfrm>
            <a:off x="2073782" y="2700597"/>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err="1">
                <a:latin typeface="Futura Lt BT" panose="020B0402020204020303" pitchFamily="34" charset="0"/>
                <a:cs typeface="Arial" pitchFamily="34" charset="0"/>
              </a:rPr>
              <a:t>Nguyễn</a:t>
            </a:r>
            <a:r>
              <a:rPr lang="en-US" altLang="ko-KR" dirty="0">
                <a:latin typeface="Futura Lt BT" panose="020B0402020204020303" pitchFamily="34" charset="0"/>
                <a:cs typeface="Arial" pitchFamily="34" charset="0"/>
              </a:rPr>
              <a:t> </a:t>
            </a:r>
            <a:r>
              <a:rPr lang="en-US" altLang="ko-KR" dirty="0" err="1">
                <a:latin typeface="Futura Lt BT" panose="020B0402020204020303" pitchFamily="34" charset="0"/>
                <a:cs typeface="Arial" pitchFamily="34" charset="0"/>
              </a:rPr>
              <a:t>Thành</a:t>
            </a:r>
            <a:r>
              <a:rPr lang="en-US" altLang="ko-KR" dirty="0">
                <a:latin typeface="Futura Lt BT" panose="020B0402020204020303" pitchFamily="34" charset="0"/>
                <a:cs typeface="Arial" pitchFamily="34" charset="0"/>
              </a:rPr>
              <a:t> </a:t>
            </a:r>
            <a:r>
              <a:rPr lang="en-US" altLang="ko-KR" dirty="0" err="1">
                <a:latin typeface="Futura Lt BT" panose="020B0402020204020303" pitchFamily="34" charset="0"/>
                <a:cs typeface="Arial" pitchFamily="34" charset="0"/>
              </a:rPr>
              <a:t>Nghĩa</a:t>
            </a:r>
            <a:r>
              <a:rPr lang="en-US" altLang="ko-KR" dirty="0">
                <a:latin typeface="Futura Lt BT" panose="020B0402020204020303" pitchFamily="34" charset="0"/>
                <a:cs typeface="Arial" pitchFamily="34" charset="0"/>
              </a:rPr>
              <a:t> - 19521899</a:t>
            </a:r>
            <a:endParaRPr lang="ko-KR" altLang="en-US" dirty="0">
              <a:latin typeface="Futura Lt BT" panose="020B0402020204020303" pitchFamily="34" charset="0"/>
              <a:cs typeface="Arial" pitchFamily="34" charset="0"/>
            </a:endParaRPr>
          </a:p>
        </p:txBody>
      </p:sp>
      <p:sp>
        <p:nvSpPr>
          <p:cNvPr id="34" name="Oval 33"/>
          <p:cNvSpPr/>
          <p:nvPr/>
        </p:nvSpPr>
        <p:spPr>
          <a:xfrm>
            <a:off x="1115576" y="2535465"/>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5" name="TextBox 34"/>
          <p:cNvSpPr txBox="1"/>
          <p:nvPr/>
        </p:nvSpPr>
        <p:spPr>
          <a:xfrm>
            <a:off x="1243454" y="2625559"/>
            <a:ext cx="428602" cy="523220"/>
          </a:xfrm>
          <a:prstGeom prst="rect">
            <a:avLst/>
          </a:prstGeom>
          <a:noFill/>
        </p:spPr>
        <p:txBody>
          <a:bodyPr wrap="square" rtlCol="0" anchor="ctr">
            <a:spAutoFit/>
          </a:bodyPr>
          <a:lstStyle/>
          <a:p>
            <a:pPr algn="ctr"/>
            <a:r>
              <a:rPr lang="en-US" altLang="ko-KR" sz="2800" b="1" dirty="0">
                <a:cs typeface="Arial" pitchFamily="34" charset="0"/>
              </a:rPr>
              <a:t>2</a:t>
            </a:r>
            <a:endParaRPr lang="ko-KR" altLang="en-US" sz="2800" b="1" dirty="0">
              <a:cs typeface="Arial" pitchFamily="34" charset="0"/>
            </a:endParaRPr>
          </a:p>
        </p:txBody>
      </p:sp>
      <p:sp>
        <p:nvSpPr>
          <p:cNvPr id="37" name="Rectangle 36"/>
          <p:cNvSpPr/>
          <p:nvPr/>
        </p:nvSpPr>
        <p:spPr>
          <a:xfrm>
            <a:off x="1457754" y="3793819"/>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cs typeface="Arial" pitchFamily="34" charset="0"/>
            </a:endParaRPr>
          </a:p>
        </p:txBody>
      </p:sp>
      <p:sp>
        <p:nvSpPr>
          <p:cNvPr id="38" name="TextBox 12"/>
          <p:cNvSpPr txBox="1"/>
          <p:nvPr/>
        </p:nvSpPr>
        <p:spPr bwMode="auto">
          <a:xfrm>
            <a:off x="2073782" y="3924733"/>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a:latin typeface="Futura Lt BT" panose="020B0402020204020303" pitchFamily="34" charset="0"/>
                <a:cs typeface="Arial" pitchFamily="34" charset="0"/>
              </a:rPr>
              <a:t>Tạ Huỳnh Đức Huy - 19521634</a:t>
            </a:r>
            <a:endParaRPr lang="ko-KR" altLang="en-US" dirty="0">
              <a:latin typeface="Futura Lt BT" panose="020B0402020204020303" pitchFamily="34" charset="0"/>
              <a:cs typeface="Arial" pitchFamily="34" charset="0"/>
            </a:endParaRPr>
          </a:p>
        </p:txBody>
      </p:sp>
      <p:sp>
        <p:nvSpPr>
          <p:cNvPr id="39" name="Oval 38"/>
          <p:cNvSpPr/>
          <p:nvPr/>
        </p:nvSpPr>
        <p:spPr>
          <a:xfrm>
            <a:off x="1115576" y="3759601"/>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0" name="TextBox 39"/>
          <p:cNvSpPr txBox="1"/>
          <p:nvPr/>
        </p:nvSpPr>
        <p:spPr>
          <a:xfrm>
            <a:off x="1243454" y="3849695"/>
            <a:ext cx="428602" cy="523220"/>
          </a:xfrm>
          <a:prstGeom prst="rect">
            <a:avLst/>
          </a:prstGeom>
          <a:noFill/>
        </p:spPr>
        <p:txBody>
          <a:bodyPr wrap="square" rtlCol="0" anchor="ctr">
            <a:spAutoFit/>
          </a:bodyPr>
          <a:lstStyle/>
          <a:p>
            <a:pPr algn="ctr"/>
            <a:r>
              <a:rPr lang="en-US" altLang="ko-KR" sz="2800" b="1" dirty="0">
                <a:cs typeface="Arial" pitchFamily="34" charset="0"/>
              </a:rPr>
              <a:t>3</a:t>
            </a:r>
            <a:endParaRPr lang="ko-KR" altLang="en-US" sz="2800" b="1" dirty="0">
              <a:cs typeface="Arial" pitchFamily="34" charset="0"/>
            </a:endParaRPr>
          </a:p>
        </p:txBody>
      </p:sp>
      <p:sp>
        <p:nvSpPr>
          <p:cNvPr id="15" name="TextBox 14">
            <a:extLst>
              <a:ext uri="{FF2B5EF4-FFF2-40B4-BE49-F238E27FC236}">
                <a16:creationId xmlns:a16="http://schemas.microsoft.com/office/drawing/2014/main" id="{4E24718C-DD90-4E6F-8473-A3F5BAC57CF5}"/>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0" y="14134"/>
            <a:ext cx="9144000" cy="576064"/>
          </a:xfrm>
        </p:spPr>
        <p:txBody>
          <a:bodyPr/>
          <a:lstStyle/>
          <a:p>
            <a:r>
              <a:rPr lang="en-US" dirty="0">
                <a:solidFill>
                  <a:schemeClr val="tx1"/>
                </a:solidFill>
              </a:rPr>
              <a:t>6. </a:t>
            </a:r>
            <a:r>
              <a:rPr lang="en-US" dirty="0" err="1">
                <a:solidFill>
                  <a:schemeClr val="tx1"/>
                </a:solidFill>
              </a:rPr>
              <a:t>Bài</a:t>
            </a:r>
            <a:r>
              <a:rPr lang="en-US" dirty="0">
                <a:solidFill>
                  <a:schemeClr val="tx1"/>
                </a:solidFill>
              </a:rPr>
              <a:t> </a:t>
            </a:r>
            <a:r>
              <a:rPr lang="en-US" dirty="0" err="1">
                <a:solidFill>
                  <a:schemeClr val="tx1"/>
                </a:solidFill>
              </a:rPr>
              <a:t>Tập</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nhà</a:t>
            </a:r>
            <a:endParaRPr lang="vi-VN" dirty="0">
              <a:solidFill>
                <a:schemeClr val="tx1"/>
              </a:solidFill>
            </a:endParaRPr>
          </a:p>
        </p:txBody>
      </p:sp>
      <p:sp>
        <p:nvSpPr>
          <p:cNvPr id="5" name="Isosceles Triangle 51">
            <a:extLst>
              <a:ext uri="{FF2B5EF4-FFF2-40B4-BE49-F238E27FC236}">
                <a16:creationId xmlns:a16="http://schemas.microsoft.com/office/drawing/2014/main" id="{F4855F5B-2EEC-4472-9903-825591A16956}"/>
              </a:ext>
            </a:extLst>
          </p:cNvPr>
          <p:cNvSpPr/>
          <p:nvPr/>
        </p:nvSpPr>
        <p:spPr>
          <a:xfrm>
            <a:off x="110453" y="1064502"/>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 name="TextBox 1">
            <a:extLst>
              <a:ext uri="{FF2B5EF4-FFF2-40B4-BE49-F238E27FC236}">
                <a16:creationId xmlns:a16="http://schemas.microsoft.com/office/drawing/2014/main" id="{9EB7669D-4A5F-4557-AF49-98A8F24F99D3}"/>
              </a:ext>
            </a:extLst>
          </p:cNvPr>
          <p:cNvSpPr txBox="1"/>
          <p:nvPr/>
        </p:nvSpPr>
        <p:spPr>
          <a:xfrm>
            <a:off x="514684" y="1010926"/>
            <a:ext cx="4849404" cy="369332"/>
          </a:xfrm>
          <a:prstGeom prst="rect">
            <a:avLst/>
          </a:prstGeom>
          <a:noFill/>
        </p:spPr>
        <p:txBody>
          <a:bodyPr wrap="none" rtlCol="0">
            <a:spAutoFit/>
          </a:bodyPr>
          <a:lstStyle/>
          <a:p>
            <a:r>
              <a:rPr lang="en-US" dirty="0" err="1"/>
              <a:t>Nộp</a:t>
            </a:r>
            <a:r>
              <a:rPr lang="en-US" dirty="0"/>
              <a:t> </a:t>
            </a:r>
            <a:r>
              <a:rPr lang="en-US" dirty="0" err="1"/>
              <a:t>bài</a:t>
            </a:r>
            <a:r>
              <a:rPr lang="en-US" dirty="0"/>
              <a:t> qua email: </a:t>
            </a:r>
            <a:r>
              <a:rPr lang="en-US" altLang="ko-KR" dirty="0">
                <a:latin typeface="Futura Lt BT" panose="020B0402020204020303" pitchFamily="34" charset="0"/>
                <a:cs typeface="Arial" pitchFamily="34" charset="0"/>
              </a:rPr>
              <a:t>19521943@gm.uit.edu.vn</a:t>
            </a:r>
            <a:r>
              <a:rPr lang="en-US" dirty="0"/>
              <a:t> </a:t>
            </a:r>
            <a:endParaRPr lang="vi-VN" dirty="0"/>
          </a:p>
        </p:txBody>
      </p:sp>
      <p:sp>
        <p:nvSpPr>
          <p:cNvPr id="6" name="TextBox 5">
            <a:extLst>
              <a:ext uri="{FF2B5EF4-FFF2-40B4-BE49-F238E27FC236}">
                <a16:creationId xmlns:a16="http://schemas.microsoft.com/office/drawing/2014/main" id="{B020E5A1-EC71-4078-AF5B-590B781E5F52}"/>
              </a:ext>
            </a:extLst>
          </p:cNvPr>
          <p:cNvSpPr txBox="1"/>
          <p:nvPr/>
        </p:nvSpPr>
        <p:spPr>
          <a:xfrm>
            <a:off x="494022" y="1370237"/>
            <a:ext cx="4032448" cy="2031325"/>
          </a:xfrm>
          <a:prstGeom prst="rect">
            <a:avLst/>
          </a:prstGeom>
          <a:noFill/>
        </p:spPr>
        <p:txBody>
          <a:bodyPr wrap="square">
            <a:spAutoFit/>
          </a:bodyPr>
          <a:lstStyle/>
          <a:p>
            <a:r>
              <a:rPr lang="vi-VN" b="0" i="0" dirty="0">
                <a:effectLst/>
                <a:latin typeface="urw-din"/>
              </a:rPr>
              <a:t>Một nhà máy, có N công nhân và N  công việc. Mỗi công nhân làm từng   việc trong thời gian khác nhau, tuy nhiên mỗi người chỉ làm một việc và  không ai làm trùng   với người khác. Bạn hãy phân chia sao    cho tổng thời  gian làm việc của các công       nhân là ít  nhất</a:t>
            </a:r>
            <a:endParaRPr lang="vi-VN" dirty="0"/>
          </a:p>
        </p:txBody>
      </p:sp>
      <p:sp>
        <p:nvSpPr>
          <p:cNvPr id="7" name="Rectangle 7">
            <a:extLst>
              <a:ext uri="{FF2B5EF4-FFF2-40B4-BE49-F238E27FC236}">
                <a16:creationId xmlns:a16="http://schemas.microsoft.com/office/drawing/2014/main" id="{04A1D2BF-2CD0-4368-9480-475739DA6D81}"/>
              </a:ext>
            </a:extLst>
          </p:cNvPr>
          <p:cNvSpPr/>
          <p:nvPr/>
        </p:nvSpPr>
        <p:spPr>
          <a:xfrm rot="18900000" flipH="1">
            <a:off x="198922" y="1937423"/>
            <a:ext cx="261157" cy="53662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pic>
        <p:nvPicPr>
          <p:cNvPr id="8" name="Picture 7">
            <a:extLst>
              <a:ext uri="{FF2B5EF4-FFF2-40B4-BE49-F238E27FC236}">
                <a16:creationId xmlns:a16="http://schemas.microsoft.com/office/drawing/2014/main" id="{4B11B32E-7FA6-4879-A0B9-2DF8D347A070}"/>
              </a:ext>
            </a:extLst>
          </p:cNvPr>
          <p:cNvPicPr>
            <a:picLocks noChangeAspect="1"/>
          </p:cNvPicPr>
          <p:nvPr/>
        </p:nvPicPr>
        <p:blipFill>
          <a:blip r:embed="rId2"/>
          <a:stretch>
            <a:fillRect/>
          </a:stretch>
        </p:blipFill>
        <p:spPr>
          <a:xfrm>
            <a:off x="4408931" y="1635646"/>
            <a:ext cx="4287941" cy="146794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754186810"/>
              </p:ext>
            </p:extLst>
          </p:nvPr>
        </p:nvGraphicFramePr>
        <p:xfrm>
          <a:off x="5364088" y="3219822"/>
          <a:ext cx="3600400" cy="1728192"/>
        </p:xfrm>
        <a:graphic>
          <a:graphicData uri="http://schemas.openxmlformats.org/drawingml/2006/table">
            <a:tbl>
              <a:tblPr firstRow="1" firstCol="1" bandRow="1">
                <a:tableStyleId>{5C22544A-7EE6-4342-B048-85BDC9FD1C3A}</a:tableStyleId>
              </a:tblPr>
              <a:tblGrid>
                <a:gridCol w="1800200">
                  <a:extLst>
                    <a:ext uri="{9D8B030D-6E8A-4147-A177-3AD203B41FA5}">
                      <a16:colId xmlns:a16="http://schemas.microsoft.com/office/drawing/2014/main" val="293749285"/>
                    </a:ext>
                  </a:extLst>
                </a:gridCol>
                <a:gridCol w="1800200">
                  <a:extLst>
                    <a:ext uri="{9D8B030D-6E8A-4147-A177-3AD203B41FA5}">
                      <a16:colId xmlns:a16="http://schemas.microsoft.com/office/drawing/2014/main" val="3167733124"/>
                    </a:ext>
                  </a:extLst>
                </a:gridCol>
              </a:tblGrid>
              <a:tr h="294940">
                <a:tc>
                  <a:txBody>
                    <a:bodyPr/>
                    <a:lstStyle/>
                    <a:p>
                      <a:pPr algn="l">
                        <a:lnSpc>
                          <a:spcPct val="107000"/>
                        </a:lnSpc>
                        <a:spcAft>
                          <a:spcPts val="0"/>
                        </a:spcAft>
                      </a:pPr>
                      <a:r>
                        <a:rPr lang="en-US" sz="1600" dirty="0">
                          <a:effectLst/>
                        </a:rPr>
                        <a:t>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600">
                          <a:effectLst/>
                        </a:rPr>
                        <a:t>Output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5682465"/>
                  </a:ext>
                </a:extLst>
              </a:tr>
              <a:tr h="1433252">
                <a:tc>
                  <a:txBody>
                    <a:bodyPr/>
                    <a:lstStyle/>
                    <a:p>
                      <a:pPr algn="l">
                        <a:lnSpc>
                          <a:spcPct val="107000"/>
                        </a:lnSpc>
                        <a:spcAft>
                          <a:spcPts val="0"/>
                        </a:spcAft>
                      </a:pPr>
                      <a:r>
                        <a:rPr lang="en-US" sz="1600" dirty="0">
                          <a:effectLst/>
                        </a:rPr>
                        <a:t>4</a:t>
                      </a:r>
                    </a:p>
                    <a:p>
                      <a:pPr algn="l">
                        <a:lnSpc>
                          <a:spcPct val="107000"/>
                        </a:lnSpc>
                        <a:spcAft>
                          <a:spcPts val="0"/>
                        </a:spcAft>
                      </a:pPr>
                      <a:r>
                        <a:rPr lang="en-US" sz="1600" dirty="0">
                          <a:effectLst/>
                        </a:rPr>
                        <a:t>9 2 7 8</a:t>
                      </a:r>
                    </a:p>
                    <a:p>
                      <a:pPr algn="l">
                        <a:lnSpc>
                          <a:spcPct val="107000"/>
                        </a:lnSpc>
                        <a:spcAft>
                          <a:spcPts val="0"/>
                        </a:spcAft>
                      </a:pPr>
                      <a:r>
                        <a:rPr lang="en-US" sz="1600" dirty="0">
                          <a:effectLst/>
                        </a:rPr>
                        <a:t>6 4 3 7</a:t>
                      </a:r>
                    </a:p>
                    <a:p>
                      <a:pPr algn="l">
                        <a:lnSpc>
                          <a:spcPct val="107000"/>
                        </a:lnSpc>
                        <a:spcAft>
                          <a:spcPts val="0"/>
                        </a:spcAft>
                      </a:pPr>
                      <a:r>
                        <a:rPr lang="en-US" sz="1600" dirty="0">
                          <a:effectLst/>
                        </a:rPr>
                        <a:t>5 8 1 8</a:t>
                      </a:r>
                    </a:p>
                    <a:p>
                      <a:pPr algn="l">
                        <a:lnSpc>
                          <a:spcPct val="107000"/>
                        </a:lnSpc>
                        <a:spcAft>
                          <a:spcPts val="0"/>
                        </a:spcAft>
                      </a:pPr>
                      <a:r>
                        <a:rPr lang="en-US" sz="1600" dirty="0">
                          <a:effectLst/>
                        </a:rPr>
                        <a:t>7 6 9 4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600" dirty="0">
                          <a:solidFill>
                            <a:schemeClr val="accent1"/>
                          </a:solidFill>
                          <a:effectLst/>
                        </a:rPr>
                        <a:t>13</a:t>
                      </a: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198491"/>
                  </a:ext>
                </a:extLst>
              </a:tr>
            </a:tbl>
          </a:graphicData>
        </a:graphic>
      </p:graphicFrame>
      <p:sp>
        <p:nvSpPr>
          <p:cNvPr id="10" name="TextBox 9">
            <a:extLst>
              <a:ext uri="{FF2B5EF4-FFF2-40B4-BE49-F238E27FC236}">
                <a16:creationId xmlns:a16="http://schemas.microsoft.com/office/drawing/2014/main" id="{B020E5A1-EC71-4078-AF5B-590B781E5F52}"/>
              </a:ext>
            </a:extLst>
          </p:cNvPr>
          <p:cNvSpPr txBox="1"/>
          <p:nvPr/>
        </p:nvSpPr>
        <p:spPr>
          <a:xfrm>
            <a:off x="494022" y="3657030"/>
            <a:ext cx="4726050" cy="1477328"/>
          </a:xfrm>
          <a:prstGeom prst="rect">
            <a:avLst/>
          </a:prstGeom>
          <a:noFill/>
        </p:spPr>
        <p:txBody>
          <a:bodyPr wrap="square">
            <a:spAutoFit/>
          </a:bodyPr>
          <a:lstStyle/>
          <a:p>
            <a:r>
              <a:rPr lang="en-US" b="0" i="0" dirty="0">
                <a:effectLst/>
                <a:latin typeface="urw-din"/>
              </a:rPr>
              <a:t>Input: </a:t>
            </a:r>
            <a:r>
              <a:rPr lang="en-US" b="0" i="0" dirty="0" err="1">
                <a:effectLst/>
                <a:latin typeface="urw-din"/>
              </a:rPr>
              <a:t>đầu</a:t>
            </a:r>
            <a:r>
              <a:rPr lang="en-US" b="0" i="0" dirty="0">
                <a:effectLst/>
                <a:latin typeface="urw-din"/>
              </a:rPr>
              <a:t> </a:t>
            </a:r>
            <a:r>
              <a:rPr lang="en-US" b="0" i="0" dirty="0" err="1">
                <a:effectLst/>
                <a:latin typeface="urw-din"/>
              </a:rPr>
              <a:t>vào</a:t>
            </a:r>
            <a:r>
              <a:rPr lang="en-US" b="0" i="0" dirty="0">
                <a:effectLst/>
                <a:latin typeface="urw-din"/>
              </a:rPr>
              <a:t> </a:t>
            </a:r>
            <a:r>
              <a:rPr lang="en-US" b="0" i="0" dirty="0" err="1">
                <a:effectLst/>
                <a:latin typeface="urw-din"/>
              </a:rPr>
              <a:t>là</a:t>
            </a:r>
            <a:r>
              <a:rPr lang="en-US" b="0" i="0" dirty="0">
                <a:effectLst/>
                <a:latin typeface="urw-din"/>
              </a:rPr>
              <a:t> 1 </a:t>
            </a:r>
            <a:r>
              <a:rPr lang="en-US" b="0" i="0" dirty="0" err="1">
                <a:effectLst/>
                <a:latin typeface="urw-din"/>
              </a:rPr>
              <a:t>số</a:t>
            </a:r>
            <a:r>
              <a:rPr lang="en-US" b="0" i="0" dirty="0">
                <a:effectLst/>
                <a:latin typeface="urw-din"/>
              </a:rPr>
              <a:t> </a:t>
            </a:r>
            <a:r>
              <a:rPr lang="en-US" b="0" i="0" dirty="0" err="1">
                <a:effectLst/>
                <a:latin typeface="urw-din"/>
              </a:rPr>
              <a:t>nguyên</a:t>
            </a:r>
            <a:r>
              <a:rPr lang="en-US" b="0" i="0" dirty="0">
                <a:effectLst/>
                <a:latin typeface="urw-din"/>
              </a:rPr>
              <a:t> n, </a:t>
            </a:r>
            <a:r>
              <a:rPr lang="en-US" b="0" i="0" dirty="0" err="1">
                <a:effectLst/>
                <a:latin typeface="urw-din"/>
              </a:rPr>
              <a:t>mỗi</a:t>
            </a:r>
            <a:r>
              <a:rPr lang="en-US" b="0" i="0" dirty="0">
                <a:effectLst/>
                <a:latin typeface="urw-din"/>
              </a:rPr>
              <a:t> n </a:t>
            </a:r>
            <a:r>
              <a:rPr lang="en-US" b="0" i="0" dirty="0" err="1">
                <a:effectLst/>
                <a:latin typeface="urw-din"/>
              </a:rPr>
              <a:t>dòng</a:t>
            </a:r>
            <a:r>
              <a:rPr lang="en-US" b="0" i="0" dirty="0">
                <a:effectLst/>
                <a:latin typeface="urw-din"/>
              </a:rPr>
              <a:t> </a:t>
            </a:r>
            <a:r>
              <a:rPr lang="en-US" b="0" i="0" dirty="0" err="1">
                <a:effectLst/>
                <a:latin typeface="urw-din"/>
              </a:rPr>
              <a:t>tiếp</a:t>
            </a:r>
            <a:r>
              <a:rPr lang="en-US" b="0" i="0" dirty="0">
                <a:effectLst/>
                <a:latin typeface="urw-din"/>
              </a:rPr>
              <a:t> </a:t>
            </a:r>
            <a:r>
              <a:rPr lang="en-US" b="0" i="0" dirty="0" err="1">
                <a:effectLst/>
                <a:latin typeface="urw-din"/>
              </a:rPr>
              <a:t>theo</a:t>
            </a:r>
            <a:r>
              <a:rPr lang="en-US" b="0" i="0" dirty="0">
                <a:effectLst/>
                <a:latin typeface="urw-din"/>
              </a:rPr>
              <a:t> </a:t>
            </a:r>
            <a:r>
              <a:rPr lang="en-US" b="0" i="0" dirty="0" err="1">
                <a:effectLst/>
                <a:latin typeface="urw-din"/>
              </a:rPr>
              <a:t>là</a:t>
            </a:r>
            <a:r>
              <a:rPr lang="en-US" b="0" i="0" dirty="0">
                <a:effectLst/>
                <a:latin typeface="urw-din"/>
              </a:rPr>
              <a:t> </a:t>
            </a:r>
            <a:r>
              <a:rPr lang="en-US" b="0" i="0" dirty="0" err="1">
                <a:effectLst/>
                <a:latin typeface="urw-din"/>
              </a:rPr>
              <a:t>thời</a:t>
            </a:r>
            <a:r>
              <a:rPr lang="en-US" b="0" i="0" dirty="0">
                <a:effectLst/>
                <a:latin typeface="urw-din"/>
              </a:rPr>
              <a:t> </a:t>
            </a:r>
            <a:r>
              <a:rPr lang="en-US" b="0" i="0" dirty="0" err="1">
                <a:effectLst/>
                <a:latin typeface="urw-din"/>
              </a:rPr>
              <a:t>gian</a:t>
            </a:r>
            <a:r>
              <a:rPr lang="en-US" b="0" i="0" dirty="0">
                <a:effectLst/>
                <a:latin typeface="urw-din"/>
              </a:rPr>
              <a:t> </a:t>
            </a:r>
            <a:r>
              <a:rPr lang="en-US" b="0" i="0" dirty="0" err="1">
                <a:effectLst/>
                <a:latin typeface="urw-din"/>
              </a:rPr>
              <a:t>làm</a:t>
            </a:r>
            <a:r>
              <a:rPr lang="en-US" b="0" i="0" dirty="0">
                <a:effectLst/>
                <a:latin typeface="urw-din"/>
              </a:rPr>
              <a:t> </a:t>
            </a:r>
            <a:r>
              <a:rPr lang="en-US" b="0" i="0" dirty="0" err="1">
                <a:effectLst/>
                <a:latin typeface="urw-din"/>
              </a:rPr>
              <a:t>việc</a:t>
            </a:r>
            <a:r>
              <a:rPr lang="en-US" b="0" i="0" dirty="0">
                <a:effectLst/>
                <a:latin typeface="urw-din"/>
              </a:rPr>
              <a:t> </a:t>
            </a:r>
            <a:r>
              <a:rPr lang="en-US" b="0" i="0" dirty="0" err="1">
                <a:effectLst/>
                <a:latin typeface="urw-din"/>
              </a:rPr>
              <a:t>của</a:t>
            </a:r>
            <a:r>
              <a:rPr lang="en-US" b="0" i="0" dirty="0">
                <a:effectLst/>
                <a:latin typeface="urw-din"/>
              </a:rPr>
              <a:t> </a:t>
            </a:r>
            <a:r>
              <a:rPr lang="en-US" b="0" i="0" dirty="0" err="1">
                <a:effectLst/>
                <a:latin typeface="urw-din"/>
              </a:rPr>
              <a:t>từng</a:t>
            </a:r>
            <a:r>
              <a:rPr lang="en-US" b="0" i="0" dirty="0">
                <a:effectLst/>
                <a:latin typeface="urw-din"/>
              </a:rPr>
              <a:t> </a:t>
            </a:r>
            <a:r>
              <a:rPr lang="en-US" b="0" i="0" dirty="0" err="1">
                <a:effectLst/>
                <a:latin typeface="urw-din"/>
              </a:rPr>
              <a:t>công</a:t>
            </a:r>
            <a:r>
              <a:rPr lang="en-US" b="0" i="0" dirty="0">
                <a:effectLst/>
                <a:latin typeface="urw-din"/>
              </a:rPr>
              <a:t> </a:t>
            </a:r>
            <a:r>
              <a:rPr lang="en-US" b="0" i="0" dirty="0" err="1">
                <a:effectLst/>
                <a:latin typeface="urw-din"/>
              </a:rPr>
              <a:t>nhân</a:t>
            </a:r>
            <a:r>
              <a:rPr lang="en-US" b="0" i="0" dirty="0">
                <a:effectLst/>
                <a:latin typeface="urw-din"/>
              </a:rPr>
              <a:t> </a:t>
            </a:r>
            <a:r>
              <a:rPr lang="en-US" b="0" i="0" dirty="0" err="1">
                <a:effectLst/>
                <a:latin typeface="urw-din"/>
              </a:rPr>
              <a:t>trong</a:t>
            </a:r>
            <a:r>
              <a:rPr lang="en-US" b="0" i="0" dirty="0">
                <a:effectLst/>
                <a:latin typeface="urw-din"/>
              </a:rPr>
              <a:t> </a:t>
            </a:r>
            <a:r>
              <a:rPr lang="en-US" b="0" i="0" dirty="0" err="1">
                <a:effectLst/>
                <a:latin typeface="urw-din"/>
              </a:rPr>
              <a:t>từng</a:t>
            </a:r>
            <a:r>
              <a:rPr lang="en-US" b="0" i="0" dirty="0">
                <a:effectLst/>
                <a:latin typeface="urw-din"/>
              </a:rPr>
              <a:t> </a:t>
            </a:r>
            <a:r>
              <a:rPr lang="en-US" b="0" i="0" dirty="0" err="1">
                <a:effectLst/>
                <a:latin typeface="urw-din"/>
              </a:rPr>
              <a:t>việc</a:t>
            </a:r>
            <a:r>
              <a:rPr lang="en-US" b="0" i="0" dirty="0">
                <a:effectLst/>
                <a:latin typeface="urw-din"/>
              </a:rPr>
              <a:t>.</a:t>
            </a:r>
          </a:p>
          <a:p>
            <a:r>
              <a:rPr lang="en-US" dirty="0">
                <a:latin typeface="urw-din"/>
              </a:rPr>
              <a:t>Output: </a:t>
            </a:r>
            <a:r>
              <a:rPr lang="en-US" dirty="0" err="1">
                <a:latin typeface="urw-din"/>
              </a:rPr>
              <a:t>Tổng</a:t>
            </a:r>
            <a:r>
              <a:rPr lang="en-US" dirty="0">
                <a:latin typeface="urw-din"/>
              </a:rPr>
              <a:t> </a:t>
            </a:r>
            <a:r>
              <a:rPr lang="en-US" dirty="0" err="1">
                <a:latin typeface="urw-din"/>
              </a:rPr>
              <a:t>thời</a:t>
            </a:r>
            <a:r>
              <a:rPr lang="en-US" dirty="0">
                <a:latin typeface="urw-din"/>
              </a:rPr>
              <a:t> </a:t>
            </a:r>
            <a:r>
              <a:rPr lang="en-US" dirty="0" err="1">
                <a:latin typeface="urw-din"/>
              </a:rPr>
              <a:t>gian</a:t>
            </a:r>
            <a:r>
              <a:rPr lang="en-US" dirty="0">
                <a:latin typeface="urw-din"/>
              </a:rPr>
              <a:t> </a:t>
            </a:r>
            <a:r>
              <a:rPr lang="en-US" dirty="0" err="1">
                <a:latin typeface="urw-din"/>
              </a:rPr>
              <a:t>làm</a:t>
            </a:r>
            <a:r>
              <a:rPr lang="en-US" dirty="0">
                <a:latin typeface="urw-din"/>
              </a:rPr>
              <a:t> </a:t>
            </a:r>
            <a:r>
              <a:rPr lang="en-US" dirty="0" err="1">
                <a:latin typeface="urw-din"/>
              </a:rPr>
              <a:t>việc</a:t>
            </a:r>
            <a:r>
              <a:rPr lang="en-US" dirty="0">
                <a:latin typeface="urw-din"/>
              </a:rPr>
              <a:t> </a:t>
            </a:r>
            <a:r>
              <a:rPr lang="en-US" dirty="0" err="1">
                <a:latin typeface="urw-din"/>
              </a:rPr>
              <a:t>ít</a:t>
            </a:r>
            <a:r>
              <a:rPr lang="en-US" dirty="0">
                <a:latin typeface="urw-din"/>
              </a:rPr>
              <a:t> </a:t>
            </a:r>
            <a:r>
              <a:rPr lang="en-US" dirty="0" err="1">
                <a:latin typeface="urw-din"/>
              </a:rPr>
              <a:t>nhất</a:t>
            </a:r>
            <a:r>
              <a:rPr lang="en-US" dirty="0">
                <a:latin typeface="urw-din"/>
              </a:rPr>
              <a:t> </a:t>
            </a:r>
            <a:r>
              <a:rPr lang="en-US" dirty="0" err="1">
                <a:latin typeface="urw-din"/>
              </a:rPr>
              <a:t>của</a:t>
            </a:r>
            <a:r>
              <a:rPr lang="en-US" dirty="0">
                <a:latin typeface="urw-din"/>
              </a:rPr>
              <a:t> </a:t>
            </a:r>
          </a:p>
          <a:p>
            <a:r>
              <a:rPr lang="en-US" dirty="0" err="1">
                <a:latin typeface="urw-din"/>
              </a:rPr>
              <a:t>các</a:t>
            </a:r>
            <a:r>
              <a:rPr lang="en-US" dirty="0">
                <a:latin typeface="urw-din"/>
              </a:rPr>
              <a:t> </a:t>
            </a:r>
            <a:r>
              <a:rPr lang="en-US" dirty="0" err="1">
                <a:latin typeface="urw-din"/>
              </a:rPr>
              <a:t>công</a:t>
            </a:r>
            <a:r>
              <a:rPr lang="en-US" dirty="0">
                <a:latin typeface="urw-din"/>
              </a:rPr>
              <a:t> </a:t>
            </a:r>
            <a:r>
              <a:rPr lang="en-US" dirty="0" err="1">
                <a:latin typeface="urw-din"/>
              </a:rPr>
              <a:t>nhân</a:t>
            </a:r>
            <a:r>
              <a:rPr lang="en-US" dirty="0">
                <a:latin typeface="urw-din"/>
              </a:rPr>
              <a:t>.</a:t>
            </a:r>
            <a:endParaRPr lang="vi-VN" dirty="0"/>
          </a:p>
        </p:txBody>
      </p:sp>
    </p:spTree>
    <p:extLst>
      <p:ext uri="{BB962C8B-B14F-4D97-AF65-F5344CB8AC3E}">
        <p14:creationId xmlns:p14="http://schemas.microsoft.com/office/powerpoint/2010/main" val="223900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0" y="14134"/>
            <a:ext cx="9144000" cy="576064"/>
          </a:xfrm>
        </p:spPr>
        <p:txBody>
          <a:bodyPr/>
          <a:lstStyle/>
          <a:p>
            <a:r>
              <a:rPr lang="en-US" dirty="0" err="1">
                <a:solidFill>
                  <a:schemeClr val="tx1"/>
                </a:solidFill>
              </a:rPr>
              <a:t>Tài</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khảo</a:t>
            </a:r>
            <a:endParaRPr lang="vi-VN" dirty="0">
              <a:solidFill>
                <a:schemeClr val="tx1"/>
              </a:solidFill>
            </a:endParaRPr>
          </a:p>
        </p:txBody>
      </p:sp>
      <p:sp>
        <p:nvSpPr>
          <p:cNvPr id="10" name="TextBox 9">
            <a:extLst>
              <a:ext uri="{FF2B5EF4-FFF2-40B4-BE49-F238E27FC236}">
                <a16:creationId xmlns:a16="http://schemas.microsoft.com/office/drawing/2014/main" id="{4ACAB78A-2B14-4D90-BF13-6478502B9A64}"/>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21</a:t>
            </a:r>
            <a:endParaRPr lang="vi-VN" sz="1600" dirty="0">
              <a:cs typeface="Hadassah Friedlaender" panose="02020603050405020304" pitchFamily="18" charset="-79"/>
            </a:endParaRPr>
          </a:p>
        </p:txBody>
      </p:sp>
      <p:sp>
        <p:nvSpPr>
          <p:cNvPr id="11" name="TextBox 10">
            <a:extLst>
              <a:ext uri="{FF2B5EF4-FFF2-40B4-BE49-F238E27FC236}">
                <a16:creationId xmlns:a16="http://schemas.microsoft.com/office/drawing/2014/main" id="{870B5D92-8EBB-40CD-A7D4-2D1E2137B6CA}"/>
              </a:ext>
            </a:extLst>
          </p:cNvPr>
          <p:cNvSpPr txBox="1"/>
          <p:nvPr/>
        </p:nvSpPr>
        <p:spPr>
          <a:xfrm>
            <a:off x="1691680" y="1491630"/>
            <a:ext cx="5688632" cy="369332"/>
          </a:xfrm>
          <a:prstGeom prst="rect">
            <a:avLst/>
          </a:prstGeom>
          <a:noFill/>
        </p:spPr>
        <p:txBody>
          <a:bodyPr wrap="square">
            <a:spAutoFit/>
          </a:bodyPr>
          <a:lstStyle/>
          <a:p>
            <a:r>
              <a:rPr lang="en-US" dirty="0">
                <a:latin typeface="+mj-lt"/>
              </a:rPr>
              <a:t>Introduction to the Design and Analysis of Algorithms</a:t>
            </a:r>
            <a:endParaRPr lang="vi-VN" dirty="0">
              <a:latin typeface="+mj-lt"/>
            </a:endParaRPr>
          </a:p>
        </p:txBody>
      </p:sp>
      <p:sp>
        <p:nvSpPr>
          <p:cNvPr id="12" name="Rectangle 9">
            <a:extLst>
              <a:ext uri="{FF2B5EF4-FFF2-40B4-BE49-F238E27FC236}">
                <a16:creationId xmlns:a16="http://schemas.microsoft.com/office/drawing/2014/main" id="{1D2E623E-1014-4A4A-A58B-A95BBF6771CE}"/>
              </a:ext>
            </a:extLst>
          </p:cNvPr>
          <p:cNvSpPr/>
          <p:nvPr/>
        </p:nvSpPr>
        <p:spPr>
          <a:xfrm>
            <a:off x="1115616" y="1564309"/>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TextBox 14">
            <a:extLst>
              <a:ext uri="{FF2B5EF4-FFF2-40B4-BE49-F238E27FC236}">
                <a16:creationId xmlns:a16="http://schemas.microsoft.com/office/drawing/2014/main" id="{9AE2A0E4-F64B-4355-AFB0-38CFD677F223}"/>
              </a:ext>
            </a:extLst>
          </p:cNvPr>
          <p:cNvSpPr txBox="1"/>
          <p:nvPr/>
        </p:nvSpPr>
        <p:spPr>
          <a:xfrm>
            <a:off x="1692968" y="2211710"/>
            <a:ext cx="6984776" cy="369332"/>
          </a:xfrm>
          <a:prstGeom prst="rect">
            <a:avLst/>
          </a:prstGeom>
          <a:noFill/>
        </p:spPr>
        <p:txBody>
          <a:bodyPr wrap="square">
            <a:spAutoFit/>
          </a:bodyPr>
          <a:lstStyle/>
          <a:p>
            <a:r>
              <a:rPr lang="vi-VN" dirty="0"/>
              <a:t>https://www.geeksforgeeks.org/branch-and-bound-algorithm/</a:t>
            </a:r>
          </a:p>
        </p:txBody>
      </p:sp>
      <p:sp>
        <p:nvSpPr>
          <p:cNvPr id="16" name="Rectangle 9">
            <a:extLst>
              <a:ext uri="{FF2B5EF4-FFF2-40B4-BE49-F238E27FC236}">
                <a16:creationId xmlns:a16="http://schemas.microsoft.com/office/drawing/2014/main" id="{5B651461-56C1-45B1-93B9-8ECE883B7713}"/>
              </a:ext>
            </a:extLst>
          </p:cNvPr>
          <p:cNvSpPr/>
          <p:nvPr/>
        </p:nvSpPr>
        <p:spPr>
          <a:xfrm>
            <a:off x="1118819" y="2271133"/>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4881FFEA-7DC3-430E-91C2-B193F6976B6E}"/>
              </a:ext>
            </a:extLst>
          </p:cNvPr>
          <p:cNvSpPr txBox="1"/>
          <p:nvPr/>
        </p:nvSpPr>
        <p:spPr>
          <a:xfrm>
            <a:off x="1691680" y="2971015"/>
            <a:ext cx="7200800" cy="369332"/>
          </a:xfrm>
          <a:prstGeom prst="rect">
            <a:avLst/>
          </a:prstGeom>
          <a:noFill/>
        </p:spPr>
        <p:txBody>
          <a:bodyPr wrap="square">
            <a:spAutoFit/>
          </a:bodyPr>
          <a:lstStyle/>
          <a:p>
            <a:r>
              <a:rPr lang="en-US" dirty="0"/>
              <a:t>https://www.baeldung.com/cs/branch-and-bound</a:t>
            </a:r>
            <a:endParaRPr lang="vi-VN" dirty="0"/>
          </a:p>
        </p:txBody>
      </p:sp>
      <p:sp>
        <p:nvSpPr>
          <p:cNvPr id="19" name="Rectangle 9">
            <a:extLst>
              <a:ext uri="{FF2B5EF4-FFF2-40B4-BE49-F238E27FC236}">
                <a16:creationId xmlns:a16="http://schemas.microsoft.com/office/drawing/2014/main" id="{A926555F-127A-4F6C-A8E2-38E8943E19E2}"/>
              </a:ext>
            </a:extLst>
          </p:cNvPr>
          <p:cNvSpPr/>
          <p:nvPr/>
        </p:nvSpPr>
        <p:spPr>
          <a:xfrm>
            <a:off x="1115616" y="3030438"/>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0" name="TextBox 19">
            <a:extLst>
              <a:ext uri="{FF2B5EF4-FFF2-40B4-BE49-F238E27FC236}">
                <a16:creationId xmlns:a16="http://schemas.microsoft.com/office/drawing/2014/main" id="{59CCEA4B-C032-4617-9661-DBA5A7180BB4}"/>
              </a:ext>
            </a:extLst>
          </p:cNvPr>
          <p:cNvSpPr txBox="1"/>
          <p:nvPr/>
        </p:nvSpPr>
        <p:spPr>
          <a:xfrm>
            <a:off x="1379212" y="4017888"/>
            <a:ext cx="6984776" cy="369332"/>
          </a:xfrm>
          <a:prstGeom prst="rect">
            <a:avLst/>
          </a:prstGeom>
          <a:noFill/>
        </p:spPr>
        <p:txBody>
          <a:bodyPr wrap="square">
            <a:spAutoFit/>
          </a:bodyPr>
          <a:lstStyle/>
          <a:p>
            <a:r>
              <a:rPr lang="vi-VN" dirty="0">
                <a:solidFill>
                  <a:srgbClr val="FF0000"/>
                </a:solidFill>
              </a:rPr>
              <a:t>Nếu bạn có góp ý hoặc thắc mắc về phươnng pháp nhánh cận</a:t>
            </a:r>
          </a:p>
        </p:txBody>
      </p:sp>
      <p:sp>
        <p:nvSpPr>
          <p:cNvPr id="23" name="TextBox 22">
            <a:extLst>
              <a:ext uri="{FF2B5EF4-FFF2-40B4-BE49-F238E27FC236}">
                <a16:creationId xmlns:a16="http://schemas.microsoft.com/office/drawing/2014/main" id="{A4821D72-816B-4F94-802E-E0D29ED486C4}"/>
              </a:ext>
            </a:extLst>
          </p:cNvPr>
          <p:cNvSpPr txBox="1"/>
          <p:nvPr/>
        </p:nvSpPr>
        <p:spPr>
          <a:xfrm>
            <a:off x="2895995" y="4547324"/>
            <a:ext cx="4578722" cy="369332"/>
          </a:xfrm>
          <a:prstGeom prst="rect">
            <a:avLst/>
          </a:prstGeom>
          <a:noFill/>
        </p:spPr>
        <p:txBody>
          <a:bodyPr wrap="square">
            <a:spAutoFit/>
          </a:bodyPr>
          <a:lstStyle/>
          <a:p>
            <a:r>
              <a:rPr lang="vi-VN" dirty="0">
                <a:solidFill>
                  <a:srgbClr val="FF0000"/>
                </a:solidFill>
              </a:rPr>
              <a:t>https://by.com.vn/c0G1Iq</a:t>
            </a:r>
          </a:p>
        </p:txBody>
      </p:sp>
      <p:sp>
        <p:nvSpPr>
          <p:cNvPr id="24" name="Isosceles Triangle 51">
            <a:extLst>
              <a:ext uri="{FF2B5EF4-FFF2-40B4-BE49-F238E27FC236}">
                <a16:creationId xmlns:a16="http://schemas.microsoft.com/office/drawing/2014/main" id="{0B975BE9-C186-44BA-B149-6BA7E2A271C9}"/>
              </a:ext>
            </a:extLst>
          </p:cNvPr>
          <p:cNvSpPr/>
          <p:nvPr/>
        </p:nvSpPr>
        <p:spPr>
          <a:xfrm>
            <a:off x="2511346" y="4591376"/>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415126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9" grpId="0" animBg="1"/>
      <p:bldP spid="20" grpId="0"/>
      <p:bldP spid="23" grpId="0"/>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solidFill>
              </a:rPr>
              <a:t>Thank</a:t>
            </a:r>
            <a:r>
              <a:rPr lang="en-US" altLang="ko-KR" dirty="0"/>
              <a:t> you</a:t>
            </a:r>
            <a:endParaRPr lang="ko-KR" altLang="en-US" dirty="0"/>
          </a:p>
        </p:txBody>
      </p:sp>
      <p:sp>
        <p:nvSpPr>
          <p:cNvPr id="3" name="TextBox 2">
            <a:extLst>
              <a:ext uri="{FF2B5EF4-FFF2-40B4-BE49-F238E27FC236}">
                <a16:creationId xmlns:a16="http://schemas.microsoft.com/office/drawing/2014/main" id="{A8EEF9CF-3457-4FD4-B509-6C48278B6641}"/>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663840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cs typeface="Times New Roman" panose="02020603050405020304" pitchFamily="18" charset="0"/>
              </a:rPr>
              <a:t>1. </a:t>
            </a:r>
            <a:r>
              <a:rPr lang="en-US" altLang="ko-KR" dirty="0" err="1">
                <a:cs typeface="Times New Roman" panose="02020603050405020304" pitchFamily="18" charset="0"/>
              </a:rPr>
              <a:t>Đặt</a:t>
            </a:r>
            <a:r>
              <a:rPr lang="en-US" altLang="ko-KR" dirty="0">
                <a:cs typeface="Times New Roman" panose="02020603050405020304" pitchFamily="18" charset="0"/>
              </a:rPr>
              <a:t> </a:t>
            </a:r>
            <a:r>
              <a:rPr lang="en-US" altLang="ko-KR" dirty="0" err="1">
                <a:cs typeface="Times New Roman" panose="02020603050405020304" pitchFamily="18" charset="0"/>
              </a:rPr>
              <a:t>vấn</a:t>
            </a:r>
            <a:r>
              <a:rPr lang="en-US" altLang="ko-KR" dirty="0">
                <a:cs typeface="Times New Roman" panose="02020603050405020304" pitchFamily="18" charset="0"/>
              </a:rPr>
              <a:t> </a:t>
            </a:r>
            <a:r>
              <a:rPr lang="en-US" altLang="ko-KR" dirty="0" err="1">
                <a:cs typeface="Times New Roman" panose="02020603050405020304" pitchFamily="18" charset="0"/>
              </a:rPr>
              <a:t>đề</a:t>
            </a:r>
            <a:endParaRPr lang="ko-KR" altLang="en-US" dirty="0">
              <a:solidFill>
                <a:schemeClr val="tx1">
                  <a:lumMod val="75000"/>
                  <a:lumOff val="25000"/>
                </a:schemeClr>
              </a:solidFill>
              <a:cs typeface="Times New Roman" panose="02020603050405020304" pitchFamily="18" charset="0"/>
            </a:endParaRPr>
          </a:p>
        </p:txBody>
      </p:sp>
      <p:sp>
        <p:nvSpPr>
          <p:cNvPr id="5" name="Rectangle 7">
            <a:extLst>
              <a:ext uri="{FF2B5EF4-FFF2-40B4-BE49-F238E27FC236}">
                <a16:creationId xmlns:a16="http://schemas.microsoft.com/office/drawing/2014/main" id="{67DC0FCC-029C-4078-B491-B59960DEFC5A}"/>
              </a:ext>
            </a:extLst>
          </p:cNvPr>
          <p:cNvSpPr/>
          <p:nvPr/>
        </p:nvSpPr>
        <p:spPr>
          <a:xfrm rot="18900000" flipH="1">
            <a:off x="2134170" y="2246434"/>
            <a:ext cx="349580" cy="78534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TextBox 3">
            <a:extLst>
              <a:ext uri="{FF2B5EF4-FFF2-40B4-BE49-F238E27FC236}">
                <a16:creationId xmlns:a16="http://schemas.microsoft.com/office/drawing/2014/main" id="{FC6653C4-F684-4308-BEDE-79EB215547D7}"/>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3</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10123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1764" y="111892"/>
            <a:ext cx="9144000" cy="576064"/>
          </a:xfrm>
        </p:spPr>
        <p:txBody>
          <a:bodyPr/>
          <a:lstStyle/>
          <a:p>
            <a:r>
              <a:rPr lang="en-US" altLang="ko-KR" dirty="0" err="1">
                <a:solidFill>
                  <a:schemeClr val="tx1"/>
                </a:solidFill>
              </a:rPr>
              <a:t>Bài</a:t>
            </a:r>
            <a:r>
              <a:rPr lang="en-US" altLang="ko-KR" dirty="0">
                <a:solidFill>
                  <a:schemeClr val="tx1"/>
                </a:solidFill>
              </a:rPr>
              <a:t> </a:t>
            </a:r>
            <a:r>
              <a:rPr lang="en-US" altLang="ko-KR" dirty="0" err="1">
                <a:solidFill>
                  <a:schemeClr val="tx1"/>
                </a:solidFill>
              </a:rPr>
              <a:t>toán</a:t>
            </a:r>
            <a:r>
              <a:rPr lang="en-US" altLang="ko-KR" dirty="0">
                <a:solidFill>
                  <a:schemeClr val="tx1"/>
                </a:solidFill>
              </a:rPr>
              <a:t> </a:t>
            </a:r>
            <a:r>
              <a:rPr lang="en-US" altLang="ko-KR" dirty="0" err="1">
                <a:solidFill>
                  <a:schemeClr val="tx1"/>
                </a:solidFill>
              </a:rPr>
              <a:t>Ăn</a:t>
            </a:r>
            <a:r>
              <a:rPr lang="en-US" altLang="ko-KR" dirty="0">
                <a:solidFill>
                  <a:schemeClr val="tx1"/>
                </a:solidFill>
              </a:rPr>
              <a:t> </a:t>
            </a:r>
            <a:r>
              <a:rPr lang="en-US" altLang="ko-KR" dirty="0" err="1">
                <a:solidFill>
                  <a:schemeClr val="tx1"/>
                </a:solidFill>
              </a:rPr>
              <a:t>khế</a:t>
            </a:r>
            <a:r>
              <a:rPr lang="en-US" altLang="ko-KR" dirty="0">
                <a:solidFill>
                  <a:schemeClr val="tx1"/>
                </a:solidFill>
              </a:rPr>
              <a:t> </a:t>
            </a:r>
            <a:r>
              <a:rPr lang="en-US" altLang="ko-KR" dirty="0" err="1">
                <a:solidFill>
                  <a:schemeClr val="tx1"/>
                </a:solidFill>
              </a:rPr>
              <a:t>trả</a:t>
            </a:r>
            <a:r>
              <a:rPr lang="en-US" altLang="ko-KR" dirty="0">
                <a:solidFill>
                  <a:schemeClr val="tx1"/>
                </a:solidFill>
              </a:rPr>
              <a:t> </a:t>
            </a:r>
            <a:r>
              <a:rPr lang="en-US" altLang="ko-KR" dirty="0" err="1">
                <a:solidFill>
                  <a:schemeClr val="tx1"/>
                </a:solidFill>
              </a:rPr>
              <a:t>vàng</a:t>
            </a:r>
            <a:r>
              <a:rPr lang="en-US" altLang="ko-KR" dirty="0">
                <a:solidFill>
                  <a:schemeClr val="tx1"/>
                </a:solidFill>
              </a:rPr>
              <a:t> (Knapsack)</a:t>
            </a:r>
            <a:endParaRPr lang="ko-KR" altLang="en-US" dirty="0">
              <a:solidFill>
                <a:schemeClr val="tx1"/>
              </a:solidFill>
            </a:endParaRPr>
          </a:p>
        </p:txBody>
      </p:sp>
      <p:sp>
        <p:nvSpPr>
          <p:cNvPr id="48" name="Text Placeholder 1">
            <a:extLst>
              <a:ext uri="{FF2B5EF4-FFF2-40B4-BE49-F238E27FC236}">
                <a16:creationId xmlns:a16="http://schemas.microsoft.com/office/drawing/2014/main" id="{F721A681-DEE5-4C7D-8509-822ECBBF6141}"/>
              </a:ext>
            </a:extLst>
          </p:cNvPr>
          <p:cNvSpPr txBox="1">
            <a:spLocks/>
          </p:cNvSpPr>
          <p:nvPr/>
        </p:nvSpPr>
        <p:spPr>
          <a:xfrm>
            <a:off x="675267" y="2813346"/>
            <a:ext cx="579905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2700" marR="5080" algn="l">
              <a:lnSpc>
                <a:spcPct val="100000"/>
              </a:lnSpc>
              <a:spcBef>
                <a:spcPts val="100"/>
              </a:spcBef>
            </a:pPr>
            <a:r>
              <a:rPr lang="vi-VN" sz="1800" spc="-25" dirty="0">
                <a:solidFill>
                  <a:schemeClr val="tx1"/>
                </a:solidFill>
                <a:latin typeface="+mj-lt"/>
                <a:cs typeface="Hadassah Friedlaender" panose="02020603050405020304" pitchFamily="18" charset="-79"/>
              </a:rPr>
              <a:t>Nhưng người anh chỉ đem theo túi sách chứa tối đa là MVới bản tính tham lam, anh ta muốn giàu có nhất. </a:t>
            </a:r>
          </a:p>
        </p:txBody>
      </p:sp>
      <p:sp>
        <p:nvSpPr>
          <p:cNvPr id="10" name="TextBox 9">
            <a:extLst>
              <a:ext uri="{FF2B5EF4-FFF2-40B4-BE49-F238E27FC236}">
                <a16:creationId xmlns:a16="http://schemas.microsoft.com/office/drawing/2014/main" id="{34D7E4D7-E658-462C-92EE-DA15DE930EFA}"/>
              </a:ext>
            </a:extLst>
          </p:cNvPr>
          <p:cNvSpPr txBox="1"/>
          <p:nvPr/>
        </p:nvSpPr>
        <p:spPr>
          <a:xfrm>
            <a:off x="675267" y="1059582"/>
            <a:ext cx="5472608" cy="1200329"/>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Ngày xửa ngày xưa, trong câu chuyện “Ăn khế trả     vàng”, chim thần đã chở người anh tới một hòn đảo  có chứa các loại đá quý có trọng lượng  và giá trị      khác nhau</a:t>
            </a:r>
          </a:p>
        </p:txBody>
      </p:sp>
      <p:sp>
        <p:nvSpPr>
          <p:cNvPr id="11" name="Rectangle 7">
            <a:extLst>
              <a:ext uri="{FF2B5EF4-FFF2-40B4-BE49-F238E27FC236}">
                <a16:creationId xmlns:a16="http://schemas.microsoft.com/office/drawing/2014/main" id="{4B8F91DA-AF5F-487B-905E-B55D9C60EA36}"/>
              </a:ext>
            </a:extLst>
          </p:cNvPr>
          <p:cNvSpPr/>
          <p:nvPr/>
        </p:nvSpPr>
        <p:spPr>
          <a:xfrm rot="18900000">
            <a:off x="245067" y="1153618"/>
            <a:ext cx="292637" cy="51030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Smiley Face 12">
            <a:extLst>
              <a:ext uri="{FF2B5EF4-FFF2-40B4-BE49-F238E27FC236}">
                <a16:creationId xmlns:a16="http://schemas.microsoft.com/office/drawing/2014/main" id="{21A68D7F-646B-4703-8B00-2DF764C77127}"/>
              </a:ext>
            </a:extLst>
          </p:cNvPr>
          <p:cNvSpPr/>
          <p:nvPr/>
        </p:nvSpPr>
        <p:spPr>
          <a:xfrm>
            <a:off x="107504" y="2813346"/>
            <a:ext cx="495755" cy="479226"/>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 name="Frame 17">
            <a:extLst>
              <a:ext uri="{FF2B5EF4-FFF2-40B4-BE49-F238E27FC236}">
                <a16:creationId xmlns:a16="http://schemas.microsoft.com/office/drawing/2014/main" id="{5C841E7A-90FF-45F2-B909-423B4F18AF92}"/>
              </a:ext>
            </a:extLst>
          </p:cNvPr>
          <p:cNvSpPr/>
          <p:nvPr/>
        </p:nvSpPr>
        <p:spPr>
          <a:xfrm>
            <a:off x="107504" y="3778079"/>
            <a:ext cx="495755" cy="40231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TextBox 15">
            <a:extLst>
              <a:ext uri="{FF2B5EF4-FFF2-40B4-BE49-F238E27FC236}">
                <a16:creationId xmlns:a16="http://schemas.microsoft.com/office/drawing/2014/main" id="{A1C2D44E-CE9A-48D0-9DB5-656ED3481791}"/>
              </a:ext>
            </a:extLst>
          </p:cNvPr>
          <p:cNvSpPr txBox="1"/>
          <p:nvPr/>
        </p:nvSpPr>
        <p:spPr>
          <a:xfrm>
            <a:off x="675267" y="3622253"/>
            <a:ext cx="4572000" cy="923330"/>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Hãy giúp anh ta lấy những viên đá quý sao cho có giá trị cao nhất mà vẫn chứa vừa cái túi.</a:t>
            </a:r>
          </a:p>
        </p:txBody>
      </p:sp>
      <p:sp>
        <p:nvSpPr>
          <p:cNvPr id="17" name="object 20">
            <a:extLst>
              <a:ext uri="{FF2B5EF4-FFF2-40B4-BE49-F238E27FC236}">
                <a16:creationId xmlns:a16="http://schemas.microsoft.com/office/drawing/2014/main" id="{73C1028E-E9AC-4BB5-AB74-77DF6FD52289}"/>
              </a:ext>
            </a:extLst>
          </p:cNvPr>
          <p:cNvSpPr txBox="1"/>
          <p:nvPr/>
        </p:nvSpPr>
        <p:spPr>
          <a:xfrm>
            <a:off x="6855588" y="3134430"/>
            <a:ext cx="1964884" cy="289182"/>
          </a:xfrm>
          <a:prstGeom prst="rect">
            <a:avLst/>
          </a:prstGeom>
        </p:spPr>
        <p:txBody>
          <a:bodyPr vert="horz" wrap="square" lIns="0" tIns="12065" rIns="0" bIns="0" rtlCol="0">
            <a:spAutoFit/>
          </a:bodyPr>
          <a:lstStyle/>
          <a:p>
            <a:pPr marL="12700">
              <a:lnSpc>
                <a:spcPct val="100000"/>
              </a:lnSpc>
              <a:spcBef>
                <a:spcPts val="95"/>
              </a:spcBef>
            </a:pPr>
            <a:r>
              <a:rPr b="1" spc="180" dirty="0">
                <a:latin typeface="+mj-lt"/>
                <a:cs typeface="Arial"/>
              </a:rPr>
              <a:t>M </a:t>
            </a:r>
            <a:r>
              <a:rPr b="1" spc="215" dirty="0">
                <a:latin typeface="+mj-lt"/>
                <a:cs typeface="Arial"/>
              </a:rPr>
              <a:t>=</a:t>
            </a:r>
            <a:r>
              <a:rPr b="1" spc="-50" dirty="0">
                <a:latin typeface="+mj-lt"/>
                <a:cs typeface="Arial"/>
              </a:rPr>
              <a:t> </a:t>
            </a:r>
            <a:r>
              <a:rPr b="1" spc="-114" dirty="0">
                <a:latin typeface="+mj-lt"/>
                <a:cs typeface="Arial"/>
              </a:rPr>
              <a:t>10</a:t>
            </a:r>
            <a:endParaRPr dirty="0">
              <a:latin typeface="+mj-lt"/>
              <a:cs typeface="Arial"/>
            </a:endParaRPr>
          </a:p>
        </p:txBody>
      </p:sp>
      <p:sp>
        <p:nvSpPr>
          <p:cNvPr id="12" name="TextBox 11">
            <a:extLst>
              <a:ext uri="{FF2B5EF4-FFF2-40B4-BE49-F238E27FC236}">
                <a16:creationId xmlns:a16="http://schemas.microsoft.com/office/drawing/2014/main" id="{75B91A6B-47AA-49C9-8076-B07E63EAA998}"/>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4</a:t>
            </a:r>
            <a:endParaRPr lang="vi-VN" sz="1600" dirty="0">
              <a:cs typeface="Hadassah Friedlaender" panose="02020603050405020304" pitchFamily="18" charset="-79"/>
            </a:endParaRPr>
          </a:p>
        </p:txBody>
      </p:sp>
      <p:pic>
        <p:nvPicPr>
          <p:cNvPr id="4" name="Picture 3">
            <a:extLst>
              <a:ext uri="{FF2B5EF4-FFF2-40B4-BE49-F238E27FC236}">
                <a16:creationId xmlns:a16="http://schemas.microsoft.com/office/drawing/2014/main" id="{872B3B63-7779-47B1-9C68-2AFE70553D18}"/>
              </a:ext>
            </a:extLst>
          </p:cNvPr>
          <p:cNvPicPr>
            <a:picLocks noChangeAspect="1"/>
          </p:cNvPicPr>
          <p:nvPr/>
        </p:nvPicPr>
        <p:blipFill>
          <a:blip r:embed="rId2"/>
          <a:stretch>
            <a:fillRect/>
          </a:stretch>
        </p:blipFill>
        <p:spPr>
          <a:xfrm>
            <a:off x="6549147" y="1020889"/>
            <a:ext cx="2499577" cy="1950889"/>
          </a:xfrm>
          <a:prstGeom prst="rect">
            <a:avLst/>
          </a:prstGeom>
        </p:spPr>
      </p:pic>
    </p:spTree>
    <p:extLst>
      <p:ext uri="{BB962C8B-B14F-4D97-AF65-F5344CB8AC3E}">
        <p14:creationId xmlns:p14="http://schemas.microsoft.com/office/powerpoint/2010/main" val="3899537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8" grpId="0"/>
      <p:bldP spid="10" grpId="0"/>
      <p:bldP spid="11" grpId="0" animBg="1"/>
      <p:bldP spid="13" grpId="0" animBg="1"/>
      <p:bldP spid="14" grpId="0" animBg="1"/>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989" y="70423"/>
            <a:ext cx="9144000" cy="576064"/>
          </a:xfrm>
        </p:spPr>
        <p:txBody>
          <a:bodyPr/>
          <a:lstStyle/>
          <a:p>
            <a:r>
              <a:rPr lang="en-US" altLang="ko-KR" dirty="0">
                <a:solidFill>
                  <a:schemeClr val="tx1"/>
                </a:solidFill>
              </a:rPr>
              <a:t>Back tracking</a:t>
            </a:r>
            <a:endParaRPr lang="ko-KR" altLang="en-US" dirty="0">
              <a:solidFill>
                <a:schemeClr val="tx1"/>
              </a:solidFill>
            </a:endParaRPr>
          </a:p>
        </p:txBody>
      </p:sp>
      <p:sp>
        <p:nvSpPr>
          <p:cNvPr id="12" name="Hình chữ nhật 3">
            <a:extLst>
              <a:ext uri="{FF2B5EF4-FFF2-40B4-BE49-F238E27FC236}">
                <a16:creationId xmlns:a16="http://schemas.microsoft.com/office/drawing/2014/main" id="{CFDDE71A-2AAE-460B-B916-6F198F2B7212}"/>
              </a:ext>
            </a:extLst>
          </p:cNvPr>
          <p:cNvSpPr/>
          <p:nvPr/>
        </p:nvSpPr>
        <p:spPr>
          <a:xfrm>
            <a:off x="3742718" y="130792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15" name="Đường nối Thẳng 4">
            <a:extLst>
              <a:ext uri="{FF2B5EF4-FFF2-40B4-BE49-F238E27FC236}">
                <a16:creationId xmlns:a16="http://schemas.microsoft.com/office/drawing/2014/main" id="{A94D54BD-602D-48AF-AF2B-78D400749649}"/>
              </a:ext>
            </a:extLst>
          </p:cNvPr>
          <p:cNvCxnSpPr>
            <a:cxnSpLocks/>
            <a:stCxn id="19" idx="0"/>
            <a:endCxn id="12" idx="2"/>
          </p:cNvCxnSpPr>
          <p:nvPr/>
        </p:nvCxnSpPr>
        <p:spPr>
          <a:xfrm flipV="1">
            <a:off x="1157808" y="1664613"/>
            <a:ext cx="2890115" cy="418127"/>
          </a:xfrm>
          <a:prstGeom prst="line">
            <a:avLst/>
          </a:prstGeom>
        </p:spPr>
        <p:style>
          <a:lnRef idx="1">
            <a:schemeClr val="dk1"/>
          </a:lnRef>
          <a:fillRef idx="0">
            <a:schemeClr val="dk1"/>
          </a:fillRef>
          <a:effectRef idx="0">
            <a:schemeClr val="dk1"/>
          </a:effectRef>
          <a:fontRef idx="minor">
            <a:schemeClr val="tx1"/>
          </a:fontRef>
        </p:style>
      </p:cxnSp>
      <p:sp>
        <p:nvSpPr>
          <p:cNvPr id="19" name="Hình chữ nhật 5">
            <a:extLst>
              <a:ext uri="{FF2B5EF4-FFF2-40B4-BE49-F238E27FC236}">
                <a16:creationId xmlns:a16="http://schemas.microsoft.com/office/drawing/2014/main" id="{FC0C6ED5-0C8D-4431-A0A9-8CABC6DCE8F5}"/>
              </a:ext>
            </a:extLst>
          </p:cNvPr>
          <p:cNvSpPr/>
          <p:nvPr/>
        </p:nvSpPr>
        <p:spPr>
          <a:xfrm>
            <a:off x="852603" y="208273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sp>
        <p:nvSpPr>
          <p:cNvPr id="20" name="Hình chữ nhật 7">
            <a:extLst>
              <a:ext uri="{FF2B5EF4-FFF2-40B4-BE49-F238E27FC236}">
                <a16:creationId xmlns:a16="http://schemas.microsoft.com/office/drawing/2014/main" id="{9E88CDE0-AB48-46A5-B904-C60A4F2700D3}"/>
              </a:ext>
            </a:extLst>
          </p:cNvPr>
          <p:cNvSpPr/>
          <p:nvPr/>
        </p:nvSpPr>
        <p:spPr>
          <a:xfrm>
            <a:off x="5659833" y="197786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21" name="Đường nối Thẳng 8">
            <a:extLst>
              <a:ext uri="{FF2B5EF4-FFF2-40B4-BE49-F238E27FC236}">
                <a16:creationId xmlns:a16="http://schemas.microsoft.com/office/drawing/2014/main" id="{E13CB855-06C9-47F1-B66B-CED2706D9808}"/>
              </a:ext>
            </a:extLst>
          </p:cNvPr>
          <p:cNvCxnSpPr>
            <a:cxnSpLocks/>
            <a:stCxn id="20" idx="0"/>
            <a:endCxn id="12" idx="2"/>
          </p:cNvCxnSpPr>
          <p:nvPr/>
        </p:nvCxnSpPr>
        <p:spPr>
          <a:xfrm flipH="1" flipV="1">
            <a:off x="4047922" y="1664612"/>
            <a:ext cx="1917116" cy="313251"/>
          </a:xfrm>
          <a:prstGeom prst="line">
            <a:avLst/>
          </a:prstGeom>
        </p:spPr>
        <p:style>
          <a:lnRef idx="1">
            <a:schemeClr val="dk1"/>
          </a:lnRef>
          <a:fillRef idx="0">
            <a:schemeClr val="dk1"/>
          </a:fillRef>
          <a:effectRef idx="0">
            <a:schemeClr val="dk1"/>
          </a:effectRef>
          <a:fontRef idx="minor">
            <a:schemeClr val="tx1"/>
          </a:fontRef>
        </p:style>
      </p:cxnSp>
      <p:sp>
        <p:nvSpPr>
          <p:cNvPr id="22" name="Hình chữ nhật 10">
            <a:extLst>
              <a:ext uri="{FF2B5EF4-FFF2-40B4-BE49-F238E27FC236}">
                <a16:creationId xmlns:a16="http://schemas.microsoft.com/office/drawing/2014/main" id="{E62F5E4A-D2EE-4954-991A-95F473744BF0}"/>
              </a:ext>
            </a:extLst>
          </p:cNvPr>
          <p:cNvSpPr/>
          <p:nvPr/>
        </p:nvSpPr>
        <p:spPr>
          <a:xfrm>
            <a:off x="148508" y="2658687"/>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11</a:t>
            </a:r>
          </a:p>
        </p:txBody>
      </p:sp>
      <p:cxnSp>
        <p:nvCxnSpPr>
          <p:cNvPr id="23" name="Đường nối Thẳng 11">
            <a:extLst>
              <a:ext uri="{FF2B5EF4-FFF2-40B4-BE49-F238E27FC236}">
                <a16:creationId xmlns:a16="http://schemas.microsoft.com/office/drawing/2014/main" id="{AC2CA0AF-F2C4-4B90-B5A2-FD4C79168EE7}"/>
              </a:ext>
            </a:extLst>
          </p:cNvPr>
          <p:cNvCxnSpPr>
            <a:cxnSpLocks/>
            <a:stCxn id="22" idx="0"/>
            <a:endCxn id="19" idx="2"/>
          </p:cNvCxnSpPr>
          <p:nvPr/>
        </p:nvCxnSpPr>
        <p:spPr>
          <a:xfrm flipV="1">
            <a:off x="453712" y="2439423"/>
            <a:ext cx="704096" cy="219264"/>
          </a:xfrm>
          <a:prstGeom prst="line">
            <a:avLst/>
          </a:prstGeom>
        </p:spPr>
        <p:style>
          <a:lnRef idx="1">
            <a:schemeClr val="dk1"/>
          </a:lnRef>
          <a:fillRef idx="0">
            <a:schemeClr val="dk1"/>
          </a:fillRef>
          <a:effectRef idx="0">
            <a:schemeClr val="dk1"/>
          </a:effectRef>
          <a:fontRef idx="minor">
            <a:schemeClr val="tx1"/>
          </a:fontRef>
        </p:style>
      </p:cxnSp>
      <p:sp>
        <p:nvSpPr>
          <p:cNvPr id="24" name="Hộp Văn bản 12">
            <a:extLst>
              <a:ext uri="{FF2B5EF4-FFF2-40B4-BE49-F238E27FC236}">
                <a16:creationId xmlns:a16="http://schemas.microsoft.com/office/drawing/2014/main" id="{06DB0620-37D9-4DDE-91AA-263A0134CEC9}"/>
              </a:ext>
            </a:extLst>
          </p:cNvPr>
          <p:cNvSpPr txBox="1"/>
          <p:nvPr/>
        </p:nvSpPr>
        <p:spPr>
          <a:xfrm>
            <a:off x="3050187" y="1495316"/>
            <a:ext cx="585417" cy="276999"/>
          </a:xfrm>
          <a:prstGeom prst="rect">
            <a:avLst/>
          </a:prstGeom>
          <a:noFill/>
        </p:spPr>
        <p:txBody>
          <a:bodyPr wrap="none" rtlCol="0">
            <a:spAutoFit/>
          </a:bodyPr>
          <a:lstStyle/>
          <a:p>
            <a:pPr algn="ctr"/>
            <a:r>
              <a:rPr lang="en-US" sz="1200" dirty="0"/>
              <a:t>with 1</a:t>
            </a:r>
          </a:p>
        </p:txBody>
      </p:sp>
      <p:sp>
        <p:nvSpPr>
          <p:cNvPr id="25" name="Hộp Văn bản 13">
            <a:extLst>
              <a:ext uri="{FF2B5EF4-FFF2-40B4-BE49-F238E27FC236}">
                <a16:creationId xmlns:a16="http://schemas.microsoft.com/office/drawing/2014/main" id="{06F39E68-07F1-4630-BBC1-6E48234A494E}"/>
              </a:ext>
            </a:extLst>
          </p:cNvPr>
          <p:cNvSpPr txBox="1"/>
          <p:nvPr/>
        </p:nvSpPr>
        <p:spPr>
          <a:xfrm>
            <a:off x="4582990" y="1494614"/>
            <a:ext cx="551754" cy="276999"/>
          </a:xfrm>
          <a:prstGeom prst="rect">
            <a:avLst/>
          </a:prstGeom>
          <a:noFill/>
        </p:spPr>
        <p:txBody>
          <a:bodyPr wrap="none" rtlCol="0">
            <a:spAutoFit/>
          </a:bodyPr>
          <a:lstStyle/>
          <a:p>
            <a:pPr algn="ctr"/>
            <a:r>
              <a:rPr lang="en-US" sz="1200" dirty="0"/>
              <a:t>w/o 1</a:t>
            </a:r>
          </a:p>
        </p:txBody>
      </p:sp>
      <p:sp>
        <p:nvSpPr>
          <p:cNvPr id="26" name="Hình chữ nhật 15">
            <a:extLst>
              <a:ext uri="{FF2B5EF4-FFF2-40B4-BE49-F238E27FC236}">
                <a16:creationId xmlns:a16="http://schemas.microsoft.com/office/drawing/2014/main" id="{6ED2E7CF-2798-4018-83DC-0A993B60EBE3}"/>
              </a:ext>
            </a:extLst>
          </p:cNvPr>
          <p:cNvSpPr/>
          <p:nvPr/>
        </p:nvSpPr>
        <p:spPr>
          <a:xfrm>
            <a:off x="1426700" y="261131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27" name="Đường nối Thẳng 16">
            <a:extLst>
              <a:ext uri="{FF2B5EF4-FFF2-40B4-BE49-F238E27FC236}">
                <a16:creationId xmlns:a16="http://schemas.microsoft.com/office/drawing/2014/main" id="{2DB62C17-B08F-4D4C-9E5D-B2313428D4FC}"/>
              </a:ext>
            </a:extLst>
          </p:cNvPr>
          <p:cNvCxnSpPr>
            <a:cxnSpLocks/>
            <a:stCxn id="26" idx="0"/>
            <a:endCxn id="19" idx="2"/>
          </p:cNvCxnSpPr>
          <p:nvPr/>
        </p:nvCxnSpPr>
        <p:spPr>
          <a:xfrm flipH="1" flipV="1">
            <a:off x="1157808" y="2439424"/>
            <a:ext cx="574097" cy="171887"/>
          </a:xfrm>
          <a:prstGeom prst="line">
            <a:avLst/>
          </a:prstGeom>
        </p:spPr>
        <p:style>
          <a:lnRef idx="1">
            <a:schemeClr val="dk1"/>
          </a:lnRef>
          <a:fillRef idx="0">
            <a:schemeClr val="dk1"/>
          </a:fillRef>
          <a:effectRef idx="0">
            <a:schemeClr val="dk1"/>
          </a:effectRef>
          <a:fontRef idx="minor">
            <a:schemeClr val="tx1"/>
          </a:fontRef>
        </p:style>
      </p:cxnSp>
      <p:sp>
        <p:nvSpPr>
          <p:cNvPr id="28" name="Hình chữ nhật 18">
            <a:extLst>
              <a:ext uri="{FF2B5EF4-FFF2-40B4-BE49-F238E27FC236}">
                <a16:creationId xmlns:a16="http://schemas.microsoft.com/office/drawing/2014/main" id="{08606244-BB93-4985-9736-0D823ECC8A71}"/>
              </a:ext>
            </a:extLst>
          </p:cNvPr>
          <p:cNvSpPr/>
          <p:nvPr/>
        </p:nvSpPr>
        <p:spPr>
          <a:xfrm>
            <a:off x="2083752"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29" name="Đường nối Thẳng 19">
            <a:extLst>
              <a:ext uri="{FF2B5EF4-FFF2-40B4-BE49-F238E27FC236}">
                <a16:creationId xmlns:a16="http://schemas.microsoft.com/office/drawing/2014/main" id="{3F83AD7C-E2EA-4CDA-98A0-1DDA90DEF0F2}"/>
              </a:ext>
            </a:extLst>
          </p:cNvPr>
          <p:cNvCxnSpPr>
            <a:cxnSpLocks/>
            <a:stCxn id="28" idx="0"/>
            <a:endCxn id="26" idx="2"/>
          </p:cNvCxnSpPr>
          <p:nvPr/>
        </p:nvCxnSpPr>
        <p:spPr>
          <a:xfrm flipH="1" flipV="1">
            <a:off x="1731904" y="2967994"/>
            <a:ext cx="657053" cy="470057"/>
          </a:xfrm>
          <a:prstGeom prst="line">
            <a:avLst/>
          </a:prstGeom>
        </p:spPr>
        <p:style>
          <a:lnRef idx="1">
            <a:schemeClr val="dk1"/>
          </a:lnRef>
          <a:fillRef idx="0">
            <a:schemeClr val="dk1"/>
          </a:fillRef>
          <a:effectRef idx="0">
            <a:schemeClr val="dk1"/>
          </a:effectRef>
          <a:fontRef idx="minor">
            <a:schemeClr val="tx1"/>
          </a:fontRef>
        </p:style>
      </p:cxnSp>
      <p:sp>
        <p:nvSpPr>
          <p:cNvPr id="30" name="Hình chữ nhật 21">
            <a:extLst>
              <a:ext uri="{FF2B5EF4-FFF2-40B4-BE49-F238E27FC236}">
                <a16:creationId xmlns:a16="http://schemas.microsoft.com/office/drawing/2014/main" id="{7A9E2B84-2822-409B-9830-29BC00297D5A}"/>
              </a:ext>
            </a:extLst>
          </p:cNvPr>
          <p:cNvSpPr/>
          <p:nvPr/>
        </p:nvSpPr>
        <p:spPr>
          <a:xfrm>
            <a:off x="510581" y="3569668"/>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9, v = 65</a:t>
            </a:r>
          </a:p>
        </p:txBody>
      </p:sp>
      <p:cxnSp>
        <p:nvCxnSpPr>
          <p:cNvPr id="31" name="Đường nối Thẳng 22">
            <a:extLst>
              <a:ext uri="{FF2B5EF4-FFF2-40B4-BE49-F238E27FC236}">
                <a16:creationId xmlns:a16="http://schemas.microsoft.com/office/drawing/2014/main" id="{8D5E0F4E-62D5-49FA-B2A1-BC0F8D815814}"/>
              </a:ext>
            </a:extLst>
          </p:cNvPr>
          <p:cNvCxnSpPr>
            <a:cxnSpLocks/>
            <a:stCxn id="30" idx="0"/>
            <a:endCxn id="26" idx="2"/>
          </p:cNvCxnSpPr>
          <p:nvPr/>
        </p:nvCxnSpPr>
        <p:spPr>
          <a:xfrm flipV="1">
            <a:off x="815786" y="2967994"/>
            <a:ext cx="916119" cy="601675"/>
          </a:xfrm>
          <a:prstGeom prst="line">
            <a:avLst/>
          </a:prstGeom>
        </p:spPr>
        <p:style>
          <a:lnRef idx="1">
            <a:schemeClr val="dk1"/>
          </a:lnRef>
          <a:fillRef idx="0">
            <a:schemeClr val="dk1"/>
          </a:fillRef>
          <a:effectRef idx="0">
            <a:schemeClr val="dk1"/>
          </a:effectRef>
          <a:fontRef idx="minor">
            <a:schemeClr val="tx1"/>
          </a:fontRef>
        </p:style>
      </p:cxnSp>
      <p:grpSp>
        <p:nvGrpSpPr>
          <p:cNvPr id="32" name="Nhóm 24">
            <a:extLst>
              <a:ext uri="{FF2B5EF4-FFF2-40B4-BE49-F238E27FC236}">
                <a16:creationId xmlns:a16="http://schemas.microsoft.com/office/drawing/2014/main" id="{41CE1703-F05E-4264-AA94-686C0FD0B541}"/>
              </a:ext>
            </a:extLst>
          </p:cNvPr>
          <p:cNvGrpSpPr/>
          <p:nvPr/>
        </p:nvGrpSpPr>
        <p:grpSpPr>
          <a:xfrm>
            <a:off x="67154" y="3926352"/>
            <a:ext cx="748632" cy="827051"/>
            <a:chOff x="3200864" y="2178685"/>
            <a:chExt cx="998176" cy="1102734"/>
          </a:xfrm>
        </p:grpSpPr>
        <p:sp>
          <p:nvSpPr>
            <p:cNvPr id="33" name="Hình chữ nhật 28">
              <a:extLst>
                <a:ext uri="{FF2B5EF4-FFF2-40B4-BE49-F238E27FC236}">
                  <a16:creationId xmlns:a16="http://schemas.microsoft.com/office/drawing/2014/main" id="{1FF387E1-D060-4F96-AB0D-C810D5923626}"/>
                </a:ext>
              </a:extLst>
            </p:cNvPr>
            <p:cNvSpPr/>
            <p:nvPr/>
          </p:nvSpPr>
          <p:spPr>
            <a:xfrm>
              <a:off x="3200864" y="2805841"/>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12</a:t>
              </a:r>
            </a:p>
          </p:txBody>
        </p:sp>
        <p:cxnSp>
          <p:nvCxnSpPr>
            <p:cNvPr id="34" name="Đường nối Thẳng 29">
              <a:extLst>
                <a:ext uri="{FF2B5EF4-FFF2-40B4-BE49-F238E27FC236}">
                  <a16:creationId xmlns:a16="http://schemas.microsoft.com/office/drawing/2014/main" id="{174B6568-780A-4243-B609-8D28E98E1349}"/>
                </a:ext>
              </a:extLst>
            </p:cNvPr>
            <p:cNvCxnSpPr>
              <a:cxnSpLocks/>
              <a:stCxn id="33" idx="0"/>
              <a:endCxn id="30" idx="2"/>
            </p:cNvCxnSpPr>
            <p:nvPr/>
          </p:nvCxnSpPr>
          <p:spPr>
            <a:xfrm flipV="1">
              <a:off x="3607804" y="2178685"/>
              <a:ext cx="591236" cy="627156"/>
            </a:xfrm>
            <a:prstGeom prst="line">
              <a:avLst/>
            </a:prstGeom>
          </p:spPr>
          <p:style>
            <a:lnRef idx="1">
              <a:schemeClr val="dk1"/>
            </a:lnRef>
            <a:fillRef idx="0">
              <a:schemeClr val="dk1"/>
            </a:fillRef>
            <a:effectRef idx="0">
              <a:schemeClr val="dk1"/>
            </a:effectRef>
            <a:fontRef idx="minor">
              <a:schemeClr val="tx1"/>
            </a:fontRef>
          </p:style>
        </p:cxnSp>
      </p:grpSp>
      <p:grpSp>
        <p:nvGrpSpPr>
          <p:cNvPr id="35" name="Nhóm 25">
            <a:extLst>
              <a:ext uri="{FF2B5EF4-FFF2-40B4-BE49-F238E27FC236}">
                <a16:creationId xmlns:a16="http://schemas.microsoft.com/office/drawing/2014/main" id="{1EB31227-335F-4896-98A3-4452F3CFB3B2}"/>
              </a:ext>
            </a:extLst>
          </p:cNvPr>
          <p:cNvGrpSpPr/>
          <p:nvPr/>
        </p:nvGrpSpPr>
        <p:grpSpPr>
          <a:xfrm>
            <a:off x="815785" y="3926352"/>
            <a:ext cx="740747" cy="821457"/>
            <a:chOff x="5662582" y="1027420"/>
            <a:chExt cx="987662" cy="1095276"/>
          </a:xfrm>
        </p:grpSpPr>
        <p:sp>
          <p:nvSpPr>
            <p:cNvPr id="36" name="Hình chữ nhật 26">
              <a:extLst>
                <a:ext uri="{FF2B5EF4-FFF2-40B4-BE49-F238E27FC236}">
                  <a16:creationId xmlns:a16="http://schemas.microsoft.com/office/drawing/2014/main" id="{37B84261-BDC5-40D2-BBCB-D54F71159E6E}"/>
                </a:ext>
              </a:extLst>
            </p:cNvPr>
            <p:cNvSpPr/>
            <p:nvPr/>
          </p:nvSpPr>
          <p:spPr>
            <a:xfrm>
              <a:off x="5836364" y="1647118"/>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9, v =65</a:t>
              </a:r>
            </a:p>
          </p:txBody>
        </p:sp>
        <p:cxnSp>
          <p:nvCxnSpPr>
            <p:cNvPr id="37" name="Đường nối Thẳng 27">
              <a:extLst>
                <a:ext uri="{FF2B5EF4-FFF2-40B4-BE49-F238E27FC236}">
                  <a16:creationId xmlns:a16="http://schemas.microsoft.com/office/drawing/2014/main" id="{2E5A0E35-28C0-4487-97E4-F011479AF248}"/>
                </a:ext>
              </a:extLst>
            </p:cNvPr>
            <p:cNvCxnSpPr>
              <a:cxnSpLocks/>
              <a:stCxn id="36" idx="0"/>
              <a:endCxn id="30" idx="2"/>
            </p:cNvCxnSpPr>
            <p:nvPr/>
          </p:nvCxnSpPr>
          <p:spPr>
            <a:xfrm flipH="1" flipV="1">
              <a:off x="5662582" y="1027420"/>
              <a:ext cx="580722" cy="619698"/>
            </a:xfrm>
            <a:prstGeom prst="line">
              <a:avLst/>
            </a:prstGeom>
          </p:spPr>
          <p:style>
            <a:lnRef idx="1">
              <a:schemeClr val="dk1"/>
            </a:lnRef>
            <a:fillRef idx="0">
              <a:schemeClr val="dk1"/>
            </a:fillRef>
            <a:effectRef idx="0">
              <a:schemeClr val="dk1"/>
            </a:effectRef>
            <a:fontRef idx="minor">
              <a:schemeClr val="tx1"/>
            </a:fontRef>
          </p:style>
        </p:cxnSp>
      </p:grpSp>
      <p:sp>
        <p:nvSpPr>
          <p:cNvPr id="38" name="Hình chữ nhật 31">
            <a:extLst>
              <a:ext uri="{FF2B5EF4-FFF2-40B4-BE49-F238E27FC236}">
                <a16:creationId xmlns:a16="http://schemas.microsoft.com/office/drawing/2014/main" id="{F00343AE-1D98-4A33-843C-28F89AB4F70C}"/>
              </a:ext>
            </a:extLst>
          </p:cNvPr>
          <p:cNvSpPr/>
          <p:nvPr/>
        </p:nvSpPr>
        <p:spPr>
          <a:xfrm>
            <a:off x="1767296" y="439671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52</a:t>
            </a:r>
          </a:p>
        </p:txBody>
      </p:sp>
      <p:cxnSp>
        <p:nvCxnSpPr>
          <p:cNvPr id="39" name="Đường nối Thẳng 32">
            <a:extLst>
              <a:ext uri="{FF2B5EF4-FFF2-40B4-BE49-F238E27FC236}">
                <a16:creationId xmlns:a16="http://schemas.microsoft.com/office/drawing/2014/main" id="{A7581824-7D40-4E48-A4A3-130CC855E57E}"/>
              </a:ext>
            </a:extLst>
          </p:cNvPr>
          <p:cNvCxnSpPr>
            <a:cxnSpLocks/>
            <a:stCxn id="38" idx="0"/>
            <a:endCxn id="28" idx="2"/>
          </p:cNvCxnSpPr>
          <p:nvPr/>
        </p:nvCxnSpPr>
        <p:spPr>
          <a:xfrm flipV="1">
            <a:off x="2072502" y="3794734"/>
            <a:ext cx="316456" cy="601985"/>
          </a:xfrm>
          <a:prstGeom prst="line">
            <a:avLst/>
          </a:prstGeom>
        </p:spPr>
        <p:style>
          <a:lnRef idx="1">
            <a:schemeClr val="dk1"/>
          </a:lnRef>
          <a:fillRef idx="0">
            <a:schemeClr val="dk1"/>
          </a:fillRef>
          <a:effectRef idx="0">
            <a:schemeClr val="dk1"/>
          </a:effectRef>
          <a:fontRef idx="minor">
            <a:schemeClr val="tx1"/>
          </a:fontRef>
        </p:style>
      </p:cxnSp>
      <p:sp>
        <p:nvSpPr>
          <p:cNvPr id="40" name="Hình chữ nhật 34">
            <a:extLst>
              <a:ext uri="{FF2B5EF4-FFF2-40B4-BE49-F238E27FC236}">
                <a16:creationId xmlns:a16="http://schemas.microsoft.com/office/drawing/2014/main" id="{AA80FA8B-4A21-44FA-AD04-4E38A9B3C84E}"/>
              </a:ext>
            </a:extLst>
          </p:cNvPr>
          <p:cNvSpPr/>
          <p:nvPr/>
        </p:nvSpPr>
        <p:spPr>
          <a:xfrm>
            <a:off x="2588471" y="4395486"/>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41" name="Đường nối Thẳng 35">
            <a:extLst>
              <a:ext uri="{FF2B5EF4-FFF2-40B4-BE49-F238E27FC236}">
                <a16:creationId xmlns:a16="http://schemas.microsoft.com/office/drawing/2014/main" id="{2010F376-656D-42D3-84CB-C894ACF2A89E}"/>
              </a:ext>
            </a:extLst>
          </p:cNvPr>
          <p:cNvCxnSpPr>
            <a:cxnSpLocks/>
            <a:stCxn id="40" idx="0"/>
            <a:endCxn id="28" idx="2"/>
          </p:cNvCxnSpPr>
          <p:nvPr/>
        </p:nvCxnSpPr>
        <p:spPr>
          <a:xfrm flipH="1" flipV="1">
            <a:off x="2388957" y="3794734"/>
            <a:ext cx="504719" cy="600752"/>
          </a:xfrm>
          <a:prstGeom prst="line">
            <a:avLst/>
          </a:prstGeom>
        </p:spPr>
        <p:style>
          <a:lnRef idx="1">
            <a:schemeClr val="dk1"/>
          </a:lnRef>
          <a:fillRef idx="0">
            <a:schemeClr val="dk1"/>
          </a:fillRef>
          <a:effectRef idx="0">
            <a:schemeClr val="dk1"/>
          </a:effectRef>
          <a:fontRef idx="minor">
            <a:schemeClr val="tx1"/>
          </a:fontRef>
        </p:style>
      </p:cxnSp>
      <p:sp>
        <p:nvSpPr>
          <p:cNvPr id="42" name="Hình chữ nhật 37">
            <a:extLst>
              <a:ext uri="{FF2B5EF4-FFF2-40B4-BE49-F238E27FC236}">
                <a16:creationId xmlns:a16="http://schemas.microsoft.com/office/drawing/2014/main" id="{AF2AB26F-E1A5-412B-99DC-09E48050CCC1}"/>
              </a:ext>
            </a:extLst>
          </p:cNvPr>
          <p:cNvSpPr/>
          <p:nvPr/>
        </p:nvSpPr>
        <p:spPr>
          <a:xfrm>
            <a:off x="3848720" y="272468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42</a:t>
            </a:r>
          </a:p>
        </p:txBody>
      </p:sp>
      <p:cxnSp>
        <p:nvCxnSpPr>
          <p:cNvPr id="43" name="Đường nối Thẳng 38">
            <a:extLst>
              <a:ext uri="{FF2B5EF4-FFF2-40B4-BE49-F238E27FC236}">
                <a16:creationId xmlns:a16="http://schemas.microsoft.com/office/drawing/2014/main" id="{6F89DB02-0F78-44D8-9CC8-18B15BE8BB3A}"/>
              </a:ext>
            </a:extLst>
          </p:cNvPr>
          <p:cNvCxnSpPr>
            <a:cxnSpLocks/>
            <a:stCxn id="42" idx="0"/>
            <a:endCxn id="20" idx="2"/>
          </p:cNvCxnSpPr>
          <p:nvPr/>
        </p:nvCxnSpPr>
        <p:spPr>
          <a:xfrm flipV="1">
            <a:off x="4153924" y="2334547"/>
            <a:ext cx="1811114" cy="390137"/>
          </a:xfrm>
          <a:prstGeom prst="line">
            <a:avLst/>
          </a:prstGeom>
        </p:spPr>
        <p:style>
          <a:lnRef idx="1">
            <a:schemeClr val="dk1"/>
          </a:lnRef>
          <a:fillRef idx="0">
            <a:schemeClr val="dk1"/>
          </a:fillRef>
          <a:effectRef idx="0">
            <a:schemeClr val="dk1"/>
          </a:effectRef>
          <a:fontRef idx="minor">
            <a:schemeClr val="tx1"/>
          </a:fontRef>
        </p:style>
      </p:cxnSp>
      <p:sp>
        <p:nvSpPr>
          <p:cNvPr id="44" name="Hình chữ nhật 40">
            <a:extLst>
              <a:ext uri="{FF2B5EF4-FFF2-40B4-BE49-F238E27FC236}">
                <a16:creationId xmlns:a16="http://schemas.microsoft.com/office/drawing/2014/main" id="{536E5F93-27AF-43AE-A217-D43729E04D68}"/>
              </a:ext>
            </a:extLst>
          </p:cNvPr>
          <p:cNvSpPr/>
          <p:nvPr/>
        </p:nvSpPr>
        <p:spPr>
          <a:xfrm>
            <a:off x="7180971" y="2659447"/>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45" name="Đường nối Thẳng 41">
            <a:extLst>
              <a:ext uri="{FF2B5EF4-FFF2-40B4-BE49-F238E27FC236}">
                <a16:creationId xmlns:a16="http://schemas.microsoft.com/office/drawing/2014/main" id="{589696F1-9F3B-4269-8510-8C57B9470334}"/>
              </a:ext>
            </a:extLst>
          </p:cNvPr>
          <p:cNvCxnSpPr>
            <a:cxnSpLocks/>
            <a:stCxn id="44" idx="0"/>
            <a:endCxn id="20" idx="2"/>
          </p:cNvCxnSpPr>
          <p:nvPr/>
        </p:nvCxnSpPr>
        <p:spPr>
          <a:xfrm flipH="1" flipV="1">
            <a:off x="5965038" y="2334547"/>
            <a:ext cx="1521138" cy="324901"/>
          </a:xfrm>
          <a:prstGeom prst="line">
            <a:avLst/>
          </a:prstGeom>
        </p:spPr>
        <p:style>
          <a:lnRef idx="1">
            <a:schemeClr val="dk1"/>
          </a:lnRef>
          <a:fillRef idx="0">
            <a:schemeClr val="dk1"/>
          </a:fillRef>
          <a:effectRef idx="0">
            <a:schemeClr val="dk1"/>
          </a:effectRef>
          <a:fontRef idx="minor">
            <a:schemeClr val="tx1"/>
          </a:fontRef>
        </p:style>
      </p:cxnSp>
      <p:grpSp>
        <p:nvGrpSpPr>
          <p:cNvPr id="46" name="Nhóm 43">
            <a:extLst>
              <a:ext uri="{FF2B5EF4-FFF2-40B4-BE49-F238E27FC236}">
                <a16:creationId xmlns:a16="http://schemas.microsoft.com/office/drawing/2014/main" id="{E6ECA5B1-A5E9-41D8-A668-9D73FBDCB82C}"/>
              </a:ext>
            </a:extLst>
          </p:cNvPr>
          <p:cNvGrpSpPr/>
          <p:nvPr/>
        </p:nvGrpSpPr>
        <p:grpSpPr>
          <a:xfrm>
            <a:off x="3592609" y="3794734"/>
            <a:ext cx="913840" cy="958669"/>
            <a:chOff x="3153959" y="1149066"/>
            <a:chExt cx="1218453" cy="1278225"/>
          </a:xfrm>
        </p:grpSpPr>
        <p:sp>
          <p:nvSpPr>
            <p:cNvPr id="47" name="Hình chữ nhật 47">
              <a:extLst>
                <a:ext uri="{FF2B5EF4-FFF2-40B4-BE49-F238E27FC236}">
                  <a16:creationId xmlns:a16="http://schemas.microsoft.com/office/drawing/2014/main" id="{C059E07F-A5E9-4D7B-8B9C-6A8CC934072A}"/>
                </a:ext>
              </a:extLst>
            </p:cNvPr>
            <p:cNvSpPr/>
            <p:nvPr/>
          </p:nvSpPr>
          <p:spPr>
            <a:xfrm>
              <a:off x="3153959" y="1951713"/>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10 v = 54</a:t>
              </a:r>
            </a:p>
          </p:txBody>
        </p:sp>
        <p:cxnSp>
          <p:nvCxnSpPr>
            <p:cNvPr id="49" name="Đường nối Thẳng 48">
              <a:extLst>
                <a:ext uri="{FF2B5EF4-FFF2-40B4-BE49-F238E27FC236}">
                  <a16:creationId xmlns:a16="http://schemas.microsoft.com/office/drawing/2014/main" id="{ECFFBBA2-8FCE-4F68-BB69-59255527AB8E}"/>
                </a:ext>
              </a:extLst>
            </p:cNvPr>
            <p:cNvCxnSpPr>
              <a:cxnSpLocks/>
              <a:stCxn id="47" idx="0"/>
              <a:endCxn id="61" idx="2"/>
            </p:cNvCxnSpPr>
            <p:nvPr/>
          </p:nvCxnSpPr>
          <p:spPr>
            <a:xfrm flipV="1">
              <a:off x="3560899" y="1149066"/>
              <a:ext cx="811513" cy="802647"/>
            </a:xfrm>
            <a:prstGeom prst="line">
              <a:avLst/>
            </a:prstGeom>
          </p:spPr>
          <p:style>
            <a:lnRef idx="1">
              <a:schemeClr val="dk1"/>
            </a:lnRef>
            <a:fillRef idx="0">
              <a:schemeClr val="dk1"/>
            </a:fillRef>
            <a:effectRef idx="0">
              <a:schemeClr val="dk1"/>
            </a:effectRef>
            <a:fontRef idx="minor">
              <a:schemeClr val="tx1"/>
            </a:fontRef>
          </p:style>
        </p:cxnSp>
      </p:grpSp>
      <p:grpSp>
        <p:nvGrpSpPr>
          <p:cNvPr id="50" name="Nhóm 44">
            <a:extLst>
              <a:ext uri="{FF2B5EF4-FFF2-40B4-BE49-F238E27FC236}">
                <a16:creationId xmlns:a16="http://schemas.microsoft.com/office/drawing/2014/main" id="{90AAD971-C7C8-4793-B519-CBDCE6403F1E}"/>
              </a:ext>
            </a:extLst>
          </p:cNvPr>
          <p:cNvGrpSpPr/>
          <p:nvPr/>
        </p:nvGrpSpPr>
        <p:grpSpPr>
          <a:xfrm>
            <a:off x="4506449" y="3794734"/>
            <a:ext cx="844098" cy="942111"/>
            <a:chOff x="5836077" y="232152"/>
            <a:chExt cx="1125464" cy="1256148"/>
          </a:xfrm>
        </p:grpSpPr>
        <p:sp>
          <p:nvSpPr>
            <p:cNvPr id="51" name="Hình chữ nhật 45">
              <a:extLst>
                <a:ext uri="{FF2B5EF4-FFF2-40B4-BE49-F238E27FC236}">
                  <a16:creationId xmlns:a16="http://schemas.microsoft.com/office/drawing/2014/main" id="{67DB3814-7E39-4911-AC3E-B28D3BDE07BE}"/>
                </a:ext>
              </a:extLst>
            </p:cNvPr>
            <p:cNvSpPr/>
            <p:nvPr/>
          </p:nvSpPr>
          <p:spPr>
            <a:xfrm>
              <a:off x="6147661" y="1012722"/>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=42</a:t>
              </a:r>
            </a:p>
          </p:txBody>
        </p:sp>
        <p:cxnSp>
          <p:nvCxnSpPr>
            <p:cNvPr id="52" name="Đường nối Thẳng 46">
              <a:extLst>
                <a:ext uri="{FF2B5EF4-FFF2-40B4-BE49-F238E27FC236}">
                  <a16:creationId xmlns:a16="http://schemas.microsoft.com/office/drawing/2014/main" id="{6580A619-1997-4CD8-B638-723363911688}"/>
                </a:ext>
              </a:extLst>
            </p:cNvPr>
            <p:cNvCxnSpPr>
              <a:cxnSpLocks/>
              <a:stCxn id="51" idx="0"/>
              <a:endCxn id="61" idx="2"/>
            </p:cNvCxnSpPr>
            <p:nvPr/>
          </p:nvCxnSpPr>
          <p:spPr>
            <a:xfrm flipH="1" flipV="1">
              <a:off x="5836077" y="232152"/>
              <a:ext cx="718524" cy="780570"/>
            </a:xfrm>
            <a:prstGeom prst="line">
              <a:avLst/>
            </a:prstGeom>
          </p:spPr>
          <p:style>
            <a:lnRef idx="1">
              <a:schemeClr val="dk1"/>
            </a:lnRef>
            <a:fillRef idx="0">
              <a:schemeClr val="dk1"/>
            </a:fillRef>
            <a:effectRef idx="0">
              <a:schemeClr val="dk1"/>
            </a:effectRef>
            <a:fontRef idx="minor">
              <a:schemeClr val="tx1"/>
            </a:fontRef>
          </p:style>
        </p:cxnSp>
      </p:grpSp>
      <p:sp>
        <p:nvSpPr>
          <p:cNvPr id="53" name="Hình chữ nhật 50">
            <a:extLst>
              <a:ext uri="{FF2B5EF4-FFF2-40B4-BE49-F238E27FC236}">
                <a16:creationId xmlns:a16="http://schemas.microsoft.com/office/drawing/2014/main" id="{C159C1B2-1EDE-47EF-AB63-ED3419B58FD0}"/>
              </a:ext>
            </a:extLst>
          </p:cNvPr>
          <p:cNvSpPr/>
          <p:nvPr/>
        </p:nvSpPr>
        <p:spPr>
          <a:xfrm>
            <a:off x="5577010"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8   v = 37</a:t>
            </a:r>
          </a:p>
        </p:txBody>
      </p:sp>
      <p:cxnSp>
        <p:nvCxnSpPr>
          <p:cNvPr id="54" name="Đường nối Thẳng 51">
            <a:extLst>
              <a:ext uri="{FF2B5EF4-FFF2-40B4-BE49-F238E27FC236}">
                <a16:creationId xmlns:a16="http://schemas.microsoft.com/office/drawing/2014/main" id="{00935123-4919-4020-97D0-BDD136299CD2}"/>
              </a:ext>
            </a:extLst>
          </p:cNvPr>
          <p:cNvCxnSpPr>
            <a:cxnSpLocks/>
            <a:stCxn id="53" idx="0"/>
            <a:endCxn id="67" idx="2"/>
          </p:cNvCxnSpPr>
          <p:nvPr/>
        </p:nvCxnSpPr>
        <p:spPr>
          <a:xfrm flipV="1">
            <a:off x="5882215" y="3754557"/>
            <a:ext cx="479984" cy="636569"/>
          </a:xfrm>
          <a:prstGeom prst="line">
            <a:avLst/>
          </a:prstGeom>
        </p:spPr>
        <p:style>
          <a:lnRef idx="1">
            <a:schemeClr val="dk1"/>
          </a:lnRef>
          <a:fillRef idx="0">
            <a:schemeClr val="dk1"/>
          </a:fillRef>
          <a:effectRef idx="0">
            <a:schemeClr val="dk1"/>
          </a:effectRef>
          <a:fontRef idx="minor">
            <a:schemeClr val="tx1"/>
          </a:fontRef>
        </p:style>
      </p:cxnSp>
      <p:sp>
        <p:nvSpPr>
          <p:cNvPr id="55" name="Hình chữ nhật 52">
            <a:extLst>
              <a:ext uri="{FF2B5EF4-FFF2-40B4-BE49-F238E27FC236}">
                <a16:creationId xmlns:a16="http://schemas.microsoft.com/office/drawing/2014/main" id="{6A0EDCD2-DAD1-432E-AFF5-21E2DF82705B}"/>
              </a:ext>
            </a:extLst>
          </p:cNvPr>
          <p:cNvSpPr/>
          <p:nvPr/>
        </p:nvSpPr>
        <p:spPr>
          <a:xfrm>
            <a:off x="6522644"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5   v =25</a:t>
            </a:r>
          </a:p>
        </p:txBody>
      </p:sp>
      <p:cxnSp>
        <p:nvCxnSpPr>
          <p:cNvPr id="56" name="Đường nối Thẳng 53">
            <a:extLst>
              <a:ext uri="{FF2B5EF4-FFF2-40B4-BE49-F238E27FC236}">
                <a16:creationId xmlns:a16="http://schemas.microsoft.com/office/drawing/2014/main" id="{29A79E1E-5C26-438D-B9F9-340E64A76C60}"/>
              </a:ext>
            </a:extLst>
          </p:cNvPr>
          <p:cNvCxnSpPr>
            <a:cxnSpLocks/>
            <a:stCxn id="55" idx="0"/>
            <a:endCxn id="67" idx="2"/>
          </p:cNvCxnSpPr>
          <p:nvPr/>
        </p:nvCxnSpPr>
        <p:spPr>
          <a:xfrm flipH="1" flipV="1">
            <a:off x="6362199" y="3754557"/>
            <a:ext cx="465650" cy="636569"/>
          </a:xfrm>
          <a:prstGeom prst="line">
            <a:avLst/>
          </a:prstGeom>
        </p:spPr>
        <p:style>
          <a:lnRef idx="1">
            <a:schemeClr val="dk1"/>
          </a:lnRef>
          <a:fillRef idx="0">
            <a:schemeClr val="dk1"/>
          </a:fillRef>
          <a:effectRef idx="0">
            <a:schemeClr val="dk1"/>
          </a:effectRef>
          <a:fontRef idx="minor">
            <a:schemeClr val="tx1"/>
          </a:fontRef>
        </p:style>
      </p:cxnSp>
      <p:sp>
        <p:nvSpPr>
          <p:cNvPr id="57" name="Hình chữ nhật 55">
            <a:extLst>
              <a:ext uri="{FF2B5EF4-FFF2-40B4-BE49-F238E27FC236}">
                <a16:creationId xmlns:a16="http://schemas.microsoft.com/office/drawing/2014/main" id="{75C3CDD8-0697-43D7-935E-A931F3AE938B}"/>
              </a:ext>
            </a:extLst>
          </p:cNvPr>
          <p:cNvSpPr/>
          <p:nvPr/>
        </p:nvSpPr>
        <p:spPr>
          <a:xfrm>
            <a:off x="7382537" y="4402312"/>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3   v = 12</a:t>
            </a:r>
          </a:p>
        </p:txBody>
      </p:sp>
      <p:cxnSp>
        <p:nvCxnSpPr>
          <p:cNvPr id="58" name="Đường nối Thẳng 56">
            <a:extLst>
              <a:ext uri="{FF2B5EF4-FFF2-40B4-BE49-F238E27FC236}">
                <a16:creationId xmlns:a16="http://schemas.microsoft.com/office/drawing/2014/main" id="{8D5683D7-17F8-48A4-A63F-08476564513F}"/>
              </a:ext>
            </a:extLst>
          </p:cNvPr>
          <p:cNvCxnSpPr>
            <a:cxnSpLocks/>
            <a:stCxn id="57" idx="0"/>
            <a:endCxn id="65" idx="2"/>
          </p:cNvCxnSpPr>
          <p:nvPr/>
        </p:nvCxnSpPr>
        <p:spPr>
          <a:xfrm flipV="1">
            <a:off x="7687743" y="3794734"/>
            <a:ext cx="600467" cy="607579"/>
          </a:xfrm>
          <a:prstGeom prst="line">
            <a:avLst/>
          </a:prstGeom>
        </p:spPr>
        <p:style>
          <a:lnRef idx="1">
            <a:schemeClr val="dk1"/>
          </a:lnRef>
          <a:fillRef idx="0">
            <a:schemeClr val="dk1"/>
          </a:fillRef>
          <a:effectRef idx="0">
            <a:schemeClr val="dk1"/>
          </a:effectRef>
          <a:fontRef idx="minor">
            <a:schemeClr val="tx1"/>
          </a:fontRef>
        </p:style>
      </p:cxnSp>
      <p:sp>
        <p:nvSpPr>
          <p:cNvPr id="59" name="Hình chữ nhật 58">
            <a:extLst>
              <a:ext uri="{FF2B5EF4-FFF2-40B4-BE49-F238E27FC236}">
                <a16:creationId xmlns:a16="http://schemas.microsoft.com/office/drawing/2014/main" id="{63342535-7574-4107-A33B-2551A028DA45}"/>
              </a:ext>
            </a:extLst>
          </p:cNvPr>
          <p:cNvSpPr/>
          <p:nvPr/>
        </p:nvSpPr>
        <p:spPr>
          <a:xfrm>
            <a:off x="8479852"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 0</a:t>
            </a:r>
          </a:p>
        </p:txBody>
      </p:sp>
      <p:cxnSp>
        <p:nvCxnSpPr>
          <p:cNvPr id="60" name="Đường nối Thẳng 59">
            <a:extLst>
              <a:ext uri="{FF2B5EF4-FFF2-40B4-BE49-F238E27FC236}">
                <a16:creationId xmlns:a16="http://schemas.microsoft.com/office/drawing/2014/main" id="{5F595974-E5D3-43CD-8301-224BA1F053D6}"/>
              </a:ext>
            </a:extLst>
          </p:cNvPr>
          <p:cNvCxnSpPr>
            <a:cxnSpLocks/>
            <a:stCxn id="59" idx="0"/>
            <a:endCxn id="65" idx="2"/>
          </p:cNvCxnSpPr>
          <p:nvPr/>
        </p:nvCxnSpPr>
        <p:spPr>
          <a:xfrm flipH="1" flipV="1">
            <a:off x="8288210" y="3794734"/>
            <a:ext cx="496847" cy="596392"/>
          </a:xfrm>
          <a:prstGeom prst="line">
            <a:avLst/>
          </a:prstGeom>
        </p:spPr>
        <p:style>
          <a:lnRef idx="1">
            <a:schemeClr val="dk1"/>
          </a:lnRef>
          <a:fillRef idx="0">
            <a:schemeClr val="dk1"/>
          </a:fillRef>
          <a:effectRef idx="0">
            <a:schemeClr val="dk1"/>
          </a:effectRef>
          <a:fontRef idx="minor">
            <a:schemeClr val="tx1"/>
          </a:fontRef>
        </p:style>
      </p:cxnSp>
      <p:sp>
        <p:nvSpPr>
          <p:cNvPr id="61" name="Hình chữ nhật 61">
            <a:extLst>
              <a:ext uri="{FF2B5EF4-FFF2-40B4-BE49-F238E27FC236}">
                <a16:creationId xmlns:a16="http://schemas.microsoft.com/office/drawing/2014/main" id="{BBE7477B-7641-4DA1-BB0B-6C659AD91623}"/>
              </a:ext>
            </a:extLst>
          </p:cNvPr>
          <p:cNvSpPr/>
          <p:nvPr/>
        </p:nvSpPr>
        <p:spPr>
          <a:xfrm>
            <a:off x="4201244"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42</a:t>
            </a:r>
          </a:p>
        </p:txBody>
      </p:sp>
      <p:cxnSp>
        <p:nvCxnSpPr>
          <p:cNvPr id="62" name="Đường nối Thẳng 62">
            <a:extLst>
              <a:ext uri="{FF2B5EF4-FFF2-40B4-BE49-F238E27FC236}">
                <a16:creationId xmlns:a16="http://schemas.microsoft.com/office/drawing/2014/main" id="{45FDB5EF-F3BF-4E66-B8F5-C479855A0431}"/>
              </a:ext>
            </a:extLst>
          </p:cNvPr>
          <p:cNvCxnSpPr>
            <a:cxnSpLocks/>
            <a:stCxn id="61" idx="0"/>
            <a:endCxn id="42" idx="2"/>
          </p:cNvCxnSpPr>
          <p:nvPr/>
        </p:nvCxnSpPr>
        <p:spPr>
          <a:xfrm flipH="1" flipV="1">
            <a:off x="4153925" y="3081367"/>
            <a:ext cx="352524" cy="356684"/>
          </a:xfrm>
          <a:prstGeom prst="line">
            <a:avLst/>
          </a:prstGeom>
        </p:spPr>
        <p:style>
          <a:lnRef idx="1">
            <a:schemeClr val="dk1"/>
          </a:lnRef>
          <a:fillRef idx="0">
            <a:schemeClr val="dk1"/>
          </a:fillRef>
          <a:effectRef idx="0">
            <a:schemeClr val="dk1"/>
          </a:effectRef>
          <a:fontRef idx="minor">
            <a:schemeClr val="tx1"/>
          </a:fontRef>
        </p:style>
      </p:cxnSp>
      <p:sp>
        <p:nvSpPr>
          <p:cNvPr id="63" name="Hình chữ nhật 64">
            <a:extLst>
              <a:ext uri="{FF2B5EF4-FFF2-40B4-BE49-F238E27FC236}">
                <a16:creationId xmlns:a16="http://schemas.microsoft.com/office/drawing/2014/main" id="{7F1D210B-8A60-42A8-BB57-82FD2D49B7F6}"/>
              </a:ext>
            </a:extLst>
          </p:cNvPr>
          <p:cNvSpPr/>
          <p:nvPr/>
        </p:nvSpPr>
        <p:spPr>
          <a:xfrm>
            <a:off x="3295100"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12</a:t>
            </a:r>
          </a:p>
        </p:txBody>
      </p:sp>
      <p:cxnSp>
        <p:nvCxnSpPr>
          <p:cNvPr id="64" name="Đường nối Thẳng 65">
            <a:extLst>
              <a:ext uri="{FF2B5EF4-FFF2-40B4-BE49-F238E27FC236}">
                <a16:creationId xmlns:a16="http://schemas.microsoft.com/office/drawing/2014/main" id="{9BDF278E-2774-49BE-B9B5-21C8E87F7EF0}"/>
              </a:ext>
            </a:extLst>
          </p:cNvPr>
          <p:cNvCxnSpPr>
            <a:cxnSpLocks/>
            <a:stCxn id="63" idx="0"/>
            <a:endCxn id="42" idx="2"/>
          </p:cNvCxnSpPr>
          <p:nvPr/>
        </p:nvCxnSpPr>
        <p:spPr>
          <a:xfrm flipV="1">
            <a:off x="3600306" y="3081367"/>
            <a:ext cx="553619" cy="356684"/>
          </a:xfrm>
          <a:prstGeom prst="line">
            <a:avLst/>
          </a:prstGeom>
        </p:spPr>
        <p:style>
          <a:lnRef idx="1">
            <a:schemeClr val="dk1"/>
          </a:lnRef>
          <a:fillRef idx="0">
            <a:schemeClr val="dk1"/>
          </a:fillRef>
          <a:effectRef idx="0">
            <a:schemeClr val="dk1"/>
          </a:effectRef>
          <a:fontRef idx="minor">
            <a:schemeClr val="tx1"/>
          </a:fontRef>
        </p:style>
      </p:cxnSp>
      <p:sp>
        <p:nvSpPr>
          <p:cNvPr id="65" name="Hình chữ nhật 67">
            <a:extLst>
              <a:ext uri="{FF2B5EF4-FFF2-40B4-BE49-F238E27FC236}">
                <a16:creationId xmlns:a16="http://schemas.microsoft.com/office/drawing/2014/main" id="{13049A5F-0DFB-44A0-83A0-C527A8E6CF0B}"/>
              </a:ext>
            </a:extLst>
          </p:cNvPr>
          <p:cNvSpPr/>
          <p:nvPr/>
        </p:nvSpPr>
        <p:spPr>
          <a:xfrm>
            <a:off x="7983005"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66" name="Đường nối Thẳng 68">
            <a:extLst>
              <a:ext uri="{FF2B5EF4-FFF2-40B4-BE49-F238E27FC236}">
                <a16:creationId xmlns:a16="http://schemas.microsoft.com/office/drawing/2014/main" id="{1BD101A0-7294-4B56-8964-7A700341B72E}"/>
              </a:ext>
            </a:extLst>
          </p:cNvPr>
          <p:cNvCxnSpPr>
            <a:cxnSpLocks/>
            <a:stCxn id="65" idx="0"/>
            <a:endCxn id="44" idx="2"/>
          </p:cNvCxnSpPr>
          <p:nvPr/>
        </p:nvCxnSpPr>
        <p:spPr>
          <a:xfrm flipH="1" flipV="1">
            <a:off x="7486176" y="3016132"/>
            <a:ext cx="802034" cy="421919"/>
          </a:xfrm>
          <a:prstGeom prst="line">
            <a:avLst/>
          </a:prstGeom>
        </p:spPr>
        <p:style>
          <a:lnRef idx="1">
            <a:schemeClr val="dk1"/>
          </a:lnRef>
          <a:fillRef idx="0">
            <a:schemeClr val="dk1"/>
          </a:fillRef>
          <a:effectRef idx="0">
            <a:schemeClr val="dk1"/>
          </a:effectRef>
          <a:fontRef idx="minor">
            <a:schemeClr val="tx1"/>
          </a:fontRef>
        </p:style>
      </p:cxnSp>
      <p:sp>
        <p:nvSpPr>
          <p:cNvPr id="67" name="Hình chữ nhật 70">
            <a:extLst>
              <a:ext uri="{FF2B5EF4-FFF2-40B4-BE49-F238E27FC236}">
                <a16:creationId xmlns:a16="http://schemas.microsoft.com/office/drawing/2014/main" id="{B56FB72A-3B70-4B07-A3D7-DF4BD3BE5794}"/>
              </a:ext>
            </a:extLst>
          </p:cNvPr>
          <p:cNvSpPr/>
          <p:nvPr/>
        </p:nvSpPr>
        <p:spPr>
          <a:xfrm>
            <a:off x="6056994" y="339787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5, v = 25</a:t>
            </a:r>
          </a:p>
        </p:txBody>
      </p:sp>
      <p:cxnSp>
        <p:nvCxnSpPr>
          <p:cNvPr id="68" name="Đường nối Thẳng 71">
            <a:extLst>
              <a:ext uri="{FF2B5EF4-FFF2-40B4-BE49-F238E27FC236}">
                <a16:creationId xmlns:a16="http://schemas.microsoft.com/office/drawing/2014/main" id="{7FEDF7B3-01FE-43AA-85AE-73B3C9D5738C}"/>
              </a:ext>
            </a:extLst>
          </p:cNvPr>
          <p:cNvCxnSpPr>
            <a:cxnSpLocks/>
            <a:stCxn id="67" idx="0"/>
            <a:endCxn id="44" idx="2"/>
          </p:cNvCxnSpPr>
          <p:nvPr/>
        </p:nvCxnSpPr>
        <p:spPr>
          <a:xfrm flipV="1">
            <a:off x="6362199" y="3016131"/>
            <a:ext cx="1123977" cy="381743"/>
          </a:xfrm>
          <a:prstGeom prst="line">
            <a:avLst/>
          </a:prstGeom>
        </p:spPr>
        <p:style>
          <a:lnRef idx="1">
            <a:schemeClr val="dk1"/>
          </a:lnRef>
          <a:fillRef idx="0">
            <a:schemeClr val="dk1"/>
          </a:fillRef>
          <a:effectRef idx="0">
            <a:schemeClr val="dk1"/>
          </a:effectRef>
          <a:fontRef idx="minor">
            <a:schemeClr val="tx1"/>
          </a:fontRef>
        </p:style>
      </p:cxnSp>
      <p:sp>
        <p:nvSpPr>
          <p:cNvPr id="69" name="Hộp Văn bản 84">
            <a:extLst>
              <a:ext uri="{FF2B5EF4-FFF2-40B4-BE49-F238E27FC236}">
                <a16:creationId xmlns:a16="http://schemas.microsoft.com/office/drawing/2014/main" id="{4ED10362-6C73-4EC2-94E2-144FD1BF39D7}"/>
              </a:ext>
            </a:extLst>
          </p:cNvPr>
          <p:cNvSpPr txBox="1"/>
          <p:nvPr/>
        </p:nvSpPr>
        <p:spPr>
          <a:xfrm>
            <a:off x="231268" y="2371493"/>
            <a:ext cx="585417" cy="276999"/>
          </a:xfrm>
          <a:prstGeom prst="rect">
            <a:avLst/>
          </a:prstGeom>
          <a:noFill/>
        </p:spPr>
        <p:txBody>
          <a:bodyPr wrap="none" rtlCol="0">
            <a:spAutoFit/>
          </a:bodyPr>
          <a:lstStyle/>
          <a:p>
            <a:pPr algn="ctr"/>
            <a:r>
              <a:rPr lang="en-US" sz="1200" dirty="0"/>
              <a:t>with 2</a:t>
            </a:r>
          </a:p>
        </p:txBody>
      </p:sp>
      <p:sp>
        <p:nvSpPr>
          <p:cNvPr id="70" name="Hộp Văn bản 85">
            <a:extLst>
              <a:ext uri="{FF2B5EF4-FFF2-40B4-BE49-F238E27FC236}">
                <a16:creationId xmlns:a16="http://schemas.microsoft.com/office/drawing/2014/main" id="{269887E6-CC00-4720-8E3E-41500C7F6B2F}"/>
              </a:ext>
            </a:extLst>
          </p:cNvPr>
          <p:cNvSpPr txBox="1"/>
          <p:nvPr/>
        </p:nvSpPr>
        <p:spPr>
          <a:xfrm>
            <a:off x="4685291" y="2241242"/>
            <a:ext cx="585417" cy="276999"/>
          </a:xfrm>
          <a:prstGeom prst="rect">
            <a:avLst/>
          </a:prstGeom>
          <a:noFill/>
        </p:spPr>
        <p:txBody>
          <a:bodyPr wrap="none" rtlCol="0">
            <a:spAutoFit/>
          </a:bodyPr>
          <a:lstStyle/>
          <a:p>
            <a:pPr algn="ctr"/>
            <a:r>
              <a:rPr lang="en-US" sz="1200" dirty="0"/>
              <a:t>with 2</a:t>
            </a:r>
          </a:p>
        </p:txBody>
      </p:sp>
      <p:sp>
        <p:nvSpPr>
          <p:cNvPr id="71" name="Hộp Văn bản 86">
            <a:extLst>
              <a:ext uri="{FF2B5EF4-FFF2-40B4-BE49-F238E27FC236}">
                <a16:creationId xmlns:a16="http://schemas.microsoft.com/office/drawing/2014/main" id="{80AFC891-A22A-4F3F-9DE0-FA029D766EC9}"/>
              </a:ext>
            </a:extLst>
          </p:cNvPr>
          <p:cNvSpPr txBox="1"/>
          <p:nvPr/>
        </p:nvSpPr>
        <p:spPr>
          <a:xfrm>
            <a:off x="721509" y="3114138"/>
            <a:ext cx="585417" cy="276999"/>
          </a:xfrm>
          <a:prstGeom prst="rect">
            <a:avLst/>
          </a:prstGeom>
          <a:noFill/>
        </p:spPr>
        <p:txBody>
          <a:bodyPr wrap="none" rtlCol="0">
            <a:spAutoFit/>
          </a:bodyPr>
          <a:lstStyle/>
          <a:p>
            <a:pPr algn="ctr"/>
            <a:r>
              <a:rPr lang="en-US" sz="1200" dirty="0"/>
              <a:t>with 3</a:t>
            </a:r>
          </a:p>
        </p:txBody>
      </p:sp>
      <p:sp>
        <p:nvSpPr>
          <p:cNvPr id="72" name="Hộp Văn bản 87">
            <a:extLst>
              <a:ext uri="{FF2B5EF4-FFF2-40B4-BE49-F238E27FC236}">
                <a16:creationId xmlns:a16="http://schemas.microsoft.com/office/drawing/2014/main" id="{77FF97BC-E036-4D18-8E51-D1140F830FAF}"/>
              </a:ext>
            </a:extLst>
          </p:cNvPr>
          <p:cNvSpPr txBox="1"/>
          <p:nvPr/>
        </p:nvSpPr>
        <p:spPr>
          <a:xfrm>
            <a:off x="3299808" y="3120568"/>
            <a:ext cx="585417" cy="276999"/>
          </a:xfrm>
          <a:prstGeom prst="rect">
            <a:avLst/>
          </a:prstGeom>
          <a:noFill/>
        </p:spPr>
        <p:txBody>
          <a:bodyPr wrap="none" rtlCol="0">
            <a:spAutoFit/>
          </a:bodyPr>
          <a:lstStyle/>
          <a:p>
            <a:pPr algn="ctr"/>
            <a:r>
              <a:rPr lang="en-US" sz="1200" dirty="0"/>
              <a:t>with 3</a:t>
            </a:r>
          </a:p>
        </p:txBody>
      </p:sp>
      <p:sp>
        <p:nvSpPr>
          <p:cNvPr id="73" name="Hộp Văn bản 88">
            <a:extLst>
              <a:ext uri="{FF2B5EF4-FFF2-40B4-BE49-F238E27FC236}">
                <a16:creationId xmlns:a16="http://schemas.microsoft.com/office/drawing/2014/main" id="{568DB348-637B-40EA-889A-065A91A4D3C1}"/>
              </a:ext>
            </a:extLst>
          </p:cNvPr>
          <p:cNvSpPr txBox="1"/>
          <p:nvPr/>
        </p:nvSpPr>
        <p:spPr>
          <a:xfrm>
            <a:off x="6419398" y="3012817"/>
            <a:ext cx="585417" cy="276999"/>
          </a:xfrm>
          <a:prstGeom prst="rect">
            <a:avLst/>
          </a:prstGeom>
          <a:noFill/>
        </p:spPr>
        <p:txBody>
          <a:bodyPr wrap="none" rtlCol="0">
            <a:spAutoFit/>
          </a:bodyPr>
          <a:lstStyle/>
          <a:p>
            <a:pPr algn="ctr"/>
            <a:r>
              <a:rPr lang="en-US" sz="1200" dirty="0"/>
              <a:t>with 3</a:t>
            </a:r>
          </a:p>
        </p:txBody>
      </p:sp>
      <p:sp>
        <p:nvSpPr>
          <p:cNvPr id="74" name="Hộp Văn bản 90">
            <a:extLst>
              <a:ext uri="{FF2B5EF4-FFF2-40B4-BE49-F238E27FC236}">
                <a16:creationId xmlns:a16="http://schemas.microsoft.com/office/drawing/2014/main" id="{FBE63681-CD2A-4647-AA36-3D19B3F95240}"/>
              </a:ext>
            </a:extLst>
          </p:cNvPr>
          <p:cNvSpPr txBox="1"/>
          <p:nvPr/>
        </p:nvSpPr>
        <p:spPr>
          <a:xfrm>
            <a:off x="62363" y="3958264"/>
            <a:ext cx="585417" cy="276999"/>
          </a:xfrm>
          <a:prstGeom prst="rect">
            <a:avLst/>
          </a:prstGeom>
          <a:noFill/>
        </p:spPr>
        <p:txBody>
          <a:bodyPr wrap="none" rtlCol="0">
            <a:spAutoFit/>
          </a:bodyPr>
          <a:lstStyle/>
          <a:p>
            <a:pPr algn="ctr"/>
            <a:r>
              <a:rPr lang="en-US" sz="1200" dirty="0"/>
              <a:t>with 4</a:t>
            </a:r>
          </a:p>
        </p:txBody>
      </p:sp>
      <p:sp>
        <p:nvSpPr>
          <p:cNvPr id="75" name="Hộp Văn bản 92">
            <a:extLst>
              <a:ext uri="{FF2B5EF4-FFF2-40B4-BE49-F238E27FC236}">
                <a16:creationId xmlns:a16="http://schemas.microsoft.com/office/drawing/2014/main" id="{C3596514-D907-4AA3-A096-4BFA343BBF33}"/>
              </a:ext>
            </a:extLst>
          </p:cNvPr>
          <p:cNvSpPr txBox="1"/>
          <p:nvPr/>
        </p:nvSpPr>
        <p:spPr>
          <a:xfrm>
            <a:off x="1718903" y="3944648"/>
            <a:ext cx="585417" cy="276999"/>
          </a:xfrm>
          <a:prstGeom prst="rect">
            <a:avLst/>
          </a:prstGeom>
          <a:noFill/>
        </p:spPr>
        <p:txBody>
          <a:bodyPr wrap="none" rtlCol="0">
            <a:spAutoFit/>
          </a:bodyPr>
          <a:lstStyle/>
          <a:p>
            <a:pPr algn="ctr"/>
            <a:r>
              <a:rPr lang="en-US" sz="1200" dirty="0"/>
              <a:t>with 4</a:t>
            </a:r>
          </a:p>
        </p:txBody>
      </p:sp>
      <p:sp>
        <p:nvSpPr>
          <p:cNvPr id="76" name="Hộp Văn bản 93">
            <a:extLst>
              <a:ext uri="{FF2B5EF4-FFF2-40B4-BE49-F238E27FC236}">
                <a16:creationId xmlns:a16="http://schemas.microsoft.com/office/drawing/2014/main" id="{3F4EE71E-51C8-426F-921A-16CB8973AD22}"/>
              </a:ext>
            </a:extLst>
          </p:cNvPr>
          <p:cNvSpPr txBox="1"/>
          <p:nvPr/>
        </p:nvSpPr>
        <p:spPr>
          <a:xfrm>
            <a:off x="3716893" y="3925120"/>
            <a:ext cx="585417" cy="276999"/>
          </a:xfrm>
          <a:prstGeom prst="rect">
            <a:avLst/>
          </a:prstGeom>
          <a:noFill/>
        </p:spPr>
        <p:txBody>
          <a:bodyPr wrap="none" rtlCol="0">
            <a:spAutoFit/>
          </a:bodyPr>
          <a:lstStyle/>
          <a:p>
            <a:pPr algn="ctr"/>
            <a:r>
              <a:rPr lang="en-US" sz="1200" dirty="0"/>
              <a:t>with 4</a:t>
            </a:r>
          </a:p>
        </p:txBody>
      </p:sp>
      <p:sp>
        <p:nvSpPr>
          <p:cNvPr id="77" name="Hộp Văn bản 94">
            <a:extLst>
              <a:ext uri="{FF2B5EF4-FFF2-40B4-BE49-F238E27FC236}">
                <a16:creationId xmlns:a16="http://schemas.microsoft.com/office/drawing/2014/main" id="{71E8B1FD-9ED2-487C-8505-443B11DF789D}"/>
              </a:ext>
            </a:extLst>
          </p:cNvPr>
          <p:cNvSpPr txBox="1"/>
          <p:nvPr/>
        </p:nvSpPr>
        <p:spPr>
          <a:xfrm>
            <a:off x="5640219" y="3873235"/>
            <a:ext cx="585417" cy="276999"/>
          </a:xfrm>
          <a:prstGeom prst="rect">
            <a:avLst/>
          </a:prstGeom>
          <a:noFill/>
        </p:spPr>
        <p:txBody>
          <a:bodyPr wrap="none" rtlCol="0">
            <a:spAutoFit/>
          </a:bodyPr>
          <a:lstStyle/>
          <a:p>
            <a:pPr algn="ctr"/>
            <a:r>
              <a:rPr lang="en-US" sz="1200" dirty="0"/>
              <a:t>with 4</a:t>
            </a:r>
          </a:p>
        </p:txBody>
      </p:sp>
      <p:sp>
        <p:nvSpPr>
          <p:cNvPr id="78" name="Hộp Văn bản 95">
            <a:extLst>
              <a:ext uri="{FF2B5EF4-FFF2-40B4-BE49-F238E27FC236}">
                <a16:creationId xmlns:a16="http://schemas.microsoft.com/office/drawing/2014/main" id="{235D06F3-B863-49F6-B915-4D4D3960328D}"/>
              </a:ext>
            </a:extLst>
          </p:cNvPr>
          <p:cNvSpPr txBox="1"/>
          <p:nvPr/>
        </p:nvSpPr>
        <p:spPr>
          <a:xfrm>
            <a:off x="7539243" y="3856282"/>
            <a:ext cx="585417" cy="276999"/>
          </a:xfrm>
          <a:prstGeom prst="rect">
            <a:avLst/>
          </a:prstGeom>
          <a:noFill/>
        </p:spPr>
        <p:txBody>
          <a:bodyPr wrap="none" rtlCol="0">
            <a:spAutoFit/>
          </a:bodyPr>
          <a:lstStyle/>
          <a:p>
            <a:pPr algn="ctr"/>
            <a:r>
              <a:rPr lang="en-US" sz="1200" dirty="0"/>
              <a:t>with 4</a:t>
            </a:r>
          </a:p>
        </p:txBody>
      </p:sp>
      <p:sp>
        <p:nvSpPr>
          <p:cNvPr id="79" name="Hộp Văn bản 96">
            <a:extLst>
              <a:ext uri="{FF2B5EF4-FFF2-40B4-BE49-F238E27FC236}">
                <a16:creationId xmlns:a16="http://schemas.microsoft.com/office/drawing/2014/main" id="{2BE4E28F-76F2-4A6B-9D89-32D9A5E574B2}"/>
              </a:ext>
            </a:extLst>
          </p:cNvPr>
          <p:cNvSpPr txBox="1"/>
          <p:nvPr/>
        </p:nvSpPr>
        <p:spPr>
          <a:xfrm>
            <a:off x="1395746" y="2331483"/>
            <a:ext cx="551754" cy="276999"/>
          </a:xfrm>
          <a:prstGeom prst="rect">
            <a:avLst/>
          </a:prstGeom>
          <a:noFill/>
        </p:spPr>
        <p:txBody>
          <a:bodyPr wrap="none" rtlCol="0">
            <a:spAutoFit/>
          </a:bodyPr>
          <a:lstStyle/>
          <a:p>
            <a:pPr algn="ctr"/>
            <a:r>
              <a:rPr lang="en-US" sz="1200" dirty="0"/>
              <a:t>w/o 2</a:t>
            </a:r>
          </a:p>
        </p:txBody>
      </p:sp>
      <p:sp>
        <p:nvSpPr>
          <p:cNvPr id="80" name="Hộp Văn bản 97">
            <a:extLst>
              <a:ext uri="{FF2B5EF4-FFF2-40B4-BE49-F238E27FC236}">
                <a16:creationId xmlns:a16="http://schemas.microsoft.com/office/drawing/2014/main" id="{8FDEC98E-6D5F-4A92-BFDC-60B473BFB506}"/>
              </a:ext>
            </a:extLst>
          </p:cNvPr>
          <p:cNvSpPr txBox="1"/>
          <p:nvPr/>
        </p:nvSpPr>
        <p:spPr>
          <a:xfrm>
            <a:off x="6498689" y="2196966"/>
            <a:ext cx="551754" cy="276999"/>
          </a:xfrm>
          <a:prstGeom prst="rect">
            <a:avLst/>
          </a:prstGeom>
          <a:noFill/>
        </p:spPr>
        <p:txBody>
          <a:bodyPr wrap="none" rtlCol="0">
            <a:spAutoFit/>
          </a:bodyPr>
          <a:lstStyle/>
          <a:p>
            <a:pPr algn="ctr"/>
            <a:r>
              <a:rPr lang="en-US" sz="1200" dirty="0"/>
              <a:t>w/o 2</a:t>
            </a:r>
          </a:p>
        </p:txBody>
      </p:sp>
      <p:sp>
        <p:nvSpPr>
          <p:cNvPr id="81" name="Hộp Văn bản 98">
            <a:extLst>
              <a:ext uri="{FF2B5EF4-FFF2-40B4-BE49-F238E27FC236}">
                <a16:creationId xmlns:a16="http://schemas.microsoft.com/office/drawing/2014/main" id="{3C08A249-CD6C-43E7-83A1-2D3A6DF242FF}"/>
              </a:ext>
            </a:extLst>
          </p:cNvPr>
          <p:cNvSpPr txBox="1"/>
          <p:nvPr/>
        </p:nvSpPr>
        <p:spPr>
          <a:xfrm>
            <a:off x="972076" y="3945884"/>
            <a:ext cx="551754" cy="276999"/>
          </a:xfrm>
          <a:prstGeom prst="rect">
            <a:avLst/>
          </a:prstGeom>
          <a:noFill/>
        </p:spPr>
        <p:txBody>
          <a:bodyPr wrap="none" rtlCol="0">
            <a:spAutoFit/>
          </a:bodyPr>
          <a:lstStyle/>
          <a:p>
            <a:pPr algn="ctr"/>
            <a:r>
              <a:rPr lang="en-US" sz="1200" dirty="0"/>
              <a:t>w/o 4</a:t>
            </a:r>
          </a:p>
        </p:txBody>
      </p:sp>
      <p:sp>
        <p:nvSpPr>
          <p:cNvPr id="82" name="Hộp Văn bản 99">
            <a:extLst>
              <a:ext uri="{FF2B5EF4-FFF2-40B4-BE49-F238E27FC236}">
                <a16:creationId xmlns:a16="http://schemas.microsoft.com/office/drawing/2014/main" id="{0C3072CA-B674-4085-9CFB-B6C0CE4203A0}"/>
              </a:ext>
            </a:extLst>
          </p:cNvPr>
          <p:cNvSpPr txBox="1"/>
          <p:nvPr/>
        </p:nvSpPr>
        <p:spPr>
          <a:xfrm>
            <a:off x="4365011" y="3100190"/>
            <a:ext cx="551754" cy="276999"/>
          </a:xfrm>
          <a:prstGeom prst="rect">
            <a:avLst/>
          </a:prstGeom>
          <a:noFill/>
        </p:spPr>
        <p:txBody>
          <a:bodyPr wrap="none" rtlCol="0">
            <a:spAutoFit/>
          </a:bodyPr>
          <a:lstStyle/>
          <a:p>
            <a:pPr algn="ctr"/>
            <a:r>
              <a:rPr lang="en-US" sz="1200" dirty="0"/>
              <a:t>w/o 3</a:t>
            </a:r>
          </a:p>
        </p:txBody>
      </p:sp>
      <p:sp>
        <p:nvSpPr>
          <p:cNvPr id="83" name="Hộp Văn bản 100">
            <a:extLst>
              <a:ext uri="{FF2B5EF4-FFF2-40B4-BE49-F238E27FC236}">
                <a16:creationId xmlns:a16="http://schemas.microsoft.com/office/drawing/2014/main" id="{B90E0F41-EE5B-49B9-9A7D-2C2B447B7756}"/>
              </a:ext>
            </a:extLst>
          </p:cNvPr>
          <p:cNvSpPr txBox="1"/>
          <p:nvPr/>
        </p:nvSpPr>
        <p:spPr>
          <a:xfrm>
            <a:off x="7868866" y="3021002"/>
            <a:ext cx="551754" cy="276999"/>
          </a:xfrm>
          <a:prstGeom prst="rect">
            <a:avLst/>
          </a:prstGeom>
          <a:noFill/>
        </p:spPr>
        <p:txBody>
          <a:bodyPr wrap="none" rtlCol="0">
            <a:spAutoFit/>
          </a:bodyPr>
          <a:lstStyle/>
          <a:p>
            <a:pPr algn="ctr"/>
            <a:r>
              <a:rPr lang="en-US" sz="1200" dirty="0"/>
              <a:t>w/o 3</a:t>
            </a:r>
          </a:p>
        </p:txBody>
      </p:sp>
      <p:sp>
        <p:nvSpPr>
          <p:cNvPr id="84" name="Hộp Văn bản 101">
            <a:extLst>
              <a:ext uri="{FF2B5EF4-FFF2-40B4-BE49-F238E27FC236}">
                <a16:creationId xmlns:a16="http://schemas.microsoft.com/office/drawing/2014/main" id="{803DB583-9AC7-4163-9834-E1D6D4546147}"/>
              </a:ext>
            </a:extLst>
          </p:cNvPr>
          <p:cNvSpPr txBox="1"/>
          <p:nvPr/>
        </p:nvSpPr>
        <p:spPr>
          <a:xfrm>
            <a:off x="2580101" y="3940750"/>
            <a:ext cx="551754" cy="276999"/>
          </a:xfrm>
          <a:prstGeom prst="rect">
            <a:avLst/>
          </a:prstGeom>
          <a:noFill/>
        </p:spPr>
        <p:txBody>
          <a:bodyPr wrap="none" rtlCol="0">
            <a:spAutoFit/>
          </a:bodyPr>
          <a:lstStyle/>
          <a:p>
            <a:pPr algn="ctr"/>
            <a:r>
              <a:rPr lang="en-US" sz="1200" dirty="0"/>
              <a:t>w/o 4</a:t>
            </a:r>
          </a:p>
        </p:txBody>
      </p:sp>
      <p:sp>
        <p:nvSpPr>
          <p:cNvPr id="85" name="Hộp Văn bản 102">
            <a:extLst>
              <a:ext uri="{FF2B5EF4-FFF2-40B4-BE49-F238E27FC236}">
                <a16:creationId xmlns:a16="http://schemas.microsoft.com/office/drawing/2014/main" id="{1FC81C8F-D0F1-4754-906D-832B907335E1}"/>
              </a:ext>
            </a:extLst>
          </p:cNvPr>
          <p:cNvSpPr txBox="1"/>
          <p:nvPr/>
        </p:nvSpPr>
        <p:spPr>
          <a:xfrm>
            <a:off x="4710556" y="3896720"/>
            <a:ext cx="551754" cy="276999"/>
          </a:xfrm>
          <a:prstGeom prst="rect">
            <a:avLst/>
          </a:prstGeom>
          <a:noFill/>
        </p:spPr>
        <p:txBody>
          <a:bodyPr wrap="none" rtlCol="0">
            <a:spAutoFit/>
          </a:bodyPr>
          <a:lstStyle/>
          <a:p>
            <a:pPr algn="ctr"/>
            <a:r>
              <a:rPr lang="en-US" sz="1200" dirty="0"/>
              <a:t>w/o 4</a:t>
            </a:r>
          </a:p>
        </p:txBody>
      </p:sp>
      <p:sp>
        <p:nvSpPr>
          <p:cNvPr id="86" name="Hộp Văn bản 103">
            <a:extLst>
              <a:ext uri="{FF2B5EF4-FFF2-40B4-BE49-F238E27FC236}">
                <a16:creationId xmlns:a16="http://schemas.microsoft.com/office/drawing/2014/main" id="{FD8F30DF-75F4-4156-9488-485CD783375F}"/>
              </a:ext>
            </a:extLst>
          </p:cNvPr>
          <p:cNvSpPr txBox="1"/>
          <p:nvPr/>
        </p:nvSpPr>
        <p:spPr>
          <a:xfrm>
            <a:off x="6544637" y="3856282"/>
            <a:ext cx="551754" cy="276999"/>
          </a:xfrm>
          <a:prstGeom prst="rect">
            <a:avLst/>
          </a:prstGeom>
          <a:noFill/>
        </p:spPr>
        <p:txBody>
          <a:bodyPr wrap="none" rtlCol="0">
            <a:spAutoFit/>
          </a:bodyPr>
          <a:lstStyle/>
          <a:p>
            <a:pPr algn="ctr"/>
            <a:r>
              <a:rPr lang="en-US" sz="1200" dirty="0"/>
              <a:t>w/o 4</a:t>
            </a:r>
          </a:p>
        </p:txBody>
      </p:sp>
      <p:sp>
        <p:nvSpPr>
          <p:cNvPr id="87" name="Hộp Văn bản 104">
            <a:extLst>
              <a:ext uri="{FF2B5EF4-FFF2-40B4-BE49-F238E27FC236}">
                <a16:creationId xmlns:a16="http://schemas.microsoft.com/office/drawing/2014/main" id="{0BCFE2FF-DA9E-415F-ACBD-0C8AC9AE3CED}"/>
              </a:ext>
            </a:extLst>
          </p:cNvPr>
          <p:cNvSpPr txBox="1"/>
          <p:nvPr/>
        </p:nvSpPr>
        <p:spPr>
          <a:xfrm>
            <a:off x="8454044" y="3833533"/>
            <a:ext cx="551754" cy="276999"/>
          </a:xfrm>
          <a:prstGeom prst="rect">
            <a:avLst/>
          </a:prstGeom>
          <a:noFill/>
        </p:spPr>
        <p:txBody>
          <a:bodyPr wrap="none" rtlCol="0">
            <a:spAutoFit/>
          </a:bodyPr>
          <a:lstStyle/>
          <a:p>
            <a:pPr algn="ctr"/>
            <a:r>
              <a:rPr lang="en-US" sz="1200" dirty="0"/>
              <a:t>w/o 4</a:t>
            </a:r>
          </a:p>
        </p:txBody>
      </p:sp>
      <p:sp>
        <p:nvSpPr>
          <p:cNvPr id="88" name="Ký hiệu &quot;Không Cho phép&quot; 116">
            <a:extLst>
              <a:ext uri="{FF2B5EF4-FFF2-40B4-BE49-F238E27FC236}">
                <a16:creationId xmlns:a16="http://schemas.microsoft.com/office/drawing/2014/main" id="{4110AC8D-0EC5-414B-810E-0CA11F9B0E53}"/>
              </a:ext>
            </a:extLst>
          </p:cNvPr>
          <p:cNvSpPr/>
          <p:nvPr/>
        </p:nvSpPr>
        <p:spPr>
          <a:xfrm>
            <a:off x="336655" y="3016279"/>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9" name="Ký hiệu &quot;Không Cho phép&quot; 117">
            <a:extLst>
              <a:ext uri="{FF2B5EF4-FFF2-40B4-BE49-F238E27FC236}">
                <a16:creationId xmlns:a16="http://schemas.microsoft.com/office/drawing/2014/main" id="{91525D70-4CAC-4E1B-BCA0-2AD994F14E0B}"/>
              </a:ext>
            </a:extLst>
          </p:cNvPr>
          <p:cNvSpPr/>
          <p:nvPr/>
        </p:nvSpPr>
        <p:spPr>
          <a:xfrm>
            <a:off x="3471703" y="3800668"/>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0" name="Ký hiệu &quot;Không Cho phép&quot; 118">
            <a:extLst>
              <a:ext uri="{FF2B5EF4-FFF2-40B4-BE49-F238E27FC236}">
                <a16:creationId xmlns:a16="http://schemas.microsoft.com/office/drawing/2014/main" id="{C8102A89-B655-4C69-8D31-3921A4B07205}"/>
              </a:ext>
            </a:extLst>
          </p:cNvPr>
          <p:cNvSpPr/>
          <p:nvPr/>
        </p:nvSpPr>
        <p:spPr>
          <a:xfrm>
            <a:off x="172732" y="4806475"/>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1" name="Hộp Văn bản 137">
            <a:extLst>
              <a:ext uri="{FF2B5EF4-FFF2-40B4-BE49-F238E27FC236}">
                <a16:creationId xmlns:a16="http://schemas.microsoft.com/office/drawing/2014/main" id="{1FFF3C91-4495-4714-8B2F-B6EA920C2F1F}"/>
              </a:ext>
            </a:extLst>
          </p:cNvPr>
          <p:cNvSpPr txBox="1"/>
          <p:nvPr/>
        </p:nvSpPr>
        <p:spPr>
          <a:xfrm>
            <a:off x="2009647" y="3030246"/>
            <a:ext cx="551754" cy="276999"/>
          </a:xfrm>
          <a:prstGeom prst="rect">
            <a:avLst/>
          </a:prstGeom>
          <a:noFill/>
        </p:spPr>
        <p:txBody>
          <a:bodyPr wrap="none" rtlCol="0">
            <a:spAutoFit/>
          </a:bodyPr>
          <a:lstStyle/>
          <a:p>
            <a:pPr algn="ctr"/>
            <a:r>
              <a:rPr lang="en-US" sz="1200" dirty="0"/>
              <a:t>w/o 3</a:t>
            </a:r>
          </a:p>
        </p:txBody>
      </p:sp>
      <p:sp>
        <p:nvSpPr>
          <p:cNvPr id="92" name="Hộp Văn bản 138">
            <a:extLst>
              <a:ext uri="{FF2B5EF4-FFF2-40B4-BE49-F238E27FC236}">
                <a16:creationId xmlns:a16="http://schemas.microsoft.com/office/drawing/2014/main" id="{CECF0E9B-9C65-401F-94AF-031D251D8ED5}"/>
              </a:ext>
            </a:extLst>
          </p:cNvPr>
          <p:cNvSpPr txBox="1"/>
          <p:nvPr/>
        </p:nvSpPr>
        <p:spPr>
          <a:xfrm>
            <a:off x="625225" y="4800549"/>
            <a:ext cx="1284327" cy="276999"/>
          </a:xfrm>
          <a:prstGeom prst="rect">
            <a:avLst/>
          </a:prstGeom>
          <a:noFill/>
        </p:spPr>
        <p:txBody>
          <a:bodyPr wrap="none" rtlCol="0">
            <a:spAutoFit/>
          </a:bodyPr>
          <a:lstStyle/>
          <a:p>
            <a:pPr algn="ctr"/>
            <a:r>
              <a:rPr lang="en-US" sz="1200" dirty="0">
                <a:solidFill>
                  <a:srgbClr val="FF0000"/>
                </a:solidFill>
              </a:rPr>
              <a:t>Optimal solution</a:t>
            </a:r>
          </a:p>
        </p:txBody>
      </p:sp>
      <p:sp>
        <p:nvSpPr>
          <p:cNvPr id="94" name="TextBox 93">
            <a:extLst>
              <a:ext uri="{FF2B5EF4-FFF2-40B4-BE49-F238E27FC236}">
                <a16:creationId xmlns:a16="http://schemas.microsoft.com/office/drawing/2014/main" id="{A4786264-24E8-4470-A773-6B086A2CB41E}"/>
              </a:ext>
            </a:extLst>
          </p:cNvPr>
          <p:cNvSpPr txBox="1"/>
          <p:nvPr/>
        </p:nvSpPr>
        <p:spPr>
          <a:xfrm>
            <a:off x="8811187" y="4843736"/>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5</a:t>
            </a:r>
            <a:endParaRPr lang="vi-VN" sz="1600" dirty="0">
              <a:cs typeface="Hadassah Friedlaender" panose="02020603050405020304" pitchFamily="18" charset="-79"/>
            </a:endParaRPr>
          </a:p>
        </p:txBody>
      </p:sp>
      <p:pic>
        <p:nvPicPr>
          <p:cNvPr id="4" name="Picture 3">
            <a:extLst>
              <a:ext uri="{FF2B5EF4-FFF2-40B4-BE49-F238E27FC236}">
                <a16:creationId xmlns:a16="http://schemas.microsoft.com/office/drawing/2014/main" id="{24174631-01B7-40E3-9116-5889DD28FC88}"/>
              </a:ext>
            </a:extLst>
          </p:cNvPr>
          <p:cNvPicPr>
            <a:picLocks noChangeAspect="1"/>
          </p:cNvPicPr>
          <p:nvPr/>
        </p:nvPicPr>
        <p:blipFill>
          <a:blip r:embed="rId2"/>
          <a:stretch>
            <a:fillRect/>
          </a:stretch>
        </p:blipFill>
        <p:spPr>
          <a:xfrm>
            <a:off x="6590036" y="31123"/>
            <a:ext cx="2499577" cy="1950889"/>
          </a:xfrm>
          <a:prstGeom prst="rect">
            <a:avLst/>
          </a:prstGeom>
        </p:spPr>
      </p:pic>
    </p:spTree>
    <p:extLst>
      <p:ext uri="{BB962C8B-B14F-4D97-AF65-F5344CB8AC3E}">
        <p14:creationId xmlns:p14="http://schemas.microsoft.com/office/powerpoint/2010/main" val="1886244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7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5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66"/>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5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5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8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59"/>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p:bldP spid="25" grpId="0"/>
      <p:bldP spid="26" grpId="0" animBg="1"/>
      <p:bldP spid="28" grpId="0" animBg="1"/>
      <p:bldP spid="30" grpId="0" animBg="1"/>
      <p:bldP spid="38" grpId="0" animBg="1"/>
      <p:bldP spid="40" grpId="0" animBg="1"/>
      <p:bldP spid="42" grpId="0" animBg="1"/>
      <p:bldP spid="44" grpId="0" animBg="1"/>
      <p:bldP spid="53" grpId="0" animBg="1"/>
      <p:bldP spid="55" grpId="0" animBg="1"/>
      <p:bldP spid="57" grpId="0" animBg="1"/>
      <p:bldP spid="59" grpId="0" animBg="1"/>
      <p:bldP spid="61" grpId="0" animBg="1"/>
      <p:bldP spid="63" grpId="0" animBg="1"/>
      <p:bldP spid="65" grpId="0" animBg="1"/>
      <p:bldP spid="67" grpId="0" animBg="1"/>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animBg="1"/>
      <p:bldP spid="89" grpId="0" animBg="1"/>
      <p:bldP spid="90" grpId="0" animBg="1"/>
      <p:bldP spid="91"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solidFill>
                  <a:schemeClr val="tx1"/>
                </a:solidFill>
                <a:latin typeface="Futura Lt BT" panose="020B0402020204020303" pitchFamily="34" charset="0"/>
              </a:rPr>
              <a:t>Branch And Bound</a:t>
            </a:r>
            <a:endParaRPr lang="vi-VN" dirty="0">
              <a:solidFill>
                <a:schemeClr val="tx1"/>
              </a:solidFill>
            </a:endParaRPr>
          </a:p>
        </p:txBody>
      </p:sp>
      <p:pic>
        <p:nvPicPr>
          <p:cNvPr id="12" name="Picture 11">
            <a:extLst>
              <a:ext uri="{FF2B5EF4-FFF2-40B4-BE49-F238E27FC236}">
                <a16:creationId xmlns:a16="http://schemas.microsoft.com/office/drawing/2014/main" id="{D9374D94-8517-41AA-B31B-76CF40B5D6DE}"/>
              </a:ext>
            </a:extLst>
          </p:cNvPr>
          <p:cNvPicPr>
            <a:picLocks noChangeAspect="1"/>
          </p:cNvPicPr>
          <p:nvPr/>
        </p:nvPicPr>
        <p:blipFill>
          <a:blip r:embed="rId2"/>
          <a:stretch>
            <a:fillRect/>
          </a:stretch>
        </p:blipFill>
        <p:spPr>
          <a:xfrm>
            <a:off x="0" y="1339309"/>
            <a:ext cx="5819917" cy="3804191"/>
          </a:xfrm>
          <a:prstGeom prst="rect">
            <a:avLst/>
          </a:prstGeom>
        </p:spPr>
      </p:pic>
      <p:pic>
        <p:nvPicPr>
          <p:cNvPr id="13" name="Content Placeholder 6">
            <a:extLst>
              <a:ext uri="{FF2B5EF4-FFF2-40B4-BE49-F238E27FC236}">
                <a16:creationId xmlns:a16="http://schemas.microsoft.com/office/drawing/2014/main" id="{5BAB074D-9466-4FA2-8AAA-C208370615D1}"/>
              </a:ext>
            </a:extLst>
          </p:cNvPr>
          <p:cNvPicPr>
            <a:picLocks noChangeAspect="1"/>
          </p:cNvPicPr>
          <p:nvPr/>
        </p:nvPicPr>
        <p:blipFill>
          <a:blip r:embed="rId3"/>
          <a:stretch>
            <a:fillRect/>
          </a:stretch>
        </p:blipFill>
        <p:spPr>
          <a:xfrm>
            <a:off x="5831416" y="1344275"/>
            <a:ext cx="3208873" cy="2125082"/>
          </a:xfrm>
          <a:prstGeom prst="rect">
            <a:avLst/>
          </a:prstGeom>
        </p:spPr>
      </p:pic>
      <p:sp>
        <p:nvSpPr>
          <p:cNvPr id="5" name="TextBox 4">
            <a:extLst>
              <a:ext uri="{FF2B5EF4-FFF2-40B4-BE49-F238E27FC236}">
                <a16:creationId xmlns:a16="http://schemas.microsoft.com/office/drawing/2014/main" id="{3A198859-445A-4687-99B0-7C23ED580E9F}"/>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6</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88293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05844" y="1574052"/>
            <a:ext cx="2928801" cy="2996280"/>
            <a:chOff x="3327653" y="1737265"/>
            <a:chExt cx="2453005" cy="2678637"/>
          </a:xfrm>
        </p:grpSpPr>
        <p:sp>
          <p:nvSpPr>
            <p:cNvPr id="5" name="Oval 4"/>
            <p:cNvSpPr/>
            <p:nvPr/>
          </p:nvSpPr>
          <p:spPr>
            <a:xfrm>
              <a:off x="4116360" y="1737265"/>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Oval 5"/>
            <p:cNvSpPr/>
            <p:nvPr/>
          </p:nvSpPr>
          <p:spPr>
            <a:xfrm>
              <a:off x="4899235" y="2175674"/>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7" name="Oval 6"/>
            <p:cNvSpPr/>
            <p:nvPr/>
          </p:nvSpPr>
          <p:spPr>
            <a:xfrm>
              <a:off x="4899235" y="3090153"/>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Oval 7"/>
            <p:cNvSpPr/>
            <p:nvPr/>
          </p:nvSpPr>
          <p:spPr>
            <a:xfrm>
              <a:off x="4116360" y="3534479"/>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Oval 8"/>
            <p:cNvSpPr/>
            <p:nvPr/>
          </p:nvSpPr>
          <p:spPr>
            <a:xfrm>
              <a:off x="3327653" y="3090153"/>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Oval 9"/>
            <p:cNvSpPr/>
            <p:nvPr/>
          </p:nvSpPr>
          <p:spPr>
            <a:xfrm>
              <a:off x="3327653" y="2175674"/>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Oval 10"/>
            <p:cNvSpPr/>
            <p:nvPr/>
          </p:nvSpPr>
          <p:spPr>
            <a:xfrm>
              <a:off x="3964881" y="2482517"/>
              <a:ext cx="1188132" cy="118813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3" name="TextBox 12"/>
          <p:cNvSpPr txBox="1"/>
          <p:nvPr/>
        </p:nvSpPr>
        <p:spPr>
          <a:xfrm>
            <a:off x="872109" y="4031884"/>
            <a:ext cx="2502560" cy="400110"/>
          </a:xfrm>
          <a:prstGeom prst="rect">
            <a:avLst/>
          </a:prstGeom>
          <a:noFill/>
        </p:spPr>
        <p:txBody>
          <a:bodyPr wrap="square" rtlCol="0" anchor="ctr">
            <a:spAutoFit/>
          </a:bodyPr>
          <a:lstStyle/>
          <a:p>
            <a:r>
              <a:rPr lang="en-US" altLang="ko-KR" sz="2000" dirty="0" err="1">
                <a:cs typeface="Arial" pitchFamily="34" charset="0"/>
              </a:rPr>
              <a:t>Ưu</a:t>
            </a:r>
            <a:r>
              <a:rPr lang="en-US" altLang="ko-KR" sz="2000" dirty="0">
                <a:cs typeface="Arial" pitchFamily="34" charset="0"/>
              </a:rPr>
              <a:t> </a:t>
            </a:r>
            <a:r>
              <a:rPr lang="en-US" altLang="ko-KR" sz="2000" dirty="0" err="1">
                <a:cs typeface="Arial" pitchFamily="34" charset="0"/>
              </a:rPr>
              <a:t>và</a:t>
            </a:r>
            <a:r>
              <a:rPr lang="en-US" altLang="ko-KR" sz="2000" dirty="0">
                <a:cs typeface="Arial" pitchFamily="34" charset="0"/>
              </a:rPr>
              <a:t> </a:t>
            </a:r>
            <a:r>
              <a:rPr lang="en-US" altLang="ko-KR" sz="2000" dirty="0" err="1">
                <a:cs typeface="Arial" pitchFamily="34" charset="0"/>
              </a:rPr>
              <a:t>nhược</a:t>
            </a:r>
            <a:r>
              <a:rPr lang="en-US" altLang="ko-KR" sz="2000" dirty="0">
                <a:cs typeface="Arial" pitchFamily="34" charset="0"/>
              </a:rPr>
              <a:t> </a:t>
            </a:r>
            <a:r>
              <a:rPr lang="en-US" altLang="ko-KR" sz="2000" dirty="0" err="1">
                <a:cs typeface="Arial" pitchFamily="34" charset="0"/>
              </a:rPr>
              <a:t>điểm</a:t>
            </a:r>
            <a:endParaRPr lang="ko-KR" altLang="en-US" sz="2000" dirty="0">
              <a:cs typeface="Arial" pitchFamily="34" charset="0"/>
            </a:endParaRPr>
          </a:p>
        </p:txBody>
      </p:sp>
      <p:sp>
        <p:nvSpPr>
          <p:cNvPr id="19" name="TextBox 18"/>
          <p:cNvSpPr txBox="1"/>
          <p:nvPr/>
        </p:nvSpPr>
        <p:spPr>
          <a:xfrm>
            <a:off x="872109" y="1835783"/>
            <a:ext cx="1944215" cy="400110"/>
          </a:xfrm>
          <a:prstGeom prst="rect">
            <a:avLst/>
          </a:prstGeom>
          <a:noFill/>
        </p:spPr>
        <p:txBody>
          <a:bodyPr wrap="square" rtlCol="0" anchor="ctr">
            <a:spAutoFit/>
          </a:bodyPr>
          <a:lstStyle/>
          <a:p>
            <a:r>
              <a:rPr lang="en-US" altLang="ko-KR" sz="2000" dirty="0" err="1">
                <a:latin typeface="+mj-lt"/>
                <a:cs typeface="Arial" pitchFamily="34" charset="0"/>
              </a:rPr>
              <a:t>Khái</a:t>
            </a:r>
            <a:r>
              <a:rPr lang="en-US" altLang="ko-KR" sz="2000" dirty="0">
                <a:latin typeface="+mj-lt"/>
                <a:cs typeface="Arial" pitchFamily="34" charset="0"/>
              </a:rPr>
              <a:t> </a:t>
            </a:r>
            <a:r>
              <a:rPr lang="en-US" altLang="ko-KR" sz="2000" dirty="0" err="1">
                <a:latin typeface="+mj-lt"/>
                <a:cs typeface="Arial" pitchFamily="34" charset="0"/>
              </a:rPr>
              <a:t>Niệm</a:t>
            </a:r>
            <a:endParaRPr lang="ko-KR" altLang="en-US" sz="2000" dirty="0">
              <a:latin typeface="+mj-lt"/>
              <a:cs typeface="Arial" pitchFamily="34" charset="0"/>
            </a:endParaRPr>
          </a:p>
        </p:txBody>
      </p:sp>
      <p:sp>
        <p:nvSpPr>
          <p:cNvPr id="37" name="Oval 36"/>
          <p:cNvSpPr/>
          <p:nvPr/>
        </p:nvSpPr>
        <p:spPr>
          <a:xfrm rot="5400000">
            <a:off x="156668" y="2835597"/>
            <a:ext cx="576000" cy="57606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8" name="Oval 37"/>
          <p:cNvSpPr/>
          <p:nvPr/>
        </p:nvSpPr>
        <p:spPr>
          <a:xfrm rot="5400000">
            <a:off x="156668" y="1719402"/>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9" name="Oval 38"/>
          <p:cNvSpPr/>
          <p:nvPr/>
        </p:nvSpPr>
        <p:spPr>
          <a:xfrm rot="5400000">
            <a:off x="156668" y="3964396"/>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3" name="Oval 42"/>
          <p:cNvSpPr/>
          <p:nvPr/>
        </p:nvSpPr>
        <p:spPr>
          <a:xfrm rot="5400000">
            <a:off x="8321956" y="1748187"/>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Oval 43"/>
          <p:cNvSpPr/>
          <p:nvPr/>
        </p:nvSpPr>
        <p:spPr>
          <a:xfrm rot="5400000">
            <a:off x="8321956" y="2789674"/>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9" name="TextBox 48">
            <a:extLst>
              <a:ext uri="{FF2B5EF4-FFF2-40B4-BE49-F238E27FC236}">
                <a16:creationId xmlns:a16="http://schemas.microsoft.com/office/drawing/2014/main" id="{E36B6AFB-2D6F-4665-BDE7-57638A7E90F9}"/>
              </a:ext>
            </a:extLst>
          </p:cNvPr>
          <p:cNvSpPr txBox="1"/>
          <p:nvPr/>
        </p:nvSpPr>
        <p:spPr>
          <a:xfrm>
            <a:off x="5982559" y="1829671"/>
            <a:ext cx="2374362" cy="400110"/>
          </a:xfrm>
          <a:prstGeom prst="rect">
            <a:avLst/>
          </a:prstGeom>
          <a:noFill/>
        </p:spPr>
        <p:txBody>
          <a:bodyPr wrap="square" rtlCol="0" anchor="ctr">
            <a:spAutoFit/>
          </a:bodyPr>
          <a:lstStyle/>
          <a:p>
            <a:r>
              <a:rPr lang="en-US" altLang="ko-KR" sz="2000" dirty="0" err="1">
                <a:cs typeface="Arial" pitchFamily="34" charset="0"/>
              </a:rPr>
              <a:t>Đặc</a:t>
            </a:r>
            <a:r>
              <a:rPr lang="en-US" altLang="ko-KR" sz="2000" dirty="0">
                <a:cs typeface="Arial" pitchFamily="34" charset="0"/>
              </a:rPr>
              <a:t> </a:t>
            </a:r>
            <a:r>
              <a:rPr lang="en-US" altLang="ko-KR" sz="2000" dirty="0" err="1">
                <a:cs typeface="Arial" pitchFamily="34" charset="0"/>
              </a:rPr>
              <a:t>điểm</a:t>
            </a:r>
            <a:r>
              <a:rPr lang="en-US" altLang="ko-KR" sz="2000" dirty="0">
                <a:cs typeface="Arial" pitchFamily="34" charset="0"/>
              </a:rPr>
              <a:t> </a:t>
            </a:r>
            <a:r>
              <a:rPr lang="en-US" altLang="ko-KR" sz="2000" dirty="0" err="1">
                <a:cs typeface="Arial" pitchFamily="34" charset="0"/>
              </a:rPr>
              <a:t>bài</a:t>
            </a:r>
            <a:r>
              <a:rPr lang="en-US" altLang="ko-KR" sz="2000" dirty="0">
                <a:cs typeface="Arial" pitchFamily="34" charset="0"/>
              </a:rPr>
              <a:t> </a:t>
            </a:r>
            <a:r>
              <a:rPr lang="en-US" altLang="ko-KR" sz="2000" dirty="0" err="1">
                <a:cs typeface="Arial" pitchFamily="34" charset="0"/>
              </a:rPr>
              <a:t>toán</a:t>
            </a:r>
            <a:endParaRPr lang="ko-KR" altLang="en-US" sz="2000" dirty="0">
              <a:cs typeface="Arial" pitchFamily="34" charset="0"/>
            </a:endParaRPr>
          </a:p>
        </p:txBody>
      </p:sp>
      <p:sp>
        <p:nvSpPr>
          <p:cNvPr id="50" name="TextBox 49">
            <a:extLst>
              <a:ext uri="{FF2B5EF4-FFF2-40B4-BE49-F238E27FC236}">
                <a16:creationId xmlns:a16="http://schemas.microsoft.com/office/drawing/2014/main" id="{D9AE52CD-47B1-46B0-ABB2-D2269508302E}"/>
              </a:ext>
            </a:extLst>
          </p:cNvPr>
          <p:cNvSpPr txBox="1"/>
          <p:nvPr/>
        </p:nvSpPr>
        <p:spPr>
          <a:xfrm>
            <a:off x="872109" y="2900708"/>
            <a:ext cx="2316183" cy="400110"/>
          </a:xfrm>
          <a:prstGeom prst="rect">
            <a:avLst/>
          </a:prstGeom>
          <a:noFill/>
        </p:spPr>
        <p:txBody>
          <a:bodyPr wrap="square" rtlCol="0" anchor="ctr">
            <a:spAutoFit/>
          </a:bodyPr>
          <a:lstStyle/>
          <a:p>
            <a:r>
              <a:rPr lang="en-US" altLang="ko-KR" sz="2000" dirty="0" err="1">
                <a:cs typeface="Arial" pitchFamily="34" charset="0"/>
              </a:rPr>
              <a:t>Mô</a:t>
            </a:r>
            <a:r>
              <a:rPr lang="en-US" altLang="ko-KR" sz="2000" dirty="0">
                <a:cs typeface="Arial" pitchFamily="34" charset="0"/>
              </a:rPr>
              <a:t> </a:t>
            </a:r>
            <a:r>
              <a:rPr lang="en-US" altLang="ko-KR" sz="2000" dirty="0" err="1">
                <a:cs typeface="Arial" pitchFamily="34" charset="0"/>
              </a:rPr>
              <a:t>hình</a:t>
            </a:r>
            <a:r>
              <a:rPr lang="en-US" altLang="ko-KR" sz="2000" dirty="0">
                <a:cs typeface="Arial" pitchFamily="34" charset="0"/>
              </a:rPr>
              <a:t> </a:t>
            </a:r>
            <a:r>
              <a:rPr lang="en-US" altLang="ko-KR" sz="2000" dirty="0" err="1">
                <a:cs typeface="Arial" pitchFamily="34" charset="0"/>
              </a:rPr>
              <a:t>thuật</a:t>
            </a:r>
            <a:r>
              <a:rPr lang="en-US" altLang="ko-KR" sz="2000" dirty="0">
                <a:cs typeface="Arial" pitchFamily="34" charset="0"/>
              </a:rPr>
              <a:t> </a:t>
            </a:r>
            <a:r>
              <a:rPr lang="en-US" altLang="ko-KR" sz="2000" dirty="0" err="1">
                <a:cs typeface="Arial" pitchFamily="34" charset="0"/>
              </a:rPr>
              <a:t>toán</a:t>
            </a:r>
            <a:endParaRPr lang="ko-KR" altLang="en-US" sz="2000" dirty="0">
              <a:cs typeface="Arial" pitchFamily="34" charset="0"/>
            </a:endParaRPr>
          </a:p>
        </p:txBody>
      </p:sp>
      <p:sp>
        <p:nvSpPr>
          <p:cNvPr id="52" name="TextBox 51">
            <a:extLst>
              <a:ext uri="{FF2B5EF4-FFF2-40B4-BE49-F238E27FC236}">
                <a16:creationId xmlns:a16="http://schemas.microsoft.com/office/drawing/2014/main" id="{D7A51646-C5AA-4409-A583-2D968D4B3F6E}"/>
              </a:ext>
            </a:extLst>
          </p:cNvPr>
          <p:cNvSpPr txBox="1"/>
          <p:nvPr/>
        </p:nvSpPr>
        <p:spPr>
          <a:xfrm>
            <a:off x="6379130" y="4031884"/>
            <a:ext cx="1944215" cy="400110"/>
          </a:xfrm>
          <a:prstGeom prst="rect">
            <a:avLst/>
          </a:prstGeom>
          <a:noFill/>
        </p:spPr>
        <p:txBody>
          <a:bodyPr wrap="square" rtlCol="0" anchor="ctr">
            <a:spAutoFit/>
          </a:bodyPr>
          <a:lstStyle/>
          <a:p>
            <a:pPr algn="r"/>
            <a:r>
              <a:rPr lang="en-US" altLang="ko-KR" sz="2000" dirty="0" err="1">
                <a:cs typeface="Arial" pitchFamily="34" charset="0"/>
              </a:rPr>
              <a:t>Bài</a:t>
            </a:r>
            <a:r>
              <a:rPr lang="en-US" altLang="ko-KR" sz="2000" dirty="0">
                <a:cs typeface="Arial" pitchFamily="34" charset="0"/>
              </a:rPr>
              <a:t> </a:t>
            </a:r>
            <a:r>
              <a:rPr lang="en-US" altLang="ko-KR" sz="2000" dirty="0" err="1">
                <a:cs typeface="Arial" pitchFamily="34" charset="0"/>
              </a:rPr>
              <a:t>tập</a:t>
            </a:r>
            <a:r>
              <a:rPr lang="en-US" altLang="ko-KR" sz="2000" dirty="0">
                <a:cs typeface="Arial" pitchFamily="34" charset="0"/>
              </a:rPr>
              <a:t> </a:t>
            </a:r>
            <a:r>
              <a:rPr lang="en-US" altLang="ko-KR" sz="2000" dirty="0" err="1">
                <a:cs typeface="Arial" pitchFamily="34" charset="0"/>
              </a:rPr>
              <a:t>về</a:t>
            </a:r>
            <a:r>
              <a:rPr lang="en-US" altLang="ko-KR" sz="2000" dirty="0">
                <a:cs typeface="Arial" pitchFamily="34" charset="0"/>
              </a:rPr>
              <a:t> </a:t>
            </a:r>
            <a:r>
              <a:rPr lang="en-US" altLang="ko-KR" sz="2000" dirty="0" err="1">
                <a:cs typeface="Arial" pitchFamily="34" charset="0"/>
              </a:rPr>
              <a:t>nhà</a:t>
            </a:r>
            <a:endParaRPr lang="ko-KR" altLang="en-US" sz="2000" dirty="0">
              <a:cs typeface="Arial" pitchFamily="34" charset="0"/>
            </a:endParaRPr>
          </a:p>
        </p:txBody>
      </p:sp>
      <p:sp>
        <p:nvSpPr>
          <p:cNvPr id="53" name="TextBox 52">
            <a:extLst>
              <a:ext uri="{FF2B5EF4-FFF2-40B4-BE49-F238E27FC236}">
                <a16:creationId xmlns:a16="http://schemas.microsoft.com/office/drawing/2014/main" id="{0D05A4A0-82A9-44A3-A413-8D4FE765D3E7}"/>
              </a:ext>
            </a:extLst>
          </p:cNvPr>
          <p:cNvSpPr txBox="1"/>
          <p:nvPr/>
        </p:nvSpPr>
        <p:spPr>
          <a:xfrm>
            <a:off x="3676168" y="2737256"/>
            <a:ext cx="1609589" cy="677108"/>
          </a:xfrm>
          <a:prstGeom prst="rect">
            <a:avLst/>
          </a:prstGeom>
          <a:noFill/>
        </p:spPr>
        <p:txBody>
          <a:bodyPr wrap="square" rtlCol="0" anchor="ctr">
            <a:spAutoFit/>
          </a:bodyPr>
          <a:lstStyle/>
          <a:p>
            <a:pPr algn="ctr"/>
            <a:r>
              <a:rPr lang="en-US" altLang="ko-KR" sz="1900" dirty="0" err="1">
                <a:cs typeface="Arial" pitchFamily="34" charset="0"/>
              </a:rPr>
              <a:t>Banch</a:t>
            </a:r>
            <a:r>
              <a:rPr lang="en-US" altLang="ko-KR" sz="1900" dirty="0">
                <a:cs typeface="Arial" pitchFamily="34" charset="0"/>
              </a:rPr>
              <a:t> and Bound</a:t>
            </a:r>
            <a:endParaRPr lang="ko-KR" altLang="en-US" sz="1900" dirty="0">
              <a:cs typeface="Arial" pitchFamily="34" charset="0"/>
            </a:endParaRPr>
          </a:p>
        </p:txBody>
      </p:sp>
      <p:sp>
        <p:nvSpPr>
          <p:cNvPr id="56" name="Freeform 108">
            <a:extLst>
              <a:ext uri="{FF2B5EF4-FFF2-40B4-BE49-F238E27FC236}">
                <a16:creationId xmlns:a16="http://schemas.microsoft.com/office/drawing/2014/main" id="{3C22EF91-BA59-4D7D-BE81-346794BE7989}"/>
              </a:ext>
            </a:extLst>
          </p:cNvPr>
          <p:cNvSpPr/>
          <p:nvPr/>
        </p:nvSpPr>
        <p:spPr>
          <a:xfrm>
            <a:off x="274165" y="1803168"/>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7" name="Freeform 108">
            <a:extLst>
              <a:ext uri="{FF2B5EF4-FFF2-40B4-BE49-F238E27FC236}">
                <a16:creationId xmlns:a16="http://schemas.microsoft.com/office/drawing/2014/main" id="{EB2B4666-9872-4F29-A1D0-3F5CE08888BE}"/>
              </a:ext>
            </a:extLst>
          </p:cNvPr>
          <p:cNvSpPr/>
          <p:nvPr/>
        </p:nvSpPr>
        <p:spPr>
          <a:xfrm>
            <a:off x="3335770" y="2295434"/>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8" name="Rectangle 9">
            <a:extLst>
              <a:ext uri="{FF2B5EF4-FFF2-40B4-BE49-F238E27FC236}">
                <a16:creationId xmlns:a16="http://schemas.microsoft.com/office/drawing/2014/main" id="{931F005E-BB6F-4045-9215-DCE143EA7589}"/>
              </a:ext>
            </a:extLst>
          </p:cNvPr>
          <p:cNvSpPr/>
          <p:nvPr/>
        </p:nvSpPr>
        <p:spPr>
          <a:xfrm>
            <a:off x="4300901" y="1896335"/>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9" name="Rectangle 9">
            <a:extLst>
              <a:ext uri="{FF2B5EF4-FFF2-40B4-BE49-F238E27FC236}">
                <a16:creationId xmlns:a16="http://schemas.microsoft.com/office/drawing/2014/main" id="{348829E7-3EF3-48F6-BAE5-5828B2B7A1BD}"/>
              </a:ext>
            </a:extLst>
          </p:cNvPr>
          <p:cNvSpPr/>
          <p:nvPr/>
        </p:nvSpPr>
        <p:spPr>
          <a:xfrm>
            <a:off x="8429893" y="1877632"/>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0" name="Parallelogram 30">
            <a:extLst>
              <a:ext uri="{FF2B5EF4-FFF2-40B4-BE49-F238E27FC236}">
                <a16:creationId xmlns:a16="http://schemas.microsoft.com/office/drawing/2014/main" id="{061AF303-C21B-4BDA-ABA9-1025B7E2120E}"/>
              </a:ext>
            </a:extLst>
          </p:cNvPr>
          <p:cNvSpPr/>
          <p:nvPr/>
        </p:nvSpPr>
        <p:spPr>
          <a:xfrm flipH="1">
            <a:off x="267833" y="2981873"/>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Parallelogram 30">
            <a:extLst>
              <a:ext uri="{FF2B5EF4-FFF2-40B4-BE49-F238E27FC236}">
                <a16:creationId xmlns:a16="http://schemas.microsoft.com/office/drawing/2014/main" id="{4183CD39-10C0-4C6D-8F67-C8DF2FB490A5}"/>
              </a:ext>
            </a:extLst>
          </p:cNvPr>
          <p:cNvSpPr/>
          <p:nvPr/>
        </p:nvSpPr>
        <p:spPr>
          <a:xfrm flipH="1">
            <a:off x="5247049" y="2378204"/>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4" name="Oval 31">
            <a:extLst>
              <a:ext uri="{FF2B5EF4-FFF2-40B4-BE49-F238E27FC236}">
                <a16:creationId xmlns:a16="http://schemas.microsoft.com/office/drawing/2014/main" id="{9D5C7742-2048-49DC-9897-9E412B9DDE69}"/>
              </a:ext>
            </a:extLst>
          </p:cNvPr>
          <p:cNvSpPr/>
          <p:nvPr/>
        </p:nvSpPr>
        <p:spPr>
          <a:xfrm>
            <a:off x="237146" y="4031884"/>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5" name="Oval 31">
            <a:extLst>
              <a:ext uri="{FF2B5EF4-FFF2-40B4-BE49-F238E27FC236}">
                <a16:creationId xmlns:a16="http://schemas.microsoft.com/office/drawing/2014/main" id="{CCD6F957-AC03-4913-AE46-D85B62262D96}"/>
              </a:ext>
            </a:extLst>
          </p:cNvPr>
          <p:cNvSpPr/>
          <p:nvPr/>
        </p:nvSpPr>
        <p:spPr>
          <a:xfrm>
            <a:off x="4291315" y="3872463"/>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6" name="Isosceles Triangle 57">
            <a:extLst>
              <a:ext uri="{FF2B5EF4-FFF2-40B4-BE49-F238E27FC236}">
                <a16:creationId xmlns:a16="http://schemas.microsoft.com/office/drawing/2014/main" id="{76235C72-E9BF-493A-B4D8-B73E82CE908C}"/>
              </a:ext>
            </a:extLst>
          </p:cNvPr>
          <p:cNvSpPr/>
          <p:nvPr/>
        </p:nvSpPr>
        <p:spPr>
          <a:xfrm>
            <a:off x="3425116" y="3319849"/>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7" name="Isosceles Triangle 57">
            <a:extLst>
              <a:ext uri="{FF2B5EF4-FFF2-40B4-BE49-F238E27FC236}">
                <a16:creationId xmlns:a16="http://schemas.microsoft.com/office/drawing/2014/main" id="{C7671AE9-24BD-4257-8686-D22796AC36DC}"/>
              </a:ext>
            </a:extLst>
          </p:cNvPr>
          <p:cNvSpPr/>
          <p:nvPr/>
        </p:nvSpPr>
        <p:spPr>
          <a:xfrm>
            <a:off x="8512764" y="2797451"/>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5" name="Smiley Face 12">
            <a:extLst>
              <a:ext uri="{FF2B5EF4-FFF2-40B4-BE49-F238E27FC236}">
                <a16:creationId xmlns:a16="http://schemas.microsoft.com/office/drawing/2014/main" id="{932F93F4-7E4C-4BCD-AF27-5D67B1A2071F}"/>
              </a:ext>
            </a:extLst>
          </p:cNvPr>
          <p:cNvSpPr/>
          <p:nvPr/>
        </p:nvSpPr>
        <p:spPr>
          <a:xfrm>
            <a:off x="5182612" y="3342812"/>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6" name="TextBox 35">
            <a:extLst>
              <a:ext uri="{FF2B5EF4-FFF2-40B4-BE49-F238E27FC236}">
                <a16:creationId xmlns:a16="http://schemas.microsoft.com/office/drawing/2014/main" id="{21047067-E3B4-4AD9-B8B8-EEECA519DC36}"/>
              </a:ext>
            </a:extLst>
          </p:cNvPr>
          <p:cNvSpPr txBox="1"/>
          <p:nvPr/>
        </p:nvSpPr>
        <p:spPr>
          <a:xfrm>
            <a:off x="7502216" y="2949851"/>
            <a:ext cx="1944215" cy="400110"/>
          </a:xfrm>
          <a:prstGeom prst="rect">
            <a:avLst/>
          </a:prstGeom>
          <a:noFill/>
        </p:spPr>
        <p:txBody>
          <a:bodyPr wrap="square" rtlCol="0" anchor="ctr">
            <a:spAutoFit/>
          </a:bodyPr>
          <a:lstStyle/>
          <a:p>
            <a:r>
              <a:rPr lang="en-US" altLang="ko-KR" sz="2000" dirty="0" err="1">
                <a:cs typeface="Arial" pitchFamily="34" charset="0"/>
              </a:rPr>
              <a:t>Ví</a:t>
            </a:r>
            <a:r>
              <a:rPr lang="en-US" altLang="ko-KR" sz="2000" dirty="0">
                <a:cs typeface="Arial" pitchFamily="34" charset="0"/>
              </a:rPr>
              <a:t> </a:t>
            </a:r>
            <a:r>
              <a:rPr lang="en-US" altLang="ko-KR" sz="2000" dirty="0" err="1">
                <a:cs typeface="Arial" pitchFamily="34" charset="0"/>
              </a:rPr>
              <a:t>Dụ</a:t>
            </a:r>
            <a:endParaRPr lang="ko-KR" altLang="en-US" sz="2000" dirty="0">
              <a:cs typeface="Arial" pitchFamily="34" charset="0"/>
            </a:endParaRPr>
          </a:p>
        </p:txBody>
      </p:sp>
      <p:sp>
        <p:nvSpPr>
          <p:cNvPr id="40" name="Smiley Face 12">
            <a:extLst>
              <a:ext uri="{FF2B5EF4-FFF2-40B4-BE49-F238E27FC236}">
                <a16:creationId xmlns:a16="http://schemas.microsoft.com/office/drawing/2014/main" id="{EC2B3597-643F-48DD-83EF-3ED67DD02059}"/>
              </a:ext>
            </a:extLst>
          </p:cNvPr>
          <p:cNvSpPr/>
          <p:nvPr/>
        </p:nvSpPr>
        <p:spPr>
          <a:xfrm>
            <a:off x="8347508" y="4027786"/>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4" name="TextBox 33">
            <a:extLst>
              <a:ext uri="{FF2B5EF4-FFF2-40B4-BE49-F238E27FC236}">
                <a16:creationId xmlns:a16="http://schemas.microsoft.com/office/drawing/2014/main" id="{68EB6F1B-0EAF-4A9E-AB8F-53CED24B7350}"/>
              </a:ext>
            </a:extLst>
          </p:cNvPr>
          <p:cNvSpPr txBox="1"/>
          <p:nvPr/>
        </p:nvSpPr>
        <p:spPr>
          <a:xfrm>
            <a:off x="8748464" y="4731990"/>
            <a:ext cx="298480" cy="338554"/>
          </a:xfrm>
          <a:prstGeom prst="rect">
            <a:avLst/>
          </a:prstGeom>
          <a:noFill/>
        </p:spPr>
        <p:txBody>
          <a:bodyPr wrap="none" rtlCol="0">
            <a:spAutoFit/>
          </a:bodyPr>
          <a:lstStyle/>
          <a:p>
            <a:r>
              <a:rPr lang="en-US" sz="1600" dirty="0">
                <a:cs typeface="Hadassah Friedlaender" panose="02020603050405020304" pitchFamily="18" charset="-79"/>
              </a:rPr>
              <a:t>7</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5984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500"/>
                                        <p:tgtEl>
                                          <p:spTgt spid="6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500"/>
                                        <p:tgtEl>
                                          <p:spTgt spid="5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37" grpId="0" animBg="1"/>
      <p:bldP spid="38" grpId="0" animBg="1"/>
      <p:bldP spid="39" grpId="0" animBg="1"/>
      <p:bldP spid="43" grpId="0" animBg="1"/>
      <p:bldP spid="44" grpId="0" animBg="1"/>
      <p:bldP spid="49" grpId="0"/>
      <p:bldP spid="50" grpId="0"/>
      <p:bldP spid="52" grpId="0"/>
      <p:bldP spid="53" grpId="0"/>
      <p:bldP spid="56" grpId="0" animBg="1"/>
      <p:bldP spid="57" grpId="0" animBg="1"/>
      <p:bldP spid="58" grpId="0" animBg="1"/>
      <p:bldP spid="59" grpId="0" animBg="1"/>
      <p:bldP spid="60" grpId="0" animBg="1"/>
      <p:bldP spid="61" grpId="0" animBg="1"/>
      <p:bldP spid="64" grpId="0" animBg="1"/>
      <p:bldP spid="65" grpId="0" animBg="1"/>
      <p:bldP spid="66" grpId="0" animBg="1"/>
      <p:bldP spid="67" grpId="0" animBg="1"/>
      <p:bldP spid="35" grpId="0" animBg="1"/>
      <p:bldP spid="36"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30E35708-5C77-4A4D-8D1E-56DDFFA8ACDD}"/>
              </a:ext>
            </a:extLst>
          </p:cNvPr>
          <p:cNvSpPr>
            <a:spLocks noGrp="1"/>
          </p:cNvSpPr>
          <p:nvPr>
            <p:ph type="body" sz="quarter" idx="10"/>
          </p:nvPr>
        </p:nvSpPr>
        <p:spPr>
          <a:xfrm>
            <a:off x="0" y="127945"/>
            <a:ext cx="9144000" cy="576064"/>
          </a:xfrm>
        </p:spPr>
        <p:txBody>
          <a:bodyPr/>
          <a:lstStyle/>
          <a:p>
            <a:r>
              <a:rPr lang="en-US" dirty="0">
                <a:solidFill>
                  <a:schemeClr val="tx1"/>
                </a:solidFill>
                <a:latin typeface="Futura Lt BT" panose="020B0402020204020303" pitchFamily="34" charset="0"/>
              </a:rPr>
              <a:t>1. </a:t>
            </a:r>
            <a:r>
              <a:rPr lang="en-US" dirty="0" err="1">
                <a:solidFill>
                  <a:schemeClr val="tx1"/>
                </a:solidFill>
                <a:latin typeface="Futura Lt BT" panose="020B0402020204020303" pitchFamily="34" charset="0"/>
              </a:rPr>
              <a:t>Khái</a:t>
            </a:r>
            <a:r>
              <a:rPr lang="en-US" dirty="0">
                <a:solidFill>
                  <a:schemeClr val="tx1"/>
                </a:solidFill>
                <a:latin typeface="Futura Lt BT" panose="020B0402020204020303" pitchFamily="34" charset="0"/>
              </a:rPr>
              <a:t> </a:t>
            </a:r>
            <a:r>
              <a:rPr lang="en-US" dirty="0" err="1">
                <a:solidFill>
                  <a:schemeClr val="tx1"/>
                </a:solidFill>
                <a:latin typeface="Futura Lt BT" panose="020B0402020204020303" pitchFamily="34" charset="0"/>
              </a:rPr>
              <a:t>niệm</a:t>
            </a:r>
            <a:endParaRPr lang="vi-VN" dirty="0">
              <a:solidFill>
                <a:schemeClr val="tx1"/>
              </a:solidFill>
            </a:endParaRPr>
          </a:p>
        </p:txBody>
      </p:sp>
      <p:sp>
        <p:nvSpPr>
          <p:cNvPr id="42" name="TextBox 41">
            <a:extLst>
              <a:ext uri="{FF2B5EF4-FFF2-40B4-BE49-F238E27FC236}">
                <a16:creationId xmlns:a16="http://schemas.microsoft.com/office/drawing/2014/main" id="{671932A2-BB54-4BDD-AF46-FF16FADD66C7}"/>
              </a:ext>
            </a:extLst>
          </p:cNvPr>
          <p:cNvSpPr txBox="1"/>
          <p:nvPr/>
        </p:nvSpPr>
        <p:spPr>
          <a:xfrm>
            <a:off x="3059832" y="1275606"/>
            <a:ext cx="6084168" cy="646331"/>
          </a:xfrm>
          <a:prstGeom prst="rect">
            <a:avLst/>
          </a:prstGeom>
          <a:noFill/>
        </p:spPr>
        <p:txBody>
          <a:bodyPr wrap="square">
            <a:spAutoFit/>
          </a:bodyPr>
          <a:lstStyle/>
          <a:p>
            <a:r>
              <a:rPr lang="vi-VN" sz="1800" b="1" dirty="0"/>
              <a:t>Branch and bound</a:t>
            </a:r>
            <a:r>
              <a:rPr lang="vi-VN" sz="1800" dirty="0"/>
              <a:t> </a:t>
            </a:r>
            <a:r>
              <a:rPr lang="en-US" sz="1800" dirty="0" err="1"/>
              <a:t>là</a:t>
            </a:r>
            <a:r>
              <a:rPr lang="en-US" sz="1800" dirty="0"/>
              <a:t> </a:t>
            </a:r>
            <a:r>
              <a:rPr lang="en-US" sz="1800" dirty="0" err="1"/>
              <a:t>thuật</a:t>
            </a:r>
            <a:r>
              <a:rPr lang="en-US" sz="1800" dirty="0"/>
              <a:t> </a:t>
            </a:r>
            <a:r>
              <a:rPr lang="en-US" sz="1800" dirty="0" err="1"/>
              <a:t>toán</a:t>
            </a:r>
            <a:r>
              <a:rPr lang="en-US" sz="1800" dirty="0"/>
              <a:t> </a:t>
            </a:r>
            <a:r>
              <a:rPr lang="en-US" sz="1800" dirty="0" err="1"/>
              <a:t>được</a:t>
            </a:r>
            <a:r>
              <a:rPr lang="en-US" sz="1800" dirty="0"/>
              <a:t> </a:t>
            </a:r>
            <a:r>
              <a:rPr lang="en-US" sz="1800" dirty="0" err="1"/>
              <a:t>thiết</a:t>
            </a:r>
            <a:r>
              <a:rPr lang="en-US" sz="1800" dirty="0"/>
              <a:t> </a:t>
            </a:r>
            <a:r>
              <a:rPr lang="en-US" sz="1800" dirty="0" err="1"/>
              <a:t>kế</a:t>
            </a:r>
            <a:r>
              <a:rPr lang="en-US" sz="1800" dirty="0"/>
              <a:t> </a:t>
            </a:r>
            <a:r>
              <a:rPr lang="en-US" sz="1800" dirty="0" err="1"/>
              <a:t>để</a:t>
            </a:r>
            <a:r>
              <a:rPr lang="en-US" sz="1800" dirty="0"/>
              <a:t> </a:t>
            </a:r>
            <a:r>
              <a:rPr lang="en-US" sz="1800" dirty="0" err="1"/>
              <a:t>tối</a:t>
            </a:r>
            <a:r>
              <a:rPr lang="en-US" sz="1800" dirty="0"/>
              <a:t> </a:t>
            </a:r>
            <a:r>
              <a:rPr lang="en-US" sz="1800" dirty="0" err="1"/>
              <a:t>ưu</a:t>
            </a:r>
            <a:r>
              <a:rPr lang="en-US" sz="1800" dirty="0"/>
              <a:t> </a:t>
            </a:r>
            <a:r>
              <a:rPr lang="en-US" sz="1800" dirty="0" err="1"/>
              <a:t>hóa</a:t>
            </a:r>
            <a:r>
              <a:rPr lang="en-US" sz="1800" dirty="0"/>
              <a:t> </a:t>
            </a:r>
            <a:r>
              <a:rPr lang="en-US" sz="1800" dirty="0" err="1"/>
              <a:t>bài</a:t>
            </a:r>
            <a:r>
              <a:rPr lang="en-US" sz="1800" dirty="0"/>
              <a:t> </a:t>
            </a:r>
            <a:r>
              <a:rPr lang="en-US" sz="1800" dirty="0" err="1"/>
              <a:t>toán</a:t>
            </a:r>
            <a:r>
              <a:rPr lang="en-US" sz="1800" dirty="0"/>
              <a:t> </a:t>
            </a:r>
            <a:r>
              <a:rPr lang="en-US" sz="1800" dirty="0" err="1"/>
              <a:t>tổ</a:t>
            </a:r>
            <a:r>
              <a:rPr lang="en-US" sz="1800" dirty="0"/>
              <a:t> </a:t>
            </a:r>
            <a:r>
              <a:rPr lang="en-US" sz="1800" dirty="0" err="1"/>
              <a:t>hợp</a:t>
            </a:r>
            <a:r>
              <a:rPr lang="en-US" sz="1800" dirty="0"/>
              <a:t> </a:t>
            </a:r>
            <a:r>
              <a:rPr lang="en-US" sz="1800" dirty="0" err="1"/>
              <a:t>và</a:t>
            </a:r>
            <a:r>
              <a:rPr lang="en-US" sz="1800" dirty="0"/>
              <a:t> </a:t>
            </a:r>
            <a:r>
              <a:rPr lang="en-US" sz="1800" dirty="0" err="1"/>
              <a:t>rời</a:t>
            </a:r>
            <a:r>
              <a:rPr lang="en-US" sz="1800" dirty="0"/>
              <a:t> </a:t>
            </a:r>
            <a:r>
              <a:rPr lang="en-US" sz="1800" dirty="0" err="1"/>
              <a:t>rạc</a:t>
            </a:r>
            <a:r>
              <a:rPr lang="en-US" sz="1800" dirty="0"/>
              <a:t>.</a:t>
            </a:r>
          </a:p>
        </p:txBody>
      </p:sp>
      <p:sp>
        <p:nvSpPr>
          <p:cNvPr id="45" name="TextBox 44">
            <a:extLst>
              <a:ext uri="{FF2B5EF4-FFF2-40B4-BE49-F238E27FC236}">
                <a16:creationId xmlns:a16="http://schemas.microsoft.com/office/drawing/2014/main" id="{96582AEB-7B5A-4207-B63D-95744C3B0408}"/>
              </a:ext>
            </a:extLst>
          </p:cNvPr>
          <p:cNvSpPr txBox="1"/>
          <p:nvPr/>
        </p:nvSpPr>
        <p:spPr>
          <a:xfrm>
            <a:off x="770022" y="2211710"/>
            <a:ext cx="4579620" cy="646331"/>
          </a:xfrm>
          <a:prstGeom prst="rect">
            <a:avLst/>
          </a:prstGeom>
          <a:noFill/>
        </p:spPr>
        <p:txBody>
          <a:bodyPr wrap="square">
            <a:spAutoFit/>
          </a:bodyPr>
          <a:lstStyle/>
          <a:p>
            <a:r>
              <a:rPr lang="en-US" sz="1800" dirty="0" err="1"/>
              <a:t>Về</a:t>
            </a:r>
            <a:r>
              <a:rPr lang="en-US" sz="1800" dirty="0"/>
              <a:t> </a:t>
            </a:r>
            <a:r>
              <a:rPr lang="en-US" sz="1800" dirty="0" err="1"/>
              <a:t>bản</a:t>
            </a:r>
            <a:r>
              <a:rPr lang="en-US" sz="1800" dirty="0"/>
              <a:t> </a:t>
            </a:r>
            <a:r>
              <a:rPr lang="en-US" sz="1800" dirty="0" err="1"/>
              <a:t>chất</a:t>
            </a:r>
            <a:r>
              <a:rPr lang="en-US" sz="1800" dirty="0"/>
              <a:t> </a:t>
            </a:r>
            <a:r>
              <a:rPr lang="vi-VN" sz="1800" b="1" dirty="0"/>
              <a:t>Branch and bound</a:t>
            </a:r>
            <a:r>
              <a:rPr lang="vi-VN" sz="1800" dirty="0"/>
              <a:t> </a:t>
            </a:r>
            <a:r>
              <a:rPr lang="en-US" sz="1800" dirty="0"/>
              <a:t> </a:t>
            </a:r>
            <a:r>
              <a:rPr lang="en-US" dirty="0" err="1"/>
              <a:t>l</a:t>
            </a:r>
            <a:r>
              <a:rPr lang="en-US" sz="1800" dirty="0" err="1"/>
              <a:t>à</a:t>
            </a:r>
            <a:r>
              <a:rPr lang="en-US" sz="1800" dirty="0"/>
              <a:t> </a:t>
            </a:r>
            <a:r>
              <a:rPr lang="en-US" sz="1800" dirty="0" err="1"/>
              <a:t>cải</a:t>
            </a:r>
            <a:r>
              <a:rPr lang="en-US" sz="1800" dirty="0"/>
              <a:t> </a:t>
            </a:r>
            <a:r>
              <a:rPr lang="en-US" sz="1800" dirty="0" err="1"/>
              <a:t>tiến</a:t>
            </a:r>
            <a:r>
              <a:rPr lang="en-US" sz="1800" dirty="0"/>
              <a:t> </a:t>
            </a:r>
            <a:r>
              <a:rPr lang="en-US" sz="1800" dirty="0" err="1"/>
              <a:t>của</a:t>
            </a:r>
            <a:r>
              <a:rPr lang="en-US" sz="1800" dirty="0"/>
              <a:t> Backtracking.</a:t>
            </a:r>
            <a:endParaRPr lang="vi-VN" dirty="0"/>
          </a:p>
        </p:txBody>
      </p:sp>
      <p:sp>
        <p:nvSpPr>
          <p:cNvPr id="49" name="TextBox 48">
            <a:extLst>
              <a:ext uri="{FF2B5EF4-FFF2-40B4-BE49-F238E27FC236}">
                <a16:creationId xmlns:a16="http://schemas.microsoft.com/office/drawing/2014/main" id="{B5F0D204-9181-488E-A21C-00CF90663D45}"/>
              </a:ext>
            </a:extLst>
          </p:cNvPr>
          <p:cNvSpPr txBox="1"/>
          <p:nvPr/>
        </p:nvSpPr>
        <p:spPr>
          <a:xfrm>
            <a:off x="3059832" y="3003798"/>
            <a:ext cx="5976664" cy="923330"/>
          </a:xfrm>
          <a:prstGeom prst="rect">
            <a:avLst/>
          </a:prstGeom>
          <a:noFill/>
        </p:spPr>
        <p:txBody>
          <a:bodyPr wrap="square">
            <a:spAutoFit/>
          </a:bodyPr>
          <a:lstStyle/>
          <a:p>
            <a:r>
              <a:rPr lang="en-US" sz="1800" dirty="0" err="1"/>
              <a:t>Xây</a:t>
            </a:r>
            <a:r>
              <a:rPr lang="en-US" sz="1800" dirty="0"/>
              <a:t> </a:t>
            </a:r>
            <a:r>
              <a:rPr lang="en-US" sz="1800" dirty="0" err="1"/>
              <a:t>dựng</a:t>
            </a:r>
            <a:r>
              <a:rPr lang="en-US" sz="1800" dirty="0"/>
              <a:t> </a:t>
            </a:r>
            <a:r>
              <a:rPr lang="en-US" sz="1800" dirty="0" err="1"/>
              <a:t>cây</a:t>
            </a:r>
            <a:r>
              <a:rPr lang="en-US" sz="1800" dirty="0"/>
              <a:t> </a:t>
            </a:r>
            <a:r>
              <a:rPr lang="en-US" sz="1800" dirty="0" err="1"/>
              <a:t>tìm</a:t>
            </a:r>
            <a:r>
              <a:rPr lang="en-US" sz="1800" dirty="0"/>
              <a:t> </a:t>
            </a:r>
            <a:r>
              <a:rPr lang="en-US" sz="1800" dirty="0" err="1"/>
              <a:t>kiếm</a:t>
            </a:r>
            <a:r>
              <a:rPr lang="en-US" sz="1800" dirty="0"/>
              <a:t> </a:t>
            </a:r>
            <a:r>
              <a:rPr lang="en-US" sz="1800" dirty="0" err="1"/>
              <a:t>tối</a:t>
            </a:r>
            <a:r>
              <a:rPr lang="en-US" sz="1800" dirty="0"/>
              <a:t> </a:t>
            </a:r>
            <a:r>
              <a:rPr lang="en-US" sz="1800" dirty="0" err="1"/>
              <a:t>ưu</a:t>
            </a:r>
            <a:r>
              <a:rPr lang="en-US" sz="1800" dirty="0"/>
              <a:t>, </a:t>
            </a:r>
            <a:r>
              <a:rPr lang="en-US" sz="1800" dirty="0" err="1"/>
              <a:t>nhưng</a:t>
            </a:r>
            <a:r>
              <a:rPr lang="en-US" sz="1800" dirty="0"/>
              <a:t> </a:t>
            </a:r>
            <a:r>
              <a:rPr lang="en-US" sz="1800" dirty="0" err="1"/>
              <a:t>không</a:t>
            </a:r>
            <a:r>
              <a:rPr lang="en-US" sz="1800" dirty="0"/>
              <a:t> </a:t>
            </a:r>
            <a:r>
              <a:rPr lang="en-US" sz="1800" dirty="0" err="1"/>
              <a:t>xây</a:t>
            </a:r>
            <a:r>
              <a:rPr lang="en-US" sz="1800" dirty="0"/>
              <a:t> </a:t>
            </a:r>
            <a:r>
              <a:rPr lang="en-US" sz="1800" dirty="0" err="1"/>
              <a:t>dựng</a:t>
            </a:r>
            <a:r>
              <a:rPr lang="en-US" sz="1800" dirty="0"/>
              <a:t>     </a:t>
            </a:r>
            <a:r>
              <a:rPr lang="en-US" sz="1800" dirty="0" err="1"/>
              <a:t>toàn</a:t>
            </a:r>
            <a:r>
              <a:rPr lang="en-US" sz="1800" dirty="0"/>
              <a:t> </a:t>
            </a:r>
            <a:r>
              <a:rPr lang="en-US" sz="1800" dirty="0" err="1"/>
              <a:t>bộ</a:t>
            </a:r>
            <a:r>
              <a:rPr lang="en-US" sz="1800" dirty="0"/>
              <a:t> </a:t>
            </a:r>
            <a:r>
              <a:rPr lang="en-US" sz="1800" dirty="0" err="1"/>
              <a:t>cây</a:t>
            </a:r>
            <a:r>
              <a:rPr lang="en-US" sz="1800" dirty="0"/>
              <a:t> </a:t>
            </a:r>
            <a:r>
              <a:rPr lang="en-US" sz="1800" dirty="0" err="1"/>
              <a:t>mà</a:t>
            </a:r>
            <a:r>
              <a:rPr lang="en-US" sz="1800" dirty="0"/>
              <a:t> </a:t>
            </a:r>
            <a:r>
              <a:rPr lang="en-US" sz="1800" dirty="0" err="1"/>
              <a:t>sử</a:t>
            </a:r>
            <a:r>
              <a:rPr lang="en-US" sz="1800" dirty="0"/>
              <a:t> </a:t>
            </a:r>
            <a:r>
              <a:rPr lang="en-US" sz="1800" dirty="0" err="1"/>
              <a:t>dụng</a:t>
            </a:r>
            <a:r>
              <a:rPr lang="en-US" sz="1800" dirty="0"/>
              <a:t> </a:t>
            </a:r>
            <a:r>
              <a:rPr lang="en-US" sz="1800" dirty="0" err="1"/>
              <a:t>giá</a:t>
            </a:r>
            <a:r>
              <a:rPr lang="en-US" sz="1800" dirty="0"/>
              <a:t> </a:t>
            </a:r>
            <a:r>
              <a:rPr lang="en-US" sz="1800" dirty="0" err="1"/>
              <a:t>trị</a:t>
            </a:r>
            <a:r>
              <a:rPr lang="en-US" sz="1800" dirty="0"/>
              <a:t> </a:t>
            </a:r>
            <a:r>
              <a:rPr lang="en-US" sz="1800" dirty="0" err="1"/>
              <a:t>cận</a:t>
            </a:r>
            <a:r>
              <a:rPr lang="en-US" sz="1800" dirty="0"/>
              <a:t> </a:t>
            </a:r>
            <a:r>
              <a:rPr lang="en-US" sz="1800" dirty="0" err="1"/>
              <a:t>để</a:t>
            </a:r>
            <a:r>
              <a:rPr lang="en-US" sz="1800" dirty="0"/>
              <a:t> </a:t>
            </a:r>
            <a:r>
              <a:rPr lang="en-US" sz="1800" dirty="0" err="1"/>
              <a:t>hạn</a:t>
            </a:r>
            <a:r>
              <a:rPr lang="en-US" sz="1800" dirty="0"/>
              <a:t> </a:t>
            </a:r>
            <a:r>
              <a:rPr lang="en-US" sz="1800" dirty="0" err="1"/>
              <a:t>chế</a:t>
            </a:r>
            <a:r>
              <a:rPr lang="en-US" sz="1800" dirty="0"/>
              <a:t> </a:t>
            </a:r>
            <a:r>
              <a:rPr lang="en-US" sz="1800" dirty="0" err="1"/>
              <a:t>bớt</a:t>
            </a:r>
            <a:r>
              <a:rPr lang="en-US" sz="1800" dirty="0"/>
              <a:t> </a:t>
            </a:r>
            <a:r>
              <a:rPr lang="en-US" sz="1800" dirty="0" err="1"/>
              <a:t>các</a:t>
            </a:r>
            <a:r>
              <a:rPr lang="en-US" sz="1800" dirty="0"/>
              <a:t>   </a:t>
            </a:r>
            <a:r>
              <a:rPr lang="en-US" sz="1800" dirty="0" err="1"/>
              <a:t>nhánh</a:t>
            </a:r>
            <a:r>
              <a:rPr lang="en-US" sz="1800" dirty="0"/>
              <a:t>.</a:t>
            </a:r>
            <a:endParaRPr lang="vi-VN" dirty="0"/>
          </a:p>
        </p:txBody>
      </p:sp>
      <p:sp>
        <p:nvSpPr>
          <p:cNvPr id="50" name="Oval 49">
            <a:extLst>
              <a:ext uri="{FF2B5EF4-FFF2-40B4-BE49-F238E27FC236}">
                <a16:creationId xmlns:a16="http://schemas.microsoft.com/office/drawing/2014/main" id="{75E43D16-BBA1-42E5-BAD0-738FD571E8C1}"/>
              </a:ext>
            </a:extLst>
          </p:cNvPr>
          <p:cNvSpPr/>
          <p:nvPr/>
        </p:nvSpPr>
        <p:spPr>
          <a:xfrm>
            <a:off x="2123728" y="1284786"/>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1" name="Rectangle 9">
            <a:extLst>
              <a:ext uri="{FF2B5EF4-FFF2-40B4-BE49-F238E27FC236}">
                <a16:creationId xmlns:a16="http://schemas.microsoft.com/office/drawing/2014/main" id="{E73D9E6A-D30D-4A08-8E41-FA2EB0216893}"/>
              </a:ext>
            </a:extLst>
          </p:cNvPr>
          <p:cNvSpPr/>
          <p:nvPr/>
        </p:nvSpPr>
        <p:spPr>
          <a:xfrm>
            <a:off x="2268786" y="1450150"/>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4" name="Oval 53">
            <a:extLst>
              <a:ext uri="{FF2B5EF4-FFF2-40B4-BE49-F238E27FC236}">
                <a16:creationId xmlns:a16="http://schemas.microsoft.com/office/drawing/2014/main" id="{30F7B3C0-E694-4080-94BE-B00B1A639D52}"/>
              </a:ext>
            </a:extLst>
          </p:cNvPr>
          <p:cNvSpPr/>
          <p:nvPr/>
        </p:nvSpPr>
        <p:spPr>
          <a:xfrm>
            <a:off x="2133680" y="3155253"/>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5" name="Rectangle 9">
            <a:extLst>
              <a:ext uri="{FF2B5EF4-FFF2-40B4-BE49-F238E27FC236}">
                <a16:creationId xmlns:a16="http://schemas.microsoft.com/office/drawing/2014/main" id="{940FEC99-DDDB-4F28-A250-221C027D3B8B}"/>
              </a:ext>
            </a:extLst>
          </p:cNvPr>
          <p:cNvSpPr/>
          <p:nvPr/>
        </p:nvSpPr>
        <p:spPr>
          <a:xfrm>
            <a:off x="2278738" y="3320617"/>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6" name="Oval 55">
            <a:extLst>
              <a:ext uri="{FF2B5EF4-FFF2-40B4-BE49-F238E27FC236}">
                <a16:creationId xmlns:a16="http://schemas.microsoft.com/office/drawing/2014/main" id="{FC629A7B-CF81-4338-B7A9-222FBD87595C}"/>
              </a:ext>
            </a:extLst>
          </p:cNvPr>
          <p:cNvSpPr/>
          <p:nvPr/>
        </p:nvSpPr>
        <p:spPr>
          <a:xfrm>
            <a:off x="168122" y="2211710"/>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7" name="Rectangle 9">
            <a:extLst>
              <a:ext uri="{FF2B5EF4-FFF2-40B4-BE49-F238E27FC236}">
                <a16:creationId xmlns:a16="http://schemas.microsoft.com/office/drawing/2014/main" id="{9353ED89-8273-4C29-BCD1-18A0FA33BDC1}"/>
              </a:ext>
            </a:extLst>
          </p:cNvPr>
          <p:cNvSpPr/>
          <p:nvPr/>
        </p:nvSpPr>
        <p:spPr>
          <a:xfrm>
            <a:off x="313180" y="2377074"/>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TextBox 11">
            <a:extLst>
              <a:ext uri="{FF2B5EF4-FFF2-40B4-BE49-F238E27FC236}">
                <a16:creationId xmlns:a16="http://schemas.microsoft.com/office/drawing/2014/main" id="{D4565799-4E27-4BB0-833A-5A7CF9B23627}"/>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8</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35539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49" grpId="0"/>
      <p:bldP spid="50" grpId="0" animBg="1"/>
      <p:bldP spid="51" grpId="0" animBg="1"/>
      <p:bldP spid="54" grpId="0" animBg="1"/>
      <p:bldP spid="55" grpId="0" animBg="1"/>
      <p:bldP spid="56"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7"/>
          <p:cNvSpPr txBox="1">
            <a:spLocks/>
          </p:cNvSpPr>
          <p:nvPr/>
        </p:nvSpPr>
        <p:spPr>
          <a:xfrm>
            <a:off x="12988" y="267494"/>
            <a:ext cx="2880320" cy="412176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latin typeface="+mj-lt"/>
                <a:cs typeface="Arial" pitchFamily="34" charset="0"/>
              </a:rPr>
              <a:t>2. </a:t>
            </a:r>
            <a:r>
              <a:rPr lang="en-US" sz="3600" b="1" dirty="0" err="1">
                <a:latin typeface="+mj-lt"/>
                <a:cs typeface="Arial" pitchFamily="34" charset="0"/>
              </a:rPr>
              <a:t>Đặc</a:t>
            </a:r>
            <a:r>
              <a:rPr lang="en-US" sz="3600" b="1" dirty="0">
                <a:latin typeface="+mj-lt"/>
                <a:cs typeface="Arial" pitchFamily="34" charset="0"/>
              </a:rPr>
              <a:t> </a:t>
            </a:r>
            <a:r>
              <a:rPr lang="en-US" sz="3600" b="1" dirty="0" err="1">
                <a:latin typeface="+mj-lt"/>
                <a:cs typeface="Arial" pitchFamily="34" charset="0"/>
              </a:rPr>
              <a:t>điểm</a:t>
            </a:r>
            <a:r>
              <a:rPr lang="en-US" sz="3600" b="1" dirty="0">
                <a:latin typeface="+mj-lt"/>
                <a:cs typeface="Arial" pitchFamily="34" charset="0"/>
              </a:rPr>
              <a:t> </a:t>
            </a:r>
            <a:r>
              <a:rPr lang="en-US" sz="3600" b="1" dirty="0" err="1">
                <a:latin typeface="+mj-lt"/>
                <a:cs typeface="Arial" pitchFamily="34" charset="0"/>
              </a:rPr>
              <a:t>nhận</a:t>
            </a:r>
            <a:r>
              <a:rPr lang="en-US" sz="3600" b="1" dirty="0">
                <a:latin typeface="+mj-lt"/>
                <a:cs typeface="Arial" pitchFamily="34" charset="0"/>
              </a:rPr>
              <a:t> </a:t>
            </a:r>
            <a:r>
              <a:rPr lang="en-US" sz="3600" b="1" dirty="0" err="1">
                <a:latin typeface="+mj-lt"/>
                <a:cs typeface="Arial" pitchFamily="34" charset="0"/>
              </a:rPr>
              <a:t>dạng</a:t>
            </a:r>
            <a:endParaRPr lang="en-US" sz="3600" b="1" dirty="0">
              <a:latin typeface="+mj-lt"/>
              <a:cs typeface="Arial" pitchFamily="34" charset="0"/>
            </a:endParaRPr>
          </a:p>
        </p:txBody>
      </p:sp>
      <p:sp>
        <p:nvSpPr>
          <p:cNvPr id="19" name="TextBox 18">
            <a:extLst>
              <a:ext uri="{FF2B5EF4-FFF2-40B4-BE49-F238E27FC236}">
                <a16:creationId xmlns:a16="http://schemas.microsoft.com/office/drawing/2014/main" id="{8B75933C-A068-4D4E-A9D8-BFBC65E713AB}"/>
              </a:ext>
            </a:extLst>
          </p:cNvPr>
          <p:cNvSpPr txBox="1"/>
          <p:nvPr/>
        </p:nvSpPr>
        <p:spPr>
          <a:xfrm>
            <a:off x="3853800" y="627534"/>
            <a:ext cx="5110688" cy="1477328"/>
          </a:xfrm>
          <a:prstGeom prst="rect">
            <a:avLst/>
          </a:prstGeom>
          <a:noFill/>
        </p:spPr>
        <p:txBody>
          <a:bodyPr wrap="square">
            <a:spAutoFit/>
          </a:bodyPr>
          <a:lstStyle/>
          <a:p>
            <a:r>
              <a:rPr lang="en-US" dirty="0"/>
              <a:t>Backtracking </a:t>
            </a:r>
            <a:r>
              <a:rPr lang="en-US" dirty="0" err="1"/>
              <a:t>có</a:t>
            </a:r>
            <a:r>
              <a:rPr lang="en-US" dirty="0"/>
              <a:t> </a:t>
            </a:r>
            <a:r>
              <a:rPr lang="en-US" dirty="0" err="1"/>
              <a:t>thể</a:t>
            </a:r>
            <a:r>
              <a:rPr lang="en-US" dirty="0"/>
              <a:t> </a:t>
            </a:r>
            <a:r>
              <a:rPr lang="en-US" dirty="0" err="1"/>
              <a:t>giải</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tối</a:t>
            </a:r>
            <a:r>
              <a:rPr lang="en-US" dirty="0"/>
              <a:t> </a:t>
            </a:r>
            <a:r>
              <a:rPr lang="en-US" dirty="0" err="1"/>
              <a:t>ưu</a:t>
            </a:r>
            <a:r>
              <a:rPr lang="en-US" dirty="0"/>
              <a:t> </a:t>
            </a:r>
            <a:r>
              <a:rPr lang="en-US" dirty="0" err="1"/>
              <a:t>bằng</a:t>
            </a:r>
            <a:r>
              <a:rPr lang="en-US" dirty="0"/>
              <a:t> </a:t>
            </a:r>
            <a:r>
              <a:rPr lang="en-US" dirty="0" err="1"/>
              <a:t>cách</a:t>
            </a:r>
            <a:r>
              <a:rPr lang="en-US" dirty="0"/>
              <a:t> </a:t>
            </a:r>
            <a:r>
              <a:rPr lang="en-US" dirty="0" err="1"/>
              <a:t>lựa</a:t>
            </a:r>
            <a:r>
              <a:rPr lang="en-US" dirty="0"/>
              <a:t> </a:t>
            </a:r>
            <a:r>
              <a:rPr lang="en-US" dirty="0" err="1"/>
              <a:t>chọn</a:t>
            </a:r>
            <a:r>
              <a:rPr lang="en-US" dirty="0"/>
              <a:t> </a:t>
            </a:r>
            <a:r>
              <a:rPr lang="en-US" dirty="0" err="1"/>
              <a:t>phương</a:t>
            </a:r>
            <a:r>
              <a:rPr lang="en-US" dirty="0"/>
              <a:t> </a:t>
            </a:r>
            <a:r>
              <a:rPr lang="en-US" dirty="0" err="1"/>
              <a:t>án</a:t>
            </a:r>
            <a:r>
              <a:rPr lang="en-US" dirty="0"/>
              <a:t> </a:t>
            </a:r>
            <a:r>
              <a:rPr lang="en-US" dirty="0" err="1"/>
              <a:t>tối</a:t>
            </a:r>
            <a:r>
              <a:rPr lang="en-US" dirty="0"/>
              <a:t> </a:t>
            </a:r>
            <a:r>
              <a:rPr lang="en-US" dirty="0" err="1"/>
              <a:t>ưu</a:t>
            </a:r>
            <a:r>
              <a:rPr lang="en-US" dirty="0"/>
              <a:t> </a:t>
            </a:r>
            <a:r>
              <a:rPr lang="en-US" dirty="0" err="1"/>
              <a:t>nhất</a:t>
            </a:r>
            <a:r>
              <a:rPr lang="en-US" dirty="0"/>
              <a:t> </a:t>
            </a:r>
            <a:r>
              <a:rPr lang="en-US" dirty="0" err="1"/>
              <a:t>trong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lời</a:t>
            </a:r>
            <a:r>
              <a:rPr lang="en-US" dirty="0"/>
              <a:t> </a:t>
            </a:r>
            <a:r>
              <a:rPr lang="en-US" dirty="0" err="1"/>
              <a:t>giải</a:t>
            </a:r>
            <a:r>
              <a:rPr lang="en-US" dirty="0"/>
              <a:t> </a:t>
            </a:r>
            <a:r>
              <a:rPr lang="en-US" dirty="0" err="1"/>
              <a:t>tìm</a:t>
            </a:r>
            <a:r>
              <a:rPr lang="en-US" dirty="0"/>
              <a:t> </a:t>
            </a:r>
            <a:r>
              <a:rPr lang="en-US" dirty="0" err="1"/>
              <a:t>được</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A19E6E7E-0330-4A84-B02C-3124317E6AA1}"/>
              </a:ext>
            </a:extLst>
          </p:cNvPr>
          <p:cNvSpPr txBox="1"/>
          <p:nvPr/>
        </p:nvSpPr>
        <p:spPr>
          <a:xfrm>
            <a:off x="3856796" y="1936452"/>
            <a:ext cx="5107692" cy="923330"/>
          </a:xfrm>
          <a:prstGeom prst="rect">
            <a:avLst/>
          </a:prstGeom>
          <a:noFill/>
        </p:spPr>
        <p:txBody>
          <a:bodyPr wrap="square">
            <a:spAutoFit/>
          </a:bodyPr>
          <a:lstStyle/>
          <a:p>
            <a:r>
              <a:rPr lang="en-US" dirty="0" err="1"/>
              <a:t>Tuy</a:t>
            </a:r>
            <a:r>
              <a:rPr lang="en-US" dirty="0"/>
              <a:t> </a:t>
            </a:r>
            <a:r>
              <a:rPr lang="en-US" dirty="0" err="1"/>
              <a:t>nhiên</a:t>
            </a:r>
            <a:r>
              <a:rPr lang="en-US" dirty="0"/>
              <a:t>, </a:t>
            </a:r>
            <a:r>
              <a:rPr lang="en-US" dirty="0" err="1"/>
              <a:t>nhiều</a:t>
            </a:r>
            <a:r>
              <a:rPr lang="en-US" dirty="0"/>
              <a:t> </a:t>
            </a:r>
            <a:r>
              <a:rPr lang="en-US" dirty="0" err="1"/>
              <a:t>bài</a:t>
            </a:r>
            <a:r>
              <a:rPr lang="en-US" dirty="0"/>
              <a:t> </a:t>
            </a:r>
            <a:r>
              <a:rPr lang="en-US" dirty="0" err="1"/>
              <a:t>toán</a:t>
            </a:r>
            <a:r>
              <a:rPr lang="en-US" dirty="0"/>
              <a:t> </a:t>
            </a:r>
            <a:r>
              <a:rPr lang="en-US" dirty="0" err="1"/>
              <a:t>không</a:t>
            </a:r>
            <a:r>
              <a:rPr lang="en-US" dirty="0"/>
              <a:t> </a:t>
            </a:r>
            <a:r>
              <a:rPr lang="en-US" dirty="0" err="1"/>
              <a:t>gian</a:t>
            </a:r>
            <a:r>
              <a:rPr lang="en-US" dirty="0"/>
              <a:t> </a:t>
            </a:r>
            <a:r>
              <a:rPr lang="en-US" dirty="0" err="1"/>
              <a:t>các</a:t>
            </a:r>
            <a:r>
              <a:rPr lang="en-US" dirty="0"/>
              <a:t> </a:t>
            </a:r>
            <a:r>
              <a:rPr lang="en-US" dirty="0" err="1"/>
              <a:t>lời</a:t>
            </a:r>
            <a:r>
              <a:rPr lang="en-US" dirty="0"/>
              <a:t> </a:t>
            </a:r>
            <a:r>
              <a:rPr lang="en-US" dirty="0" err="1"/>
              <a:t>giải</a:t>
            </a:r>
            <a:r>
              <a:rPr lang="en-US" dirty="0"/>
              <a:t> </a:t>
            </a:r>
            <a:r>
              <a:rPr lang="en-US" dirty="0" err="1"/>
              <a:t>là</a:t>
            </a:r>
            <a:r>
              <a:rPr lang="en-US" dirty="0"/>
              <a:t> </a:t>
            </a:r>
            <a:r>
              <a:rPr lang="en-US" dirty="0" err="1"/>
              <a:t>quá</a:t>
            </a:r>
            <a:r>
              <a:rPr lang="en-US" dirty="0"/>
              <a:t> </a:t>
            </a:r>
            <a:r>
              <a:rPr lang="en-US" dirty="0" err="1"/>
              <a:t>lớn</a:t>
            </a:r>
            <a:r>
              <a:rPr lang="en-US" dirty="0"/>
              <a:t> </a:t>
            </a:r>
            <a:r>
              <a:rPr lang="en-US" dirty="0" err="1"/>
              <a:t>nên</a:t>
            </a:r>
            <a:r>
              <a:rPr lang="en-US" dirty="0"/>
              <a:t> Backtracking </a:t>
            </a:r>
            <a:r>
              <a:rPr lang="en-US" dirty="0" err="1"/>
              <a:t>khó</a:t>
            </a:r>
            <a:r>
              <a:rPr lang="en-US" dirty="0"/>
              <a:t> </a:t>
            </a:r>
            <a:r>
              <a:rPr lang="en-US" dirty="0" err="1"/>
              <a:t>đảm</a:t>
            </a:r>
            <a:r>
              <a:rPr lang="en-US" dirty="0"/>
              <a:t> </a:t>
            </a:r>
            <a:r>
              <a:rPr lang="en-US" dirty="0" err="1"/>
              <a:t>bảo</a:t>
            </a:r>
            <a:r>
              <a:rPr lang="en-US" dirty="0"/>
              <a:t> </a:t>
            </a:r>
            <a:r>
              <a:rPr lang="en-US" dirty="0" err="1"/>
              <a:t>về</a:t>
            </a:r>
            <a:r>
              <a:rPr lang="en-US" dirty="0"/>
              <a:t>      </a:t>
            </a:r>
            <a:r>
              <a:rPr lang="en-US" dirty="0" err="1"/>
              <a:t>thời</a:t>
            </a:r>
            <a:r>
              <a:rPr lang="en-US" dirty="0"/>
              <a:t> </a:t>
            </a:r>
            <a:r>
              <a:rPr lang="en-US" dirty="0" err="1"/>
              <a:t>gian</a:t>
            </a:r>
            <a:r>
              <a:rPr lang="en-US" dirty="0"/>
              <a:t> </a:t>
            </a:r>
            <a:r>
              <a:rPr lang="en-US" dirty="0" err="1"/>
              <a:t>cũng</a:t>
            </a:r>
            <a:r>
              <a:rPr lang="en-US" dirty="0"/>
              <a:t> </a:t>
            </a:r>
            <a:r>
              <a:rPr lang="en-US" dirty="0" err="1"/>
              <a:t>như</a:t>
            </a:r>
            <a:r>
              <a:rPr lang="en-US" dirty="0"/>
              <a:t> </a:t>
            </a:r>
            <a:r>
              <a:rPr lang="en-US" dirty="0" err="1"/>
              <a:t>kỹ</a:t>
            </a:r>
            <a:r>
              <a:rPr lang="en-US" dirty="0"/>
              <a:t> </a:t>
            </a:r>
            <a:r>
              <a:rPr lang="en-US" dirty="0" err="1"/>
              <a:t>thuật</a:t>
            </a:r>
            <a:endParaRPr lang="vi-VN" dirty="0"/>
          </a:p>
        </p:txBody>
      </p:sp>
      <p:sp>
        <p:nvSpPr>
          <p:cNvPr id="24" name="Rectangle 7">
            <a:extLst>
              <a:ext uri="{FF2B5EF4-FFF2-40B4-BE49-F238E27FC236}">
                <a16:creationId xmlns:a16="http://schemas.microsoft.com/office/drawing/2014/main" id="{C9EEBE6D-FD5D-48AE-91FA-CE043EC35755}"/>
              </a:ext>
            </a:extLst>
          </p:cNvPr>
          <p:cNvSpPr/>
          <p:nvPr/>
        </p:nvSpPr>
        <p:spPr>
          <a:xfrm rot="18900000">
            <a:off x="3353074" y="810380"/>
            <a:ext cx="276557" cy="53662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5" name="Smiley Face 12">
            <a:extLst>
              <a:ext uri="{FF2B5EF4-FFF2-40B4-BE49-F238E27FC236}">
                <a16:creationId xmlns:a16="http://schemas.microsoft.com/office/drawing/2014/main" id="{D38F8421-4945-4BE1-A3BE-30A4A4CDFBC5}"/>
              </a:ext>
            </a:extLst>
          </p:cNvPr>
          <p:cNvSpPr/>
          <p:nvPr/>
        </p:nvSpPr>
        <p:spPr>
          <a:xfrm>
            <a:off x="3189681" y="2087627"/>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TextBox 26">
            <a:extLst>
              <a:ext uri="{FF2B5EF4-FFF2-40B4-BE49-F238E27FC236}">
                <a16:creationId xmlns:a16="http://schemas.microsoft.com/office/drawing/2014/main" id="{80CBB726-5021-4582-B25C-069787AE92C4}"/>
              </a:ext>
            </a:extLst>
          </p:cNvPr>
          <p:cNvSpPr txBox="1"/>
          <p:nvPr/>
        </p:nvSpPr>
        <p:spPr>
          <a:xfrm>
            <a:off x="3853800" y="3212094"/>
            <a:ext cx="5107692" cy="646331"/>
          </a:xfrm>
          <a:prstGeom prst="rect">
            <a:avLst/>
          </a:prstGeom>
          <a:noFill/>
        </p:spPr>
        <p:txBody>
          <a:bodyPr wrap="square">
            <a:spAutoFit/>
          </a:bodyPr>
          <a:lstStyle/>
          <a:p>
            <a:r>
              <a:rPr lang="en-US" dirty="0" err="1"/>
              <a:t>Vì</a:t>
            </a:r>
            <a:r>
              <a:rPr lang="en-US" dirty="0"/>
              <a:t> </a:t>
            </a:r>
            <a:r>
              <a:rPr lang="en-US" dirty="0" err="1"/>
              <a:t>thế</a:t>
            </a:r>
            <a:r>
              <a:rPr lang="en-US" dirty="0"/>
              <a:t> </a:t>
            </a:r>
            <a:r>
              <a:rPr lang="en-US" b="1" dirty="0">
                <a:latin typeface="Arial" pitchFamily="34" charset="0"/>
                <a:cs typeface="Arial" pitchFamily="34" charset="0"/>
              </a:rPr>
              <a:t>Brand and bound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cải</a:t>
            </a:r>
            <a:r>
              <a:rPr lang="en-US" dirty="0">
                <a:latin typeface="Arial" pitchFamily="34" charset="0"/>
                <a:cs typeface="Arial" pitchFamily="34" charset="0"/>
              </a:rPr>
              <a:t> </a:t>
            </a:r>
            <a:r>
              <a:rPr lang="en-US" dirty="0" err="1">
                <a:latin typeface="Arial" pitchFamily="34" charset="0"/>
                <a:cs typeface="Arial" pitchFamily="34" charset="0"/>
              </a:rPr>
              <a:t>tiến</a:t>
            </a:r>
            <a:r>
              <a:rPr lang="en-US" dirty="0">
                <a:latin typeface="Arial" pitchFamily="34" charset="0"/>
                <a:cs typeface="Arial" pitchFamily="34" charset="0"/>
              </a:rPr>
              <a:t>.</a:t>
            </a:r>
            <a:endParaRPr lang="vi-VN" dirty="0"/>
          </a:p>
        </p:txBody>
      </p:sp>
      <p:sp>
        <p:nvSpPr>
          <p:cNvPr id="28" name="Smiley Face 14">
            <a:extLst>
              <a:ext uri="{FF2B5EF4-FFF2-40B4-BE49-F238E27FC236}">
                <a16:creationId xmlns:a16="http://schemas.microsoft.com/office/drawing/2014/main" id="{5A91DDC0-2FEF-4490-8A62-78EE6D41E316}"/>
              </a:ext>
            </a:extLst>
          </p:cNvPr>
          <p:cNvSpPr/>
          <p:nvPr/>
        </p:nvSpPr>
        <p:spPr>
          <a:xfrm>
            <a:off x="3189948" y="3310617"/>
            <a:ext cx="524893" cy="44928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0" name="TextBox 29">
            <a:extLst>
              <a:ext uri="{FF2B5EF4-FFF2-40B4-BE49-F238E27FC236}">
                <a16:creationId xmlns:a16="http://schemas.microsoft.com/office/drawing/2014/main" id="{9265AD0E-87DB-491D-9005-9006E2C3F52D}"/>
              </a:ext>
            </a:extLst>
          </p:cNvPr>
          <p:cNvSpPr txBox="1"/>
          <p:nvPr/>
        </p:nvSpPr>
        <p:spPr>
          <a:xfrm>
            <a:off x="827584" y="4258886"/>
            <a:ext cx="7732152" cy="1015663"/>
          </a:xfrm>
          <a:prstGeom prst="rect">
            <a:avLst/>
          </a:prstGeom>
          <a:noFill/>
        </p:spPr>
        <p:txBody>
          <a:bodyPr wrap="square">
            <a:spAutoFit/>
          </a:bodyPr>
          <a:lstStyle/>
          <a:p>
            <a:pPr algn="ctr"/>
            <a:r>
              <a:rPr lang="en-US" sz="2000" b="1" dirty="0">
                <a:latin typeface="Arial" pitchFamily="34" charset="0"/>
                <a:cs typeface="Arial" pitchFamily="34" charset="0"/>
              </a:rPr>
              <a:t>Brand and bound </a:t>
            </a:r>
            <a:r>
              <a:rPr lang="vi-VN" sz="2000" dirty="0">
                <a:latin typeface="Arial" pitchFamily="34" charset="0"/>
                <a:cs typeface="Arial" pitchFamily="34" charset="0"/>
              </a:rPr>
              <a:t>được áp dùng vào</a:t>
            </a:r>
          </a:p>
          <a:p>
            <a:pPr algn="ctr"/>
            <a:r>
              <a:rPr lang="vi-VN" sz="2000" dirty="0"/>
              <a:t>Vấn đề </a:t>
            </a:r>
            <a:r>
              <a:rPr lang="en-US" sz="2000" b="1" dirty="0"/>
              <a:t>T</a:t>
            </a:r>
            <a:r>
              <a:rPr lang="vi-VN" sz="2000" b="1" dirty="0"/>
              <a:t>ối ưu hóa </a:t>
            </a:r>
            <a:r>
              <a:rPr lang="vi-VN" sz="2000" dirty="0"/>
              <a:t>– </a:t>
            </a:r>
            <a:r>
              <a:rPr lang="en-US" sz="2000" dirty="0" err="1"/>
              <a:t>Tìm</a:t>
            </a:r>
            <a:r>
              <a:rPr lang="en-US" sz="2000" dirty="0"/>
              <a:t> </a:t>
            </a:r>
            <a:r>
              <a:rPr lang="vi-VN" sz="2000" dirty="0"/>
              <a:t>kiếm giải pháp tốt nhất.</a:t>
            </a:r>
            <a:endParaRPr lang="en-US" sz="2000" dirty="0"/>
          </a:p>
          <a:p>
            <a:pPr algn="ctr"/>
            <a:endParaRPr lang="vi-VN" sz="2000" dirty="0"/>
          </a:p>
        </p:txBody>
      </p:sp>
      <p:sp>
        <p:nvSpPr>
          <p:cNvPr id="31" name="Oval 31">
            <a:extLst>
              <a:ext uri="{FF2B5EF4-FFF2-40B4-BE49-F238E27FC236}">
                <a16:creationId xmlns:a16="http://schemas.microsoft.com/office/drawing/2014/main" id="{4C99A2DB-FCD7-402A-9E58-E6368508D5C2}"/>
              </a:ext>
            </a:extLst>
          </p:cNvPr>
          <p:cNvSpPr/>
          <p:nvPr/>
        </p:nvSpPr>
        <p:spPr>
          <a:xfrm>
            <a:off x="218244" y="4311862"/>
            <a:ext cx="736828" cy="501961"/>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TextBox 10">
            <a:extLst>
              <a:ext uri="{FF2B5EF4-FFF2-40B4-BE49-F238E27FC236}">
                <a16:creationId xmlns:a16="http://schemas.microsoft.com/office/drawing/2014/main" id="{36F23A11-12EC-48F4-A92C-A0395AF25539}"/>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9</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4669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animBg="1"/>
      <p:bldP spid="25" grpId="0" animBg="1"/>
      <p:bldP spid="27" grpId="0"/>
      <p:bldP spid="28" grpId="0" animBg="1"/>
      <p:bldP spid="30" grpId="0"/>
    </p:bldLst>
  </p:timing>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1579</Words>
  <Application>Microsoft Office PowerPoint</Application>
  <PresentationFormat>On-screen Show (16:9)</PresentationFormat>
  <Paragraphs>220</Paragraphs>
  <Slides>22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맑은 고딕</vt:lpstr>
      <vt:lpstr>Arial</vt:lpstr>
      <vt:lpstr>Calibri</vt:lpstr>
      <vt:lpstr>Futura Lt BT</vt:lpstr>
      <vt:lpstr>Garamond</vt:lpstr>
      <vt:lpstr>Gill Sans MT</vt:lpstr>
      <vt:lpstr>urw-din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Tạ Huỳnh Đức Huy</cp:lastModifiedBy>
  <cp:revision>126</cp:revision>
  <dcterms:created xsi:type="dcterms:W3CDTF">2016-12-05T23:26:54Z</dcterms:created>
  <dcterms:modified xsi:type="dcterms:W3CDTF">2021-05-16T09:45:42Z</dcterms:modified>
</cp:coreProperties>
</file>