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77" r:id="rId7"/>
    <p:sldId id="262" r:id="rId8"/>
    <p:sldId id="263" r:id="rId9"/>
    <p:sldId id="264" r:id="rId10"/>
    <p:sldId id="265" r:id="rId11"/>
    <p:sldId id="266" r:id="rId12"/>
    <p:sldId id="278" r:id="rId13"/>
    <p:sldId id="279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857"/>
    <a:srgbClr val="CDB87D"/>
    <a:srgbClr val="00FFFF"/>
    <a:srgbClr val="0000FF"/>
    <a:srgbClr val="1B11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39" autoAdjust="0"/>
    <p:restoredTop sz="90340" autoAdjust="0"/>
  </p:normalViewPr>
  <p:slideViewPr>
    <p:cSldViewPr snapToGrid="0">
      <p:cViewPr varScale="1">
        <p:scale>
          <a:sx n="91" d="100"/>
          <a:sy n="91" d="100"/>
        </p:scale>
        <p:origin x="19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6D54F-DE68-B04E-867E-17124E509B15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069AC-2397-8B4A-BEF0-99984184D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0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5B496-A3C3-4920-965F-133055F22535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CECAA-CE05-4831-8F14-798AFEF0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CECAA-CE05-4831-8F14-798AFEF0F4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0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 Lectur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" y="3563594"/>
            <a:ext cx="8380098" cy="3157246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Ø"/>
              <a:defRPr sz="2800">
                <a:latin typeface="Cambria" panose="02040503050406030204" pitchFamily="18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54305" y="137160"/>
            <a:ext cx="8380098" cy="3152114"/>
          </a:xfrm>
        </p:spPr>
        <p:txBody>
          <a:bodyPr anchor="b">
            <a:normAutofit/>
          </a:bodyPr>
          <a:lstStyle>
            <a:lvl1pPr algn="l">
              <a:defRPr sz="4400" b="1">
                <a:latin typeface="Cambria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155837" y="3380714"/>
            <a:ext cx="2715768" cy="91440"/>
          </a:xfrm>
          <a:prstGeom prst="roundRect">
            <a:avLst/>
          </a:prstGeom>
          <a:solidFill>
            <a:srgbClr val="192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ounded Rectangle 4"/>
          <p:cNvSpPr/>
          <p:nvPr userDrawn="1"/>
        </p:nvSpPr>
        <p:spPr>
          <a:xfrm>
            <a:off x="2989369" y="3380714"/>
            <a:ext cx="2715768" cy="91440"/>
          </a:xfrm>
          <a:prstGeom prst="roundRect">
            <a:avLst/>
          </a:prstGeom>
          <a:solidFill>
            <a:srgbClr val="CDB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ounded Rectangle 5"/>
          <p:cNvSpPr/>
          <p:nvPr userDrawn="1"/>
        </p:nvSpPr>
        <p:spPr>
          <a:xfrm>
            <a:off x="5822318" y="3380714"/>
            <a:ext cx="2715768" cy="91440"/>
          </a:xfrm>
          <a:prstGeom prst="roundRect">
            <a:avLst/>
          </a:prstGeom>
          <a:solidFill>
            <a:srgbClr val="192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4949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9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5831" y="6455220"/>
            <a:ext cx="550333" cy="365125"/>
          </a:xfrm>
        </p:spPr>
        <p:txBody>
          <a:bodyPr/>
          <a:lstStyle/>
          <a:p>
            <a:fld id="{DC253C69-C5AC-41EA-AD03-3FAC7E8949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5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06" y="134901"/>
            <a:ext cx="11871159" cy="690654"/>
          </a:xfrm>
        </p:spPr>
        <p:txBody>
          <a:bodyPr>
            <a:normAutofit/>
          </a:bodyPr>
          <a:lstStyle>
            <a:lvl1pPr>
              <a:defRPr sz="400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006" y="944427"/>
            <a:ext cx="11871159" cy="5754139"/>
          </a:xfrm>
        </p:spPr>
        <p:txBody>
          <a:bodyPr/>
          <a:lstStyle>
            <a:lvl1pPr>
              <a:defRPr sz="3200">
                <a:latin typeface="Cambria" panose="02040503050406030204" pitchFamily="18" charset="0"/>
              </a:defRPr>
            </a:lvl1pPr>
            <a:lvl2pPr>
              <a:defRPr sz="2800">
                <a:latin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</a:defRPr>
            </a:lvl3pPr>
            <a:lvl4pPr>
              <a:defRPr sz="2100">
                <a:latin typeface="Cambria" panose="02040503050406030204" pitchFamily="18" charset="0"/>
              </a:defRPr>
            </a:lvl4pPr>
            <a:lvl5pPr>
              <a:defRPr sz="18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ounded Rectangle 10">
            <a:extLst>
              <a:ext uri="{FF2B5EF4-FFF2-40B4-BE49-F238E27FC236}">
                <a16:creationId xmlns:a16="http://schemas.microsoft.com/office/drawing/2014/main" id="{4DA71331-513B-4B1B-914F-929053907519}"/>
              </a:ext>
            </a:extLst>
          </p:cNvPr>
          <p:cNvSpPr/>
          <p:nvPr userDrawn="1"/>
        </p:nvSpPr>
        <p:spPr>
          <a:xfrm>
            <a:off x="165004" y="852987"/>
            <a:ext cx="3901440" cy="91440"/>
          </a:xfrm>
          <a:prstGeom prst="roundRect">
            <a:avLst/>
          </a:prstGeom>
          <a:solidFill>
            <a:srgbClr val="192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ounded Rectangle 11">
            <a:extLst>
              <a:ext uri="{FF2B5EF4-FFF2-40B4-BE49-F238E27FC236}">
                <a16:creationId xmlns:a16="http://schemas.microsoft.com/office/drawing/2014/main" id="{2CD7E578-2377-4C08-9773-43D402884B10}"/>
              </a:ext>
            </a:extLst>
          </p:cNvPr>
          <p:cNvSpPr/>
          <p:nvPr userDrawn="1"/>
        </p:nvSpPr>
        <p:spPr>
          <a:xfrm>
            <a:off x="4168151" y="852987"/>
            <a:ext cx="3901440" cy="91440"/>
          </a:xfrm>
          <a:prstGeom prst="roundRect">
            <a:avLst/>
          </a:prstGeom>
          <a:solidFill>
            <a:srgbClr val="CDB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ounded Rectangle 12">
            <a:extLst>
              <a:ext uri="{FF2B5EF4-FFF2-40B4-BE49-F238E27FC236}">
                <a16:creationId xmlns:a16="http://schemas.microsoft.com/office/drawing/2014/main" id="{AD80872E-AB5C-42F0-83C8-06008A6534BD}"/>
              </a:ext>
            </a:extLst>
          </p:cNvPr>
          <p:cNvSpPr/>
          <p:nvPr userDrawn="1"/>
        </p:nvSpPr>
        <p:spPr>
          <a:xfrm>
            <a:off x="8171299" y="852987"/>
            <a:ext cx="3886200" cy="91440"/>
          </a:xfrm>
          <a:prstGeom prst="roundRect">
            <a:avLst/>
          </a:prstGeom>
          <a:solidFill>
            <a:srgbClr val="192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6021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004" y="944427"/>
            <a:ext cx="5827776" cy="5754139"/>
          </a:xfrm>
        </p:spPr>
        <p:txBody>
          <a:bodyPr/>
          <a:lstStyle>
            <a:lvl1pPr>
              <a:defRPr sz="3200">
                <a:latin typeface="Cambria" panose="02040503050406030204" pitchFamily="18" charset="0"/>
              </a:defRPr>
            </a:lvl1pPr>
            <a:lvl2pPr>
              <a:defRPr sz="2800">
                <a:latin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</a:defRPr>
            </a:lvl3pPr>
            <a:lvl4pPr>
              <a:defRPr sz="2100">
                <a:latin typeface="Cambria" panose="02040503050406030204" pitchFamily="18" charset="0"/>
              </a:defRPr>
            </a:lvl4pPr>
            <a:lvl5pPr>
              <a:defRPr sz="18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944427"/>
            <a:ext cx="5863963" cy="5754140"/>
          </a:xfrm>
        </p:spPr>
        <p:txBody>
          <a:bodyPr/>
          <a:lstStyle>
            <a:lvl1pPr>
              <a:defRPr sz="3200">
                <a:latin typeface="Cambria" panose="02040503050406030204" pitchFamily="18" charset="0"/>
              </a:defRPr>
            </a:lvl1pPr>
            <a:lvl2pPr>
              <a:defRPr sz="2800">
                <a:latin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</a:defRPr>
            </a:lvl3pPr>
            <a:lvl4pPr>
              <a:defRPr sz="2100"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523958-1C70-4C7F-8160-079E1E64E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6" y="134901"/>
            <a:ext cx="11871159" cy="690654"/>
          </a:xfrm>
        </p:spPr>
        <p:txBody>
          <a:bodyPr>
            <a:normAutofit/>
          </a:bodyPr>
          <a:lstStyle>
            <a:lvl1pPr>
              <a:defRPr sz="400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FE79EE4D-A5FE-4E2C-BD30-2BB002B36E50}"/>
              </a:ext>
            </a:extLst>
          </p:cNvPr>
          <p:cNvSpPr/>
          <p:nvPr userDrawn="1"/>
        </p:nvSpPr>
        <p:spPr>
          <a:xfrm>
            <a:off x="165004" y="852987"/>
            <a:ext cx="3901440" cy="91440"/>
          </a:xfrm>
          <a:prstGeom prst="roundRect">
            <a:avLst/>
          </a:prstGeom>
          <a:solidFill>
            <a:srgbClr val="192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0D92F74D-3ECD-4B27-B535-124C10CC15B9}"/>
              </a:ext>
            </a:extLst>
          </p:cNvPr>
          <p:cNvSpPr/>
          <p:nvPr userDrawn="1"/>
        </p:nvSpPr>
        <p:spPr>
          <a:xfrm>
            <a:off x="4168151" y="852987"/>
            <a:ext cx="3901440" cy="91440"/>
          </a:xfrm>
          <a:prstGeom prst="roundRect">
            <a:avLst/>
          </a:prstGeom>
          <a:solidFill>
            <a:srgbClr val="CDB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8C013CBB-4836-4F18-8A76-4C83350D10B2}"/>
              </a:ext>
            </a:extLst>
          </p:cNvPr>
          <p:cNvSpPr/>
          <p:nvPr userDrawn="1"/>
        </p:nvSpPr>
        <p:spPr>
          <a:xfrm>
            <a:off x="8171299" y="852987"/>
            <a:ext cx="3886200" cy="91440"/>
          </a:xfrm>
          <a:prstGeom prst="roundRect">
            <a:avLst/>
          </a:prstGeom>
          <a:solidFill>
            <a:srgbClr val="192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3699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004" y="953571"/>
            <a:ext cx="5832572" cy="536901"/>
          </a:xfrm>
        </p:spPr>
        <p:txBody>
          <a:bodyPr anchor="b">
            <a:noAutofit/>
          </a:bodyPr>
          <a:lstStyle>
            <a:lvl1pPr marL="0" indent="0">
              <a:buNone/>
              <a:defRPr sz="3200" b="1">
                <a:latin typeface="Cambria" panose="0204050305040603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006" y="1499616"/>
            <a:ext cx="5832572" cy="5209297"/>
          </a:xfrm>
        </p:spPr>
        <p:txBody>
          <a:bodyPr/>
          <a:lstStyle>
            <a:lvl1pPr>
              <a:defRPr sz="3200">
                <a:latin typeface="Cambria" panose="02040503050406030204" pitchFamily="18" charset="0"/>
              </a:defRPr>
            </a:lvl1pPr>
            <a:lvl2pPr>
              <a:defRPr sz="2800">
                <a:latin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</a:defRPr>
            </a:lvl3pPr>
            <a:lvl4pPr>
              <a:defRPr sz="2100"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3" y="953571"/>
            <a:ext cx="5865551" cy="536901"/>
          </a:xfrm>
        </p:spPr>
        <p:txBody>
          <a:bodyPr anchor="b">
            <a:noAutofit/>
          </a:bodyPr>
          <a:lstStyle>
            <a:lvl1pPr marL="0" indent="0">
              <a:buNone/>
              <a:defRPr sz="3200" b="1">
                <a:latin typeface="Cambria" panose="0204050305040603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499616"/>
            <a:ext cx="5863963" cy="5209297"/>
          </a:xfrm>
        </p:spPr>
        <p:txBody>
          <a:bodyPr/>
          <a:lstStyle>
            <a:lvl1pPr>
              <a:defRPr sz="3200">
                <a:latin typeface="Cambria" panose="02040503050406030204" pitchFamily="18" charset="0"/>
              </a:defRPr>
            </a:lvl1pPr>
            <a:lvl2pPr>
              <a:defRPr sz="2800">
                <a:latin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</a:defRPr>
            </a:lvl3pPr>
            <a:lvl4pPr>
              <a:defRPr sz="2100"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F5C8B5B-9CA5-4451-A559-3DCED3CB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6" y="134901"/>
            <a:ext cx="11871159" cy="690654"/>
          </a:xfrm>
        </p:spPr>
        <p:txBody>
          <a:bodyPr>
            <a:normAutofit/>
          </a:bodyPr>
          <a:lstStyle>
            <a:lvl1pPr>
              <a:defRPr sz="400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79EBB9AB-E169-4A6A-90FC-A27D5ACC4E13}"/>
              </a:ext>
            </a:extLst>
          </p:cNvPr>
          <p:cNvSpPr/>
          <p:nvPr userDrawn="1"/>
        </p:nvSpPr>
        <p:spPr>
          <a:xfrm>
            <a:off x="165004" y="852987"/>
            <a:ext cx="3901440" cy="91440"/>
          </a:xfrm>
          <a:prstGeom prst="roundRect">
            <a:avLst/>
          </a:prstGeom>
          <a:solidFill>
            <a:srgbClr val="192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ounded Rectangle 11">
            <a:extLst>
              <a:ext uri="{FF2B5EF4-FFF2-40B4-BE49-F238E27FC236}">
                <a16:creationId xmlns:a16="http://schemas.microsoft.com/office/drawing/2014/main" id="{9C6D1D8C-CDC9-4C30-8294-069723580D73}"/>
              </a:ext>
            </a:extLst>
          </p:cNvPr>
          <p:cNvSpPr/>
          <p:nvPr userDrawn="1"/>
        </p:nvSpPr>
        <p:spPr>
          <a:xfrm>
            <a:off x="4168151" y="852987"/>
            <a:ext cx="3901440" cy="91440"/>
          </a:xfrm>
          <a:prstGeom prst="roundRect">
            <a:avLst/>
          </a:prstGeom>
          <a:solidFill>
            <a:srgbClr val="CDB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ounded Rectangle 12">
            <a:extLst>
              <a:ext uri="{FF2B5EF4-FFF2-40B4-BE49-F238E27FC236}">
                <a16:creationId xmlns:a16="http://schemas.microsoft.com/office/drawing/2014/main" id="{8982DE86-C517-471F-A5D4-A4CD0A9A4B45}"/>
              </a:ext>
            </a:extLst>
          </p:cNvPr>
          <p:cNvSpPr/>
          <p:nvPr userDrawn="1"/>
        </p:nvSpPr>
        <p:spPr>
          <a:xfrm>
            <a:off x="8171299" y="852987"/>
            <a:ext cx="3886200" cy="91440"/>
          </a:xfrm>
          <a:prstGeom prst="roundRect">
            <a:avLst/>
          </a:prstGeom>
          <a:solidFill>
            <a:srgbClr val="192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8328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731DBCA-5CD9-42C0-AF26-4DB407BE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6" y="134901"/>
            <a:ext cx="11871159" cy="690654"/>
          </a:xfrm>
        </p:spPr>
        <p:txBody>
          <a:bodyPr>
            <a:normAutofit/>
          </a:bodyPr>
          <a:lstStyle>
            <a:lvl1pPr>
              <a:defRPr sz="400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94CA61E5-033F-4A25-A266-AAA028F0F696}"/>
              </a:ext>
            </a:extLst>
          </p:cNvPr>
          <p:cNvSpPr/>
          <p:nvPr userDrawn="1"/>
        </p:nvSpPr>
        <p:spPr>
          <a:xfrm>
            <a:off x="165004" y="852987"/>
            <a:ext cx="3901440" cy="91440"/>
          </a:xfrm>
          <a:prstGeom prst="roundRect">
            <a:avLst/>
          </a:prstGeom>
          <a:solidFill>
            <a:srgbClr val="192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ounded Rectangle 11">
            <a:extLst>
              <a:ext uri="{FF2B5EF4-FFF2-40B4-BE49-F238E27FC236}">
                <a16:creationId xmlns:a16="http://schemas.microsoft.com/office/drawing/2014/main" id="{3CD0AA19-4512-418B-9378-C7C766EC3AF7}"/>
              </a:ext>
            </a:extLst>
          </p:cNvPr>
          <p:cNvSpPr/>
          <p:nvPr userDrawn="1"/>
        </p:nvSpPr>
        <p:spPr>
          <a:xfrm>
            <a:off x="4168151" y="852987"/>
            <a:ext cx="3901440" cy="91440"/>
          </a:xfrm>
          <a:prstGeom prst="roundRect">
            <a:avLst/>
          </a:prstGeom>
          <a:solidFill>
            <a:srgbClr val="CDB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unded Rectangle 12">
            <a:extLst>
              <a:ext uri="{FF2B5EF4-FFF2-40B4-BE49-F238E27FC236}">
                <a16:creationId xmlns:a16="http://schemas.microsoft.com/office/drawing/2014/main" id="{91607A13-5871-49CD-8195-D4A477C56564}"/>
              </a:ext>
            </a:extLst>
          </p:cNvPr>
          <p:cNvSpPr/>
          <p:nvPr userDrawn="1"/>
        </p:nvSpPr>
        <p:spPr>
          <a:xfrm>
            <a:off x="8171299" y="852987"/>
            <a:ext cx="3886200" cy="91440"/>
          </a:xfrm>
          <a:prstGeom prst="roundRect">
            <a:avLst/>
          </a:prstGeom>
          <a:solidFill>
            <a:srgbClr val="192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7756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5004" y="944427"/>
            <a:ext cx="5467700" cy="5778672"/>
          </a:xfrm>
        </p:spPr>
        <p:txBody>
          <a:bodyPr anchor="t"/>
          <a:lstStyle>
            <a:lvl1pPr marL="0" indent="0">
              <a:buNone/>
              <a:defRPr sz="3200">
                <a:latin typeface="Cambria" panose="020405030504060302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8871" y="944427"/>
            <a:ext cx="5914633" cy="5778672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3200">
                <a:latin typeface="Cambria" panose="020405030504060302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87436F-C941-4DBF-B0CE-0199DFC4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6" y="134901"/>
            <a:ext cx="11871159" cy="690654"/>
          </a:xfrm>
        </p:spPr>
        <p:txBody>
          <a:bodyPr>
            <a:normAutofit/>
          </a:bodyPr>
          <a:lstStyle>
            <a:lvl1pPr>
              <a:defRPr sz="400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9496E948-AC26-402B-8E34-28B5230086E9}"/>
              </a:ext>
            </a:extLst>
          </p:cNvPr>
          <p:cNvSpPr/>
          <p:nvPr userDrawn="1"/>
        </p:nvSpPr>
        <p:spPr>
          <a:xfrm>
            <a:off x="165004" y="852987"/>
            <a:ext cx="3901440" cy="91440"/>
          </a:xfrm>
          <a:prstGeom prst="roundRect">
            <a:avLst/>
          </a:prstGeom>
          <a:solidFill>
            <a:srgbClr val="192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id="{0DA38F8D-27EC-4912-8972-45A9439BC42A}"/>
              </a:ext>
            </a:extLst>
          </p:cNvPr>
          <p:cNvSpPr/>
          <p:nvPr userDrawn="1"/>
        </p:nvSpPr>
        <p:spPr>
          <a:xfrm>
            <a:off x="4168151" y="852987"/>
            <a:ext cx="3901440" cy="91440"/>
          </a:xfrm>
          <a:prstGeom prst="roundRect">
            <a:avLst/>
          </a:prstGeom>
          <a:solidFill>
            <a:srgbClr val="CDB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ounded Rectangle 12">
            <a:extLst>
              <a:ext uri="{FF2B5EF4-FFF2-40B4-BE49-F238E27FC236}">
                <a16:creationId xmlns:a16="http://schemas.microsoft.com/office/drawing/2014/main" id="{D2B8A0FC-52CD-4399-8592-A4512E89F11B}"/>
              </a:ext>
            </a:extLst>
          </p:cNvPr>
          <p:cNvSpPr/>
          <p:nvPr userDrawn="1"/>
        </p:nvSpPr>
        <p:spPr>
          <a:xfrm>
            <a:off x="8171299" y="852987"/>
            <a:ext cx="3886200" cy="91440"/>
          </a:xfrm>
          <a:prstGeom prst="roundRect">
            <a:avLst/>
          </a:prstGeom>
          <a:solidFill>
            <a:srgbClr val="192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6869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59296" y="944427"/>
            <a:ext cx="5467700" cy="5778672"/>
          </a:xfrm>
        </p:spPr>
        <p:txBody>
          <a:bodyPr anchor="t"/>
          <a:lstStyle>
            <a:lvl1pPr marL="0" indent="0">
              <a:buNone/>
              <a:defRPr sz="3200">
                <a:latin typeface="Cambria" panose="020405030504060302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004" y="944427"/>
            <a:ext cx="5914633" cy="5778672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3200">
                <a:latin typeface="Cambria" panose="020405030504060302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27C5A9-6679-4666-913C-B608ECB1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6" y="134901"/>
            <a:ext cx="11871159" cy="690654"/>
          </a:xfrm>
        </p:spPr>
        <p:txBody>
          <a:bodyPr>
            <a:normAutofit/>
          </a:bodyPr>
          <a:lstStyle>
            <a:lvl1pPr>
              <a:defRPr sz="400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1A765773-92F9-46C7-A8C5-B7FF3BF1912E}"/>
              </a:ext>
            </a:extLst>
          </p:cNvPr>
          <p:cNvSpPr/>
          <p:nvPr userDrawn="1"/>
        </p:nvSpPr>
        <p:spPr>
          <a:xfrm>
            <a:off x="165004" y="852987"/>
            <a:ext cx="3901440" cy="91440"/>
          </a:xfrm>
          <a:prstGeom prst="roundRect">
            <a:avLst/>
          </a:prstGeom>
          <a:solidFill>
            <a:srgbClr val="192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id="{3FC57289-19B3-4643-B1AE-4989A79042D8}"/>
              </a:ext>
            </a:extLst>
          </p:cNvPr>
          <p:cNvSpPr/>
          <p:nvPr userDrawn="1"/>
        </p:nvSpPr>
        <p:spPr>
          <a:xfrm>
            <a:off x="4168151" y="852987"/>
            <a:ext cx="3901440" cy="91440"/>
          </a:xfrm>
          <a:prstGeom prst="roundRect">
            <a:avLst/>
          </a:prstGeom>
          <a:solidFill>
            <a:srgbClr val="CDB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ounded Rectangle 12">
            <a:extLst>
              <a:ext uri="{FF2B5EF4-FFF2-40B4-BE49-F238E27FC236}">
                <a16:creationId xmlns:a16="http://schemas.microsoft.com/office/drawing/2014/main" id="{4AB4054C-640A-4743-A224-8F95B867F7A0}"/>
              </a:ext>
            </a:extLst>
          </p:cNvPr>
          <p:cNvSpPr/>
          <p:nvPr userDrawn="1"/>
        </p:nvSpPr>
        <p:spPr>
          <a:xfrm>
            <a:off x="8171299" y="852987"/>
            <a:ext cx="3886200" cy="91440"/>
          </a:xfrm>
          <a:prstGeom prst="roundRect">
            <a:avLst/>
          </a:prstGeom>
          <a:solidFill>
            <a:srgbClr val="192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0289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ctur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419A3CB0-92C3-4D56-959F-E8E3769D9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305" y="3563594"/>
            <a:ext cx="8380098" cy="3157246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Ø"/>
              <a:defRPr sz="2400">
                <a:latin typeface="Cambria" panose="02040503050406030204" pitchFamily="18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12C7575-EE8E-4523-8A86-A5FB24700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305" y="137160"/>
            <a:ext cx="8380098" cy="3152114"/>
          </a:xfrm>
        </p:spPr>
        <p:txBody>
          <a:bodyPr anchor="b">
            <a:normAutofit/>
          </a:bodyPr>
          <a:lstStyle>
            <a:lvl1pPr algn="l">
              <a:defRPr sz="4400" b="1">
                <a:latin typeface="Cambria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2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06" y="134902"/>
            <a:ext cx="11871159" cy="1391390"/>
          </a:xfrm>
        </p:spPr>
        <p:txBody>
          <a:bodyPr anchor="t">
            <a:noAutofit/>
          </a:bodyPr>
          <a:lstStyle>
            <a:lvl1pPr>
              <a:defRPr sz="3200">
                <a:latin typeface="Cambria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165004" y="1579425"/>
            <a:ext cx="3901440" cy="91440"/>
          </a:xfrm>
          <a:prstGeom prst="roundRect">
            <a:avLst/>
          </a:prstGeom>
          <a:solidFill>
            <a:srgbClr val="192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149863" y="1579425"/>
            <a:ext cx="3901440" cy="91440"/>
          </a:xfrm>
          <a:prstGeom prst="roundRect">
            <a:avLst/>
          </a:prstGeom>
          <a:solidFill>
            <a:srgbClr val="CDB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8134723" y="1579425"/>
            <a:ext cx="3901440" cy="91440"/>
          </a:xfrm>
          <a:prstGeom prst="roundRect">
            <a:avLst/>
          </a:prstGeom>
          <a:solidFill>
            <a:srgbClr val="192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5024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1E0F6-D266-4BD8-AFD6-E6A27F640475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53C69-C5AC-41EA-AD03-3FAC7E8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0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4" r:id="rId3"/>
    <p:sldLayoutId id="2147483665" r:id="rId4"/>
    <p:sldLayoutId id="2147483666" r:id="rId5"/>
    <p:sldLayoutId id="2147483669" r:id="rId6"/>
    <p:sldLayoutId id="2147483674" r:id="rId7"/>
    <p:sldLayoutId id="2147483661" r:id="rId8"/>
    <p:sldLayoutId id="2147483672" r:id="rId9"/>
    <p:sldLayoutId id="2147483667" r:id="rId10"/>
    <p:sldLayoutId id="21474836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F5C498C-2F93-4EBE-8F0C-C331F7C2E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Bernoulli Trials</a:t>
            </a:r>
          </a:p>
          <a:p>
            <a:r>
              <a:rPr lang="en-US" dirty="0"/>
              <a:t>Binomial Model</a:t>
            </a:r>
          </a:p>
          <a:p>
            <a:r>
              <a:rPr lang="en-US" dirty="0"/>
              <a:t>Geometric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46A073-EFF7-430F-8752-955627689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Binomial and Geometric Distributions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156AEC-CFB8-4C22-832B-A17B481107E9}"/>
              </a:ext>
            </a:extLst>
          </p:cNvPr>
          <p:cNvSpPr txBox="1"/>
          <p:nvPr/>
        </p:nvSpPr>
        <p:spPr>
          <a:xfrm>
            <a:off x="9026550" y="5335845"/>
            <a:ext cx="30111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latin typeface="Cambria" panose="02040503050406030204" pitchFamily="18" charset="0"/>
              </a:rPr>
              <a:t>Lecture 12</a:t>
            </a:r>
          </a:p>
          <a:p>
            <a:pPr algn="r"/>
            <a:r>
              <a:rPr lang="en-US" sz="2800">
                <a:latin typeface="Cambria" panose="02040503050406030204" pitchFamily="18" charset="0"/>
              </a:rPr>
              <a:t>February 27, 2024</a:t>
            </a:r>
            <a:endParaRPr lang="en-US" sz="2800" dirty="0">
              <a:latin typeface="Cambria" panose="02040503050406030204" pitchFamily="18" charset="0"/>
            </a:endParaRPr>
          </a:p>
          <a:p>
            <a:pPr algn="r"/>
            <a:r>
              <a:rPr lang="en-US" sz="2800" dirty="0">
                <a:latin typeface="Cambria" panose="02040503050406030204" pitchFamily="18" charset="0"/>
              </a:rPr>
              <a:t>Sections 6.4 – 6.5</a:t>
            </a:r>
          </a:p>
        </p:txBody>
      </p:sp>
    </p:spTree>
    <p:extLst>
      <p:ext uri="{BB962C8B-B14F-4D97-AF65-F5344CB8AC3E}">
        <p14:creationId xmlns:p14="http://schemas.microsoft.com/office/powerpoint/2010/main" val="1134542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1273-549C-466D-B5E3-829E477FF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Simplifying the Binomial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A6EB5C-3347-4C1D-B3AA-93032CE5F9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5006" y="944427"/>
                <a:ext cx="11871159" cy="57541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binomial random variable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trials and probability of success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If the desired number of successes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 is equal to 0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then the binomial coefficient equals 1.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Example: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4!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4!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4−4</m:t>
                            </m:r>
                          </m:e>
                        </m:d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4!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r>
                      <a:rPr lang="en-US" sz="4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endParaRPr lang="en-US" sz="100" dirty="0"/>
              </a:p>
              <a:p>
                <a:pPr lvl="1"/>
                <a:r>
                  <a:rPr lang="en-US" dirty="0"/>
                  <a:t>Only way to get 4 successes in 4 trials: SSSS</a:t>
                </a:r>
                <a:endParaRPr lang="en-US" u="sng" dirty="0"/>
              </a:p>
              <a:p>
                <a:r>
                  <a:rPr lang="en-US" b="1" dirty="0"/>
                  <a:t>Example: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4!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0!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4−0</m:t>
                            </m:r>
                          </m:e>
                        </m:d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4!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r>
                      <a:rPr lang="en-US" sz="4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endParaRPr lang="en-US" sz="100" dirty="0"/>
              </a:p>
              <a:p>
                <a:pPr lvl="1"/>
                <a:r>
                  <a:rPr lang="en-US" dirty="0"/>
                  <a:t>Only way to get 4 failures in 4 trials: FFFF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A6EB5C-3347-4C1D-B3AA-93032CE5F9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006" y="944427"/>
                <a:ext cx="11871159" cy="5754139"/>
              </a:xfrm>
              <a:blipFill>
                <a:blip r:embed="rId2"/>
                <a:stretch>
                  <a:fillRect l="-1181" t="-2225" r="-308" b="-1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9AA94BC-4976-4BF3-9405-F036A66EB52B}"/>
              </a:ext>
            </a:extLst>
          </p:cNvPr>
          <p:cNvSpPr/>
          <p:nvPr/>
        </p:nvSpPr>
        <p:spPr>
          <a:xfrm>
            <a:off x="5192430" y="3471040"/>
            <a:ext cx="3920040" cy="1034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70BCB9-79D2-42E4-8FEE-CE378A48FE38}"/>
              </a:ext>
            </a:extLst>
          </p:cNvPr>
          <p:cNvSpPr/>
          <p:nvPr/>
        </p:nvSpPr>
        <p:spPr>
          <a:xfrm>
            <a:off x="5192430" y="5058127"/>
            <a:ext cx="3920040" cy="1034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3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74A41-230C-4FAC-8973-888F5075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Binomial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22EE4-236B-4B1B-BFFA-938B5F773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006" y="944427"/>
            <a:ext cx="11871159" cy="6020253"/>
          </a:xfrm>
        </p:spPr>
        <p:txBody>
          <a:bodyPr>
            <a:normAutofit/>
          </a:bodyPr>
          <a:lstStyle/>
          <a:p>
            <a:r>
              <a:rPr lang="en-US" b="1" dirty="0"/>
              <a:t>Scenario:</a:t>
            </a:r>
            <a:r>
              <a:rPr lang="en-US" dirty="0"/>
              <a:t> 10% of the world’s population is left-handed.  Randomly sample 12 people.</a:t>
            </a:r>
          </a:p>
          <a:p>
            <a:r>
              <a:rPr lang="en-US" b="1" dirty="0"/>
              <a:t>Question:</a:t>
            </a:r>
            <a:r>
              <a:rPr lang="en-US" dirty="0"/>
              <a:t> What is the probability that at least one person from the sample is left-handed?</a:t>
            </a:r>
          </a:p>
          <a:p>
            <a:r>
              <a:rPr lang="en-US" b="1" dirty="0"/>
              <a:t>Parameters:</a:t>
            </a:r>
            <a:r>
              <a:rPr lang="en-US" dirty="0"/>
              <a:t> n = 12, k&gt;- 1, p = .10, q=.90</a:t>
            </a:r>
          </a:p>
          <a:p>
            <a:r>
              <a:rPr lang="en-US" b="1" dirty="0"/>
              <a:t>Answer: P (x&gt;_1) = 1 – P(X=0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6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BBE9-1F89-4A56-B103-6B536C17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Excel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46576-1A60-4E1D-8962-DDFF015A4D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Two functions with several different arguments can be used to find binomial probabilities: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BINOM.DIST(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FALSE)</a:t>
                </a:r>
              </a:p>
              <a:p>
                <a:pPr lvl="1"/>
                <a:r>
                  <a:rPr lang="en-US" dirty="0"/>
                  <a:t>Probability of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successes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trials</a:t>
                </a:r>
              </a:p>
              <a:p>
                <a:r>
                  <a:rPr lang="en-US" dirty="0"/>
                  <a:t>BINOM.DIST(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TRUE)</a:t>
                </a:r>
              </a:p>
              <a:p>
                <a:pPr lvl="1"/>
                <a:r>
                  <a:rPr lang="en-US" dirty="0"/>
                  <a:t>Probability of less than </a:t>
                </a:r>
                <a:r>
                  <a:rPr lang="en-US" u="sng" dirty="0"/>
                  <a:t>or equal 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successes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trials</a:t>
                </a:r>
              </a:p>
              <a:p>
                <a:r>
                  <a:rPr lang="en-US" dirty="0"/>
                  <a:t>BINOM.DIST.RANGE(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Probability of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successes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trials inclusive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46576-1A60-4E1D-8962-DDFF015A4D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4" t="-2225" r="-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62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BBE9-1F89-4A56-B103-6B536C17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Using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6576-1A60-4E1D-8962-DDFF015A4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Scenario:</a:t>
            </a:r>
            <a:r>
              <a:rPr lang="en-US" dirty="0"/>
              <a:t> 17% of all Americans smoke cigarettes.  Randomly sample 100 Americans.</a:t>
            </a:r>
          </a:p>
          <a:p>
            <a:r>
              <a:rPr lang="en-US" b="1" dirty="0"/>
              <a:t>Question:</a:t>
            </a:r>
            <a:r>
              <a:rPr lang="en-US" dirty="0"/>
              <a:t> Using Excel, what are the probabilities that:</a:t>
            </a:r>
          </a:p>
          <a:p>
            <a:pPr lvl="1"/>
            <a:r>
              <a:rPr lang="en-US" dirty="0"/>
              <a:t>Exactly 15 people smoke?</a:t>
            </a:r>
          </a:p>
          <a:p>
            <a:pPr lvl="1"/>
            <a:r>
              <a:rPr lang="en-US" dirty="0"/>
              <a:t>15 people or less smoke?</a:t>
            </a:r>
          </a:p>
          <a:p>
            <a:pPr lvl="1"/>
            <a:r>
              <a:rPr lang="en-US" dirty="0"/>
              <a:t>Less than 15 people smoke?</a:t>
            </a:r>
          </a:p>
          <a:p>
            <a:pPr lvl="1"/>
            <a:r>
              <a:rPr lang="en-US" dirty="0"/>
              <a:t>Between 15 and 20 people (inclusive) smoke?</a:t>
            </a:r>
          </a:p>
          <a:p>
            <a:r>
              <a:rPr lang="en-US" b="1" dirty="0"/>
              <a:t>Answer:</a:t>
            </a:r>
            <a:r>
              <a:rPr lang="en-US" dirty="0"/>
              <a:t> 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4B3AE-CCB3-497A-8907-01D0CCCD8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41" y="4769524"/>
            <a:ext cx="10434918" cy="19941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ECB7F6E-4407-4998-AF58-9C66F9BB167C}"/>
              </a:ext>
            </a:extLst>
          </p:cNvPr>
          <p:cNvSpPr/>
          <p:nvPr/>
        </p:nvSpPr>
        <p:spPr>
          <a:xfrm>
            <a:off x="5749159" y="5228721"/>
            <a:ext cx="4950372" cy="325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70615E-D434-40FE-B5FE-0DBD4F33C68D}"/>
              </a:ext>
            </a:extLst>
          </p:cNvPr>
          <p:cNvSpPr/>
          <p:nvPr/>
        </p:nvSpPr>
        <p:spPr>
          <a:xfrm>
            <a:off x="5749159" y="5630027"/>
            <a:ext cx="4950372" cy="325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096670-0F76-4D4B-863C-DD39959D65F3}"/>
              </a:ext>
            </a:extLst>
          </p:cNvPr>
          <p:cNvSpPr/>
          <p:nvPr/>
        </p:nvSpPr>
        <p:spPr>
          <a:xfrm>
            <a:off x="5749159" y="6025901"/>
            <a:ext cx="4950372" cy="325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C6CE3A-53F7-48EB-858C-4912E906FB49}"/>
              </a:ext>
            </a:extLst>
          </p:cNvPr>
          <p:cNvSpPr/>
          <p:nvPr/>
        </p:nvSpPr>
        <p:spPr>
          <a:xfrm>
            <a:off x="5754238" y="6407955"/>
            <a:ext cx="5431921" cy="325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343F43-64EC-43FB-9970-D34826A411C3}"/>
              </a:ext>
            </a:extLst>
          </p:cNvPr>
          <p:cNvSpPr/>
          <p:nvPr/>
        </p:nvSpPr>
        <p:spPr>
          <a:xfrm>
            <a:off x="4194865" y="5203671"/>
            <a:ext cx="940366" cy="325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0.0960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0D9E46-56C5-4700-A2A3-7B82FF5609E7}"/>
              </a:ext>
            </a:extLst>
          </p:cNvPr>
          <p:cNvSpPr/>
          <p:nvPr/>
        </p:nvSpPr>
        <p:spPr>
          <a:xfrm>
            <a:off x="4194865" y="5587752"/>
            <a:ext cx="940366" cy="325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10F9CB-6A00-4977-8311-16C32C61277B}"/>
              </a:ext>
            </a:extLst>
          </p:cNvPr>
          <p:cNvSpPr/>
          <p:nvPr/>
        </p:nvSpPr>
        <p:spPr>
          <a:xfrm>
            <a:off x="4196473" y="5980248"/>
            <a:ext cx="940366" cy="325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4DFC7B-A795-41DA-9E9D-D7CACB29B1FF}"/>
              </a:ext>
            </a:extLst>
          </p:cNvPr>
          <p:cNvSpPr/>
          <p:nvPr/>
        </p:nvSpPr>
        <p:spPr>
          <a:xfrm>
            <a:off x="4194865" y="6397278"/>
            <a:ext cx="940366" cy="325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0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A46C-216E-468E-B94B-D9A2EBA6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and Standard 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EFF821-CA23-4CCE-A3C4-66CFAA12F5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 binomial random variable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trials and probability of success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then:</a:t>
                </a:r>
              </a:p>
              <a:p>
                <a:r>
                  <a:rPr lang="en-US" b="1" dirty="0">
                    <a:ea typeface="Cambria Math" panose="02040503050406030204" pitchFamily="18" charset="0"/>
                  </a:rPr>
                  <a:t>Expected Value: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𝑛𝑝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	Average(expected) number of successes is the number of trials times probability of a success on any given trial</a:t>
                </a:r>
              </a:p>
              <a:p>
                <a:r>
                  <a:rPr lang="en-US" b="1" dirty="0"/>
                  <a:t>Standard Deviation: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)=______________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EFF821-CA23-4CCE-A3C4-66CFAA12F5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2" t="-2203" r="-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6089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918A-DFF1-4A5D-8D19-9CEC59AB5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6" y="134901"/>
            <a:ext cx="11871159" cy="690654"/>
          </a:xfrm>
        </p:spPr>
        <p:txBody>
          <a:bodyPr/>
          <a:lstStyle/>
          <a:p>
            <a:r>
              <a:rPr lang="en-US" dirty="0"/>
              <a:t>Example: Mean and Standard Deviation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91504-19F0-48B1-9DDF-C1E8DC1CD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Scenario:</a:t>
            </a:r>
            <a:r>
              <a:rPr lang="en-US" dirty="0"/>
              <a:t> Flip a coin 200 times and count the number of heads.</a:t>
            </a:r>
          </a:p>
          <a:p>
            <a:r>
              <a:rPr lang="en-US" b="1" dirty="0"/>
              <a:t>Question:</a:t>
            </a:r>
            <a:r>
              <a:rPr lang="en-US" dirty="0"/>
              <a:t> If the coin is fair, what is the mean number of heads that appear in 200 flips?</a:t>
            </a:r>
          </a:p>
          <a:p>
            <a:r>
              <a:rPr lang="en-US" b="1" dirty="0"/>
              <a:t>Answer:</a:t>
            </a:r>
          </a:p>
          <a:p>
            <a:endParaRPr lang="en-US" b="1" dirty="0"/>
          </a:p>
          <a:p>
            <a:r>
              <a:rPr lang="en-US" b="1" dirty="0"/>
              <a:t>Question:</a:t>
            </a:r>
            <a:r>
              <a:rPr lang="en-US" dirty="0"/>
              <a:t> What is the standard deviation of the number of heads that appear in 200 flips?</a:t>
            </a:r>
          </a:p>
          <a:p>
            <a:r>
              <a:rPr lang="en-US" b="1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254525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7559-F5AE-4C78-AF38-09CF283C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Mean and Standard Deviation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55F1E-ADBA-4644-B948-F124B6C49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Scenario:</a:t>
            </a:r>
            <a:r>
              <a:rPr lang="en-US" dirty="0"/>
              <a:t> Suppose you count 77 heads in 200 flips of a coin.</a:t>
            </a:r>
          </a:p>
          <a:p>
            <a:r>
              <a:rPr lang="en-US" b="1" dirty="0"/>
              <a:t>Question:</a:t>
            </a:r>
            <a:r>
              <a:rPr lang="en-US" dirty="0"/>
              <a:t> If the coin is actually fair, how unusual is this result?</a:t>
            </a:r>
          </a:p>
          <a:p>
            <a:r>
              <a:rPr lang="en-US" b="1" dirty="0"/>
              <a:t>Answer</a:t>
            </a:r>
            <a:r>
              <a:rPr lang="en-US" dirty="0"/>
              <a:t>: Highly unusual</a:t>
            </a:r>
          </a:p>
          <a:p>
            <a:r>
              <a:rPr lang="en-US" dirty="0"/>
              <a:t>Mean is 100; standard deviation is 7.07</a:t>
            </a:r>
          </a:p>
          <a:p>
            <a:r>
              <a:rPr lang="en-US" dirty="0"/>
              <a:t>77 is 3.25 standard deviations below the mean </a:t>
            </a:r>
          </a:p>
          <a:p>
            <a:r>
              <a:rPr lang="en-US" dirty="0"/>
              <a:t>Small </a:t>
            </a:r>
            <a:r>
              <a:rPr lang="en-US" dirty="0" err="1"/>
              <a:t>probility</a:t>
            </a:r>
            <a:r>
              <a:rPr lang="en-US" dirty="0"/>
              <a:t> </a:t>
            </a:r>
            <a:endParaRPr lang="en-US" b="1" dirty="0"/>
          </a:p>
          <a:p>
            <a:r>
              <a:rPr lang="en-US" b="1" dirty="0"/>
              <a:t>Question:</a:t>
            </a:r>
            <a:r>
              <a:rPr lang="en-US" dirty="0"/>
              <a:t> What do you suspect about the coin?</a:t>
            </a:r>
          </a:p>
          <a:p>
            <a:r>
              <a:rPr lang="en-US" b="1" dirty="0"/>
              <a:t>Answer: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5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EFAA-F231-4C92-819C-F6ECB440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ED029-B921-40FC-9711-D5C02818D0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Geometric Model:</a:t>
                </a:r>
                <a:r>
                  <a:rPr lang="en-US" dirty="0"/>
                  <a:t> discrete probability distribution that calculates the probability that the first success will be observed on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trial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u="sng" dirty="0"/>
                  <a:t>Parameters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Trial number of the first success						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Probability of success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Probability of failure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ED029-B921-40FC-9711-D5C02818D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1" t="-2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0473688-0958-4763-8525-67D13279B579}"/>
              </a:ext>
            </a:extLst>
          </p:cNvPr>
          <p:cNvSpPr txBox="1"/>
          <p:nvPr/>
        </p:nvSpPr>
        <p:spPr>
          <a:xfrm>
            <a:off x="2105745" y="4451797"/>
            <a:ext cx="7812346" cy="22467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Difference Between Binomial and Geometric Models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Binomial: </a:t>
            </a:r>
            <a:r>
              <a:rPr lang="en-US" sz="2800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Know how many trials are being run; count number of successes observed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Geometric: </a:t>
            </a:r>
            <a:r>
              <a:rPr lang="en-US" sz="2800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Waiting for the first success; do not know how many trials it will take</a:t>
            </a:r>
          </a:p>
        </p:txBody>
      </p:sp>
    </p:spTree>
    <p:extLst>
      <p:ext uri="{BB962C8B-B14F-4D97-AF65-F5344CB8AC3E}">
        <p14:creationId xmlns:p14="http://schemas.microsoft.com/office/powerpoint/2010/main" val="125498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31D9-D394-4192-B431-DF0E5ACC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Geometric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77400-3CAA-4DB1-9E6D-6CBC441CB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006" y="944427"/>
            <a:ext cx="11871159" cy="5913573"/>
          </a:xfrm>
        </p:spPr>
        <p:txBody>
          <a:bodyPr>
            <a:normAutofit/>
          </a:bodyPr>
          <a:lstStyle/>
          <a:p>
            <a:r>
              <a:rPr lang="en-US" b="1" dirty="0"/>
              <a:t>Scenario:</a:t>
            </a:r>
            <a:r>
              <a:rPr lang="en-US" dirty="0"/>
              <a:t> During his career, Sidney Crosby has scored on 14.6% of his shots.</a:t>
            </a:r>
          </a:p>
          <a:p>
            <a:r>
              <a:rPr lang="en-US" b="1" dirty="0"/>
              <a:t>Question:</a:t>
            </a:r>
            <a:r>
              <a:rPr lang="en-US" dirty="0"/>
              <a:t> What is the probability that his first goal will come on his fourth shot of a game?</a:t>
            </a:r>
          </a:p>
          <a:p>
            <a:r>
              <a:rPr lang="en-US" b="1" dirty="0"/>
              <a:t>Answer:</a:t>
            </a:r>
            <a:r>
              <a:rPr lang="en-US" dirty="0"/>
              <a:t> </a:t>
            </a:r>
          </a:p>
          <a:p>
            <a:endParaRPr lang="en-US" b="1" dirty="0"/>
          </a:p>
          <a:p>
            <a:r>
              <a:rPr lang="en-US" b="1" dirty="0"/>
              <a:t>Question:</a:t>
            </a:r>
            <a:r>
              <a:rPr lang="en-US" dirty="0"/>
              <a:t> What is the probability it will take him more than 2 shots before scoring a goal?</a:t>
            </a:r>
          </a:p>
          <a:p>
            <a:r>
              <a:rPr lang="en-US" b="1" dirty="0"/>
              <a:t>Answer: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50595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4E71-2DAB-4A5A-84AF-CB50599D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and Standard 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21E704-E4BB-44A9-A7BA-E1A86D8701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 geometric random variable with probability of success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then:</a:t>
                </a:r>
              </a:p>
              <a:p>
                <a:r>
                  <a:rPr lang="en-US" b="1" dirty="0">
                    <a:ea typeface="Cambria Math" panose="02040503050406030204" pitchFamily="18" charset="0"/>
                  </a:rPr>
                  <a:t>Expected Value: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b="1" dirty="0"/>
                  <a:t>Average(expected) number of trials before the first success is the reciprocal of the probability of a success on any given trial</a:t>
                </a:r>
              </a:p>
              <a:p>
                <a:r>
                  <a:rPr lang="en-US" b="1" dirty="0" err="1"/>
                  <a:t>Binomal</a:t>
                </a:r>
                <a:r>
                  <a:rPr lang="en-US" b="1" dirty="0"/>
                  <a:t> is important</a:t>
                </a:r>
              </a:p>
              <a:p>
                <a:endParaRPr lang="en-US" b="1" dirty="0"/>
              </a:p>
              <a:p>
                <a:r>
                  <a:rPr lang="en-US" b="1" dirty="0"/>
                  <a:t>Standard Deviation: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21E704-E4BB-44A9-A7BA-E1A86D870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2" t="-2203" r="-1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476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5A91-EA6B-4D16-9227-58984C71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Trial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8984A1-50F0-420E-A9CC-CED532828F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Bernoulli Trial (a/k/a Binomial Trials):</a:t>
                </a:r>
                <a:r>
                  <a:rPr lang="en-US" dirty="0"/>
                  <a:t> a trial with the following conditions:</a:t>
                </a:r>
              </a:p>
              <a:p>
                <a:pPr lvl="1"/>
                <a:r>
                  <a:rPr lang="en-US" dirty="0"/>
                  <a:t>Exactly two possible outcomes, denoted </a:t>
                </a:r>
                <a:r>
                  <a:rPr lang="en-US" b="1" dirty="0"/>
                  <a:t> Success </a:t>
                </a:r>
                <a:r>
                  <a:rPr lang="en-US" dirty="0"/>
                  <a:t>and </a:t>
                </a:r>
                <a:r>
                  <a:rPr lang="en-US" b="1" dirty="0"/>
                  <a:t>failure </a:t>
                </a:r>
              </a:p>
              <a:p>
                <a:pPr lvl="1"/>
                <a:r>
                  <a:rPr lang="en-US" dirty="0"/>
                  <a:t>Probability of a success is p and probability of a failure is q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i="1" dirty="0"/>
                  <a:t>p and q are the same </a:t>
                </a:r>
                <a:r>
                  <a:rPr lang="en-US" dirty="0"/>
                  <a:t> for every trial</a:t>
                </a:r>
              </a:p>
              <a:p>
                <a:pPr lvl="1"/>
                <a:r>
                  <a:rPr lang="en-US" dirty="0"/>
                  <a:t>There are a set number of trails (n)</a:t>
                </a:r>
              </a:p>
              <a:p>
                <a:pPr lvl="1"/>
                <a:r>
                  <a:rPr lang="en-US" dirty="0"/>
                  <a:t>Each trial is independent of every other trial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8984A1-50F0-420E-A9CC-CED532828F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2" t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DE7744B-42D2-4FF1-8B06-BC0708730481}"/>
              </a:ext>
            </a:extLst>
          </p:cNvPr>
          <p:cNvSpPr txBox="1"/>
          <p:nvPr/>
        </p:nvSpPr>
        <p:spPr>
          <a:xfrm flipH="1">
            <a:off x="770924" y="4202547"/>
            <a:ext cx="10650152" cy="9541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Note</a:t>
            </a:r>
            <a:r>
              <a:rPr lang="en-US" sz="2800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If sampling from a finite population, trials can be considered independent if the sample is less than 10% of the size of the population.</a:t>
            </a:r>
            <a:endParaRPr lang="en-US" sz="2800" i="1" u="sng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C718-83BB-4AD1-8281-5B9450AF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Mean and Standard Deviation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41BEB-BDAF-4973-89BF-7C81B385D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Scenario:</a:t>
            </a:r>
            <a:r>
              <a:rPr lang="en-US" dirty="0"/>
              <a:t> The probability that a professional darts player hits the bullseye is .40.</a:t>
            </a:r>
          </a:p>
          <a:p>
            <a:r>
              <a:rPr lang="en-US" b="1" dirty="0"/>
              <a:t>Question:</a:t>
            </a:r>
            <a:r>
              <a:rPr lang="en-US" dirty="0"/>
              <a:t> What is the mean number of darts needed to be thrown before a darts player hits the bullseye?</a:t>
            </a:r>
          </a:p>
          <a:p>
            <a:r>
              <a:rPr lang="en-US" b="1" dirty="0"/>
              <a:t>Answer:</a:t>
            </a:r>
            <a:r>
              <a:rPr lang="en-US" dirty="0"/>
              <a:t> E(x) = 1/.40= 2.5</a:t>
            </a:r>
          </a:p>
          <a:p>
            <a:endParaRPr lang="en-US" b="1" dirty="0"/>
          </a:p>
          <a:p>
            <a:r>
              <a:rPr lang="en-US" b="1" dirty="0"/>
              <a:t>Question:</a:t>
            </a:r>
            <a:r>
              <a:rPr lang="en-US" dirty="0"/>
              <a:t> What is the standard deviation of the number of darts needed to be thrown before hitting the bullseye?</a:t>
            </a:r>
          </a:p>
          <a:p>
            <a:r>
              <a:rPr lang="en-US" b="1" dirty="0"/>
              <a:t>Answer: SD(X)= .60/(.40)2</a:t>
            </a:r>
          </a:p>
        </p:txBody>
      </p:sp>
    </p:spTree>
    <p:extLst>
      <p:ext uri="{BB962C8B-B14F-4D97-AF65-F5344CB8AC3E}">
        <p14:creationId xmlns:p14="http://schemas.microsoft.com/office/powerpoint/2010/main" val="402384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C718-83BB-4AD1-8281-5B9450AF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Mean and Standard Deviation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41BEB-BDAF-4973-89BF-7C81B385D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Scenario:</a:t>
            </a:r>
            <a:r>
              <a:rPr lang="en-US" dirty="0"/>
              <a:t> The probability that a professional darts player hits the bullseye is .40.</a:t>
            </a:r>
          </a:p>
          <a:p>
            <a:r>
              <a:rPr lang="en-US" b="1" dirty="0"/>
              <a:t>Question:</a:t>
            </a:r>
            <a:r>
              <a:rPr lang="en-US" dirty="0"/>
              <a:t> How unusual would it be for the first bullseye to come on the sixth attempt?</a:t>
            </a:r>
          </a:p>
          <a:p>
            <a:r>
              <a:rPr lang="en-US" b="1" dirty="0"/>
              <a:t>Answer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0164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17BE8-3D1C-4C1A-96D8-4832D2F3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Bernoulli Trials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75EC7-72FB-496C-8BAA-4DFC7A0D3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Question</a:t>
            </a:r>
            <a:r>
              <a:rPr lang="en-US" dirty="0"/>
              <a:t>: Which of the following are Bernoulli trials?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Flipping a fair coin 5 times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Pulling 3 marbles without replacement from a bucket with 6 blue marbles and 6 red marbles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Asking 10 random people on the street what state they are from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Asking 10 random people on the street if they are from Pennsylvania</a:t>
            </a:r>
          </a:p>
          <a:p>
            <a:pPr marL="0" indent="0">
              <a:buNone/>
            </a:pPr>
            <a:r>
              <a:rPr lang="en-US" b="1" dirty="0"/>
              <a:t>Answer:</a:t>
            </a:r>
            <a:r>
              <a:rPr lang="en-US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__Yes: two outcomes with p = .50, q = .50 and independent trials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__No: two outcomes, but trials are not independent so p and q change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__No: 50 possible outcomes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__Yes: Two outcomes (from PA or not) and sample is less than 10% of population size.</a:t>
            </a:r>
          </a:p>
        </p:txBody>
      </p:sp>
    </p:spTree>
    <p:extLst>
      <p:ext uri="{BB962C8B-B14F-4D97-AF65-F5344CB8AC3E}">
        <p14:creationId xmlns:p14="http://schemas.microsoft.com/office/powerpoint/2010/main" val="292775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B5A5-DF33-4CEF-A38A-7564C6FF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Binomial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F9B62A-9B9E-48B9-9134-EE2E8E6E77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5006" y="944427"/>
                <a:ext cx="11871159" cy="591357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Scenario:</a:t>
                </a:r>
                <a:r>
                  <a:rPr lang="en-US" dirty="0"/>
                  <a:t> Roll three fair six-sided dice.  Assume die rolls are independent of one another.</a:t>
                </a:r>
              </a:p>
              <a:p>
                <a:r>
                  <a:rPr lang="en-US" b="1" dirty="0"/>
                  <a:t>Question:</a:t>
                </a:r>
                <a:r>
                  <a:rPr lang="en-US" dirty="0"/>
                  <a:t> What is the probability that you roll a 6 on exactly one of the three dice?</a:t>
                </a:r>
              </a:p>
              <a:p>
                <a:r>
                  <a:rPr lang="en-US" b="1" dirty="0"/>
                  <a:t>Notation:</a:t>
                </a:r>
                <a:r>
                  <a:rPr lang="en-US" dirty="0"/>
                  <a:t> </a:t>
                </a:r>
              </a:p>
              <a:p>
                <a:r>
                  <a:rPr lang="en-US" b="1" dirty="0"/>
                  <a:t>Probabilities: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_Dice roll is a 6;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_Duc roll is not a 6</a:t>
                </a:r>
              </a:p>
              <a:p>
                <a:r>
                  <a:rPr lang="en-US" b="1" dirty="0"/>
                  <a:t>Problem:</a:t>
                </a:r>
                <a:r>
                  <a:rPr lang="en-US" dirty="0"/>
                  <a:t> P(S) = 1/6; P(F) = 5/6</a:t>
                </a:r>
              </a:p>
              <a:p>
                <a:endParaRPr lang="en-US" b="1" dirty="0"/>
              </a:p>
              <a:p>
                <a:r>
                  <a:rPr lang="en-US" b="1" dirty="0"/>
                  <a:t>Solution:</a:t>
                </a:r>
                <a:r>
                  <a:rPr lang="en-US" dirty="0"/>
                  <a:t> Identify all possible combinations and add probabilities together</a:t>
                </a:r>
              </a:p>
              <a:p>
                <a:r>
                  <a:rPr lang="en-US" b="1" dirty="0"/>
                  <a:t>Cannot just calculate (1/6)(5/6)(5/6) using the </a:t>
                </a:r>
                <a:r>
                  <a:rPr lang="en-US" b="1" dirty="0" err="1"/>
                  <a:t>multpcaiton</a:t>
                </a:r>
                <a:r>
                  <a:rPr lang="en-US" b="1" dirty="0"/>
                  <a:t> rule for independent events</a:t>
                </a:r>
              </a:p>
              <a:p>
                <a:r>
                  <a:rPr lang="en-US" b="1" dirty="0" err="1"/>
                  <a:t>Souliton</a:t>
                </a:r>
                <a:r>
                  <a:rPr lang="en-US" b="1" dirty="0"/>
                  <a:t>: identify all the problems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F9B62A-9B9E-48B9-9134-EE2E8E6E77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006" y="944427"/>
                <a:ext cx="11871159" cy="5913573"/>
              </a:xfrm>
              <a:blipFill>
                <a:blip r:embed="rId2"/>
                <a:stretch>
                  <a:fillRect l="-1068" t="-2790" r="-427" b="-2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82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B5A5-DF33-4CEF-A38A-7564C6FF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Binomial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64BEE-E546-4544-90B7-526749B650F3}"/>
              </a:ext>
            </a:extLst>
          </p:cNvPr>
          <p:cNvSpPr txBox="1"/>
          <p:nvPr/>
        </p:nvSpPr>
        <p:spPr>
          <a:xfrm>
            <a:off x="2113913" y="1966668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</a:rPr>
              <a:t>SFF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94FE7-9408-41A3-A26C-E6CFA6991A00}"/>
              </a:ext>
            </a:extLst>
          </p:cNvPr>
          <p:cNvSpPr txBox="1"/>
          <p:nvPr/>
        </p:nvSpPr>
        <p:spPr>
          <a:xfrm>
            <a:off x="2113913" y="3284101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</a:rPr>
              <a:t>FSF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AA82F5-81F3-4895-9F0A-751BCB4D67CC}"/>
              </a:ext>
            </a:extLst>
          </p:cNvPr>
          <p:cNvSpPr txBox="1"/>
          <p:nvPr/>
        </p:nvSpPr>
        <p:spPr>
          <a:xfrm>
            <a:off x="2113913" y="4566974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</a:rPr>
              <a:t>FFS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1278FD-96C2-4618-8960-FC039C5657A8}"/>
              </a:ext>
            </a:extLst>
          </p:cNvPr>
          <p:cNvSpPr txBox="1"/>
          <p:nvPr/>
        </p:nvSpPr>
        <p:spPr>
          <a:xfrm>
            <a:off x="1242925" y="966491"/>
            <a:ext cx="2619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latin typeface="Cambria" panose="02040503050406030204" pitchFamily="18" charset="0"/>
              </a:rPr>
              <a:t>Combinations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4D8CCE-0B32-43D9-9C57-EBA1DE5C199D}"/>
              </a:ext>
            </a:extLst>
          </p:cNvPr>
          <p:cNvSpPr txBox="1"/>
          <p:nvPr/>
        </p:nvSpPr>
        <p:spPr>
          <a:xfrm>
            <a:off x="4579285" y="966491"/>
            <a:ext cx="2134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latin typeface="Cambria" panose="02040503050406030204" pitchFamily="18" charset="0"/>
              </a:rPr>
              <a:t>Probability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00333579-0B7C-4E42-89C1-CD32AE90DBC9}"/>
              </a:ext>
            </a:extLst>
          </p:cNvPr>
          <p:cNvSpPr/>
          <p:nvPr/>
        </p:nvSpPr>
        <p:spPr>
          <a:xfrm>
            <a:off x="1764239" y="2021015"/>
            <a:ext cx="318654" cy="3046726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DC0873-B11F-4907-A9B4-D0F0FE44037A}"/>
              </a:ext>
            </a:extLst>
          </p:cNvPr>
          <p:cNvSpPr txBox="1"/>
          <p:nvPr/>
        </p:nvSpPr>
        <p:spPr>
          <a:xfrm>
            <a:off x="267161" y="3313606"/>
            <a:ext cx="1448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Disjoint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CBD417-E403-42E6-A183-3FD49657A31A}"/>
              </a:ext>
            </a:extLst>
          </p:cNvPr>
          <p:cNvSpPr/>
          <p:nvPr/>
        </p:nvSpPr>
        <p:spPr>
          <a:xfrm>
            <a:off x="2140462" y="2018702"/>
            <a:ext cx="761558" cy="3052062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722EE8-3350-497E-B633-D14145AEA31D}"/>
              </a:ext>
            </a:extLst>
          </p:cNvPr>
          <p:cNvCxnSpPr>
            <a:cxnSpLocks/>
          </p:cNvCxnSpPr>
          <p:nvPr/>
        </p:nvCxnSpPr>
        <p:spPr>
          <a:xfrm>
            <a:off x="2886161" y="5115909"/>
            <a:ext cx="1274359" cy="88865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456F99-C348-45FF-BA24-CAC475D06D17}"/>
              </a:ext>
            </a:extLst>
          </p:cNvPr>
          <p:cNvCxnSpPr>
            <a:cxnSpLocks/>
          </p:cNvCxnSpPr>
          <p:nvPr/>
        </p:nvCxnSpPr>
        <p:spPr>
          <a:xfrm>
            <a:off x="973295" y="3792615"/>
            <a:ext cx="12543" cy="137160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072438-4A50-4B67-9BF1-F765D9FE0BFB}"/>
              </a:ext>
            </a:extLst>
          </p:cNvPr>
          <p:cNvSpPr txBox="1"/>
          <p:nvPr/>
        </p:nvSpPr>
        <p:spPr>
          <a:xfrm>
            <a:off x="6209" y="5151749"/>
            <a:ext cx="1971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Addition Rule for Disjoint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DAA0DA83-6989-4F05-B814-9278B5C457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64453" y="1604440"/>
                <a:ext cx="4193081" cy="507675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3500" dirty="0"/>
                  <a:t>Fixed number of die rolls: 3</a:t>
                </a:r>
              </a:p>
              <a:p>
                <a:r>
                  <a:rPr lang="en-US" sz="3500" dirty="0"/>
                  <a:t>Same probability of success on each roll: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35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box>
                  </m:oMath>
                </a14:m>
                <a:endParaRPr lang="en-US" sz="3500" dirty="0"/>
              </a:p>
              <a:p>
                <a:r>
                  <a:rPr lang="en-US" sz="3500" dirty="0"/>
                  <a:t>Same probability of failure on each roll: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35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box>
                  </m:oMath>
                </a14:m>
                <a:endParaRPr lang="en-US" sz="3500" dirty="0"/>
              </a:p>
              <a:p>
                <a:r>
                  <a:rPr lang="en-US" sz="3500" dirty="0"/>
                  <a:t>Independent rolls</a:t>
                </a:r>
              </a:p>
              <a:p>
                <a:r>
                  <a:rPr lang="en-US" sz="3500" dirty="0"/>
                  <a:t>Combinations were disjoint</a:t>
                </a:r>
              </a:p>
              <a:p>
                <a:pPr lvl="1"/>
                <a:r>
                  <a:rPr lang="en-US" dirty="0"/>
                  <a:t>Impossible to get both SFF and FFS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AA0DA83-6989-4F05-B814-9278B5C45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64453" y="1604440"/>
                <a:ext cx="4193081" cy="5076758"/>
              </a:xfrm>
              <a:blipFill rotWithShape="0">
                <a:blip r:embed="rId2"/>
                <a:stretch>
                  <a:fillRect l="-3343" t="-3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FB776F3C-9807-4E69-AFA6-6B48A9EA63F0}"/>
              </a:ext>
            </a:extLst>
          </p:cNvPr>
          <p:cNvSpPr txBox="1"/>
          <p:nvPr/>
        </p:nvSpPr>
        <p:spPr>
          <a:xfrm>
            <a:off x="8990620" y="962395"/>
            <a:ext cx="2498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latin typeface="Cambria" panose="02040503050406030204" pitchFamily="18" charset="0"/>
              </a:rPr>
              <a:t>Observations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0F230-1150-08E0-F9D8-CC51C2E9E751}"/>
              </a:ext>
            </a:extLst>
          </p:cNvPr>
          <p:cNvSpPr txBox="1"/>
          <p:nvPr/>
        </p:nvSpPr>
        <p:spPr>
          <a:xfrm>
            <a:off x="3760511" y="1941917"/>
            <a:ext cx="2733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u="sng" dirty="0">
                <a:latin typeface="Cambria" panose="02040503050406030204" pitchFamily="18" charset="0"/>
                <a:ea typeface="Cambria" panose="02040503050406030204" pitchFamily="18" charset="0"/>
              </a:rPr>
              <a:t>(1/6)(5/6)(5/6)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8FA636-BB19-29F7-9CF9-60E8021BEA76}"/>
              </a:ext>
            </a:extLst>
          </p:cNvPr>
          <p:cNvSpPr txBox="1"/>
          <p:nvPr/>
        </p:nvSpPr>
        <p:spPr>
          <a:xfrm>
            <a:off x="3760511" y="3188950"/>
            <a:ext cx="2733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u="sng" dirty="0">
                <a:latin typeface="Cambria" panose="02040503050406030204" pitchFamily="18" charset="0"/>
                <a:ea typeface="Cambria" panose="02040503050406030204" pitchFamily="18" charset="0"/>
              </a:rPr>
              <a:t>(5/6)(1/6)(5/6)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98817-4552-4D88-AA29-85A50C5DDF15}"/>
              </a:ext>
            </a:extLst>
          </p:cNvPr>
          <p:cNvSpPr txBox="1"/>
          <p:nvPr/>
        </p:nvSpPr>
        <p:spPr>
          <a:xfrm>
            <a:off x="3760510" y="4419806"/>
            <a:ext cx="2733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u="sng" dirty="0">
                <a:latin typeface="Cambria" panose="02040503050406030204" pitchFamily="18" charset="0"/>
                <a:ea typeface="Cambria" panose="02040503050406030204" pitchFamily="18" charset="0"/>
              </a:rPr>
              <a:t>(5/6)(5/6)(1/6)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B40BC4-6559-7821-B884-E7FAA6017E64}"/>
              </a:ext>
            </a:extLst>
          </p:cNvPr>
          <p:cNvSpPr txBox="1"/>
          <p:nvPr/>
        </p:nvSpPr>
        <p:spPr>
          <a:xfrm>
            <a:off x="6628437" y="1966668"/>
            <a:ext cx="1182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u="sng" dirty="0">
                <a:latin typeface="Cambria" panose="02040503050406030204" pitchFamily="18" charset="0"/>
                <a:ea typeface="Cambria" panose="02040503050406030204" pitchFamily="18" charset="0"/>
              </a:rPr>
              <a:t>.116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FB0A70-2255-2558-7502-96E3D89B1A13}"/>
              </a:ext>
            </a:extLst>
          </p:cNvPr>
          <p:cNvSpPr txBox="1"/>
          <p:nvPr/>
        </p:nvSpPr>
        <p:spPr>
          <a:xfrm>
            <a:off x="6638624" y="3208210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u="sng" dirty="0">
                <a:latin typeface="Cambria" panose="02040503050406030204" pitchFamily="18" charset="0"/>
                <a:ea typeface="Cambria" panose="02040503050406030204" pitchFamily="18" charset="0"/>
              </a:rPr>
              <a:t>.116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21058-0F20-9E2D-EABB-0675ED3083E9}"/>
              </a:ext>
            </a:extLst>
          </p:cNvPr>
          <p:cNvSpPr txBox="1"/>
          <p:nvPr/>
        </p:nvSpPr>
        <p:spPr>
          <a:xfrm>
            <a:off x="6751841" y="4411588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u="sng" dirty="0">
                <a:latin typeface="Cambria" panose="02040503050406030204" pitchFamily="18" charset="0"/>
                <a:ea typeface="Cambria" panose="02040503050406030204" pitchFamily="18" charset="0"/>
              </a:rPr>
              <a:t>.116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51274D-47AF-0DE6-422F-51B4A2CBFC5B}"/>
              </a:ext>
            </a:extLst>
          </p:cNvPr>
          <p:cNvSpPr txBox="1"/>
          <p:nvPr/>
        </p:nvSpPr>
        <p:spPr>
          <a:xfrm>
            <a:off x="7313245" y="5917641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u="sng" dirty="0">
                <a:latin typeface="Cambria" panose="02040503050406030204" pitchFamily="18" charset="0"/>
                <a:ea typeface="Cambria" panose="02040503050406030204" pitchFamily="18" charset="0"/>
              </a:rPr>
              <a:t>.348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B0EA88-7F2D-8846-2FC0-E0DC241FAC27}"/>
              </a:ext>
            </a:extLst>
          </p:cNvPr>
          <p:cNvSpPr txBox="1"/>
          <p:nvPr/>
        </p:nvSpPr>
        <p:spPr>
          <a:xfrm>
            <a:off x="4013785" y="5839722"/>
            <a:ext cx="2480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u="sng" dirty="0">
                <a:latin typeface="Cambria" panose="02040503050406030204" pitchFamily="18" charset="0"/>
                <a:ea typeface="Cambria" panose="02040503050406030204" pitchFamily="18" charset="0"/>
              </a:rPr>
              <a:t>3(1/6)(5/6)^2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21580A-647A-969A-A1D5-DEA4791BBABF}"/>
              </a:ext>
            </a:extLst>
          </p:cNvPr>
          <p:cNvSpPr txBox="1"/>
          <p:nvPr/>
        </p:nvSpPr>
        <p:spPr>
          <a:xfrm>
            <a:off x="6713587" y="6167412"/>
            <a:ext cx="463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u="sng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680D9E-7B8D-4855-CBCD-F770E099D42A}"/>
              </a:ext>
            </a:extLst>
          </p:cNvPr>
          <p:cNvSpPr txBox="1"/>
          <p:nvPr/>
        </p:nvSpPr>
        <p:spPr>
          <a:xfrm>
            <a:off x="6678333" y="2783870"/>
            <a:ext cx="483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u="sng" dirty="0">
                <a:latin typeface="Cambria" panose="02040503050406030204" pitchFamily="18" charset="0"/>
                <a:ea typeface="Cambria" panose="02040503050406030204" pitchFamily="18" charset="0"/>
              </a:rPr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EF82F8-DD07-7804-7E7E-89A7F83A4B45}"/>
              </a:ext>
            </a:extLst>
          </p:cNvPr>
          <p:cNvSpPr txBox="1"/>
          <p:nvPr/>
        </p:nvSpPr>
        <p:spPr>
          <a:xfrm>
            <a:off x="7019778" y="4135902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u="sng" dirty="0">
                <a:latin typeface="Cambria" panose="02040503050406030204" pitchFamily="18" charset="0"/>
                <a:ea typeface="Cambria" panose="02040503050406030204" pitchFamily="18" charset="0"/>
              </a:rPr>
              <a:t>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5ABB84-D78F-D2A1-B2EB-8B64D26C087B}"/>
              </a:ext>
            </a:extLst>
          </p:cNvPr>
          <p:cNvSpPr txBox="1"/>
          <p:nvPr/>
        </p:nvSpPr>
        <p:spPr>
          <a:xfrm>
            <a:off x="7512148" y="5275385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u="sng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58379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2" grpId="0" animBg="1"/>
      <p:bldP spid="13" grpId="0"/>
      <p:bldP spid="20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038C-A9AB-493A-AD91-9828FE3B5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Factorials and Combinations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531ABF-8984-43D2-95A9-E3A6858333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b="1" dirty="0"/>
              </a:p>
              <a:p>
                <a:r>
                  <a:rPr lang="en-US" b="1" dirty="0"/>
                  <a:t>Factorial of an Integer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b="1" dirty="0"/>
                  <a:t>:</a:t>
                </a:r>
                <a:r>
                  <a:rPr lang="en-US" dirty="0"/>
                  <a:t> ________________________________________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…(2)(1)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Combination:</a:t>
                </a:r>
                <a:r>
                  <a:rPr lang="en-US" dirty="0"/>
                  <a:t> Combination: the total number of ways k successes can be ordered in n </a:t>
                </a:r>
                <a:r>
                  <a:rPr lang="en-US" dirty="0" err="1"/>
                  <a:t>trailas</a:t>
                </a:r>
                <a:r>
                  <a:rPr lang="en-US" dirty="0"/>
                  <a:t>; also known as binomial </a:t>
                </a:r>
                <a:r>
                  <a:rPr lang="en-US" dirty="0" err="1"/>
                  <a:t>coeffcient</a:t>
                </a:r>
                <a:endParaRPr lang="en-US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531ABF-8984-43D2-95A9-E3A6858333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5" r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265E86-CA7C-4D00-ABE9-E87BCAA1E967}"/>
                  </a:ext>
                </a:extLst>
              </p:cNvPr>
              <p:cNvSpPr txBox="1"/>
              <p:nvPr/>
            </p:nvSpPr>
            <p:spPr>
              <a:xfrm>
                <a:off x="4328336" y="3005590"/>
                <a:ext cx="3535327" cy="58477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i="1" u="sng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Special Case</a:t>
                </a:r>
                <a:r>
                  <a:rPr lang="en-US" sz="3200" i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0!=1</m:t>
                    </m:r>
                  </m:oMath>
                </a14:m>
                <a:endParaRPr lang="en-US" sz="3200" i="1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265E86-CA7C-4D00-ABE9-E87BCAA1E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336" y="3005590"/>
                <a:ext cx="3535327" cy="584775"/>
              </a:xfrm>
              <a:prstGeom prst="rect">
                <a:avLst/>
              </a:prstGeom>
              <a:blipFill>
                <a:blip r:embed="rId3"/>
                <a:stretch>
                  <a:fillRect l="-3938" t="-13000" b="-28000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92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A4A4C-C4E5-409C-930C-067081743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3CFAF2-EB14-45F0-B09E-88577D42BC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Binomial Model:</a:t>
                </a:r>
                <a:r>
                  <a:rPr lang="en-US" dirty="0"/>
                  <a:t> discrete probability distribution that calculates the probability of observing a certain number of successes in a fixed number of </a:t>
                </a:r>
                <a:r>
                  <a:rPr lang="en-US" u="sng" dirty="0"/>
                  <a:t>independent</a:t>
                </a:r>
                <a:r>
                  <a:rPr lang="en-US" dirty="0"/>
                  <a:t> trials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endParaRPr lang="en-US" u="sng" dirty="0"/>
              </a:p>
              <a:p>
                <a:pPr marL="0" indent="0">
                  <a:buNone/>
                </a:pPr>
                <a:endParaRPr lang="en-US" u="sng" dirty="0"/>
              </a:p>
              <a:p>
                <a:pPr marL="0" indent="0">
                  <a:buNone/>
                </a:pPr>
                <a:endParaRPr lang="en-US" u="sng" dirty="0"/>
              </a:p>
              <a:p>
                <a:pPr lvl="1"/>
                <a:r>
                  <a:rPr lang="en-US" u="sng" dirty="0"/>
                  <a:t>Parameters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trials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successes		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Probability of success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Probability of failure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3CFAF2-EB14-45F0-B09E-88577D42BC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1" t="-2225" r="-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6F259C4-766B-4D8D-9515-79BBC82F2086}"/>
              </a:ext>
            </a:extLst>
          </p:cNvPr>
          <p:cNvSpPr/>
          <p:nvPr/>
        </p:nvSpPr>
        <p:spPr>
          <a:xfrm>
            <a:off x="5478551" y="2548019"/>
            <a:ext cx="1953490" cy="1101436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F697F-7178-469D-9C0D-2CD15540B199}"/>
              </a:ext>
            </a:extLst>
          </p:cNvPr>
          <p:cNvSpPr/>
          <p:nvPr/>
        </p:nvSpPr>
        <p:spPr>
          <a:xfrm>
            <a:off x="7432041" y="2548019"/>
            <a:ext cx="477982" cy="11014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9C0EDA-B3F7-4AF1-9F29-914263D01607}"/>
              </a:ext>
            </a:extLst>
          </p:cNvPr>
          <p:cNvSpPr/>
          <p:nvPr/>
        </p:nvSpPr>
        <p:spPr>
          <a:xfrm>
            <a:off x="7910023" y="2548019"/>
            <a:ext cx="898697" cy="1101436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D0F34-8B0B-4607-90C8-66F3FCBEAFE6}"/>
              </a:ext>
            </a:extLst>
          </p:cNvPr>
          <p:cNvSpPr txBox="1"/>
          <p:nvPr/>
        </p:nvSpPr>
        <p:spPr>
          <a:xfrm>
            <a:off x="2940398" y="3948335"/>
            <a:ext cx="3470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rgbClr val="0000FF"/>
                </a:solidFill>
                <a:latin typeface="Cambria" panose="02040503050406030204" pitchFamily="18" charset="0"/>
              </a:rPr>
              <a:t>Binomial Coefficient</a:t>
            </a:r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:</a:t>
            </a:r>
          </a:p>
          <a:p>
            <a:pPr algn="ctr"/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Number of combinations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DE91E5-1237-4208-8BEB-D14E056C90EA}"/>
                  </a:ext>
                </a:extLst>
              </p:cNvPr>
              <p:cNvSpPr txBox="1"/>
              <p:nvPr/>
            </p:nvSpPr>
            <p:spPr>
              <a:xfrm>
                <a:off x="7035575" y="3939518"/>
                <a:ext cx="196944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Probability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successes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DE91E5-1237-4208-8BEB-D14E056C9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575" y="3939518"/>
                <a:ext cx="1969442" cy="830997"/>
              </a:xfrm>
              <a:prstGeom prst="rect">
                <a:avLst/>
              </a:prstGeom>
              <a:blipFill>
                <a:blip r:embed="rId3"/>
                <a:stretch>
                  <a:fillRect l="-4334" t="-5839" r="-7740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9A5B92-BDF5-47B8-B341-1668F610E101}"/>
                  </a:ext>
                </a:extLst>
              </p:cNvPr>
              <p:cNvSpPr txBox="1"/>
              <p:nvPr/>
            </p:nvSpPr>
            <p:spPr>
              <a:xfrm>
                <a:off x="9169606" y="3532836"/>
                <a:ext cx="196944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Probability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 failures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9A5B92-BDF5-47B8-B341-1668F610E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606" y="3532836"/>
                <a:ext cx="1969442" cy="830997"/>
              </a:xfrm>
              <a:prstGeom prst="rect">
                <a:avLst/>
              </a:prstGeom>
              <a:blipFill>
                <a:blip r:embed="rId4"/>
                <a:stretch>
                  <a:fillRect l="-4334" t="-5882" r="-774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1BFCCA-64AC-49ED-B790-16306D9BD2C3}"/>
              </a:ext>
            </a:extLst>
          </p:cNvPr>
          <p:cNvCxnSpPr/>
          <p:nvPr/>
        </p:nvCxnSpPr>
        <p:spPr>
          <a:xfrm flipV="1">
            <a:off x="5365575" y="3683377"/>
            <a:ext cx="409346" cy="35180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2C85BD-770F-4C21-B565-DA596E4BF50B}"/>
              </a:ext>
            </a:extLst>
          </p:cNvPr>
          <p:cNvCxnSpPr/>
          <p:nvPr/>
        </p:nvCxnSpPr>
        <p:spPr>
          <a:xfrm flipH="1" flipV="1">
            <a:off x="7695316" y="3683377"/>
            <a:ext cx="202492" cy="3518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2B46C3-490A-423C-9D35-DDBE8B409632}"/>
              </a:ext>
            </a:extLst>
          </p:cNvPr>
          <p:cNvCxnSpPr>
            <a:cxnSpLocks/>
          </p:cNvCxnSpPr>
          <p:nvPr/>
        </p:nvCxnSpPr>
        <p:spPr>
          <a:xfrm flipH="1" flipV="1">
            <a:off x="8877574" y="3293503"/>
            <a:ext cx="394944" cy="31513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8667B4D-45B9-4085-8C2A-1281B971592E}"/>
              </a:ext>
            </a:extLst>
          </p:cNvPr>
          <p:cNvSpPr/>
          <p:nvPr/>
        </p:nvSpPr>
        <p:spPr>
          <a:xfrm>
            <a:off x="3821430" y="2818828"/>
            <a:ext cx="322780" cy="4746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72497A-5C38-4F0D-9380-EB50141C92F5}"/>
              </a:ext>
            </a:extLst>
          </p:cNvPr>
          <p:cNvSpPr txBox="1"/>
          <p:nvPr/>
        </p:nvSpPr>
        <p:spPr>
          <a:xfrm>
            <a:off x="1420087" y="3348170"/>
            <a:ext cx="1430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</a:rPr>
              <a:t>Binomial random variable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419BCF-A759-4FBB-820A-D80D4BCC7D68}"/>
              </a:ext>
            </a:extLst>
          </p:cNvPr>
          <p:cNvCxnSpPr>
            <a:cxnSpLocks/>
          </p:cNvCxnSpPr>
          <p:nvPr/>
        </p:nvCxnSpPr>
        <p:spPr>
          <a:xfrm flipV="1">
            <a:off x="2726479" y="3303663"/>
            <a:ext cx="1074631" cy="5452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DFE2-4950-4FD6-9F84-5E46527F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Binomial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94BB69-9B0C-4366-B2CB-55007E5806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Scenario:</a:t>
                </a:r>
                <a:r>
                  <a:rPr lang="en-US" dirty="0"/>
                  <a:t> A scratch off lottery ticket has a 23% chance of producing a winner.  Suppose you buy 6 of these tickets.</a:t>
                </a:r>
              </a:p>
              <a:p>
                <a:r>
                  <a:rPr lang="en-US" b="1" dirty="0"/>
                  <a:t>Question:</a:t>
                </a:r>
                <a:r>
                  <a:rPr lang="en-US" dirty="0"/>
                  <a:t> What is the probability that exactly 2 of these tickets produce winners?</a:t>
                </a:r>
              </a:p>
              <a:p>
                <a:r>
                  <a:rPr lang="en-US" b="1" dirty="0"/>
                  <a:t>Parameters: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___6_,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=.23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=100%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−23%=  .77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Answer:   P(x=2) = 6!/2!(6-2)!.(23)^2(.77)^4=.2789</a:t>
                </a:r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94BB69-9B0C-4366-B2CB-55007E5806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5" t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1DF6588-A267-4C50-8E7A-F0F376EA54AA}"/>
              </a:ext>
            </a:extLst>
          </p:cNvPr>
          <p:cNvSpPr/>
          <p:nvPr/>
        </p:nvSpPr>
        <p:spPr>
          <a:xfrm>
            <a:off x="4478073" y="7203227"/>
            <a:ext cx="1483233" cy="1034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3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DFE2-4950-4FD6-9F84-5E46527F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Binomial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4BB69-9B0C-4366-B2CB-55007E580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Scenario:</a:t>
            </a:r>
            <a:r>
              <a:rPr lang="en-US" dirty="0"/>
              <a:t> 57% of all college students are female.  Randomly sample 8 students independently.</a:t>
            </a:r>
          </a:p>
          <a:p>
            <a:r>
              <a:rPr lang="en-US" b="1" dirty="0"/>
              <a:t>Question:</a:t>
            </a:r>
            <a:r>
              <a:rPr lang="en-US" dirty="0"/>
              <a:t> What is the probability that more than 6 of the selected students are female?</a:t>
            </a:r>
          </a:p>
          <a:p>
            <a:r>
              <a:rPr lang="en-US" b="1" dirty="0"/>
              <a:t>Parameters:</a:t>
            </a:r>
            <a:r>
              <a:rPr lang="en-US" dirty="0"/>
              <a:t> </a:t>
            </a:r>
          </a:p>
          <a:p>
            <a:r>
              <a:rPr lang="en-US" b="1" dirty="0"/>
              <a:t>Answer:</a:t>
            </a:r>
          </a:p>
          <a:p>
            <a:pPr marL="0" indent="0">
              <a:buNone/>
            </a:pPr>
            <a:r>
              <a:rPr lang="en-US" dirty="0"/>
              <a:t>P(x&gt;6)=P(x=7)+P(x=8)</a:t>
            </a:r>
          </a:p>
          <a:p>
            <a:pPr marL="0" indent="0">
              <a:buNone/>
            </a:pPr>
            <a:r>
              <a:rPr lang="en-US" dirty="0"/>
              <a:t>=8!/7!(8-7)!.(57)</a:t>
            </a:r>
          </a:p>
          <a:p>
            <a:pPr marL="0" indent="0">
              <a:buNone/>
            </a:pPr>
            <a:r>
              <a:rPr lang="en-US" dirty="0"/>
              <a:t>Binominal on the </a:t>
            </a:r>
            <a:r>
              <a:rPr lang="en-US" dirty="0" err="1"/>
              <a:t>calcuatle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sz="1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07BF40-D815-4394-A38F-057582CB3D5B}"/>
              </a:ext>
            </a:extLst>
          </p:cNvPr>
          <p:cNvSpPr/>
          <p:nvPr/>
        </p:nvSpPr>
        <p:spPr>
          <a:xfrm>
            <a:off x="6758152" y="4529959"/>
            <a:ext cx="4414345" cy="998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0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800" u="sng" dirty="0">
            <a:latin typeface="Cambria" panose="02040503050406030204" pitchFamily="18" charset="0"/>
            <a:ea typeface="Cambria" panose="020405030504060302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itt New Template" id="{700D01E9-169F-43FA-B559-43BEEBEF04E5}" vid="{9250D68D-1D28-4AB0-9881-B29C0EFA0A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Pitt New Template</Template>
  <TotalTime>13680</TotalTime>
  <Words>1599</Words>
  <Application>Microsoft Macintosh PowerPoint</Application>
  <PresentationFormat>Widescreen</PresentationFormat>
  <Paragraphs>194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</vt:lpstr>
      <vt:lpstr>Cambria Math</vt:lpstr>
      <vt:lpstr>Wingdings</vt:lpstr>
      <vt:lpstr>Office Theme</vt:lpstr>
      <vt:lpstr>Binomial and Geometric Distributions</vt:lpstr>
      <vt:lpstr>Bernoulli Trial</vt:lpstr>
      <vt:lpstr>Example: Bernoulli Trials</vt:lpstr>
      <vt:lpstr>Motivation: Binomial Model</vt:lpstr>
      <vt:lpstr>Motivation: Binomial Model</vt:lpstr>
      <vt:lpstr>Factorials and Combinations</vt:lpstr>
      <vt:lpstr>Binomial Model</vt:lpstr>
      <vt:lpstr>Example: Binomial Model</vt:lpstr>
      <vt:lpstr>Example: Binomial Model</vt:lpstr>
      <vt:lpstr>Simplifying the Binomial Coefficient</vt:lpstr>
      <vt:lpstr>Example: Binomial Model</vt:lpstr>
      <vt:lpstr>Using Excel</vt:lpstr>
      <vt:lpstr>Example: Using Excel</vt:lpstr>
      <vt:lpstr>Mean and Standard Deviation</vt:lpstr>
      <vt:lpstr>Example: Mean and Standard Deviation</vt:lpstr>
      <vt:lpstr>Example: Mean and Standard Deviation</vt:lpstr>
      <vt:lpstr>Geometric Model</vt:lpstr>
      <vt:lpstr>Example: Geometric Model</vt:lpstr>
      <vt:lpstr>Mean and Standard Deviation</vt:lpstr>
      <vt:lpstr>Example: Mean and Standard Deviation</vt:lpstr>
      <vt:lpstr>Example: Mean and Standard Deviation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Displaying and Summarizing a Single Categorical Variable</dc:title>
  <dc:creator>Bryan Nelson</dc:creator>
  <cp:lastModifiedBy>Cao, Duc Huy</cp:lastModifiedBy>
  <cp:revision>104</cp:revision>
  <cp:lastPrinted>2019-02-18T03:48:45Z</cp:lastPrinted>
  <dcterms:created xsi:type="dcterms:W3CDTF">2018-04-15T03:50:13Z</dcterms:created>
  <dcterms:modified xsi:type="dcterms:W3CDTF">2024-02-27T17:57:01Z</dcterms:modified>
</cp:coreProperties>
</file>