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8.gif" ContentType="image/gif"/>
  <Override PartName="/ppt/media/image9.png" ContentType="image/png"/>
  <Override PartName="/ppt/media/image29.gif" ContentType="image/gif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34.gif" ContentType="image/gi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3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1805A-09BB-46DB-92CE-51A4CF84D5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68EC57-B875-4890-9BEC-957053AEB7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172DF-B0F8-471D-80BA-49870DE5C5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25D55-8E0A-48A3-852C-8309A746F5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1125A5-D1DC-4213-A15D-1D13CD6323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B309F7-4E1A-4BD4-8953-6ED6FDE1B6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DC3CDB-A4BE-4819-BFAF-A12A477D1B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8ED180-BCE4-4255-856F-23CC2E2AE0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8D1C5D-A958-49BA-BA44-5A902FF221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C7BEA2-6CFC-4DA6-965F-3ADA9A41CD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1A5C3E-572B-4F02-BCAD-438BB496B9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2E4469-E132-4DFB-84FF-FBC6B4E990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AE848C-D2F8-4AFB-9043-C3775C2DE4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3A15E5-AA9D-4AAE-958B-49F63E8E4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47FD3B-8B02-43F8-8054-F2BB5C089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C7B12-3E6F-4B2B-B569-0178DBB3E9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45FE62-34D9-4A97-BE5A-9B75903FAE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172A8D-2B4E-4F2A-AD28-ACE49D34B5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8891A8-989D-4DD9-8974-AC37F4411E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02C42-CE1F-45B5-9A6D-AD83687FDF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8434D-FFC9-4B0A-8320-8B49D92F0A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907CA9-9150-4E5B-B607-11B4F14D4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9905D-B25C-4DCC-9D14-B410854979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F2FE3B-384A-4D2E-B59B-29973AD0B2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BCD473-FC1F-48E0-A007-8613409B735E}" type="slidenum">
              <a:rPr b="0" lang="en-US" sz="1400" spc="-1" strike="noStrike">
                <a:latin typeface="Times New Roman"/>
              </a:rPr>
              <a:t>31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5920" y="516384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448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6AEA4F-24CF-4D0D-A6C2-9229623AE9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3640" y="5163840"/>
            <a:ext cx="23461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LRL-WEB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057400" y="1143000"/>
            <a:ext cx="4982040" cy="36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Lawrence C Andrews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larry6640995@gmail.com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Herbert J Bernstein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yayahjb@gmail.com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V</a:t>
            </a:r>
            <a:r>
              <a:rPr b="1" lang="en-US" sz="4400" spc="-1" strike="noStrike" baseline="33000">
                <a:latin typeface="Arial"/>
              </a:rPr>
              <a:t>7</a:t>
            </a:r>
            <a:r>
              <a:rPr b="0" lang="en-US" sz="4400" spc="-1" strike="noStrike">
                <a:latin typeface="Arial"/>
              </a:rPr>
              <a:t> and Bravais Lattices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371600" y="2286000"/>
            <a:ext cx="54856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1980, Bravais lattice determination was not fully developed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uses a vector of the Niggli reduced cell edges, the reduced reciprocal cel, and the cell volume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is not easily invertible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turned out to not be easy to use for Bravais lattice determination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G</a:t>
            </a:r>
            <a:r>
              <a:rPr b="1" lang="en-US" sz="4400" spc="-1" strike="noStrike" baseline="33000">
                <a:latin typeface="Arial"/>
              </a:rPr>
              <a:t>6</a:t>
            </a:r>
            <a:r>
              <a:rPr b="0" lang="en-US" sz="4400" spc="-1" strike="noStrike">
                <a:latin typeface="Arial"/>
              </a:rPr>
              <a:t> and Bravais Lattices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371600" y="2286000"/>
            <a:ext cx="54856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71600" y="2743200"/>
            <a:ext cx="8001000" cy="142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6 </a:t>
            </a:r>
            <a:r>
              <a:rPr b="0" lang="en-US" sz="2200" spc="-1" strike="noStrike">
                <a:latin typeface="Arial"/>
              </a:rPr>
              <a:t>is based on the metric tensor, similar to the “Niggli matrix”</a:t>
            </a:r>
            <a:endParaRPr b="0" lang="en-US" sz="22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g </a:t>
            </a:r>
            <a:r>
              <a:rPr b="0" lang="en-US" sz="2200" spc="-1" strike="noStrike">
                <a:latin typeface="Arial"/>
                <a:ea typeface="Microsoft YaHei"/>
              </a:rPr>
              <a:t>=  [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200" spc="-1" strike="noStrike">
                <a:latin typeface="Arial"/>
                <a:ea typeface="Microsoft YaHei"/>
              </a:rPr>
              <a:t>, 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200" spc="-1" strike="noStrike">
                <a:latin typeface="Arial"/>
                <a:ea typeface="Microsoft YaHei"/>
              </a:rPr>
              <a:t>, 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200" spc="-1" strike="noStrike">
                <a:latin typeface="Arial"/>
                <a:ea typeface="Microsoft YaHei"/>
              </a:rPr>
              <a:t>, 2</a:t>
            </a:r>
            <a:r>
              <a:rPr b="1" lang="en-US" sz="2200" spc="-1" strike="noStrike">
                <a:latin typeface="Arial"/>
                <a:ea typeface="Microsoft YaHei"/>
              </a:rPr>
              <a:t>b·c</a:t>
            </a:r>
            <a:r>
              <a:rPr b="0" lang="en-US" sz="2200" spc="-1" strike="noStrike">
                <a:latin typeface="Arial"/>
                <a:ea typeface="Microsoft YaHei"/>
              </a:rPr>
              <a:t>, 2</a:t>
            </a:r>
            <a:r>
              <a:rPr b="1" lang="en-US" sz="2200" spc="-1" strike="noStrike">
                <a:latin typeface="Arial"/>
                <a:ea typeface="Microsoft YaHei"/>
              </a:rPr>
              <a:t>a·c</a:t>
            </a:r>
            <a:r>
              <a:rPr b="0" lang="en-US" sz="2200" spc="-1" strike="noStrike">
                <a:latin typeface="Arial"/>
                <a:ea typeface="Microsoft YaHei"/>
              </a:rPr>
              <a:t>, 2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1" lang="en-US" sz="2200" spc="-1" strike="noStrike">
                <a:latin typeface="Arial"/>
              </a:rPr>
              <a:t>·b</a:t>
            </a:r>
            <a:r>
              <a:rPr b="0" lang="en-US" sz="2200" spc="-1" strike="noStrike">
                <a:latin typeface="Arial"/>
              </a:rPr>
              <a:t>]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</a:t>
            </a:r>
            <a:r>
              <a:rPr b="1" lang="en-US" sz="4400" spc="-1" strike="noStrike" baseline="33000">
                <a:latin typeface="Arial"/>
              </a:rPr>
              <a:t>6</a:t>
            </a:r>
            <a:r>
              <a:rPr b="0" lang="en-US" sz="4400" spc="-1" strike="noStrike">
                <a:latin typeface="Arial"/>
              </a:rPr>
              <a:t> and Bravais Lattices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1371600" y="2286000"/>
            <a:ext cx="548568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 txBox="1"/>
          <p:nvPr/>
        </p:nvSpPr>
        <p:spPr>
          <a:xfrm>
            <a:off x="1371600" y="2743200"/>
            <a:ext cx="8001000" cy="224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6 </a:t>
            </a:r>
            <a:r>
              <a:rPr b="0" lang="en-US" sz="2200" spc="-1" strike="noStrike">
                <a:latin typeface="Arial"/>
              </a:rPr>
              <a:t>is based on the “Selling parameters”, which are used in Delaunay (Delone) reduction</a:t>
            </a:r>
            <a:endParaRPr b="0" lang="en-US" sz="22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S </a:t>
            </a:r>
            <a:r>
              <a:rPr b="0" lang="en-US" sz="2200" spc="-1" strike="noStrike">
                <a:latin typeface="Arial"/>
                <a:ea typeface="Microsoft YaHei"/>
              </a:rPr>
              <a:t>=   [</a:t>
            </a:r>
            <a:r>
              <a:rPr b="1" lang="en-US" sz="2200" spc="-1" strike="noStrike">
                <a:latin typeface="Arial"/>
                <a:ea typeface="Microsoft YaHei"/>
              </a:rPr>
              <a:t>b·c, a·c, a·b, a·d, b·d, c</a:t>
            </a:r>
            <a:r>
              <a:rPr b="1" lang="en-US" sz="2200" spc="-1" strike="noStrike">
                <a:latin typeface="Arial"/>
              </a:rPr>
              <a:t>·d</a:t>
            </a:r>
            <a:r>
              <a:rPr b="0" lang="en-US" sz="2200" spc="-1" strike="noStrike">
                <a:latin typeface="Arial"/>
              </a:rPr>
              <a:t>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Where: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 </a:t>
            </a:r>
            <a:r>
              <a:rPr b="1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= -(</a:t>
            </a:r>
            <a:r>
              <a:rPr b="1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+</a:t>
            </a:r>
            <a:r>
              <a:rPr b="1" lang="en-US" sz="2200" spc="-1" strike="noStrike">
                <a:latin typeface="Arial"/>
              </a:rPr>
              <a:t>b</a:t>
            </a:r>
            <a:r>
              <a:rPr b="0" lang="en-US" sz="2200" spc="-1" strike="noStrike">
                <a:latin typeface="Arial"/>
              </a:rPr>
              <a:t>+</a:t>
            </a:r>
            <a:r>
              <a:rPr b="1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457200" y="457200"/>
            <a:ext cx="93726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The same 3 unit cells as [a, b, c, α, β, γ], Gruber</a:t>
            </a:r>
            <a:r>
              <a:rPr b="0" lang="en-US" sz="2000" spc="-1" strike="noStrike">
                <a:latin typeface="Arial"/>
                <a:ea typeface="Microsoft YaHe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 </a:t>
            </a:r>
            <a:r>
              <a:rPr b="1" lang="en-US" sz="2000" spc="-1" strike="noStrike">
                <a:latin typeface="Arial"/>
                <a:ea typeface="Microsoft YaHei"/>
              </a:rPr>
              <a:t>and Selling </a:t>
            </a:r>
            <a:r>
              <a:rPr b="1" lang="en-US" sz="2000" spc="-1" strike="noStrike">
                <a:latin typeface="Arial"/>
                <a:ea typeface="Microsoft YaHei"/>
              </a:rPr>
              <a:t>S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914400" y="1143360"/>
            <a:ext cx="5715000" cy="12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Arial"/>
                <a:ea typeface="Microsoft YaHei"/>
              </a:rPr>
              <a:t>As [a, b, c, α, β, γ]</a:t>
            </a:r>
            <a:endParaRPr b="0" lang="en-US" sz="22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10 10 10   90 90 90 F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7.071 7.071 7.071 60 60 60 P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7.071 7.071 7.071 90 120 120 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914400" y="2416320"/>
            <a:ext cx="7543800" cy="26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  <a:ea typeface="Microsoft YaHei"/>
              </a:rPr>
              <a:t>As Selling</a:t>
            </a:r>
            <a:r>
              <a:rPr b="0" lang="en-US" sz="2000" spc="-1" strike="noStrike">
                <a:latin typeface="Arial"/>
                <a:ea typeface="Microsoft YaHei"/>
              </a:rPr>
              <a:t> </a:t>
            </a:r>
            <a:r>
              <a:rPr b="1" lang="en-US" sz="2000" spc="-1" strike="noStrike">
                <a:latin typeface="Arial"/>
                <a:ea typeface="Microsoft YaHei"/>
              </a:rPr>
              <a:t>S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S6 0.00000 0.00000 0.00000 -100.00000 -100.00000 -100.00000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S6 24.99952 24.99952 24.99952 -99.99808 -99.99808 -99.99808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S6 0.00000 -24.99952 -24.99952 -0.00000 -24.99952 -24.99952</a:t>
            </a:r>
            <a:endParaRPr b="0" lang="en-US" sz="20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latin typeface="Arial"/>
                <a:ea typeface="Microsoft YaHei"/>
              </a:rPr>
              <a:t>As Gruber</a:t>
            </a:r>
            <a:r>
              <a:rPr b="0" lang="en-US" sz="2000" spc="-1" strike="noStrike">
                <a:latin typeface="Arial"/>
                <a:ea typeface="Microsoft YaHe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G6 100 100 100 0 0 0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G6 50 50 50 50 50 50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G6 50 50 50 0 -50 -50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20" y="304560"/>
            <a:ext cx="10076760" cy="53409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8600" y="1137600"/>
            <a:ext cx="1706040" cy="172908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-9720" y="21240"/>
            <a:ext cx="1006812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600" spc="-1" strike="noStrike">
                <a:latin typeface="Arial"/>
              </a:rPr>
              <a:t>Table of Delaunay Characters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89640" y="493200"/>
            <a:ext cx="2003760" cy="2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32920" y="1040760"/>
            <a:ext cx="9608760" cy="35809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68120" y="1600200"/>
            <a:ext cx="3718080" cy="235368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28600" y="914760"/>
            <a:ext cx="2514600" cy="68544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-9720" y="201600"/>
            <a:ext cx="1006812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600" spc="-1" strike="noStrike">
                <a:latin typeface="Arial"/>
              </a:rPr>
              <a:t>Table of Niggli Characters</a:t>
            </a:r>
            <a:endParaRPr b="1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ITERATE, 1988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57200" y="1721520"/>
            <a:ext cx="822888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Niggli matrix was used as a model for a new, vector representation of unit cells. The advantage is that each of the Bravais lattice types is a linear subspace in this space. (Later, this space was named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For a unit cell a, b, c,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α, β, γ, a vector in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is: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= a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b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c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2b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c, 2a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c, 2a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88920"/>
            <a:ext cx="10058400" cy="121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BGAOL, 2014</a:t>
            </a:r>
            <a:br>
              <a:rPr sz="4400"/>
            </a:br>
            <a:r>
              <a:rPr b="1" lang="en-US" sz="3600" spc="-1" strike="noStrike">
                <a:latin typeface="Arial"/>
              </a:rPr>
              <a:t>(Bravais General Analysis of Lattices)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85800" y="1748160"/>
            <a:ext cx="8228880" cy="30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Formal description of the space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for describing unit cells.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 a unit cell a, b, c, α, β, γ, a vector in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1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, 2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BGAOL was found to be quite reliable for aiding Bravais lattice choices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Resources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77240" y="2057400"/>
            <a:ext cx="8137440" cy="155340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1479600" y="2711160"/>
            <a:ext cx="3199680" cy="685080"/>
          </a:xfrm>
          <a:prstGeom prst="ellipse">
            <a:avLst/>
          </a:prstGeom>
          <a:noFill/>
          <a:ln w="73080">
            <a:solidFill>
              <a:srgbClr val="31400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has SELLA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5158080" cy="169812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685800" y="3657600"/>
            <a:ext cx="4343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Microsoft YaHei"/>
              </a:rPr>
              <a:t>SELLA is based on Delaunay reduction and uses the </a:t>
            </a:r>
            <a:r>
              <a:rPr b="1" lang="en-US" sz="1800" spc="-1" strike="noStrike">
                <a:latin typeface="Arial"/>
                <a:ea typeface="Microsoft YaHei"/>
              </a:rPr>
              <a:t>S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1800" spc="-1" strike="noStrike">
                <a:latin typeface="Arial"/>
              </a:rPr>
              <a:t> vector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50720" y="914400"/>
            <a:ext cx="7792560" cy="45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4524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SELLA, 2019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143000" y="1828800"/>
            <a:ext cx="38854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SELLA is still under development, but it is functional.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SELLA produces its results as a graphical presentation of Grimmer’s  hierarchal display of Bravais lattices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257800" y="319680"/>
            <a:ext cx="4269240" cy="511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87080" y="79560"/>
            <a:ext cx="4770000" cy="124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has SELLA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403600" y="252720"/>
            <a:ext cx="4133160" cy="525708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16800" y="1953000"/>
            <a:ext cx="4483080" cy="147600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685800" y="4114800"/>
            <a:ext cx="3200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F 10 10 10  90 90 90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429160" y="241560"/>
            <a:ext cx="4177440" cy="525996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487080" y="353520"/>
            <a:ext cx="4770000" cy="12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LRL_WEB has SELLA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685800" y="2971800"/>
            <a:ext cx="43430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P 7.071 7.071 7.071  90 120 120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654480" y="228600"/>
            <a:ext cx="8718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has Lattice Matching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31880" y="1172520"/>
            <a:ext cx="5689080" cy="157176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914400" y="2827800"/>
            <a:ext cx="434304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F 10 10 10  90 90 90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P 7.071 7.071 7.071  90 120 120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16400" y="3708000"/>
            <a:ext cx="8899920" cy="147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Example from Marsh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457200" y="4572000"/>
            <a:ext cx="8686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On the Structure of KAsSe</a:t>
            </a:r>
            <a:r>
              <a:rPr b="1" lang="en-US" sz="1800" spc="-1" strike="noStrike" baseline="-8000">
                <a:latin typeface="Arial"/>
              </a:rPr>
              <a:t>2</a:t>
            </a:r>
            <a:r>
              <a:rPr b="0" lang="en-US" sz="1800" spc="-1" strike="noStrike" baseline="-8000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Kapon, Reisner,&amp; Marsh, 1989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85800" y="1371600"/>
            <a:ext cx="662904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 6.558, 12.628, 6.554, 100.43, 107.53, 100.48 (P1)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</a:rPr>
              <a:t>(Sheldrick &amp; Haeusler, 1988)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685800" y="2286000"/>
            <a:ext cx="5486040" cy="5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 7.750, 10.576, 12.628, 90.03, 107.88, 89.96  (Cc)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latin typeface="Arial"/>
                <a:ea typeface="Microsoft YaHei"/>
              </a:rPr>
              <a:t>(Kapon, Reisner, &amp; Marsh, 1989)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2"/>
          <p:cNvSpPr/>
          <p:nvPr/>
        </p:nvSpPr>
        <p:spPr>
          <a:xfrm>
            <a:off x="50400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Example from </a:t>
            </a:r>
            <a:endParaRPr b="1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Marsh (2)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90960" y="1600200"/>
            <a:ext cx="4974840" cy="12488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8240" y="3657600"/>
            <a:ext cx="617256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54" name=""/>
          <p:cNvGrpSpPr/>
          <p:nvPr/>
        </p:nvGrpSpPr>
        <p:grpSpPr>
          <a:xfrm>
            <a:off x="5446440" y="0"/>
            <a:ext cx="4506120" cy="5486400"/>
            <a:chOff x="5446440" y="0"/>
            <a:chExt cx="4506120" cy="5486400"/>
          </a:xfrm>
        </p:grpSpPr>
        <p:pic>
          <p:nvPicPr>
            <p:cNvPr id="155" name="" descr=""/>
            <p:cNvPicPr/>
            <p:nvPr/>
          </p:nvPicPr>
          <p:blipFill>
            <a:blip r:embed="rId3"/>
            <a:stretch/>
          </p:blipFill>
          <p:spPr>
            <a:xfrm>
              <a:off x="5446440" y="0"/>
              <a:ext cx="4506120" cy="548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6" name=""/>
            <p:cNvSpPr/>
            <p:nvPr/>
          </p:nvSpPr>
          <p:spPr>
            <a:xfrm>
              <a:off x="8020080" y="4160880"/>
              <a:ext cx="1528560" cy="527760"/>
            </a:xfrm>
            <a:prstGeom prst="ellipse">
              <a:avLst/>
            </a:prstGeom>
            <a:noFill/>
            <a:ln w="57240">
              <a:solidFill>
                <a:srgbClr val="31400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8073720" y="2971800"/>
              <a:ext cx="962640" cy="888480"/>
            </a:xfrm>
            <a:prstGeom prst="ellipse">
              <a:avLst/>
            </a:prstGeom>
            <a:noFill/>
            <a:ln w="57240">
              <a:solidFill>
                <a:srgbClr val="83ca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31880" y="1171080"/>
            <a:ext cx="5689080" cy="157176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85800" y="2719800"/>
            <a:ext cx="5648040" cy="114264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701280" y="4114800"/>
            <a:ext cx="6513480" cy="114264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3"/>
          <p:cNvSpPr/>
          <p:nvPr/>
        </p:nvSpPr>
        <p:spPr>
          <a:xfrm>
            <a:off x="50436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Example from Marsh (3)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34360" y="198720"/>
            <a:ext cx="618084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400" spc="-1" strike="noStrike">
                <a:latin typeface="Arial"/>
              </a:rPr>
              <a:t>Example from Marsh (3)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28600" y="2303640"/>
            <a:ext cx="4800240" cy="130860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7"/>
          <p:cNvSpPr/>
          <p:nvPr/>
        </p:nvSpPr>
        <p:spPr>
          <a:xfrm>
            <a:off x="487440" y="79560"/>
            <a:ext cx="4770000" cy="12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Graphical Programs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 txBox="1"/>
          <p:nvPr/>
        </p:nvSpPr>
        <p:spPr>
          <a:xfrm>
            <a:off x="228600" y="228600"/>
            <a:ext cx="89154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Arial"/>
              </a:rPr>
              <a:t>C</a:t>
            </a:r>
            <a:r>
              <a:rPr b="1" lang="en-US" sz="2400" spc="-1" strike="noStrike" baseline="33000">
                <a:latin typeface="Arial"/>
              </a:rPr>
              <a:t>3</a:t>
            </a:r>
            <a:r>
              <a:rPr b="1" lang="en-US" sz="2400" spc="-1" strike="noStrike">
                <a:latin typeface="Arial"/>
              </a:rPr>
              <a:t> and plotting in C</a:t>
            </a:r>
            <a:r>
              <a:rPr b="1" lang="en-US" sz="2400" spc="-1" strike="noStrike" baseline="33000">
                <a:latin typeface="Arial"/>
              </a:rPr>
              <a:t>3</a:t>
            </a:r>
            <a:endParaRPr b="1" lang="en-US" sz="24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457200" y="914400"/>
            <a:ext cx="9144000" cy="327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Delaunay (Delone) pointed out the close association of pairs of scalar in </a:t>
            </a:r>
            <a:r>
              <a:rPr b="1" lang="en-US" sz="1800" spc="-1" strike="noStrike">
                <a:latin typeface="Arial"/>
              </a:rPr>
              <a:t>S</a:t>
            </a:r>
            <a:r>
              <a:rPr b="1" lang="en-US" sz="1800" spc="-1" strike="noStrike" baseline="33000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Noticing that the pairs were those where an edge vector was associated with its opposite interaxial angle, we create a new space: </a:t>
            </a:r>
            <a:r>
              <a:rPr b="1" lang="en-US" sz="2000" spc="-1" strike="noStrike">
                <a:latin typeface="Arial"/>
              </a:rPr>
              <a:t>C</a:t>
            </a:r>
            <a:r>
              <a:rPr b="1" lang="en-US" sz="2000" spc="-1" strike="noStrike" baseline="33000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 a 3-D space of 3 complex numbers, where each defines a 2-D complex plane.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C3</a:t>
            </a:r>
            <a:r>
              <a:rPr b="0" lang="en-US" sz="2100" spc="-1" strike="noStrike">
                <a:latin typeface="Arial"/>
                <a:ea typeface="Microsoft YaHei"/>
              </a:rPr>
              <a:t> =  [(|a|,</a:t>
            </a:r>
            <a:r>
              <a:rPr b="0" lang="en-US" sz="2200" spc="-1" strike="noStrike">
                <a:latin typeface="Arial"/>
                <a:ea typeface="Microsoft YaHei"/>
              </a:rPr>
              <a:t>α), (|b|,β), (|c|,γ)]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C3</a:t>
            </a:r>
            <a:r>
              <a:rPr b="0" lang="en-US" sz="2100" spc="-1" strike="noStrike">
                <a:latin typeface="Arial"/>
                <a:ea typeface="Microsoft YaHei"/>
              </a:rPr>
              <a:t> =  [(|</a:t>
            </a:r>
            <a:r>
              <a:rPr b="1" lang="en-US" sz="2100" spc="-1" strike="noStrike">
                <a:latin typeface="Arial"/>
                <a:ea typeface="Microsoft YaHei"/>
              </a:rPr>
              <a:t>a</a:t>
            </a:r>
            <a:r>
              <a:rPr b="0" lang="en-US" sz="2100" spc="-1" strike="noStrike">
                <a:latin typeface="Arial"/>
                <a:ea typeface="Microsoft YaHei"/>
              </a:rPr>
              <a:t>|cos(</a:t>
            </a:r>
            <a:r>
              <a:rPr b="0" lang="en-US" sz="2200" spc="-1" strike="noStrike">
                <a:latin typeface="Arial"/>
                <a:ea typeface="Microsoft YaHei"/>
              </a:rPr>
              <a:t>α), |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0" lang="en-US" sz="2200" spc="-1" strike="noStrike">
                <a:latin typeface="Arial"/>
                <a:ea typeface="Microsoft YaHei"/>
              </a:rPr>
              <a:t>|sin(α)),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|cos(β), 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|sin</a:t>
            </a:r>
            <a:r>
              <a:rPr b="1" lang="en-US" sz="2200" spc="-1" strike="noStrike">
                <a:latin typeface="Arial"/>
                <a:ea typeface="Microsoft YaHei"/>
              </a:rPr>
              <a:t>(</a:t>
            </a:r>
            <a:r>
              <a:rPr b="0" lang="en-US" sz="2200" spc="-1" strike="noStrike">
                <a:latin typeface="Arial"/>
                <a:ea typeface="Microsoft YaHei"/>
              </a:rPr>
              <a:t>β))</a:t>
            </a:r>
            <a:r>
              <a:rPr b="1" lang="en-US" sz="2200" spc="-1" strike="noStrike">
                <a:latin typeface="Arial"/>
                <a:ea typeface="Microsoft YaHei"/>
              </a:rPr>
              <a:t>,</a:t>
            </a:r>
            <a:r>
              <a:rPr b="0" lang="en-US" sz="2200" spc="-1" strike="noStrike">
                <a:latin typeface="Arial"/>
                <a:ea typeface="Microsoft YaHei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|cos(γ), 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|sin(γ))]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  <a:ea typeface="Microsoft YaHei"/>
              </a:rPr>
              <a:t>Expanding shell around P 10 10 10 89 89 89</a:t>
            </a:r>
            <a:r>
              <a:rPr b="1" lang="en-US" sz="2800" spc="-1" strike="noStrike">
                <a:latin typeface="Arial"/>
              </a:rPr>
              <a:t> </a:t>
            </a:r>
            <a:br>
              <a:rPr sz="2200"/>
            </a:br>
            <a:r>
              <a:rPr b="1" lang="en-US" sz="2200" spc="-1" strike="noStrike">
                <a:latin typeface="Arial"/>
              </a:rPr>
              <a:t>and plotting in C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1" lang="en-US" sz="2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42120" y="1584360"/>
            <a:ext cx="8380800" cy="289440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914400" y="442800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Microsoft YaHei"/>
              </a:rPr>
              <a:t>Each frame created by 1000 perturbations, from 0% to 10% in </a:t>
            </a:r>
            <a:r>
              <a:rPr b="1" lang="en-US" sz="1800" spc="-1" strike="noStrike">
                <a:latin typeface="Arial"/>
                <a:ea typeface="Microsoft YaHei"/>
              </a:rPr>
              <a:t>S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14400" y="5186160"/>
            <a:ext cx="82296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animated gif created with "Animated GIF Maker", https://ezgif.com/maker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 Resources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77240" y="2057400"/>
            <a:ext cx="8137440" cy="155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Expanding shell around P 10 10 10 89 89 89,</a:t>
            </a:r>
            <a:br>
              <a:rPr sz="2200"/>
            </a:br>
            <a:r>
              <a:rPr b="1" lang="en-US" sz="2200" spc="-1" strike="noStrike">
                <a:latin typeface="Arial"/>
              </a:rPr>
              <a:t>followed by Delaunay reduction and plotting in C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467360" y="1672920"/>
            <a:ext cx="7999920" cy="289440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 txBox="1"/>
          <p:nvPr/>
        </p:nvSpPr>
        <p:spPr>
          <a:xfrm>
            <a:off x="914760" y="450036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Microsoft YaHei"/>
              </a:rPr>
              <a:t>Each frame created by 1000 perturbations, from 0% to 10% in </a:t>
            </a:r>
            <a:r>
              <a:rPr b="1" lang="en-US" sz="1800" spc="-1" strike="noStrike">
                <a:latin typeface="Arial"/>
                <a:ea typeface="Microsoft YaHei"/>
              </a:rPr>
              <a:t>S</a:t>
            </a:r>
            <a:r>
              <a:rPr b="1" lang="en-US" sz="1800" spc="-1" strike="noStrike" baseline="33000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-US" sz="1800" spc="-1" strike="noStrike">
                <a:latin typeface="Arial"/>
              </a:rPr>
              <a:t>, and Delaunay reduced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914400" y="5257800"/>
            <a:ext cx="82296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animated gif created with "Animated GIF Maker", https://ezgif.com/maker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0" y="228600"/>
            <a:ext cx="8915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P</a:t>
            </a:r>
            <a:r>
              <a:rPr b="1" lang="en-US" sz="3600" spc="-1" strike="noStrike" baseline="33000">
                <a:latin typeface="Arial"/>
              </a:rPr>
              <a:t>3</a:t>
            </a:r>
            <a:r>
              <a:rPr b="1" lang="en-US" sz="2600" spc="-1" strike="noStrike">
                <a:latin typeface="Arial"/>
              </a:rPr>
              <a:t> </a:t>
            </a:r>
            <a:r>
              <a:rPr b="1" lang="en-US" sz="3200" spc="-1" strike="noStrike">
                <a:latin typeface="Arial"/>
              </a:rPr>
              <a:t>and plotting in P</a:t>
            </a:r>
            <a:r>
              <a:rPr b="1" lang="en-US" sz="3200" spc="-1" strike="noStrike" baseline="33000">
                <a:latin typeface="Arial"/>
              </a:rPr>
              <a:t>3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457200" y="914400"/>
            <a:ext cx="9144000" cy="327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Delaunay (Delone) pointed out the close association of pairs of scalar in </a:t>
            </a:r>
            <a:r>
              <a:rPr b="1" lang="en-US" sz="1800" spc="-1" strike="noStrike">
                <a:latin typeface="Arial"/>
              </a:rPr>
              <a:t>S</a:t>
            </a:r>
            <a:r>
              <a:rPr b="1" lang="en-US" sz="1800" spc="-1" strike="noStrike" baseline="33000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Noticing that the pairs were those where an edge vector was associated with its opposite interaxial angle, we create a new space: </a:t>
            </a:r>
            <a:r>
              <a:rPr b="1" lang="en-US" sz="1800" spc="-1" strike="noStrike">
                <a:latin typeface="Arial"/>
                <a:ea typeface="Microsoft YaHei"/>
              </a:rPr>
              <a:t>P</a:t>
            </a:r>
            <a:r>
              <a:rPr b="1" lang="en-US" sz="2000" spc="-1" strike="noStrike" baseline="33000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,a 3-D space of 3 complex numbers, where each defines a 2-D complex plane.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p3</a:t>
            </a:r>
            <a:r>
              <a:rPr b="0" lang="en-US" sz="2100" spc="-1" strike="noStrike">
                <a:latin typeface="Arial"/>
                <a:ea typeface="Microsoft YaHei"/>
              </a:rPr>
              <a:t> =  [(|</a:t>
            </a:r>
            <a:r>
              <a:rPr b="1" lang="en-US" sz="2100" spc="-1" strike="noStrike">
                <a:latin typeface="Arial"/>
                <a:ea typeface="Microsoft YaHei"/>
              </a:rPr>
              <a:t>a</a:t>
            </a:r>
            <a:r>
              <a:rPr b="0" lang="en-US" sz="2100" spc="-1" strike="noStrike">
                <a:latin typeface="Arial"/>
                <a:ea typeface="Microsoft YaHei"/>
              </a:rPr>
              <a:t>|,</a:t>
            </a:r>
            <a:r>
              <a:rPr b="0" lang="en-US" sz="2200" spc="-1" strike="noStrike">
                <a:latin typeface="Arial"/>
                <a:ea typeface="Microsoft YaHei"/>
              </a:rPr>
              <a:t>α), (|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|,β), (|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|,γ)]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latin typeface="Arial"/>
                <a:ea typeface="Microsoft YaHei"/>
              </a:rPr>
              <a:t>p3</a:t>
            </a:r>
            <a:r>
              <a:rPr b="0" lang="en-US" sz="2100" spc="-1" strike="noStrike">
                <a:latin typeface="Arial"/>
                <a:ea typeface="Microsoft YaHei"/>
              </a:rPr>
              <a:t> =  [(|</a:t>
            </a:r>
            <a:r>
              <a:rPr b="1" lang="en-US" sz="2100" spc="-1" strike="noStrike">
                <a:latin typeface="Arial"/>
                <a:ea typeface="Microsoft YaHei"/>
              </a:rPr>
              <a:t>a</a:t>
            </a:r>
            <a:r>
              <a:rPr b="0" lang="en-US" sz="2100" spc="-1" strike="noStrike">
                <a:latin typeface="Arial"/>
                <a:ea typeface="Microsoft YaHei"/>
              </a:rPr>
              <a:t>|cos(</a:t>
            </a:r>
            <a:r>
              <a:rPr b="0" lang="en-US" sz="2200" spc="-1" strike="noStrike">
                <a:latin typeface="Arial"/>
                <a:ea typeface="Microsoft YaHei"/>
              </a:rPr>
              <a:t>α), |</a:t>
            </a:r>
            <a:r>
              <a:rPr b="1" lang="en-US" sz="2200" spc="-1" strike="noStrike">
                <a:latin typeface="Arial"/>
                <a:ea typeface="Microsoft YaHei"/>
              </a:rPr>
              <a:t>a</a:t>
            </a:r>
            <a:r>
              <a:rPr b="0" lang="en-US" sz="2200" spc="-1" strike="noStrike">
                <a:latin typeface="Arial"/>
                <a:ea typeface="Microsoft YaHei"/>
              </a:rPr>
              <a:t>|sin(α)),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|cos(β), |</a:t>
            </a:r>
            <a:r>
              <a:rPr b="1" lang="en-US" sz="2200" spc="-1" strike="noStrike">
                <a:latin typeface="Arial"/>
                <a:ea typeface="Microsoft YaHei"/>
              </a:rPr>
              <a:t>b</a:t>
            </a:r>
            <a:r>
              <a:rPr b="0" lang="en-US" sz="2200" spc="-1" strike="noStrike">
                <a:latin typeface="Arial"/>
                <a:ea typeface="Microsoft YaHei"/>
              </a:rPr>
              <a:t>|sin</a:t>
            </a:r>
            <a:r>
              <a:rPr b="1" lang="en-US" sz="2200" spc="-1" strike="noStrike">
                <a:latin typeface="Arial"/>
                <a:ea typeface="Microsoft YaHei"/>
              </a:rPr>
              <a:t>(</a:t>
            </a:r>
            <a:r>
              <a:rPr b="0" lang="en-US" sz="2200" spc="-1" strike="noStrike">
                <a:latin typeface="Arial"/>
                <a:ea typeface="Microsoft YaHei"/>
              </a:rPr>
              <a:t>β))</a:t>
            </a:r>
            <a:r>
              <a:rPr b="1" lang="en-US" sz="2200" spc="-1" strike="noStrike">
                <a:latin typeface="Arial"/>
                <a:ea typeface="Microsoft YaHei"/>
              </a:rPr>
              <a:t>,</a:t>
            </a:r>
            <a:r>
              <a:rPr b="0" lang="en-US" sz="2200" spc="-1" strike="noStrike">
                <a:latin typeface="Arial"/>
                <a:ea typeface="Microsoft YaHei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Microsoft YaHei"/>
              </a:rPr>
              <a:t>          </a:t>
            </a:r>
            <a:r>
              <a:rPr b="0" lang="en-US" sz="2200" spc="-1" strike="noStrike">
                <a:latin typeface="Arial"/>
                <a:ea typeface="Microsoft YaHei"/>
              </a:rPr>
              <a:t>(|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|cos(γ), |</a:t>
            </a:r>
            <a:r>
              <a:rPr b="1" lang="en-US" sz="2200" spc="-1" strike="noStrike">
                <a:latin typeface="Arial"/>
                <a:ea typeface="Microsoft YaHei"/>
              </a:rPr>
              <a:t>c</a:t>
            </a:r>
            <a:r>
              <a:rPr b="0" lang="en-US" sz="2200" spc="-1" strike="noStrike">
                <a:latin typeface="Arial"/>
                <a:ea typeface="Microsoft YaHei"/>
              </a:rPr>
              <a:t>|sin(γ))]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 txBox="1"/>
          <p:nvPr/>
        </p:nvSpPr>
        <p:spPr>
          <a:xfrm>
            <a:off x="457200" y="457200"/>
            <a:ext cx="320040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latin typeface="Arial"/>
              </a:rPr>
              <a:t>Example from Caroline Brock,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Arial"/>
                <a:ea typeface="Microsoft YaHei"/>
              </a:rPr>
              <a:t>Plotted in</a:t>
            </a:r>
            <a:r>
              <a:rPr b="0" lang="en-US" sz="1800" spc="-1" strike="noStrike">
                <a:latin typeface="Arial"/>
                <a:ea typeface="Microsoft YaHei"/>
              </a:rPr>
              <a:t> </a:t>
            </a:r>
            <a:r>
              <a:rPr b="1" lang="en-US" sz="2200" spc="-1" strike="noStrike">
                <a:latin typeface="Arial"/>
              </a:rPr>
              <a:t>P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Arial"/>
                <a:ea typeface="Microsoft YaHei"/>
              </a:rPr>
              <a:t>1091 cells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457200" y="4428720"/>
            <a:ext cx="73152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Brock, Carolyn Pratt, and Robin Taylor. "Identifying and characterizing translationally modulated molecular crystal structures." Acta Crystallographica Section B: Structural Science, Crystal Engineering and Materials 76.4 (2020): 630-642.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330360" y="457200"/>
            <a:ext cx="649944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 txBox="1"/>
          <p:nvPr/>
        </p:nvSpPr>
        <p:spPr>
          <a:xfrm>
            <a:off x="457200" y="421200"/>
            <a:ext cx="8686800" cy="15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Arial"/>
              </a:rPr>
              <a:t>Example from Caroline Brock, </a:t>
            </a:r>
            <a:r>
              <a:rPr b="1" lang="en-US" sz="2400" spc="-1" strike="noStrike">
                <a:latin typeface="Arial"/>
                <a:ea typeface="Microsoft YaHei"/>
              </a:rPr>
              <a:t>Plotted in</a:t>
            </a:r>
            <a:r>
              <a:rPr b="1" lang="en-US" sz="24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C</a:t>
            </a:r>
            <a:r>
              <a:rPr b="1" lang="en-US" sz="3200" spc="-1" strike="noStrike" baseline="33000">
                <a:latin typeface="Arial"/>
              </a:rPr>
              <a:t>3</a:t>
            </a:r>
            <a:r>
              <a:rPr b="1" lang="en-US" sz="2400" spc="-1" strike="noStrike">
                <a:latin typeface="Arial"/>
                <a:ea typeface="Microsoft YaHei"/>
              </a:rPr>
              <a:t>, 1089 cells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457200" y="4428720"/>
            <a:ext cx="73152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Brock, Carolyn Pratt, and Robin Taylor. "Identifying and characterizing translationally modulated molecular crystal structures." Acta Crystallographica Section B: Structural Science, Crystal Engineering and Materials 76.4 (2020): 630-642.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05520" y="1137960"/>
            <a:ext cx="8930880" cy="30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 txBox="1"/>
          <p:nvPr/>
        </p:nvSpPr>
        <p:spPr>
          <a:xfrm>
            <a:off x="685800" y="457200"/>
            <a:ext cx="5715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latin typeface="Arial"/>
              </a:rPr>
              <a:t>2000 Random Cells in </a:t>
            </a:r>
            <a:r>
              <a:rPr b="1" lang="en-US" sz="2200" spc="-1" strike="noStrike">
                <a:latin typeface="Arial"/>
              </a:rPr>
              <a:t>P</a:t>
            </a:r>
            <a:r>
              <a:rPr b="1" lang="en-US" sz="2200" spc="-1" strike="noStrike" baseline="33000"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013400" y="968760"/>
            <a:ext cx="7974360" cy="45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LRL_WEB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350720" y="914400"/>
            <a:ext cx="7792560" cy="45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914400" y="914400"/>
            <a:ext cx="7086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4"/>
          <p:cNvSpPr/>
          <p:nvPr/>
        </p:nvSpPr>
        <p:spPr>
          <a:xfrm>
            <a:off x="50400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SAUC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685800" y="1089720"/>
            <a:ext cx="7086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LeTrong&amp;Stenkamp, 2007, found that krait toxin phospholipase A2 has several PDB structures that might be the same structures. All be one were reported as rhombohedral or hexagonal.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One of the reported cells is: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 80.949 80.572 57.098 90 90.35 90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685800" y="2967840"/>
            <a:ext cx="8229600" cy="22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Using SAUC with NCDist distance and a spherical search radius of 4.5%, and reporting by protein family, we find: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C 80.949 80.572 57.098      90      90.35    90    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Dist: 0.0180898 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 1G2X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R 57.104 57.104 57.104     89.75  89.75   89.75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Dist: 0.126897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    2OSN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H 80.36   80.36   99.44        90       90      120   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 Dist: 0.554658    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1G0Z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R 57.98   57.98   57.98       92.02  92.02   92.02 </a:t>
            </a:r>
            <a:r>
              <a:rPr b="1" lang="en-US" sz="2000" spc="-1" strike="noStrike">
                <a:solidFill>
                  <a:srgbClr val="000000"/>
                </a:solidFill>
                <a:latin typeface="Anadale Mono;Times New Roman"/>
              </a:rPr>
              <a:t>Dist: 1.75314</a:t>
            </a:r>
            <a:r>
              <a:rPr b="0" lang="en-US" sz="2000" spc="-1" strike="noStrike">
                <a:solidFill>
                  <a:srgbClr val="000000"/>
                </a:solidFill>
                <a:latin typeface="Anadale Mono;Times New Roman"/>
              </a:rPr>
              <a:t>      1FE5</a:t>
            </a:r>
            <a:endParaRPr b="0" lang="en-US" sz="2000" spc="-1" strike="noStrike">
              <a:solidFill>
                <a:srgbClr val="000000"/>
              </a:solidFill>
              <a:latin typeface="Anadale Mono;Times New Roman"/>
              <a:ea typeface="Anadale Mono;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943600" y="912600"/>
            <a:ext cx="3285720" cy="328644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300960" y="1708560"/>
            <a:ext cx="4685040" cy="137124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1"/>
          <p:cNvSpPr/>
          <p:nvPr/>
        </p:nvSpPr>
        <p:spPr>
          <a:xfrm>
            <a:off x="488160" y="132840"/>
            <a:ext cx="9112680" cy="12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Graphical Programs, Dirichlet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457200" y="3756600"/>
            <a:ext cx="8247960" cy="120492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914400" y="5033880"/>
            <a:ext cx="8229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animated gif created with "Animated GIF Maker", https://ezgif.com/maker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1143000" y="685800"/>
            <a:ext cx="525744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Where to Find LRL_WEB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85800" y="1263600"/>
            <a:ext cx="7772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http://blondie.arcib.org:8083/~yaya/cgi-bin/lrl_web.cgi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1143000" y="4628160"/>
            <a:ext cx="48002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SOURCE: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http://github.com/duck10/LatticeRepLib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Several Classes of Programs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350800" y="1867320"/>
            <a:ext cx="3134880" cy="17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Graphical information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Generate examples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Type conversion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Unit cell reduction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Modify/extend input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0040" y="1828800"/>
            <a:ext cx="5378040" cy="25146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065200" y="1577160"/>
            <a:ext cx="4869000" cy="36806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6"/>
          <p:cNvSpPr txBox="1"/>
          <p:nvPr/>
        </p:nvSpPr>
        <p:spPr>
          <a:xfrm>
            <a:off x="503640" y="22608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More than 20 Programs Available</a:t>
            </a:r>
            <a:endParaRPr b="1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More than 20 Programs Available</a:t>
            </a:r>
            <a:endParaRPr b="1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97360" y="1143000"/>
            <a:ext cx="4046040" cy="39074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435200" y="1539720"/>
            <a:ext cx="5273280" cy="21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75240"/>
            <a:ext cx="9066960" cy="124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NIH/EPA Chemical Information System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375200" y="1373040"/>
            <a:ext cx="41104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LCA Need a decent image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1978 – Commissioned to create an online database of all known unit cells, searchable for similar unit cells.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491840" y="2979000"/>
            <a:ext cx="4110480" cy="19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Result: the creation of a metric for computing the “distance” between any pair of unit cells.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representation of unit cells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1980, Andrews, Bernstein, Pelletier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96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Arial"/>
              </a:rPr>
              <a:t>1978</a:t>
            </a:r>
            <a:endParaRPr b="1" lang="en-US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143000" y="1828800"/>
            <a:ext cx="662868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914400" y="1371600"/>
            <a:ext cx="822960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were faced with the problem of finding “matching” unit cells within some specified capture radius. An important example was: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 10 10 10   90 90 90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7.071 7.071 7.071 60 60 60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Niggli reduced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 7.071 7.071 7.071 90 120 120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10 10   90 90 90 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7.071 7.071 7.071 60 60 60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7.071 7.071 7.071 90 120 120 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consider axial rearrangements and small perturbations, there are many possibilities.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457200" y="22860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600" spc="-1" strike="noStrike">
                <a:latin typeface="Arial"/>
              </a:rPr>
              <a:t>Unit Cells as Points in a [Metric} Space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457200" y="1828800"/>
            <a:ext cx="54864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The conventional representation of unit cells is as edge lengths and interaxial angles: a, b, c, α, β, γ.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Or thinking about them as a vector in a space: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u </a:t>
            </a:r>
            <a:r>
              <a:rPr b="0" lang="en-US" sz="1800" spc="-1" strike="noStrike">
                <a:latin typeface="Arial"/>
              </a:rPr>
              <a:t>=  [a, b, c, α, β, γ]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8484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2024-05-03T14:02:01Z</dcterms:created>
  <dc:creator/>
  <dc:description/>
  <dc:language>en-US</dc:language>
  <cp:lastModifiedBy/>
  <dcterms:modified xsi:type="dcterms:W3CDTF">2024-06-24T17:44:12Z</dcterms:modified>
  <cp:revision>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