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8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28.gif" ContentType="image/gif"/>
  <Override PartName="/ppt/media/image9.png" ContentType="image/png"/>
  <Override PartName="/ppt/media/image29.gif" ContentType="image/gif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34.gif" ContentType="image/gif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5.png" ContentType="image/png"/>
  <Override PartName="/ppt/media/image36.png" ContentType="image/png"/>
  <Override PartName="/ppt/media/image3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</p:sldIdLst>
  <p:sldSz cx="10077450" cy="5668963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23D2A20-C7CD-4D80-AD77-AC92695A308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979BE4A-A48A-459A-8364-B6646D2DF00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83D2B3F-32FC-47C6-B129-A96F9301CED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36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012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62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0BA2768-E7CB-4A6C-A9F9-ED0F1723DCE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DA6E71A-FBD1-455A-AE3D-250EB57C746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7A369D0-5605-4BD5-B29F-0E50E077560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CF79918-E7FA-4D0F-9C44-C0322A899EE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3B18914-5AE3-45B0-B1BA-FA071F33B1B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2A82FB2-6EED-492C-B7A1-F5978325710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3640" y="226080"/>
            <a:ext cx="906912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238867E-98AE-48BE-A1E6-DF334A1A9FD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60A6010-DE31-44F3-82F5-0A623DE41E4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F52C741-6888-4990-9AED-ED59C7CD994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6DF6137-753F-4561-9FBC-1FA443FC33F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6037AA5-8870-4E5A-8045-185A9F14145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C981447-0463-4FDA-960C-71792B2FE24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C98E00B-F0A2-47AF-8203-76CE7CA1373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36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012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62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357DD2C-D6E2-4721-8592-BD1B12EB1CC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DC3A7CF-49BD-459A-A049-807F7586CC1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1B9D06-E1DD-41E8-B74D-55B19FA47BF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1384526-9230-4B6D-9681-6D2DF2EAF3C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640" y="226080"/>
            <a:ext cx="906912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C9AFD35-2DD0-48B1-B329-65AE9A93C9D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8654E30-44A6-4828-B3EB-0C795FC102C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D6645A3-0D02-4500-85CD-907BC225680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2B81779-1598-40B9-A7C7-1BA9F28E391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5920" y="5163840"/>
            <a:ext cx="319284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4480" y="5163840"/>
            <a:ext cx="234612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7EC602C-3173-4555-BB74-BE98841FACF9}" type="slidenum">
              <a:rPr b="0" lang="en-US" sz="1400" spc="-1" strike="noStrike">
                <a:latin typeface="Times New Roman"/>
              </a:rPr>
              <a:t>16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3640" y="5163840"/>
            <a:ext cx="234612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5920" y="5163840"/>
            <a:ext cx="319284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4480" y="5163840"/>
            <a:ext cx="234612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919F0CF-901B-437A-8478-E469A398D50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3640" y="5163840"/>
            <a:ext cx="234612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8.gif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9.gif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34.gif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696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latin typeface="Arial"/>
              </a:rPr>
              <a:t>LRL-WEB</a:t>
            </a:r>
            <a:endParaRPr b="1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2057400" y="1143000"/>
            <a:ext cx="4982040" cy="36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latin typeface="Arial"/>
              </a:rPr>
              <a:t>Lawrence C Andrews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latin typeface="Arial"/>
              </a:rPr>
              <a:t>	</a:t>
            </a:r>
            <a:r>
              <a:rPr b="0" lang="en-US" sz="2600" spc="-1" strike="noStrike">
                <a:latin typeface="Arial"/>
              </a:rPr>
              <a:t>larry6640995@gmail.com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latin typeface="Arial"/>
              </a:rPr>
              <a:t>Herbert J Bernstein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latin typeface="Arial"/>
              </a:rPr>
              <a:t>	</a:t>
            </a:r>
            <a:r>
              <a:rPr b="0" lang="en-US" sz="2600" spc="-1" strike="noStrike">
                <a:latin typeface="Arial"/>
              </a:rPr>
              <a:t>yayahjb@gmail.com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696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latin typeface="Arial"/>
              </a:rPr>
              <a:t>V</a:t>
            </a:r>
            <a:r>
              <a:rPr b="1" lang="en-US" sz="4400" spc="-1" strike="noStrike" baseline="33000">
                <a:latin typeface="Arial"/>
              </a:rPr>
              <a:t>7</a:t>
            </a:r>
            <a:r>
              <a:rPr b="0" lang="en-US" sz="4400" spc="-1" strike="noStrike">
                <a:latin typeface="Arial"/>
              </a:rPr>
              <a:t> and Bravais Lattices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5" name=""/>
          <p:cNvSpPr/>
          <p:nvPr/>
        </p:nvSpPr>
        <p:spPr>
          <a:xfrm>
            <a:off x="1371600" y="2286000"/>
            <a:ext cx="5485680" cy="205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 1980, Bravais lattice determination was not fully developed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r>
              <a:rPr b="1" lang="en-US" sz="20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uses a vector of the Niggli reduced cell edges, the reduced reciprocal cel, and the cell volume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r>
              <a:rPr b="1" lang="en-US" sz="20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is not easily invertible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r>
              <a:rPr b="1" lang="en-US" sz="20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turned out to not be easy to use for Bravais lattice determination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6" name=""/>
          <p:cNvSpPr txBox="1"/>
          <p:nvPr/>
        </p:nvSpPr>
        <p:spPr>
          <a:xfrm>
            <a:off x="1371600" y="1371600"/>
            <a:ext cx="41148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LCA  delete slide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696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latin typeface="Arial"/>
              </a:rPr>
              <a:t>G</a:t>
            </a:r>
            <a:r>
              <a:rPr b="1" lang="en-US" sz="4400" spc="-1" strike="noStrike" baseline="33000">
                <a:latin typeface="Arial"/>
              </a:rPr>
              <a:t>6</a:t>
            </a:r>
            <a:r>
              <a:rPr b="0" lang="en-US" sz="4400" spc="-1" strike="noStrike">
                <a:latin typeface="Arial"/>
              </a:rPr>
              <a:t> and Bravais Lattices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>
            <a:off x="1371600" y="2286000"/>
            <a:ext cx="5485680" cy="205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r>
              <a:rPr b="1" lang="en-US" sz="20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09" name=""/>
          <p:cNvSpPr txBox="1"/>
          <p:nvPr/>
        </p:nvSpPr>
        <p:spPr>
          <a:xfrm>
            <a:off x="1371600" y="2743200"/>
            <a:ext cx="8001000" cy="1424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b="1" lang="en-US" sz="24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6 </a:t>
            </a:r>
            <a:r>
              <a:rPr b="0" lang="en-US" sz="2200" spc="-1" strike="noStrike">
                <a:latin typeface="Arial"/>
              </a:rPr>
              <a:t>is based on the metric tensor, similar to the “Niggli matrix”</a:t>
            </a:r>
            <a:endParaRPr b="0" lang="en-US" sz="22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latin typeface="Arial"/>
                <a:ea typeface="Microsoft YaHei"/>
              </a:rPr>
              <a:t>g </a:t>
            </a:r>
            <a:r>
              <a:rPr b="0" lang="en-US" sz="2200" spc="-1" strike="noStrike">
                <a:latin typeface="Arial"/>
                <a:ea typeface="Microsoft YaHei"/>
              </a:rPr>
              <a:t>=  [</a:t>
            </a:r>
            <a:r>
              <a:rPr b="1" lang="en-US" sz="2200" spc="-1" strike="noStrike">
                <a:latin typeface="Arial"/>
                <a:ea typeface="Microsoft YaHei"/>
              </a:rPr>
              <a:t>a</a:t>
            </a:r>
            <a:r>
              <a:rPr b="1" lang="en-US" sz="24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b="0" lang="en-US" sz="2200" spc="-1" strike="noStrike">
                <a:latin typeface="Arial"/>
                <a:ea typeface="Microsoft YaHei"/>
              </a:rPr>
              <a:t>, </a:t>
            </a:r>
            <a:r>
              <a:rPr b="1" lang="en-US" sz="2200" spc="-1" strike="noStrike">
                <a:latin typeface="Arial"/>
                <a:ea typeface="Microsoft YaHei"/>
              </a:rPr>
              <a:t>b</a:t>
            </a:r>
            <a:r>
              <a:rPr b="1" lang="en-US" sz="24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b="0" lang="en-US" sz="2200" spc="-1" strike="noStrike">
                <a:latin typeface="Arial"/>
                <a:ea typeface="Microsoft YaHei"/>
              </a:rPr>
              <a:t>, </a:t>
            </a:r>
            <a:r>
              <a:rPr b="1" lang="en-US" sz="2200" spc="-1" strike="noStrike">
                <a:latin typeface="Arial"/>
                <a:ea typeface="Microsoft YaHei"/>
              </a:rPr>
              <a:t>c</a:t>
            </a:r>
            <a:r>
              <a:rPr b="1" lang="en-US" sz="24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b="0" lang="en-US" sz="2200" spc="-1" strike="noStrike">
                <a:latin typeface="Arial"/>
                <a:ea typeface="Microsoft YaHei"/>
              </a:rPr>
              <a:t>, 2</a:t>
            </a:r>
            <a:r>
              <a:rPr b="1" lang="en-US" sz="2200" spc="-1" strike="noStrike">
                <a:latin typeface="Arial"/>
                <a:ea typeface="Microsoft YaHei"/>
              </a:rPr>
              <a:t>b·c</a:t>
            </a:r>
            <a:r>
              <a:rPr b="0" lang="en-US" sz="2200" spc="-1" strike="noStrike">
                <a:latin typeface="Arial"/>
                <a:ea typeface="Microsoft YaHei"/>
              </a:rPr>
              <a:t>, 2</a:t>
            </a:r>
            <a:r>
              <a:rPr b="1" lang="en-US" sz="2200" spc="-1" strike="noStrike">
                <a:latin typeface="Arial"/>
                <a:ea typeface="Microsoft YaHei"/>
              </a:rPr>
              <a:t>a·c</a:t>
            </a:r>
            <a:r>
              <a:rPr b="0" lang="en-US" sz="2200" spc="-1" strike="noStrike">
                <a:latin typeface="Arial"/>
                <a:ea typeface="Microsoft YaHei"/>
              </a:rPr>
              <a:t>, 2</a:t>
            </a:r>
            <a:r>
              <a:rPr b="1" lang="en-US" sz="2200" spc="-1" strike="noStrike">
                <a:latin typeface="Arial"/>
                <a:ea typeface="Microsoft YaHei"/>
              </a:rPr>
              <a:t>a</a:t>
            </a:r>
            <a:r>
              <a:rPr b="1" lang="en-US" sz="2200" spc="-1" strike="noStrike">
                <a:latin typeface="Arial"/>
              </a:rPr>
              <a:t>·b</a:t>
            </a:r>
            <a:r>
              <a:rPr b="0" lang="en-US" sz="2200" spc="-1" strike="noStrike">
                <a:latin typeface="Arial"/>
              </a:rPr>
              <a:t>]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696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latin typeface="Arial"/>
              </a:rPr>
              <a:t>S</a:t>
            </a:r>
            <a:r>
              <a:rPr b="1" lang="en-US" sz="4400" spc="-1" strike="noStrike" baseline="33000">
                <a:latin typeface="Arial"/>
              </a:rPr>
              <a:t>6</a:t>
            </a:r>
            <a:r>
              <a:rPr b="0" lang="en-US" sz="4400" spc="-1" strike="noStrike">
                <a:latin typeface="Arial"/>
              </a:rPr>
              <a:t> and Bravais Lattices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1371600" y="2286000"/>
            <a:ext cx="5485680" cy="205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"/>
          <p:cNvSpPr txBox="1"/>
          <p:nvPr/>
        </p:nvSpPr>
        <p:spPr>
          <a:xfrm>
            <a:off x="1371600" y="2743200"/>
            <a:ext cx="8001000" cy="224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1" lang="en-US" sz="24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6 </a:t>
            </a:r>
            <a:r>
              <a:rPr b="0" lang="en-US" sz="2200" spc="-1" strike="noStrike">
                <a:latin typeface="Arial"/>
              </a:rPr>
              <a:t>is based on the “Selling parameters”, which are used in Delaunay (Delone) reduction</a:t>
            </a:r>
            <a:endParaRPr b="0" lang="en-US" sz="22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latin typeface="Arial"/>
                <a:ea typeface="Microsoft YaHei"/>
              </a:rPr>
              <a:t>S </a:t>
            </a:r>
            <a:r>
              <a:rPr b="0" lang="en-US" sz="2200" spc="-1" strike="noStrike">
                <a:latin typeface="Arial"/>
                <a:ea typeface="Microsoft YaHei"/>
              </a:rPr>
              <a:t>=   [</a:t>
            </a:r>
            <a:r>
              <a:rPr b="1" lang="en-US" sz="2200" spc="-1" strike="noStrike">
                <a:latin typeface="Arial"/>
                <a:ea typeface="Microsoft YaHei"/>
              </a:rPr>
              <a:t>b·c, a·c, a·b, a·d, b·d, c</a:t>
            </a:r>
            <a:r>
              <a:rPr b="1" lang="en-US" sz="2200" spc="-1" strike="noStrike">
                <a:latin typeface="Arial"/>
              </a:rPr>
              <a:t>·d</a:t>
            </a:r>
            <a:r>
              <a:rPr b="0" lang="en-US" sz="2200" spc="-1" strike="noStrike">
                <a:latin typeface="Arial"/>
              </a:rPr>
              <a:t>]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latin typeface="Arial"/>
              </a:rPr>
              <a:t>Where: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latin typeface="Arial"/>
              </a:rPr>
              <a:t> </a:t>
            </a:r>
            <a:r>
              <a:rPr b="1" lang="en-US" sz="2200" spc="-1" strike="noStrike">
                <a:latin typeface="Arial"/>
              </a:rPr>
              <a:t>d</a:t>
            </a:r>
            <a:r>
              <a:rPr b="0" lang="en-US" sz="2200" spc="-1" strike="noStrike">
                <a:latin typeface="Arial"/>
              </a:rPr>
              <a:t> = -(</a:t>
            </a:r>
            <a:r>
              <a:rPr b="1" lang="en-US" sz="2200" spc="-1" strike="noStrike">
                <a:latin typeface="Arial"/>
              </a:rPr>
              <a:t>a</a:t>
            </a:r>
            <a:r>
              <a:rPr b="0" lang="en-US" sz="2200" spc="-1" strike="noStrike">
                <a:latin typeface="Arial"/>
              </a:rPr>
              <a:t>+</a:t>
            </a:r>
            <a:r>
              <a:rPr b="1" lang="en-US" sz="2200" spc="-1" strike="noStrike">
                <a:latin typeface="Arial"/>
              </a:rPr>
              <a:t>b</a:t>
            </a:r>
            <a:r>
              <a:rPr b="0" lang="en-US" sz="2200" spc="-1" strike="noStrike">
                <a:latin typeface="Arial"/>
              </a:rPr>
              <a:t>+</a:t>
            </a:r>
            <a:r>
              <a:rPr b="1" lang="en-US" sz="2200" spc="-1" strike="noStrike">
                <a:latin typeface="Arial"/>
              </a:rPr>
              <a:t>c</a:t>
            </a:r>
            <a:r>
              <a:rPr b="0" lang="en-US" sz="2200" spc="-1" strike="noStrike">
                <a:latin typeface="Arial"/>
              </a:rPr>
              <a:t>)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"/>
          <p:cNvSpPr txBox="1"/>
          <p:nvPr/>
        </p:nvSpPr>
        <p:spPr>
          <a:xfrm>
            <a:off x="457200" y="457200"/>
            <a:ext cx="9372600" cy="686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latin typeface="Arial"/>
                <a:ea typeface="Microsoft YaHei"/>
              </a:rPr>
              <a:t>The same 3 unit cells as [a, b, c, α, β, γ], Gruber</a:t>
            </a:r>
            <a:r>
              <a:rPr b="0" lang="en-US" sz="2000" spc="-1" strike="noStrike">
                <a:latin typeface="Arial"/>
                <a:ea typeface="Microsoft YaHei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G</a:t>
            </a:r>
            <a:r>
              <a:rPr b="1" lang="en-US" sz="2000" spc="-1" strike="noStrike" baseline="33000">
                <a:solidFill>
                  <a:srgbClr val="000000"/>
                </a:solidFill>
                <a:latin typeface="Arial"/>
                <a:ea typeface="Arial"/>
              </a:rPr>
              <a:t>6 </a:t>
            </a:r>
            <a:r>
              <a:rPr b="1" lang="en-US" sz="2000" spc="-1" strike="noStrike">
                <a:latin typeface="Arial"/>
                <a:ea typeface="Microsoft YaHei"/>
              </a:rPr>
              <a:t>and Selling </a:t>
            </a:r>
            <a:r>
              <a:rPr b="1" lang="en-US" sz="2000" spc="-1" strike="noStrike">
                <a:latin typeface="Arial"/>
                <a:ea typeface="Microsoft YaHei"/>
              </a:rPr>
              <a:t>S</a:t>
            </a:r>
            <a:r>
              <a:rPr b="1" lang="en-US" sz="2000" spc="-1" strike="noStrike" baseline="33000">
                <a:solidFill>
                  <a:srgbClr val="000000"/>
                </a:solidFill>
                <a:latin typeface="Arial"/>
                <a:ea typeface="Arial"/>
              </a:rPr>
              <a:t>6</a:t>
            </a:r>
            <a:endParaRPr b="1" lang="en-US" sz="2000" spc="-1" strike="noStrike">
              <a:latin typeface="Arial"/>
            </a:endParaRPr>
          </a:p>
        </p:txBody>
      </p:sp>
      <p:sp>
        <p:nvSpPr>
          <p:cNvPr id="114" name=""/>
          <p:cNvSpPr txBox="1"/>
          <p:nvPr/>
        </p:nvSpPr>
        <p:spPr>
          <a:xfrm>
            <a:off x="914400" y="1143360"/>
            <a:ext cx="5715000" cy="1252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200" spc="-1" strike="noStrike">
                <a:latin typeface="Arial"/>
                <a:ea typeface="Microsoft YaHei"/>
              </a:rPr>
              <a:t>As [a, b, c, α, β, γ]</a:t>
            </a:r>
            <a:endParaRPr b="0" lang="en-US" sz="22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10 10 10   90 90 90 F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7.071 7.071 7.071 60 60 60 P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7.071 7.071 7.071 90 120 120 P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5" name=""/>
          <p:cNvSpPr txBox="1"/>
          <p:nvPr/>
        </p:nvSpPr>
        <p:spPr>
          <a:xfrm>
            <a:off x="914400" y="2416320"/>
            <a:ext cx="7543800" cy="261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latin typeface="Arial"/>
                <a:ea typeface="Microsoft YaHei"/>
              </a:rPr>
              <a:t>As Selling</a:t>
            </a:r>
            <a:r>
              <a:rPr b="0" lang="en-US" sz="2000" spc="-1" strike="noStrike">
                <a:latin typeface="Arial"/>
                <a:ea typeface="Microsoft YaHei"/>
              </a:rPr>
              <a:t> </a:t>
            </a:r>
            <a:r>
              <a:rPr b="1" lang="en-US" sz="2000" spc="-1" strike="noStrike">
                <a:latin typeface="Arial"/>
                <a:ea typeface="Microsoft YaHei"/>
              </a:rPr>
              <a:t>S</a:t>
            </a:r>
            <a:r>
              <a:rPr b="1" lang="en-US" sz="2000" spc="-1" strike="noStrike" baseline="33000">
                <a:solidFill>
                  <a:srgbClr val="000000"/>
                </a:solidFill>
                <a:latin typeface="Arial"/>
                <a:ea typeface="Arial"/>
              </a:rPr>
              <a:t>6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S6 0.00000 0.00000 0.00000 -100.00000 -100.00000 -100.00000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S6 24.99952 24.99952 24.99952 -99.99808 -99.99808 -99.99808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S6 0.00000 -24.99952 -24.99952 -0.00000 -24.99952 -24.99952</a:t>
            </a:r>
            <a:endParaRPr b="0" lang="en-US" sz="20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latin typeface="Arial"/>
                <a:ea typeface="Microsoft YaHei"/>
              </a:rPr>
              <a:t>As Gruber</a:t>
            </a:r>
            <a:r>
              <a:rPr b="0" lang="en-US" sz="2000" spc="-1" strike="noStrike">
                <a:latin typeface="Arial"/>
                <a:ea typeface="Microsoft YaHei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G</a:t>
            </a:r>
            <a:r>
              <a:rPr b="1" lang="en-US" sz="2000" spc="-1" strike="noStrike" baseline="33000">
                <a:solidFill>
                  <a:srgbClr val="000000"/>
                </a:solidFill>
                <a:latin typeface="Arial"/>
                <a:ea typeface="Arial"/>
              </a:rPr>
              <a:t>6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G6 100 100 100 0 0 0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G6 50 50 50 50 50 50 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G6 50 50 50 0 -50 -50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720" y="304560"/>
            <a:ext cx="10076760" cy="5340960"/>
          </a:xfrm>
          <a:prstGeom prst="rect">
            <a:avLst/>
          </a:prstGeom>
          <a:ln w="0">
            <a:noFill/>
          </a:ln>
        </p:spPr>
      </p:pic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228600" y="1137600"/>
            <a:ext cx="1706040" cy="1729080"/>
          </a:xfrm>
          <a:prstGeom prst="rect">
            <a:avLst/>
          </a:prstGeom>
          <a:ln w="0">
            <a:noFill/>
          </a:ln>
        </p:spPr>
      </p:pic>
      <p:sp>
        <p:nvSpPr>
          <p:cNvPr id="118" name=""/>
          <p:cNvSpPr txBox="1"/>
          <p:nvPr/>
        </p:nvSpPr>
        <p:spPr>
          <a:xfrm>
            <a:off x="-9720" y="21240"/>
            <a:ext cx="10068120" cy="6645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1" lang="en-US" sz="3600" spc="-1" strike="noStrike">
                <a:latin typeface="Arial"/>
              </a:rPr>
              <a:t>Table of Delaunay Characters</a:t>
            </a:r>
            <a:endParaRPr b="1" lang="en-US" sz="3600" spc="-1" strike="noStrike"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3"/>
          <a:stretch/>
        </p:blipFill>
        <p:spPr>
          <a:xfrm>
            <a:off x="89640" y="493200"/>
            <a:ext cx="2003760" cy="228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232920" y="1040760"/>
            <a:ext cx="9608760" cy="3580920"/>
          </a:xfrm>
          <a:prstGeom prst="rect">
            <a:avLst/>
          </a:prstGeom>
          <a:ln w="0">
            <a:noFill/>
          </a:ln>
        </p:spPr>
      </p:pic>
      <p:pic>
        <p:nvPicPr>
          <p:cNvPr id="121" name="" descr=""/>
          <p:cNvPicPr/>
          <p:nvPr/>
        </p:nvPicPr>
        <p:blipFill>
          <a:blip r:embed="rId2"/>
          <a:stretch/>
        </p:blipFill>
        <p:spPr>
          <a:xfrm>
            <a:off x="168120" y="1600200"/>
            <a:ext cx="3718080" cy="2353680"/>
          </a:xfrm>
          <a:prstGeom prst="rect">
            <a:avLst/>
          </a:prstGeom>
          <a:ln w="0">
            <a:noFill/>
          </a:ln>
        </p:spPr>
      </p:pic>
      <p:pic>
        <p:nvPicPr>
          <p:cNvPr id="122" name="" descr=""/>
          <p:cNvPicPr/>
          <p:nvPr/>
        </p:nvPicPr>
        <p:blipFill>
          <a:blip r:embed="rId3"/>
          <a:stretch/>
        </p:blipFill>
        <p:spPr>
          <a:xfrm>
            <a:off x="228600" y="914760"/>
            <a:ext cx="2514600" cy="685440"/>
          </a:xfrm>
          <a:prstGeom prst="rect">
            <a:avLst/>
          </a:prstGeom>
          <a:ln w="0">
            <a:noFill/>
          </a:ln>
        </p:spPr>
      </p:pic>
      <p:sp>
        <p:nvSpPr>
          <p:cNvPr id="123" name=""/>
          <p:cNvSpPr txBox="1"/>
          <p:nvPr/>
        </p:nvSpPr>
        <p:spPr>
          <a:xfrm>
            <a:off x="-9720" y="201600"/>
            <a:ext cx="10068120" cy="883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1" lang="en-US" sz="3600" spc="-1" strike="noStrike">
                <a:latin typeface="Arial"/>
              </a:rPr>
              <a:t>Table of Niggli Characters</a:t>
            </a:r>
            <a:endParaRPr b="1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696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latin typeface="Arial"/>
              </a:rPr>
              <a:t>ITERATE, 1988</a:t>
            </a:r>
            <a:endParaRPr b="1" lang="en-US" sz="4400" spc="-1" strike="noStrike">
              <a:latin typeface="Arial"/>
            </a:endParaRPr>
          </a:p>
        </p:txBody>
      </p:sp>
      <p:sp>
        <p:nvSpPr>
          <p:cNvPr id="125" name=""/>
          <p:cNvSpPr/>
          <p:nvPr/>
        </p:nvSpPr>
        <p:spPr>
          <a:xfrm>
            <a:off x="457200" y="1721520"/>
            <a:ext cx="8228880" cy="239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Niggli matrix was used as a model for a new, vector representation of unit cells. The advantage is that each of the Bravais lattice types is a linear subspace in this space. (Later, this space was named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b="1" lang="en-US" sz="18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DejaVu Sans"/>
              </a:rPr>
              <a:t>For a unit cell a, b, c, 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α, β, γ, a vector in </a:t>
            </a:r>
            <a:r>
              <a:rPr b="1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G</a:t>
            </a:r>
            <a:r>
              <a:rPr b="1" lang="en-US" sz="2100" spc="-1" strike="noStrike" baseline="33000">
                <a:solidFill>
                  <a:srgbClr val="000000"/>
                </a:solidFill>
                <a:latin typeface="Arial"/>
                <a:ea typeface="Arial"/>
              </a:rPr>
              <a:t>6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 is: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v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 = [a</a:t>
            </a:r>
            <a:r>
              <a:rPr b="0" lang="en-US" sz="2100" spc="-1" strike="noStrike" baseline="33000">
                <a:solidFill>
                  <a:srgbClr val="000000"/>
                </a:solidFill>
                <a:latin typeface="Arial"/>
                <a:ea typeface="Arial"/>
              </a:rPr>
              <a:t>2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, b</a:t>
            </a:r>
            <a:r>
              <a:rPr b="0" lang="en-US" sz="2100" spc="-1" strike="noStrike" baseline="33000">
                <a:solidFill>
                  <a:srgbClr val="000000"/>
                </a:solidFill>
                <a:latin typeface="Arial"/>
                <a:ea typeface="Arial"/>
              </a:rPr>
              <a:t>2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, c</a:t>
            </a:r>
            <a:r>
              <a:rPr b="0" lang="en-US" sz="2100" spc="-1" strike="noStrike" baseline="33000">
                <a:solidFill>
                  <a:srgbClr val="000000"/>
                </a:solidFill>
                <a:latin typeface="Arial"/>
                <a:ea typeface="Arial"/>
              </a:rPr>
              <a:t>2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, 2b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·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c, 2a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·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c, 2a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·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b]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26" name=""/>
          <p:cNvSpPr txBox="1"/>
          <p:nvPr/>
        </p:nvSpPr>
        <p:spPr>
          <a:xfrm>
            <a:off x="685800" y="1143000"/>
            <a:ext cx="52578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LCA  remove slide?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0" y="88920"/>
            <a:ext cx="10058400" cy="121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latin typeface="Arial"/>
              </a:rPr>
              <a:t>BGAOL, 2014</a:t>
            </a:r>
            <a:br>
              <a:rPr sz="4400"/>
            </a:br>
            <a:r>
              <a:rPr b="1" lang="en-US" sz="3600" spc="-1" strike="noStrike">
                <a:latin typeface="Arial"/>
              </a:rPr>
              <a:t>(Bravais General Analysis of Lattices)</a:t>
            </a:r>
            <a:endParaRPr b="1" lang="en-US" sz="3600" spc="-1" strike="noStrike"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685800" y="1748160"/>
            <a:ext cx="8228880" cy="30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Formal description of the space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G</a:t>
            </a:r>
            <a:r>
              <a:rPr b="1" lang="en-US" sz="2000" spc="-1" strike="noStrike" baseline="33000">
                <a:solidFill>
                  <a:srgbClr val="000000"/>
                </a:solidFill>
                <a:latin typeface="Arial"/>
                <a:ea typeface="Arial"/>
              </a:rPr>
              <a:t>6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for describing unit cells.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For a unit cell a, b, c, α, β, γ, a vector in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G</a:t>
            </a:r>
            <a:r>
              <a:rPr b="1" lang="en-US" sz="2000" spc="-1" strike="noStrike" baseline="33000">
                <a:solidFill>
                  <a:srgbClr val="000000"/>
                </a:solidFill>
                <a:latin typeface="Arial"/>
                <a:ea typeface="Arial"/>
              </a:rPr>
              <a:t>6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is: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v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 = [</a:t>
            </a:r>
            <a:r>
              <a:rPr b="1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-US" sz="2100" spc="-1" strike="noStrike" baseline="33000">
                <a:solidFill>
                  <a:srgbClr val="000000"/>
                </a:solidFill>
                <a:latin typeface="Arial"/>
                <a:ea typeface="Arial"/>
              </a:rPr>
              <a:t>2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1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b</a:t>
            </a:r>
            <a:r>
              <a:rPr b="0" lang="en-US" sz="2100" spc="-1" strike="noStrike" baseline="33000">
                <a:solidFill>
                  <a:srgbClr val="000000"/>
                </a:solidFill>
                <a:latin typeface="Arial"/>
                <a:ea typeface="Arial"/>
              </a:rPr>
              <a:t>2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1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0" lang="en-US" sz="2100" spc="-1" strike="noStrike" baseline="33000">
                <a:solidFill>
                  <a:srgbClr val="000000"/>
                </a:solidFill>
                <a:latin typeface="Arial"/>
                <a:ea typeface="Arial"/>
              </a:rPr>
              <a:t>2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, 2</a:t>
            </a:r>
            <a:r>
              <a:rPr b="1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b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·</a:t>
            </a:r>
            <a:r>
              <a:rPr b="1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, 2</a:t>
            </a:r>
            <a:r>
              <a:rPr b="1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·</a:t>
            </a:r>
            <a:r>
              <a:rPr b="1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, 2</a:t>
            </a:r>
            <a:r>
              <a:rPr b="1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·</a:t>
            </a:r>
            <a:r>
              <a:rPr b="1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b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]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BGAOL was found to be quite reliable for aiding Bravais lattice choices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696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latin typeface="Arial"/>
              </a:rPr>
              <a:t>LRL_WEB Resources</a:t>
            </a:r>
            <a:endParaRPr b="1" lang="en-US" sz="4400" spc="-1" strike="noStrike"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777240" y="2057400"/>
            <a:ext cx="8137440" cy="1553400"/>
          </a:xfrm>
          <a:prstGeom prst="rect">
            <a:avLst/>
          </a:prstGeom>
          <a:ln w="0">
            <a:noFill/>
          </a:ln>
        </p:spPr>
      </p:pic>
      <p:sp>
        <p:nvSpPr>
          <p:cNvPr id="131" name=""/>
          <p:cNvSpPr/>
          <p:nvPr/>
        </p:nvSpPr>
        <p:spPr>
          <a:xfrm>
            <a:off x="1479600" y="2711160"/>
            <a:ext cx="3199680" cy="685080"/>
          </a:xfrm>
          <a:prstGeom prst="ellipse">
            <a:avLst/>
          </a:prstGeom>
          <a:noFill/>
          <a:ln w="73080">
            <a:solidFill>
              <a:srgbClr val="31400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696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latin typeface="Arial"/>
              </a:rPr>
              <a:t>LRL_WEB has SELLA</a:t>
            </a:r>
            <a:endParaRPr b="1" lang="en-US" sz="4400" spc="-1" strike="noStrike"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457200" y="1371600"/>
            <a:ext cx="5158080" cy="1698120"/>
          </a:xfrm>
          <a:prstGeom prst="rect">
            <a:avLst/>
          </a:prstGeom>
          <a:ln w="0">
            <a:noFill/>
          </a:ln>
        </p:spPr>
      </p:pic>
      <p:sp>
        <p:nvSpPr>
          <p:cNvPr id="134" name=""/>
          <p:cNvSpPr txBox="1"/>
          <p:nvPr/>
        </p:nvSpPr>
        <p:spPr>
          <a:xfrm>
            <a:off x="685800" y="3657600"/>
            <a:ext cx="43434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  <a:ea typeface="Microsoft YaHei"/>
              </a:rPr>
              <a:t>SELLA is based on Delaunay reduction and uses the </a:t>
            </a:r>
            <a:r>
              <a:rPr b="1" lang="en-US" sz="1800" spc="-1" strike="noStrike">
                <a:latin typeface="Arial"/>
                <a:ea typeface="Microsoft YaHei"/>
              </a:rPr>
              <a:t>S</a:t>
            </a:r>
            <a:r>
              <a:rPr b="1" lang="en-US" sz="1800" spc="-1" strike="noStrike" baseline="33000">
                <a:solidFill>
                  <a:srgbClr val="000000"/>
                </a:solidFill>
                <a:latin typeface="Arial"/>
                <a:ea typeface="Arial"/>
              </a:rPr>
              <a:t>6</a:t>
            </a:r>
            <a:r>
              <a:rPr b="0" lang="en-US" sz="1800" spc="-1" strike="noStrike">
                <a:latin typeface="Arial"/>
              </a:rPr>
              <a:t> vector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696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latin typeface="Arial"/>
              </a:rPr>
              <a:t>LRL_WEB</a:t>
            </a:r>
            <a:endParaRPr b="1" lang="en-US" sz="44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1350720" y="914400"/>
            <a:ext cx="7792560" cy="4532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452484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latin typeface="Arial"/>
              </a:rPr>
              <a:t>SELLA, 2019</a:t>
            </a:r>
            <a:endParaRPr b="1" lang="en-US" sz="4400" spc="-1" strike="noStrike">
              <a:latin typeface="Arial"/>
            </a:endParaRPr>
          </a:p>
        </p:txBody>
      </p:sp>
      <p:sp>
        <p:nvSpPr>
          <p:cNvPr id="136" name=""/>
          <p:cNvSpPr/>
          <p:nvPr/>
        </p:nvSpPr>
        <p:spPr>
          <a:xfrm>
            <a:off x="1143000" y="1828800"/>
            <a:ext cx="3885480" cy="25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SELLA is still under development, but it is functional.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SELLA produces its results as a graphical presentation of Grimmer’s  hierarchal display of Bravais lattices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5257800" y="319680"/>
            <a:ext cx="4269240" cy="5119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87080" y="79560"/>
            <a:ext cx="4770000" cy="124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latin typeface="Arial"/>
              </a:rPr>
              <a:t>LRL_WEB has SELLA</a:t>
            </a:r>
            <a:endParaRPr b="1" lang="en-US" sz="4400" spc="-1" strike="noStrike"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5403600" y="252720"/>
            <a:ext cx="4133160" cy="5257080"/>
          </a:xfrm>
          <a:prstGeom prst="rect">
            <a:avLst/>
          </a:prstGeom>
          <a:ln w="0">
            <a:noFill/>
          </a:ln>
        </p:spPr>
      </p:pic>
      <p:pic>
        <p:nvPicPr>
          <p:cNvPr id="140" name="" descr=""/>
          <p:cNvPicPr/>
          <p:nvPr/>
        </p:nvPicPr>
        <p:blipFill>
          <a:blip r:embed="rId2"/>
          <a:stretch/>
        </p:blipFill>
        <p:spPr>
          <a:xfrm>
            <a:off x="316800" y="1953000"/>
            <a:ext cx="4483080" cy="1476000"/>
          </a:xfrm>
          <a:prstGeom prst="rect">
            <a:avLst/>
          </a:prstGeom>
          <a:ln w="0">
            <a:noFill/>
          </a:ln>
        </p:spPr>
      </p:pic>
      <p:sp>
        <p:nvSpPr>
          <p:cNvPr id="141" name=""/>
          <p:cNvSpPr/>
          <p:nvPr/>
        </p:nvSpPr>
        <p:spPr>
          <a:xfrm>
            <a:off x="685800" y="4114800"/>
            <a:ext cx="3200040" cy="4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latin typeface="Arial"/>
              </a:rPr>
              <a:t>F 10 10 10  90 90 90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5429160" y="241560"/>
            <a:ext cx="4177440" cy="5259960"/>
          </a:xfrm>
          <a:prstGeom prst="rect">
            <a:avLst/>
          </a:prstGeom>
          <a:ln w="0">
            <a:noFill/>
          </a:ln>
        </p:spPr>
      </p:pic>
      <p:sp>
        <p:nvSpPr>
          <p:cNvPr id="143" name=""/>
          <p:cNvSpPr/>
          <p:nvPr/>
        </p:nvSpPr>
        <p:spPr>
          <a:xfrm>
            <a:off x="487080" y="353520"/>
            <a:ext cx="4770000" cy="12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LRL_WEB has SELLA</a:t>
            </a:r>
            <a:endParaRPr b="1" lang="en-US" sz="4400" spc="-1" strike="noStrike">
              <a:latin typeface="Arial"/>
            </a:endParaRPr>
          </a:p>
        </p:txBody>
      </p:sp>
      <p:sp>
        <p:nvSpPr>
          <p:cNvPr id="144" name=""/>
          <p:cNvSpPr/>
          <p:nvPr/>
        </p:nvSpPr>
        <p:spPr>
          <a:xfrm>
            <a:off x="685800" y="2971800"/>
            <a:ext cx="434304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latin typeface="Arial"/>
              </a:rPr>
              <a:t>P 7.071 7.071 7.071  90 120 120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"/>
          <p:cNvSpPr/>
          <p:nvPr/>
        </p:nvSpPr>
        <p:spPr>
          <a:xfrm>
            <a:off x="654480" y="228600"/>
            <a:ext cx="8718120" cy="94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latin typeface="Arial"/>
              </a:rPr>
              <a:t>LRL_WEB has Lattice Matching</a:t>
            </a:r>
            <a:endParaRPr b="1" lang="en-US" sz="4400" spc="-1" strike="noStrike"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731880" y="1172520"/>
            <a:ext cx="5689080" cy="1571760"/>
          </a:xfrm>
          <a:prstGeom prst="rect">
            <a:avLst/>
          </a:prstGeom>
          <a:ln w="0">
            <a:noFill/>
          </a:ln>
        </p:spPr>
      </p:pic>
      <p:sp>
        <p:nvSpPr>
          <p:cNvPr id="147" name=""/>
          <p:cNvSpPr/>
          <p:nvPr/>
        </p:nvSpPr>
        <p:spPr>
          <a:xfrm>
            <a:off x="914400" y="2827800"/>
            <a:ext cx="4343040" cy="102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latin typeface="Arial"/>
              </a:rPr>
              <a:t>F 10 10 10  90 90 90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latin typeface="Arial"/>
              </a:rPr>
              <a:t>P 7.071 7.071 7.071  90 120 120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2"/>
          <a:stretch/>
        </p:blipFill>
        <p:spPr>
          <a:xfrm>
            <a:off x="716400" y="3708000"/>
            <a:ext cx="8899920" cy="1477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696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latin typeface="Arial"/>
              </a:rPr>
              <a:t>Example from Marsh</a:t>
            </a:r>
            <a:endParaRPr b="1" lang="en-US" sz="4400" spc="-1" strike="noStrike">
              <a:latin typeface="Arial"/>
            </a:endParaRPr>
          </a:p>
        </p:txBody>
      </p:sp>
      <p:sp>
        <p:nvSpPr>
          <p:cNvPr id="150" name=""/>
          <p:cNvSpPr/>
          <p:nvPr/>
        </p:nvSpPr>
        <p:spPr>
          <a:xfrm>
            <a:off x="457200" y="4572000"/>
            <a:ext cx="86864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On the Structure of KAsSe</a:t>
            </a:r>
            <a:r>
              <a:rPr b="1" lang="en-US" sz="1800" spc="-1" strike="noStrike" baseline="-8000">
                <a:latin typeface="Arial"/>
              </a:rPr>
              <a:t>2</a:t>
            </a:r>
            <a:r>
              <a:rPr b="0" lang="en-US" sz="1800" spc="-1" strike="noStrike" baseline="-8000">
                <a:latin typeface="Arial"/>
              </a:rPr>
              <a:t>, </a:t>
            </a:r>
            <a:r>
              <a:rPr b="0" lang="en-US" sz="1800" spc="-1" strike="noStrike">
                <a:latin typeface="Arial"/>
              </a:rPr>
              <a:t>Kapon, Reisner,&amp; Marsh, 1989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1" name=""/>
          <p:cNvSpPr/>
          <p:nvPr/>
        </p:nvSpPr>
        <p:spPr>
          <a:xfrm>
            <a:off x="685800" y="1371600"/>
            <a:ext cx="6629040" cy="55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P 6.558, 12.628, 6.554, 100.43, 107.53, 100.48 (P1)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latin typeface="Arial"/>
              </a:rPr>
              <a:t>(Sheldrick &amp; Haeusler, 1988)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52" name=""/>
          <p:cNvSpPr/>
          <p:nvPr/>
        </p:nvSpPr>
        <p:spPr>
          <a:xfrm>
            <a:off x="685800" y="2286000"/>
            <a:ext cx="5486040" cy="55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C 7.750, 10.576, 12.628, 90.03, 107.88, 89.96  (Cc)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latin typeface="Arial"/>
                <a:ea typeface="Microsoft YaHei"/>
              </a:rPr>
              <a:t>(Kapon, Reisner, &amp; Marsh, 1989)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2"/>
          <p:cNvSpPr/>
          <p:nvPr/>
        </p:nvSpPr>
        <p:spPr>
          <a:xfrm>
            <a:off x="504000" y="225720"/>
            <a:ext cx="906696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latin typeface="Arial"/>
              </a:rPr>
              <a:t>Example from </a:t>
            </a:r>
            <a:endParaRPr b="1" lang="en-US" sz="4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latin typeface="Arial"/>
              </a:rPr>
              <a:t>Marsh (2)</a:t>
            </a:r>
            <a:endParaRPr b="1" lang="en-US" sz="4400" spc="-1" strike="noStrike"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390960" y="1600200"/>
            <a:ext cx="4974840" cy="1248840"/>
          </a:xfrm>
          <a:prstGeom prst="rect">
            <a:avLst/>
          </a:prstGeom>
          <a:ln w="0">
            <a:noFill/>
          </a:ln>
        </p:spPr>
      </p:pic>
      <p:pic>
        <p:nvPicPr>
          <p:cNvPr id="155" name="" descr=""/>
          <p:cNvPicPr/>
          <p:nvPr/>
        </p:nvPicPr>
        <p:blipFill>
          <a:blip r:embed="rId2"/>
          <a:stretch/>
        </p:blipFill>
        <p:spPr>
          <a:xfrm>
            <a:off x="48240" y="3657600"/>
            <a:ext cx="6172560" cy="1143000"/>
          </a:xfrm>
          <a:prstGeom prst="rect">
            <a:avLst/>
          </a:prstGeom>
          <a:ln w="0">
            <a:noFill/>
          </a:ln>
        </p:spPr>
      </p:pic>
      <p:grpSp>
        <p:nvGrpSpPr>
          <p:cNvPr id="156" name=""/>
          <p:cNvGrpSpPr/>
          <p:nvPr/>
        </p:nvGrpSpPr>
        <p:grpSpPr>
          <a:xfrm>
            <a:off x="5446440" y="0"/>
            <a:ext cx="4506120" cy="5486400"/>
            <a:chOff x="5446440" y="0"/>
            <a:chExt cx="4506120" cy="5486400"/>
          </a:xfrm>
        </p:grpSpPr>
        <p:pic>
          <p:nvPicPr>
            <p:cNvPr id="157" name="" descr=""/>
            <p:cNvPicPr/>
            <p:nvPr/>
          </p:nvPicPr>
          <p:blipFill>
            <a:blip r:embed="rId3"/>
            <a:stretch/>
          </p:blipFill>
          <p:spPr>
            <a:xfrm>
              <a:off x="5446440" y="0"/>
              <a:ext cx="4506120" cy="5486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"/>
            <p:cNvSpPr/>
            <p:nvPr/>
          </p:nvSpPr>
          <p:spPr>
            <a:xfrm>
              <a:off x="8020080" y="4160880"/>
              <a:ext cx="1528560" cy="527760"/>
            </a:xfrm>
            <a:prstGeom prst="ellipse">
              <a:avLst/>
            </a:prstGeom>
            <a:noFill/>
            <a:ln w="57240">
              <a:solidFill>
                <a:srgbClr val="31400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" name=""/>
            <p:cNvSpPr/>
            <p:nvPr/>
          </p:nvSpPr>
          <p:spPr>
            <a:xfrm>
              <a:off x="8073720" y="2971800"/>
              <a:ext cx="962640" cy="888480"/>
            </a:xfrm>
            <a:prstGeom prst="ellipse">
              <a:avLst/>
            </a:prstGeom>
            <a:noFill/>
            <a:ln w="57240">
              <a:solidFill>
                <a:srgbClr val="83ca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731880" y="1171080"/>
            <a:ext cx="5689080" cy="1571760"/>
          </a:xfrm>
          <a:prstGeom prst="rect">
            <a:avLst/>
          </a:prstGeom>
          <a:ln w="0">
            <a:noFill/>
          </a:ln>
        </p:spPr>
      </p:pic>
      <p:pic>
        <p:nvPicPr>
          <p:cNvPr id="161" name="" descr=""/>
          <p:cNvPicPr/>
          <p:nvPr/>
        </p:nvPicPr>
        <p:blipFill>
          <a:blip r:embed="rId2"/>
          <a:stretch/>
        </p:blipFill>
        <p:spPr>
          <a:xfrm>
            <a:off x="685800" y="2719800"/>
            <a:ext cx="5648040" cy="1142640"/>
          </a:xfrm>
          <a:prstGeom prst="rect">
            <a:avLst/>
          </a:prstGeom>
          <a:ln w="0">
            <a:noFill/>
          </a:ln>
        </p:spPr>
      </p:pic>
      <p:pic>
        <p:nvPicPr>
          <p:cNvPr id="162" name="" descr=""/>
          <p:cNvPicPr/>
          <p:nvPr/>
        </p:nvPicPr>
        <p:blipFill>
          <a:blip r:embed="rId3"/>
          <a:stretch/>
        </p:blipFill>
        <p:spPr>
          <a:xfrm>
            <a:off x="701280" y="4114800"/>
            <a:ext cx="6513480" cy="1142640"/>
          </a:xfrm>
          <a:prstGeom prst="rect">
            <a:avLst/>
          </a:prstGeom>
          <a:ln w="0">
            <a:noFill/>
          </a:ln>
        </p:spPr>
      </p:pic>
      <p:sp>
        <p:nvSpPr>
          <p:cNvPr id="163" name="PlaceHolder 13"/>
          <p:cNvSpPr/>
          <p:nvPr/>
        </p:nvSpPr>
        <p:spPr>
          <a:xfrm>
            <a:off x="504360" y="225720"/>
            <a:ext cx="906696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Example from Marsh (3)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4" name=""/>
          <p:cNvSpPr txBox="1"/>
          <p:nvPr/>
        </p:nvSpPr>
        <p:spPr>
          <a:xfrm>
            <a:off x="1134360" y="198720"/>
            <a:ext cx="6180840" cy="71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4400" spc="-1" strike="noStrike">
                <a:latin typeface="Arial"/>
              </a:rPr>
              <a:t>Example from Marsh (3)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228600" y="2303640"/>
            <a:ext cx="4800240" cy="1308600"/>
          </a:xfrm>
          <a:prstGeom prst="rect">
            <a:avLst/>
          </a:prstGeom>
          <a:ln w="0">
            <a:noFill/>
          </a:ln>
        </p:spPr>
      </p:pic>
      <p:sp>
        <p:nvSpPr>
          <p:cNvPr id="166" name="PlaceHolder 7"/>
          <p:cNvSpPr/>
          <p:nvPr/>
        </p:nvSpPr>
        <p:spPr>
          <a:xfrm>
            <a:off x="487440" y="79560"/>
            <a:ext cx="4770000" cy="12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Graphical Programs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"/>
          <p:cNvSpPr txBox="1"/>
          <p:nvPr/>
        </p:nvSpPr>
        <p:spPr>
          <a:xfrm>
            <a:off x="228600" y="228600"/>
            <a:ext cx="891540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400" spc="-1" strike="noStrike">
                <a:latin typeface="Arial"/>
              </a:rPr>
              <a:t>C</a:t>
            </a:r>
            <a:r>
              <a:rPr b="1" lang="en-US" sz="2400" spc="-1" strike="noStrike" baseline="33000">
                <a:latin typeface="Arial"/>
              </a:rPr>
              <a:t>3</a:t>
            </a:r>
            <a:r>
              <a:rPr b="1" lang="en-US" sz="2400" spc="-1" strike="noStrike">
                <a:latin typeface="Arial"/>
              </a:rPr>
              <a:t> and plotting in C</a:t>
            </a:r>
            <a:r>
              <a:rPr b="1" lang="en-US" sz="2400" spc="-1" strike="noStrike" baseline="33000">
                <a:latin typeface="Arial"/>
              </a:rPr>
              <a:t>3</a:t>
            </a:r>
            <a:endParaRPr b="1" lang="en-US" sz="2400" spc="-1" strike="noStrike">
              <a:latin typeface="Arial"/>
            </a:endParaRPr>
          </a:p>
        </p:txBody>
      </p:sp>
      <p:sp>
        <p:nvSpPr>
          <p:cNvPr id="168" name=""/>
          <p:cNvSpPr txBox="1"/>
          <p:nvPr/>
        </p:nvSpPr>
        <p:spPr>
          <a:xfrm>
            <a:off x="457200" y="914400"/>
            <a:ext cx="9144000" cy="327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Delaunay (Delone) pointed out the close association of pairs of scalar in </a:t>
            </a:r>
            <a:r>
              <a:rPr b="1" lang="en-US" sz="1800" spc="-1" strike="noStrike">
                <a:latin typeface="Arial"/>
              </a:rPr>
              <a:t>S</a:t>
            </a:r>
            <a:r>
              <a:rPr b="1" lang="en-US" sz="1800" spc="-1" strike="noStrike" baseline="33000">
                <a:latin typeface="Arial"/>
              </a:rPr>
              <a:t>6</a:t>
            </a:r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  <a:ea typeface="Microsoft YaHei"/>
              </a:rPr>
              <a:t>Noticing that the pairs were those where an edge vector was associated with its opposite interaxial angle, we create a new space: </a:t>
            </a:r>
            <a:r>
              <a:rPr b="1" lang="en-US" sz="2000" spc="-1" strike="noStrike">
                <a:latin typeface="Arial"/>
              </a:rPr>
              <a:t>C</a:t>
            </a:r>
            <a:r>
              <a:rPr b="1" lang="en-US" sz="2000" spc="-1" strike="noStrike" baseline="33000">
                <a:latin typeface="Arial"/>
              </a:rPr>
              <a:t>3</a:t>
            </a:r>
            <a:r>
              <a:rPr b="0" lang="en-US" sz="1800" spc="-1" strike="noStrike">
                <a:latin typeface="Arial"/>
              </a:rPr>
              <a:t> a 3-D space of 3 complex numbers, where each defines a 2-D complex plane.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latin typeface="Arial"/>
                <a:ea typeface="Microsoft YaHei"/>
              </a:rPr>
              <a:t>C3</a:t>
            </a:r>
            <a:r>
              <a:rPr b="0" lang="en-US" sz="2100" spc="-1" strike="noStrike">
                <a:latin typeface="Arial"/>
                <a:ea typeface="Microsoft YaHei"/>
              </a:rPr>
              <a:t> =  [(|a|,</a:t>
            </a:r>
            <a:r>
              <a:rPr b="0" lang="en-US" sz="2200" spc="-1" strike="noStrike">
                <a:latin typeface="Arial"/>
                <a:ea typeface="Microsoft YaHei"/>
              </a:rPr>
              <a:t>α), (|b|,β), (|c|,γ)]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latin typeface="Arial"/>
                <a:ea typeface="Microsoft YaHei"/>
              </a:rPr>
              <a:t>or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latin typeface="Arial"/>
                <a:ea typeface="Microsoft YaHei"/>
              </a:rPr>
              <a:t>C3</a:t>
            </a:r>
            <a:r>
              <a:rPr b="0" lang="en-US" sz="2100" spc="-1" strike="noStrike">
                <a:latin typeface="Arial"/>
                <a:ea typeface="Microsoft YaHei"/>
              </a:rPr>
              <a:t> =  [(|</a:t>
            </a:r>
            <a:r>
              <a:rPr b="1" lang="en-US" sz="2100" spc="-1" strike="noStrike">
                <a:latin typeface="Arial"/>
                <a:ea typeface="Microsoft YaHei"/>
              </a:rPr>
              <a:t>a</a:t>
            </a:r>
            <a:r>
              <a:rPr b="0" lang="en-US" sz="2100" spc="-1" strike="noStrike">
                <a:latin typeface="Arial"/>
                <a:ea typeface="Microsoft YaHei"/>
              </a:rPr>
              <a:t>|cos(</a:t>
            </a:r>
            <a:r>
              <a:rPr b="0" lang="en-US" sz="2200" spc="-1" strike="noStrike">
                <a:latin typeface="Arial"/>
                <a:ea typeface="Microsoft YaHei"/>
              </a:rPr>
              <a:t>α), |</a:t>
            </a:r>
            <a:r>
              <a:rPr b="1" lang="en-US" sz="2200" spc="-1" strike="noStrike">
                <a:latin typeface="Arial"/>
                <a:ea typeface="Microsoft YaHei"/>
              </a:rPr>
              <a:t>a</a:t>
            </a:r>
            <a:r>
              <a:rPr b="0" lang="en-US" sz="2200" spc="-1" strike="noStrike">
                <a:latin typeface="Arial"/>
                <a:ea typeface="Microsoft YaHei"/>
              </a:rPr>
              <a:t>|sin(α)),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latin typeface="Arial"/>
                <a:ea typeface="Microsoft YaHei"/>
              </a:rPr>
              <a:t>          </a:t>
            </a:r>
            <a:r>
              <a:rPr b="0" lang="en-US" sz="2200" spc="-1" strike="noStrike">
                <a:latin typeface="Arial"/>
                <a:ea typeface="Microsoft YaHei"/>
              </a:rPr>
              <a:t>(|</a:t>
            </a:r>
            <a:r>
              <a:rPr b="1" lang="en-US" sz="2200" spc="-1" strike="noStrike">
                <a:latin typeface="Arial"/>
                <a:ea typeface="Microsoft YaHei"/>
              </a:rPr>
              <a:t>b</a:t>
            </a:r>
            <a:r>
              <a:rPr b="0" lang="en-US" sz="2200" spc="-1" strike="noStrike">
                <a:latin typeface="Arial"/>
                <a:ea typeface="Microsoft YaHei"/>
              </a:rPr>
              <a:t>|cos(β), |</a:t>
            </a:r>
            <a:r>
              <a:rPr b="1" lang="en-US" sz="2200" spc="-1" strike="noStrike">
                <a:latin typeface="Arial"/>
                <a:ea typeface="Microsoft YaHei"/>
              </a:rPr>
              <a:t>b</a:t>
            </a:r>
            <a:r>
              <a:rPr b="0" lang="en-US" sz="2200" spc="-1" strike="noStrike">
                <a:latin typeface="Arial"/>
                <a:ea typeface="Microsoft YaHei"/>
              </a:rPr>
              <a:t>|sin</a:t>
            </a:r>
            <a:r>
              <a:rPr b="1" lang="en-US" sz="2200" spc="-1" strike="noStrike">
                <a:latin typeface="Arial"/>
                <a:ea typeface="Microsoft YaHei"/>
              </a:rPr>
              <a:t>(</a:t>
            </a:r>
            <a:r>
              <a:rPr b="0" lang="en-US" sz="2200" spc="-1" strike="noStrike">
                <a:latin typeface="Arial"/>
                <a:ea typeface="Microsoft YaHei"/>
              </a:rPr>
              <a:t>β))</a:t>
            </a:r>
            <a:r>
              <a:rPr b="1" lang="en-US" sz="2200" spc="-1" strike="noStrike">
                <a:latin typeface="Arial"/>
                <a:ea typeface="Microsoft YaHei"/>
              </a:rPr>
              <a:t>,</a:t>
            </a:r>
            <a:r>
              <a:rPr b="0" lang="en-US" sz="2200" spc="-1" strike="noStrike">
                <a:latin typeface="Arial"/>
                <a:ea typeface="Microsoft YaHei"/>
              </a:rPr>
              <a:t>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latin typeface="Arial"/>
                <a:ea typeface="Microsoft YaHei"/>
              </a:rPr>
              <a:t>          </a:t>
            </a:r>
            <a:r>
              <a:rPr b="0" lang="en-US" sz="2200" spc="-1" strike="noStrike">
                <a:latin typeface="Arial"/>
                <a:ea typeface="Microsoft YaHei"/>
              </a:rPr>
              <a:t>(|</a:t>
            </a:r>
            <a:r>
              <a:rPr b="1" lang="en-US" sz="2200" spc="-1" strike="noStrike">
                <a:latin typeface="Arial"/>
                <a:ea typeface="Microsoft YaHei"/>
              </a:rPr>
              <a:t>c</a:t>
            </a:r>
            <a:r>
              <a:rPr b="0" lang="en-US" sz="2200" spc="-1" strike="noStrike">
                <a:latin typeface="Arial"/>
                <a:ea typeface="Microsoft YaHei"/>
              </a:rPr>
              <a:t>|cos(γ), |</a:t>
            </a:r>
            <a:r>
              <a:rPr b="1" lang="en-US" sz="2200" spc="-1" strike="noStrike">
                <a:latin typeface="Arial"/>
                <a:ea typeface="Microsoft YaHei"/>
              </a:rPr>
              <a:t>c</a:t>
            </a:r>
            <a:r>
              <a:rPr b="0" lang="en-US" sz="2200" spc="-1" strike="noStrike">
                <a:latin typeface="Arial"/>
                <a:ea typeface="Microsoft YaHei"/>
              </a:rPr>
              <a:t>|sin(γ))]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696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latin typeface="Arial"/>
                <a:ea typeface="Microsoft YaHei"/>
              </a:rPr>
              <a:t>Expanding shell around P 10 10 10 89 89 89</a:t>
            </a:r>
            <a:r>
              <a:rPr b="1" lang="en-US" sz="2800" spc="-1" strike="noStrike">
                <a:latin typeface="Arial"/>
              </a:rPr>
              <a:t> </a:t>
            </a:r>
            <a:br>
              <a:rPr sz="2200"/>
            </a:br>
            <a:r>
              <a:rPr b="1" lang="en-US" sz="2200" spc="-1" strike="noStrike">
                <a:latin typeface="Arial"/>
              </a:rPr>
              <a:t>and plotting in C</a:t>
            </a:r>
            <a:r>
              <a:rPr b="1" lang="en-US" sz="2200" spc="-1" strike="noStrike" baseline="33000">
                <a:latin typeface="Arial"/>
              </a:rPr>
              <a:t>3</a:t>
            </a:r>
            <a:endParaRPr b="1" lang="en-US" sz="2200" spc="-1" strike="noStrike"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942120" y="1584360"/>
            <a:ext cx="8380800" cy="2894400"/>
          </a:xfrm>
          <a:prstGeom prst="rect">
            <a:avLst/>
          </a:prstGeom>
          <a:ln w="0">
            <a:noFill/>
          </a:ln>
        </p:spPr>
      </p:pic>
      <p:sp>
        <p:nvSpPr>
          <p:cNvPr id="171" name=""/>
          <p:cNvSpPr txBox="1"/>
          <p:nvPr/>
        </p:nvSpPr>
        <p:spPr>
          <a:xfrm>
            <a:off x="914400" y="4428000"/>
            <a:ext cx="61722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  <a:ea typeface="Microsoft YaHei"/>
              </a:rPr>
              <a:t>Each frame created by 1000 perturbations, from 0% to 10% in </a:t>
            </a:r>
            <a:r>
              <a:rPr b="1" lang="en-US" sz="1800" spc="-1" strike="noStrike">
                <a:latin typeface="Arial"/>
                <a:ea typeface="Microsoft YaHei"/>
              </a:rPr>
              <a:t>S</a:t>
            </a:r>
            <a:r>
              <a:rPr b="1" lang="en-US" sz="1800" spc="-1" strike="noStrike" baseline="33000">
                <a:solidFill>
                  <a:srgbClr val="000000"/>
                </a:solidFill>
                <a:latin typeface="Arial"/>
                <a:ea typeface="Arial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"/>
          <p:cNvSpPr txBox="1"/>
          <p:nvPr/>
        </p:nvSpPr>
        <p:spPr>
          <a:xfrm>
            <a:off x="914400" y="5186160"/>
            <a:ext cx="8229600" cy="54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</a:rPr>
              <a:t>animated gif created with "Animated GIF Maker", https://ezgif.com/maker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696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latin typeface="Arial"/>
              </a:rPr>
              <a:t>LRL_WEB Resources</a:t>
            </a:r>
            <a:endParaRPr b="1" lang="en-US" sz="4400" spc="-1" strike="noStrike"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777240" y="2057400"/>
            <a:ext cx="8137440" cy="1553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696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latin typeface="Arial"/>
              </a:rPr>
              <a:t>Expanding shell around P 10 10 10 90 90 90,</a:t>
            </a:r>
            <a:br>
              <a:rPr sz="2200"/>
            </a:br>
            <a:r>
              <a:rPr b="1" lang="en-US" sz="2200" spc="-1" strike="noStrike">
                <a:latin typeface="Arial"/>
              </a:rPr>
              <a:t>followed by Delaunay reduction and plotting in C</a:t>
            </a:r>
            <a:r>
              <a:rPr b="1" lang="en-US" sz="2200" spc="-1" strike="noStrike" baseline="33000">
                <a:latin typeface="Arial"/>
              </a:rPr>
              <a:t>3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1467360" y="1672920"/>
            <a:ext cx="7999920" cy="2894400"/>
          </a:xfrm>
          <a:prstGeom prst="rect">
            <a:avLst/>
          </a:prstGeom>
          <a:ln w="0">
            <a:noFill/>
          </a:ln>
        </p:spPr>
      </p:pic>
      <p:sp>
        <p:nvSpPr>
          <p:cNvPr id="175" name=""/>
          <p:cNvSpPr txBox="1"/>
          <p:nvPr/>
        </p:nvSpPr>
        <p:spPr>
          <a:xfrm>
            <a:off x="914760" y="4500360"/>
            <a:ext cx="61722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  <a:ea typeface="Microsoft YaHei"/>
              </a:rPr>
              <a:t>Each frame created by 1000 perturbations, from 0% to 10% in </a:t>
            </a:r>
            <a:r>
              <a:rPr b="1" lang="en-US" sz="1800" spc="-1" strike="noStrike">
                <a:latin typeface="Arial"/>
                <a:ea typeface="Microsoft YaHei"/>
              </a:rPr>
              <a:t>S</a:t>
            </a:r>
            <a:r>
              <a:rPr b="1" lang="en-US" sz="1800" spc="-1" strike="noStrike" baseline="33000">
                <a:solidFill>
                  <a:srgbClr val="000000"/>
                </a:solidFill>
                <a:latin typeface="Arial"/>
                <a:ea typeface="Arial"/>
              </a:rPr>
              <a:t>6</a:t>
            </a:r>
            <a:r>
              <a:rPr b="0" lang="en-US" sz="1800" spc="-1" strike="noStrike">
                <a:latin typeface="Arial"/>
              </a:rPr>
              <a:t>, and Delaunay reduced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6" name=""/>
          <p:cNvSpPr txBox="1"/>
          <p:nvPr/>
        </p:nvSpPr>
        <p:spPr>
          <a:xfrm>
            <a:off x="914400" y="5257800"/>
            <a:ext cx="8229600" cy="54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</a:rPr>
              <a:t>animated gif created with "Animated GIF Maker", https://ezgif.com/maker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"/>
          <p:cNvSpPr txBox="1"/>
          <p:nvPr/>
        </p:nvSpPr>
        <p:spPr>
          <a:xfrm>
            <a:off x="0" y="228600"/>
            <a:ext cx="89154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latin typeface="Arial"/>
              </a:rPr>
              <a:t>P</a:t>
            </a:r>
            <a:r>
              <a:rPr b="1" lang="en-US" sz="3600" spc="-1" strike="noStrike" baseline="33000">
                <a:latin typeface="Arial"/>
              </a:rPr>
              <a:t>3</a:t>
            </a:r>
            <a:r>
              <a:rPr b="1" lang="en-US" sz="2600" spc="-1" strike="noStrike">
                <a:latin typeface="Arial"/>
              </a:rPr>
              <a:t> </a:t>
            </a:r>
            <a:r>
              <a:rPr b="1" lang="en-US" sz="3200" spc="-1" strike="noStrike">
                <a:latin typeface="Arial"/>
              </a:rPr>
              <a:t>and plotting in P</a:t>
            </a:r>
            <a:r>
              <a:rPr b="1" lang="en-US" sz="3200" spc="-1" strike="noStrike" baseline="33000">
                <a:latin typeface="Arial"/>
              </a:rPr>
              <a:t>3</a:t>
            </a:r>
            <a:endParaRPr b="1" lang="en-US" sz="3200" spc="-1" strike="noStrike">
              <a:latin typeface="Arial"/>
            </a:endParaRPr>
          </a:p>
        </p:txBody>
      </p:sp>
      <p:sp>
        <p:nvSpPr>
          <p:cNvPr id="178" name=""/>
          <p:cNvSpPr txBox="1"/>
          <p:nvPr/>
        </p:nvSpPr>
        <p:spPr>
          <a:xfrm>
            <a:off x="457200" y="914400"/>
            <a:ext cx="9144000" cy="327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Delaunay (Delone) pointed out the close association of pairs of scalar in </a:t>
            </a:r>
            <a:r>
              <a:rPr b="1" lang="en-US" sz="1800" spc="-1" strike="noStrike">
                <a:latin typeface="Arial"/>
              </a:rPr>
              <a:t>S</a:t>
            </a:r>
            <a:r>
              <a:rPr b="1" lang="en-US" sz="1800" spc="-1" strike="noStrike" baseline="33000">
                <a:latin typeface="Arial"/>
              </a:rPr>
              <a:t>6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  <a:ea typeface="Microsoft YaHei"/>
              </a:rPr>
              <a:t>Noticing that the pairs were those where an edge vector was associated with its opposite interaxial angle, we create a new space: </a:t>
            </a:r>
            <a:r>
              <a:rPr b="1" lang="en-US" sz="1800" spc="-1" strike="noStrike">
                <a:latin typeface="Arial"/>
                <a:ea typeface="Microsoft YaHei"/>
              </a:rPr>
              <a:t>P</a:t>
            </a:r>
            <a:r>
              <a:rPr b="1" lang="en-US" sz="2000" spc="-1" strike="noStrike" baseline="33000">
                <a:latin typeface="Arial"/>
              </a:rPr>
              <a:t>3</a:t>
            </a:r>
            <a:r>
              <a:rPr b="0" lang="en-US" sz="1800" spc="-1" strike="noStrike">
                <a:latin typeface="Arial"/>
              </a:rPr>
              <a:t>,a 3-D space of 3 complex numbers, where each defines a 2-D complex plane.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latin typeface="Arial"/>
                <a:ea typeface="Microsoft YaHei"/>
              </a:rPr>
              <a:t>p3</a:t>
            </a:r>
            <a:r>
              <a:rPr b="0" lang="en-US" sz="2100" spc="-1" strike="noStrike">
                <a:latin typeface="Arial"/>
                <a:ea typeface="Microsoft YaHei"/>
              </a:rPr>
              <a:t> =  [(|</a:t>
            </a:r>
            <a:r>
              <a:rPr b="1" lang="en-US" sz="2100" spc="-1" strike="noStrike">
                <a:latin typeface="Arial"/>
                <a:ea typeface="Microsoft YaHei"/>
              </a:rPr>
              <a:t>a</a:t>
            </a:r>
            <a:r>
              <a:rPr b="0" lang="en-US" sz="2100" spc="-1" strike="noStrike">
                <a:latin typeface="Arial"/>
                <a:ea typeface="Microsoft YaHei"/>
              </a:rPr>
              <a:t>|,</a:t>
            </a:r>
            <a:r>
              <a:rPr b="0" lang="en-US" sz="2200" spc="-1" strike="noStrike">
                <a:latin typeface="Arial"/>
                <a:ea typeface="Microsoft YaHei"/>
              </a:rPr>
              <a:t>α), (|</a:t>
            </a:r>
            <a:r>
              <a:rPr b="1" lang="en-US" sz="2200" spc="-1" strike="noStrike">
                <a:latin typeface="Arial"/>
                <a:ea typeface="Microsoft YaHei"/>
              </a:rPr>
              <a:t>b</a:t>
            </a:r>
            <a:r>
              <a:rPr b="0" lang="en-US" sz="2200" spc="-1" strike="noStrike">
                <a:latin typeface="Arial"/>
                <a:ea typeface="Microsoft YaHei"/>
              </a:rPr>
              <a:t>|,β), (|</a:t>
            </a:r>
            <a:r>
              <a:rPr b="1" lang="en-US" sz="2200" spc="-1" strike="noStrike">
                <a:latin typeface="Arial"/>
                <a:ea typeface="Microsoft YaHei"/>
              </a:rPr>
              <a:t>c</a:t>
            </a:r>
            <a:r>
              <a:rPr b="0" lang="en-US" sz="2200" spc="-1" strike="noStrike">
                <a:latin typeface="Arial"/>
                <a:ea typeface="Microsoft YaHei"/>
              </a:rPr>
              <a:t>|,γ)]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latin typeface="Arial"/>
                <a:ea typeface="Microsoft YaHei"/>
              </a:rPr>
              <a:t>or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latin typeface="Arial"/>
                <a:ea typeface="Microsoft YaHei"/>
              </a:rPr>
              <a:t>p3</a:t>
            </a:r>
            <a:r>
              <a:rPr b="0" lang="en-US" sz="2100" spc="-1" strike="noStrike">
                <a:latin typeface="Arial"/>
                <a:ea typeface="Microsoft YaHei"/>
              </a:rPr>
              <a:t> =  [(|</a:t>
            </a:r>
            <a:r>
              <a:rPr b="1" lang="en-US" sz="2100" spc="-1" strike="noStrike">
                <a:latin typeface="Arial"/>
                <a:ea typeface="Microsoft YaHei"/>
              </a:rPr>
              <a:t>a</a:t>
            </a:r>
            <a:r>
              <a:rPr b="0" lang="en-US" sz="2100" spc="-1" strike="noStrike">
                <a:latin typeface="Arial"/>
                <a:ea typeface="Microsoft YaHei"/>
              </a:rPr>
              <a:t>|cos(</a:t>
            </a:r>
            <a:r>
              <a:rPr b="0" lang="en-US" sz="2200" spc="-1" strike="noStrike">
                <a:latin typeface="Arial"/>
                <a:ea typeface="Microsoft YaHei"/>
              </a:rPr>
              <a:t>α), |</a:t>
            </a:r>
            <a:r>
              <a:rPr b="1" lang="en-US" sz="2200" spc="-1" strike="noStrike">
                <a:latin typeface="Arial"/>
                <a:ea typeface="Microsoft YaHei"/>
              </a:rPr>
              <a:t>a</a:t>
            </a:r>
            <a:r>
              <a:rPr b="0" lang="en-US" sz="2200" spc="-1" strike="noStrike">
                <a:latin typeface="Arial"/>
                <a:ea typeface="Microsoft YaHei"/>
              </a:rPr>
              <a:t>|sin(α)),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latin typeface="Arial"/>
                <a:ea typeface="Microsoft YaHei"/>
              </a:rPr>
              <a:t>          </a:t>
            </a:r>
            <a:r>
              <a:rPr b="0" lang="en-US" sz="2200" spc="-1" strike="noStrike">
                <a:latin typeface="Arial"/>
                <a:ea typeface="Microsoft YaHei"/>
              </a:rPr>
              <a:t>(|</a:t>
            </a:r>
            <a:r>
              <a:rPr b="1" lang="en-US" sz="2200" spc="-1" strike="noStrike">
                <a:latin typeface="Arial"/>
                <a:ea typeface="Microsoft YaHei"/>
              </a:rPr>
              <a:t>b</a:t>
            </a:r>
            <a:r>
              <a:rPr b="0" lang="en-US" sz="2200" spc="-1" strike="noStrike">
                <a:latin typeface="Arial"/>
                <a:ea typeface="Microsoft YaHei"/>
              </a:rPr>
              <a:t>|cos(β), |</a:t>
            </a:r>
            <a:r>
              <a:rPr b="1" lang="en-US" sz="2200" spc="-1" strike="noStrike">
                <a:latin typeface="Arial"/>
                <a:ea typeface="Microsoft YaHei"/>
              </a:rPr>
              <a:t>b</a:t>
            </a:r>
            <a:r>
              <a:rPr b="0" lang="en-US" sz="2200" spc="-1" strike="noStrike">
                <a:latin typeface="Arial"/>
                <a:ea typeface="Microsoft YaHei"/>
              </a:rPr>
              <a:t>|sin</a:t>
            </a:r>
            <a:r>
              <a:rPr b="1" lang="en-US" sz="2200" spc="-1" strike="noStrike">
                <a:latin typeface="Arial"/>
                <a:ea typeface="Microsoft YaHei"/>
              </a:rPr>
              <a:t>(</a:t>
            </a:r>
            <a:r>
              <a:rPr b="0" lang="en-US" sz="2200" spc="-1" strike="noStrike">
                <a:latin typeface="Arial"/>
                <a:ea typeface="Microsoft YaHei"/>
              </a:rPr>
              <a:t>β))</a:t>
            </a:r>
            <a:r>
              <a:rPr b="1" lang="en-US" sz="2200" spc="-1" strike="noStrike">
                <a:latin typeface="Arial"/>
                <a:ea typeface="Microsoft YaHei"/>
              </a:rPr>
              <a:t>,</a:t>
            </a:r>
            <a:r>
              <a:rPr b="0" lang="en-US" sz="2200" spc="-1" strike="noStrike">
                <a:latin typeface="Arial"/>
                <a:ea typeface="Microsoft YaHei"/>
              </a:rPr>
              <a:t>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latin typeface="Arial"/>
                <a:ea typeface="Microsoft YaHei"/>
              </a:rPr>
              <a:t>          </a:t>
            </a:r>
            <a:r>
              <a:rPr b="0" lang="en-US" sz="2200" spc="-1" strike="noStrike">
                <a:latin typeface="Arial"/>
                <a:ea typeface="Microsoft YaHei"/>
              </a:rPr>
              <a:t>(|</a:t>
            </a:r>
            <a:r>
              <a:rPr b="1" lang="en-US" sz="2200" spc="-1" strike="noStrike">
                <a:latin typeface="Arial"/>
                <a:ea typeface="Microsoft YaHei"/>
              </a:rPr>
              <a:t>c</a:t>
            </a:r>
            <a:r>
              <a:rPr b="0" lang="en-US" sz="2200" spc="-1" strike="noStrike">
                <a:latin typeface="Arial"/>
                <a:ea typeface="Microsoft YaHei"/>
              </a:rPr>
              <a:t>|cos(γ), |</a:t>
            </a:r>
            <a:r>
              <a:rPr b="1" lang="en-US" sz="2200" spc="-1" strike="noStrike">
                <a:latin typeface="Arial"/>
                <a:ea typeface="Microsoft YaHei"/>
              </a:rPr>
              <a:t>c</a:t>
            </a:r>
            <a:r>
              <a:rPr b="0" lang="en-US" sz="2200" spc="-1" strike="noStrike">
                <a:latin typeface="Arial"/>
                <a:ea typeface="Microsoft YaHei"/>
              </a:rPr>
              <a:t>|sin(γ))]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"/>
          <p:cNvSpPr txBox="1"/>
          <p:nvPr/>
        </p:nvSpPr>
        <p:spPr>
          <a:xfrm>
            <a:off x="685800" y="457200"/>
            <a:ext cx="5715000" cy="40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200" spc="-1" strike="noStrike">
                <a:latin typeface="Arial"/>
              </a:rPr>
              <a:t>2000 Random Cells in </a:t>
            </a:r>
            <a:r>
              <a:rPr b="1" lang="en-US" sz="2200" spc="-1" strike="noStrike">
                <a:latin typeface="Arial"/>
              </a:rPr>
              <a:t>P</a:t>
            </a:r>
            <a:r>
              <a:rPr b="1" lang="en-US" sz="2200" spc="-1" strike="noStrike" baseline="33000">
                <a:latin typeface="Arial"/>
              </a:rPr>
              <a:t>3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1013400" y="968760"/>
            <a:ext cx="7974360" cy="4555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"/>
          <p:cNvSpPr txBox="1"/>
          <p:nvPr/>
        </p:nvSpPr>
        <p:spPr>
          <a:xfrm>
            <a:off x="457200" y="457200"/>
            <a:ext cx="3200400" cy="1449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400" spc="-1" strike="noStrike">
                <a:latin typeface="Arial"/>
              </a:rPr>
              <a:t>Example from Caroline Brock,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latin typeface="Arial"/>
                <a:ea typeface="Microsoft YaHei"/>
              </a:rPr>
              <a:t>Plotted in</a:t>
            </a:r>
            <a:r>
              <a:rPr b="0" lang="en-US" sz="1800" spc="-1" strike="noStrike">
                <a:latin typeface="Arial"/>
                <a:ea typeface="Microsoft YaHei"/>
              </a:rPr>
              <a:t> </a:t>
            </a:r>
            <a:r>
              <a:rPr b="1" lang="en-US" sz="2200" spc="-1" strike="noStrike">
                <a:latin typeface="Arial"/>
              </a:rPr>
              <a:t>P</a:t>
            </a:r>
            <a:r>
              <a:rPr b="1" lang="en-US" sz="2200" spc="-1" strike="noStrike" baseline="33000">
                <a:latin typeface="Arial"/>
              </a:rPr>
              <a:t>3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latin typeface="Arial"/>
                <a:ea typeface="Microsoft YaHei"/>
              </a:rPr>
              <a:t>1091 cells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2" name=""/>
          <p:cNvSpPr txBox="1"/>
          <p:nvPr/>
        </p:nvSpPr>
        <p:spPr>
          <a:xfrm>
            <a:off x="457200" y="4428720"/>
            <a:ext cx="73152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600" spc="-1" strike="noStrike">
                <a:latin typeface="Arial"/>
              </a:rPr>
              <a:t>Brock, Carolyn Pratt, and Robin Taylor. "Identifying and characterizing translationally modulated molecular crystal structures." Acta Crystallographica Section B: Structural Science, Crystal Engineering and Materials 76.4 (2020): 630-642.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1"/>
          <a:stretch/>
        </p:blipFill>
        <p:spPr>
          <a:xfrm>
            <a:off x="3330360" y="457200"/>
            <a:ext cx="6499440" cy="3971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"/>
          <p:cNvSpPr txBox="1"/>
          <p:nvPr/>
        </p:nvSpPr>
        <p:spPr>
          <a:xfrm>
            <a:off x="457200" y="421200"/>
            <a:ext cx="8686800" cy="156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latin typeface="Arial"/>
              </a:rPr>
              <a:t>Example from Caroline Brock, </a:t>
            </a:r>
            <a:r>
              <a:rPr b="1" lang="en-US" sz="2400" spc="-1" strike="noStrike">
                <a:latin typeface="Arial"/>
                <a:ea typeface="Microsoft YaHei"/>
              </a:rPr>
              <a:t>Plotted in</a:t>
            </a:r>
            <a:r>
              <a:rPr b="1" lang="en-US" sz="2400" spc="-1" strike="noStrike">
                <a:latin typeface="Arial"/>
                <a:ea typeface="Microsoft YaHei"/>
              </a:rPr>
              <a:t> </a:t>
            </a:r>
            <a:r>
              <a:rPr b="1" lang="en-US" sz="2600" spc="-1" strike="noStrike">
                <a:latin typeface="Arial"/>
                <a:ea typeface="Microsoft YaHei"/>
              </a:rPr>
              <a:t>C</a:t>
            </a:r>
            <a:r>
              <a:rPr b="1" lang="en-US" sz="3200" spc="-1" strike="noStrike" baseline="33000">
                <a:latin typeface="Arial"/>
              </a:rPr>
              <a:t>3</a:t>
            </a:r>
            <a:r>
              <a:rPr b="1" lang="en-US" sz="2400" spc="-1" strike="noStrike">
                <a:latin typeface="Arial"/>
                <a:ea typeface="Microsoft YaHei"/>
              </a:rPr>
              <a:t>, 1089 cells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5" name=""/>
          <p:cNvSpPr txBox="1"/>
          <p:nvPr/>
        </p:nvSpPr>
        <p:spPr>
          <a:xfrm>
            <a:off x="457200" y="4428720"/>
            <a:ext cx="73152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600" spc="-1" strike="noStrike">
                <a:latin typeface="Arial"/>
              </a:rPr>
              <a:t>Brock, Carolyn Pratt, and Robin Taylor. "Identifying and characterizing translationally modulated molecular crystal structures." Acta Crystallographica Section B: Structural Science, Crystal Engineering and Materials 76.4 (2020): 630-642.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86" name="" descr=""/>
          <p:cNvPicPr/>
          <p:nvPr/>
        </p:nvPicPr>
        <p:blipFill>
          <a:blip r:embed="rId1"/>
          <a:stretch/>
        </p:blipFill>
        <p:spPr>
          <a:xfrm>
            <a:off x="605520" y="1137960"/>
            <a:ext cx="8930880" cy="3093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696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latin typeface="Arial"/>
              </a:rPr>
              <a:t>LRL_WEB</a:t>
            </a:r>
            <a:endParaRPr b="1" lang="en-US" sz="4400" spc="-1" strike="noStrike">
              <a:latin typeface="Arial"/>
            </a:endParaRPr>
          </a:p>
        </p:txBody>
      </p:sp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1350720" y="914400"/>
            <a:ext cx="7792560" cy="4532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"/>
          <p:cNvSpPr/>
          <p:nvPr/>
        </p:nvSpPr>
        <p:spPr>
          <a:xfrm>
            <a:off x="914400" y="914400"/>
            <a:ext cx="70862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PlaceHolder 4"/>
          <p:cNvSpPr/>
          <p:nvPr/>
        </p:nvSpPr>
        <p:spPr>
          <a:xfrm>
            <a:off x="504000" y="225720"/>
            <a:ext cx="906696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latin typeface="Arial"/>
              </a:rPr>
              <a:t>SAUC</a:t>
            </a:r>
            <a:endParaRPr b="1" lang="en-US" sz="4400" spc="-1" strike="noStrike">
              <a:latin typeface="Arial"/>
            </a:endParaRPr>
          </a:p>
        </p:txBody>
      </p:sp>
      <p:sp>
        <p:nvSpPr>
          <p:cNvPr id="191" name=""/>
          <p:cNvSpPr txBox="1"/>
          <p:nvPr/>
        </p:nvSpPr>
        <p:spPr>
          <a:xfrm>
            <a:off x="685800" y="1089720"/>
            <a:ext cx="7086600" cy="1882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LeTrong&amp;Stenkamp, 2007, found that krait toxin phospholipase A2 has several PDB structures that might be the same structures. All be one were reported as rhombohedral or hexagonal.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One of the reported cells is: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C 80.949 80.572 57.098 90 90.35 90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92" name=""/>
          <p:cNvSpPr txBox="1"/>
          <p:nvPr/>
        </p:nvSpPr>
        <p:spPr>
          <a:xfrm>
            <a:off x="685800" y="2967840"/>
            <a:ext cx="8229600" cy="228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000" spc="-1" strike="noStrike">
                <a:solidFill>
                  <a:srgbClr val="000000"/>
                </a:solidFill>
                <a:latin typeface="Anadale Mono;Times New Roman"/>
              </a:rPr>
              <a:t>Using SAUC with NCDist distance and a spherical search radius of 4.5%, and reporting by protein family, we find:</a:t>
            </a:r>
            <a:endParaRPr b="0" lang="en-US" sz="2000" spc="-1" strike="noStrike">
              <a:solidFill>
                <a:srgbClr val="000000"/>
              </a:solidFill>
              <a:latin typeface="Anadale Mono;Times New Roman"/>
              <a:ea typeface="Anadale Mono;Times New Roman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Anadale Mono;Times New Roman"/>
              <a:ea typeface="Anadale Mono;Times New Roman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latin typeface="Anadale Mono;Times New Roman"/>
              </a:rPr>
              <a:t>C 80.949 80.572 57.098      90      90.35    90     </a:t>
            </a:r>
            <a:r>
              <a:rPr b="1" lang="en-US" sz="2000" spc="-1" strike="noStrike">
                <a:solidFill>
                  <a:srgbClr val="000000"/>
                </a:solidFill>
                <a:latin typeface="Anadale Mono;Times New Roman"/>
              </a:rPr>
              <a:t>Dist: 0.0180898 </a:t>
            </a:r>
            <a:r>
              <a:rPr b="0" lang="en-US" sz="2000" spc="-1" strike="noStrike">
                <a:solidFill>
                  <a:srgbClr val="000000"/>
                </a:solidFill>
                <a:latin typeface="Anadale Mono;Times New Roman"/>
              </a:rPr>
              <a:t> 1G2X</a:t>
            </a:r>
            <a:endParaRPr b="0" lang="en-US" sz="2000" spc="-1" strike="noStrike">
              <a:solidFill>
                <a:srgbClr val="000000"/>
              </a:solidFill>
              <a:latin typeface="Anadale Mono;Times New Roman"/>
              <a:ea typeface="Anadale Mono;Times New Roman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latin typeface="Anadale Mono;Times New Roman"/>
              </a:rPr>
              <a:t>R 57.104 57.104 57.104     89.75  89.75   89.75 </a:t>
            </a:r>
            <a:r>
              <a:rPr b="1" lang="en-US" sz="2000" spc="-1" strike="noStrike">
                <a:solidFill>
                  <a:srgbClr val="000000"/>
                </a:solidFill>
                <a:latin typeface="Anadale Mono;Times New Roman"/>
              </a:rPr>
              <a:t>Dist: 0.126897</a:t>
            </a:r>
            <a:r>
              <a:rPr b="0" lang="en-US" sz="2000" spc="-1" strike="noStrike">
                <a:solidFill>
                  <a:srgbClr val="000000"/>
                </a:solidFill>
                <a:latin typeface="Anadale Mono;Times New Roman"/>
              </a:rPr>
              <a:t>    2OSN</a:t>
            </a:r>
            <a:endParaRPr b="0" lang="en-US" sz="2000" spc="-1" strike="noStrike">
              <a:solidFill>
                <a:srgbClr val="000000"/>
              </a:solidFill>
              <a:latin typeface="Anadale Mono;Times New Roman"/>
              <a:ea typeface="Anadale Mono;Times New Roman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latin typeface="Anadale Mono;Times New Roman"/>
              </a:rPr>
              <a:t>H 80.36   80.36   99.44        90       90      120    </a:t>
            </a:r>
            <a:r>
              <a:rPr b="1" lang="en-US" sz="2000" spc="-1" strike="noStrike">
                <a:solidFill>
                  <a:srgbClr val="000000"/>
                </a:solidFill>
                <a:latin typeface="Anadale Mono;Times New Roman"/>
              </a:rPr>
              <a:t> Dist: 0.554658    </a:t>
            </a:r>
            <a:r>
              <a:rPr b="0" lang="en-US" sz="2000" spc="-1" strike="noStrike">
                <a:solidFill>
                  <a:srgbClr val="000000"/>
                </a:solidFill>
                <a:latin typeface="Anadale Mono;Times New Roman"/>
              </a:rPr>
              <a:t>1G0Z</a:t>
            </a:r>
            <a:endParaRPr b="0" lang="en-US" sz="2000" spc="-1" strike="noStrike">
              <a:solidFill>
                <a:srgbClr val="000000"/>
              </a:solidFill>
              <a:latin typeface="Anadale Mono;Times New Roman"/>
              <a:ea typeface="Anadale Mono;Times New Roman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latin typeface="Anadale Mono;Times New Roman"/>
              </a:rPr>
              <a:t>R 57.98   57.98   57.98       92.02  92.02   92.02 </a:t>
            </a:r>
            <a:r>
              <a:rPr b="1" lang="en-US" sz="2000" spc="-1" strike="noStrike">
                <a:solidFill>
                  <a:srgbClr val="000000"/>
                </a:solidFill>
                <a:latin typeface="Anadale Mono;Times New Roman"/>
              </a:rPr>
              <a:t>Dist: 1.75314</a:t>
            </a:r>
            <a:r>
              <a:rPr b="0" lang="en-US" sz="2000" spc="-1" strike="noStrike">
                <a:solidFill>
                  <a:srgbClr val="000000"/>
                </a:solidFill>
                <a:latin typeface="Anadale Mono;Times New Roman"/>
              </a:rPr>
              <a:t>      1FE5</a:t>
            </a:r>
            <a:endParaRPr b="0" lang="en-US" sz="2000" spc="-1" strike="noStrike">
              <a:solidFill>
                <a:srgbClr val="000000"/>
              </a:solidFill>
              <a:latin typeface="Anadale Mono;Times New Roman"/>
              <a:ea typeface="Anadale Mono;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" descr=""/>
          <p:cNvPicPr/>
          <p:nvPr/>
        </p:nvPicPr>
        <p:blipFill>
          <a:blip r:embed="rId1"/>
          <a:stretch/>
        </p:blipFill>
        <p:spPr>
          <a:xfrm>
            <a:off x="5943600" y="912600"/>
            <a:ext cx="3285720" cy="3286440"/>
          </a:xfrm>
          <a:prstGeom prst="rect">
            <a:avLst/>
          </a:prstGeom>
          <a:ln w="0">
            <a:noFill/>
          </a:ln>
        </p:spPr>
      </p:pic>
      <p:pic>
        <p:nvPicPr>
          <p:cNvPr id="194" name="" descr=""/>
          <p:cNvPicPr/>
          <p:nvPr/>
        </p:nvPicPr>
        <p:blipFill>
          <a:blip r:embed="rId2"/>
          <a:stretch/>
        </p:blipFill>
        <p:spPr>
          <a:xfrm>
            <a:off x="300960" y="1708560"/>
            <a:ext cx="4685040" cy="1371240"/>
          </a:xfrm>
          <a:prstGeom prst="rect">
            <a:avLst/>
          </a:prstGeom>
          <a:ln w="0">
            <a:noFill/>
          </a:ln>
        </p:spPr>
      </p:pic>
      <p:sp>
        <p:nvSpPr>
          <p:cNvPr id="195" name="PlaceHolder 11"/>
          <p:cNvSpPr/>
          <p:nvPr/>
        </p:nvSpPr>
        <p:spPr>
          <a:xfrm>
            <a:off x="488160" y="132840"/>
            <a:ext cx="9112680" cy="12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Graphical Programs, Dirichlet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96" name="" descr=""/>
          <p:cNvPicPr/>
          <p:nvPr/>
        </p:nvPicPr>
        <p:blipFill>
          <a:blip r:embed="rId3"/>
          <a:stretch/>
        </p:blipFill>
        <p:spPr>
          <a:xfrm>
            <a:off x="457200" y="3756600"/>
            <a:ext cx="8247960" cy="1204920"/>
          </a:xfrm>
          <a:prstGeom prst="rect">
            <a:avLst/>
          </a:prstGeom>
          <a:ln w="0">
            <a:noFill/>
          </a:ln>
        </p:spPr>
      </p:pic>
      <p:sp>
        <p:nvSpPr>
          <p:cNvPr id="197" name=""/>
          <p:cNvSpPr/>
          <p:nvPr/>
        </p:nvSpPr>
        <p:spPr>
          <a:xfrm>
            <a:off x="914400" y="5033880"/>
            <a:ext cx="8229240" cy="3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</a:rPr>
              <a:t>animated gif created with "Animated GIF Maker", https://ezgif.com/maker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"/>
          <p:cNvSpPr/>
          <p:nvPr/>
        </p:nvSpPr>
        <p:spPr>
          <a:xfrm>
            <a:off x="1143000" y="685800"/>
            <a:ext cx="5257440" cy="54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latin typeface="Arial"/>
              </a:rPr>
              <a:t>Where to Find LRL_WEB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9" name=""/>
          <p:cNvSpPr/>
          <p:nvPr/>
        </p:nvSpPr>
        <p:spPr>
          <a:xfrm>
            <a:off x="685800" y="1263600"/>
            <a:ext cx="77720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http://blondie.arcib.org:8083/~yaya/cgi-bin/lrl_web.cgi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00" name="" descr=""/>
          <p:cNvPicPr/>
          <p:nvPr/>
        </p:nvPicPr>
        <p:blipFill>
          <a:blip r:embed="rId1"/>
          <a:stretch/>
        </p:blipFill>
        <p:spPr>
          <a:xfrm>
            <a:off x="914400" y="1600200"/>
            <a:ext cx="2971440" cy="2971440"/>
          </a:xfrm>
          <a:prstGeom prst="rect">
            <a:avLst/>
          </a:prstGeom>
          <a:ln w="0">
            <a:noFill/>
          </a:ln>
        </p:spPr>
      </p:pic>
      <p:sp>
        <p:nvSpPr>
          <p:cNvPr id="201" name=""/>
          <p:cNvSpPr/>
          <p:nvPr/>
        </p:nvSpPr>
        <p:spPr>
          <a:xfrm>
            <a:off x="1143000" y="4628160"/>
            <a:ext cx="4800240" cy="8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latin typeface="Arial"/>
              </a:rPr>
              <a:t>SOURCE: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http://github.com/duck10/LatticeRepLib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696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latin typeface="Arial"/>
              </a:rPr>
              <a:t>Several Classes of Programs</a:t>
            </a:r>
            <a:endParaRPr b="1" lang="en-US" sz="4400" spc="-1" strike="noStrike">
              <a:latin typeface="Arial"/>
            </a:endParaRPr>
          </a:p>
        </p:txBody>
      </p:sp>
      <p:sp>
        <p:nvSpPr>
          <p:cNvPr id="89" name=""/>
          <p:cNvSpPr/>
          <p:nvPr/>
        </p:nvSpPr>
        <p:spPr>
          <a:xfrm>
            <a:off x="2350800" y="1867320"/>
            <a:ext cx="3134880" cy="178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Information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Graphical information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Generate examples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Type conversion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Unit cell reduction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Modify/extend input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140040" y="1828800"/>
            <a:ext cx="5378040" cy="2514600"/>
          </a:xfrm>
          <a:prstGeom prst="rect">
            <a:avLst/>
          </a:prstGeom>
          <a:ln w="0">
            <a:noFill/>
          </a:ln>
        </p:spPr>
      </p:pic>
      <p:pic>
        <p:nvPicPr>
          <p:cNvPr id="91" name="" descr=""/>
          <p:cNvPicPr/>
          <p:nvPr/>
        </p:nvPicPr>
        <p:blipFill>
          <a:blip r:embed="rId2"/>
          <a:stretch/>
        </p:blipFill>
        <p:spPr>
          <a:xfrm>
            <a:off x="5065200" y="1577160"/>
            <a:ext cx="4869000" cy="3680640"/>
          </a:xfrm>
          <a:prstGeom prst="rect">
            <a:avLst/>
          </a:prstGeom>
          <a:ln w="0">
            <a:noFill/>
          </a:ln>
        </p:spPr>
      </p:pic>
      <p:sp>
        <p:nvSpPr>
          <p:cNvPr id="92" name="PlaceHolder 6"/>
          <p:cNvSpPr txBox="1"/>
          <p:nvPr/>
        </p:nvSpPr>
        <p:spPr>
          <a:xfrm>
            <a:off x="503640" y="226080"/>
            <a:ext cx="906696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latin typeface="Arial"/>
              </a:rPr>
              <a:t>More than 20 Programs Available</a:t>
            </a:r>
            <a:endParaRPr b="1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696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latin typeface="Arial"/>
              </a:rPr>
              <a:t>More than 20 Programs Available</a:t>
            </a:r>
            <a:endParaRPr b="1" lang="en-US" sz="44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297360" y="1143000"/>
            <a:ext cx="4046040" cy="3907440"/>
          </a:xfrm>
          <a:prstGeom prst="rect">
            <a:avLst/>
          </a:prstGeom>
          <a:ln w="0">
            <a:noFill/>
          </a:ln>
        </p:spPr>
      </p:pic>
      <p:pic>
        <p:nvPicPr>
          <p:cNvPr id="95" name="" descr=""/>
          <p:cNvPicPr/>
          <p:nvPr/>
        </p:nvPicPr>
        <p:blipFill>
          <a:blip r:embed="rId2"/>
          <a:stretch/>
        </p:blipFill>
        <p:spPr>
          <a:xfrm>
            <a:off x="4435200" y="1539720"/>
            <a:ext cx="5273280" cy="2117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3640" y="75240"/>
            <a:ext cx="9066960" cy="124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latin typeface="Arial"/>
              </a:rPr>
              <a:t>NIH/EPA Chemical Information System</a:t>
            </a:r>
            <a:endParaRPr b="1" lang="en-US" sz="4400" spc="-1" strike="noStrike"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1375200" y="1373040"/>
            <a:ext cx="4110480" cy="13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LCA Need a decent image here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1978 – Commissioned to create an online database of all known unit cells, searchable for similar unit cells.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1491840" y="2979000"/>
            <a:ext cx="4110480" cy="190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Result: the creation of a metric for computing the “distance” between any pair of unit cells.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r>
              <a:rPr b="1" lang="en-US" sz="20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representation of unit cells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1980, Andrews, Bernstein, Pelletier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696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latin typeface="Arial"/>
              </a:rPr>
              <a:t>1978</a:t>
            </a:r>
            <a:endParaRPr b="1" lang="en-US" sz="4400" spc="-1" strike="noStrike">
              <a:latin typeface="Arial"/>
            </a:endParaRPr>
          </a:p>
        </p:txBody>
      </p:sp>
      <p:sp>
        <p:nvSpPr>
          <p:cNvPr id="100" name=""/>
          <p:cNvSpPr/>
          <p:nvPr/>
        </p:nvSpPr>
        <p:spPr>
          <a:xfrm>
            <a:off x="1143000" y="1828800"/>
            <a:ext cx="6628680" cy="239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"/>
          <p:cNvSpPr txBox="1"/>
          <p:nvPr/>
        </p:nvSpPr>
        <p:spPr>
          <a:xfrm>
            <a:off x="914400" y="1371600"/>
            <a:ext cx="8229600" cy="3417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 were faced with the problem of finding “matching” unit cells within some specified capture radius. An important example was: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 10 10 10   90 90 90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7.071 7.071 7.071 60 60 60 (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Niggli reduced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 7.071 7.071 7.071 90 120 120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 10 10   90 90 90 F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7.071 7.071 7.071 60 60 60 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7.071 7.071 7.071 90 120 120 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When you consider axial rearrangements and small perturbations, there are many possibilities.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"/>
          <p:cNvSpPr txBox="1"/>
          <p:nvPr/>
        </p:nvSpPr>
        <p:spPr>
          <a:xfrm>
            <a:off x="457200" y="228600"/>
            <a:ext cx="93726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1" lang="en-US" sz="3600" spc="-1" strike="noStrike">
                <a:latin typeface="Arial"/>
              </a:rPr>
              <a:t>Unit Cells as Points in a [Metric} Space</a:t>
            </a:r>
            <a:endParaRPr b="1" lang="en-US" sz="3600" spc="-1" strike="noStrike">
              <a:latin typeface="Arial"/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457200" y="1828800"/>
            <a:ext cx="5486400" cy="162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The conventional representation of unit cells is as edge lengths and interaxial angles: a, b, c, α, β, γ.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Or thinking about them as a vector in a space: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latin typeface="Arial"/>
              </a:rPr>
              <a:t>u </a:t>
            </a:r>
            <a:r>
              <a:rPr b="0" lang="en-US" sz="1800" spc="-1" strike="noStrike">
                <a:latin typeface="Arial"/>
              </a:rPr>
              <a:t>=  [a, b, c, α, β, γ]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8494</TotalTime>
  <Application>LibreOffice/7.3.5.2$Windows_X86_64 LibreOffice_project/184fe81b8c8c30d8b5082578aee2fed2ea847c01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2024-05-03T14:02:01Z</dcterms:created>
  <dc:creator/>
  <dc:description/>
  <dc:language>en-US</dc:language>
  <cp:lastModifiedBy/>
  <dcterms:modified xsi:type="dcterms:W3CDTF">2024-06-27T11:44:15Z</dcterms:modified>
  <cp:revision>63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