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89587" autoAdjust="0"/>
  </p:normalViewPr>
  <p:slideViewPr>
    <p:cSldViewPr>
      <p:cViewPr varScale="1">
        <p:scale>
          <a:sx n="58" d="100"/>
          <a:sy n="58" d="100"/>
        </p:scale>
        <p:origin x="586" y="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4042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653DB-E662-4BDD-A5FC-D7E5F9B04C5C}" type="datetimeFigureOut">
              <a:rPr lang="en-US" smtClean="0"/>
              <a:t>09/01/2024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D4D32-83C6-4EA3-BC88-74CB46610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857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09/01/2024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Graphic Design and Web Business Development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ms.uel.edu.v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odeproject.com/" TargetMode="Externa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www.tutorialspoint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duythanh.com/" TargetMode="External"/><Relationship Id="rId2" Type="http://schemas.openxmlformats.org/officeDocument/2006/relationships/hyperlink" Target="mailto:thanhtd@uel.edu.v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676400" y="838200"/>
            <a:ext cx="8615363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4400" b="0" u="sng" kern="0">
                <a:solidFill>
                  <a:srgbClr val="002060"/>
                </a:solidFill>
                <a:latin typeface="Cambria" panose="02040503050406030204" pitchFamily="18" charset="0"/>
              </a:rPr>
              <a:t>INTRODUCTION </a:t>
            </a:r>
          </a:p>
          <a:p>
            <a:pPr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Graphic Design and Web Business Development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 descr="Image result for html css java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22222"/>
            <a:ext cx="4505325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e commerce 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72"/>
          <a:stretch/>
        </p:blipFill>
        <p:spPr bwMode="auto">
          <a:xfrm>
            <a:off x="8534400" y="3286126"/>
            <a:ext cx="3333750" cy="311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Course Objectives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Provide students the knowledge of web graphic design principles: web layouts, color schemes, visual principles; knowledge of designing and building web applications in both front-end and back-end components</a:t>
            </a:r>
            <a:r>
              <a:rPr lang="vi-VN" sz="2800">
                <a:latin typeface="Cambria" panose="020405030504060302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vi-VN" sz="2800">
                <a:latin typeface="Cambria" panose="02040503050406030204" pitchFamily="18" charset="0"/>
              </a:rPr>
              <a:t>Equipping students with basic to advanced knowledge of web programming, subject content includes:</a:t>
            </a:r>
          </a:p>
          <a:p>
            <a:pPr lvl="1" algn="just"/>
            <a:r>
              <a:rPr lang="vi-VN" sz="2400">
                <a:latin typeface="Cambria" panose="02040503050406030204" pitchFamily="18" charset="0"/>
              </a:rPr>
              <a:t>HTML - CSS - JavaScript</a:t>
            </a:r>
          </a:p>
          <a:p>
            <a:pPr lvl="1" algn="just"/>
            <a:r>
              <a:rPr lang="vi-VN" sz="2400">
                <a:latin typeface="Cambria" panose="02040503050406030204" pitchFamily="18" charset="0"/>
              </a:rPr>
              <a:t>XML, HTML DOM</a:t>
            </a:r>
          </a:p>
          <a:p>
            <a:pPr lvl="1" algn="just"/>
            <a:r>
              <a:rPr lang="vi-VN" sz="2400">
                <a:latin typeface="Cambria" panose="02040503050406030204" pitchFamily="18" charset="0"/>
              </a:rPr>
              <a:t>AJAX</a:t>
            </a:r>
          </a:p>
          <a:p>
            <a:pPr lvl="1" algn="just"/>
            <a:r>
              <a:rPr lang="vi-VN" sz="2400">
                <a:latin typeface="Cambria" panose="02040503050406030204" pitchFamily="18" charset="0"/>
              </a:rPr>
              <a:t>JSON, AngularJS</a:t>
            </a:r>
          </a:p>
          <a:p>
            <a:pPr lvl="1" algn="just"/>
            <a:r>
              <a:rPr lang="vi-VN" sz="2400">
                <a:latin typeface="Cambria" panose="02040503050406030204" pitchFamily="18" charset="0"/>
              </a:rPr>
              <a:t>Typescript</a:t>
            </a:r>
          </a:p>
          <a:p>
            <a:pPr lvl="1" algn="just"/>
            <a:r>
              <a:rPr lang="vi-VN" sz="2400">
                <a:latin typeface="Cambria" panose="02040503050406030204" pitchFamily="18" charset="0"/>
              </a:rPr>
              <a:t>Nodejs</a:t>
            </a:r>
          </a:p>
          <a:p>
            <a:pPr lvl="1" algn="just"/>
            <a:r>
              <a:rPr lang="vi-VN" sz="2400">
                <a:latin typeface="Cambria" panose="02040503050406030204" pitchFamily="18" charset="0"/>
              </a:rPr>
              <a:t>MongoDB</a:t>
            </a:r>
            <a:endParaRPr lang="vi-VN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Assessments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076325"/>
            <a:ext cx="113538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400" b="1">
                <a:latin typeface="Cambria" panose="02040503050406030204" pitchFamily="18" charset="0"/>
              </a:rPr>
              <a:t>Final Term</a:t>
            </a:r>
            <a:r>
              <a:rPr lang="en-US" sz="2400">
                <a:latin typeface="Cambria" panose="02040503050406030204" pitchFamily="18" charset="0"/>
              </a:rPr>
              <a:t>: </a:t>
            </a:r>
            <a:r>
              <a:rPr lang="en-US" sz="2400">
                <a:solidFill>
                  <a:srgbClr val="FF0000"/>
                </a:solidFill>
                <a:latin typeface="Cambria" panose="02040503050406030204" pitchFamily="18" charset="0"/>
              </a:rPr>
              <a:t>50%</a:t>
            </a:r>
            <a:r>
              <a:rPr lang="en-US" sz="2400">
                <a:latin typeface="Cambria" panose="02040503050406030204" pitchFamily="18" charset="0"/>
              </a:rPr>
              <a:t> (Project)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b="1">
                <a:latin typeface="Cambria" panose="02040503050406030204" pitchFamily="18" charset="0"/>
              </a:rPr>
              <a:t>Mid-Term: </a:t>
            </a:r>
            <a:r>
              <a:rPr lang="en-US" sz="2400">
                <a:solidFill>
                  <a:srgbClr val="FF0000"/>
                </a:solidFill>
                <a:latin typeface="Cambria" panose="02040503050406030204" pitchFamily="18" charset="0"/>
              </a:rPr>
              <a:t>20% </a:t>
            </a:r>
            <a:r>
              <a:rPr lang="en-US" sz="2400">
                <a:latin typeface="Cambria" panose="02040503050406030204" pitchFamily="18" charset="0"/>
              </a:rPr>
              <a:t>(Practice Exam)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b="1">
                <a:latin typeface="Cambria" panose="02040503050406030204" pitchFamily="18" charset="0"/>
              </a:rPr>
              <a:t>On-Goding: </a:t>
            </a:r>
            <a:r>
              <a:rPr lang="en-US" sz="2400">
                <a:solidFill>
                  <a:srgbClr val="FF0000"/>
                </a:solidFill>
                <a:latin typeface="Cambria" panose="02040503050406030204" pitchFamily="18" charset="0"/>
              </a:rPr>
              <a:t>30%</a:t>
            </a:r>
          </a:p>
          <a:p>
            <a:pPr lvl="1" algn="just"/>
            <a:r>
              <a:rPr lang="en-US" sz="2400">
                <a:latin typeface="Cambria" panose="02040503050406030204" pitchFamily="18" charset="0"/>
              </a:rPr>
              <a:t>Presentation (subject project, maximum 5 students in each group)</a:t>
            </a:r>
          </a:p>
          <a:p>
            <a:pPr lvl="1" algn="just"/>
            <a:r>
              <a:rPr lang="en-US" sz="2400">
                <a:latin typeface="Cambria" panose="02040503050406030204" pitchFamily="18" charset="0"/>
              </a:rPr>
              <a:t>Group discussion in class (subject knowledge, advanced knowledge, maximum 5 students in each group)</a:t>
            </a:r>
          </a:p>
          <a:p>
            <a:pPr lvl="1" algn="just"/>
            <a:r>
              <a:rPr lang="en-US" sz="2400">
                <a:latin typeface="Cambria" panose="02040503050406030204" pitchFamily="18" charset="0"/>
              </a:rPr>
              <a:t>Class exercises (some exercises are submitted directly in the practical class)</a:t>
            </a:r>
          </a:p>
          <a:p>
            <a:pPr lvl="1" algn="just"/>
            <a:r>
              <a:rPr lang="en-US" sz="2400">
                <a:latin typeface="Cambria" panose="02040503050406030204" pitchFamily="18" charset="0"/>
              </a:rPr>
              <a:t>Homework (Some exercises require any homework)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b="1">
                <a:latin typeface="Cambria" panose="02040503050406030204" pitchFamily="18" charset="0"/>
              </a:rPr>
              <a:t>Bonus points: </a:t>
            </a:r>
            <a:r>
              <a:rPr lang="en-US" sz="2400">
                <a:latin typeface="Cambria" panose="02040503050406030204" pitchFamily="18" charset="0"/>
              </a:rPr>
              <a:t>Add to the process score, depending on the content of the lesson that the Student can solve</a:t>
            </a:r>
          </a:p>
        </p:txBody>
      </p:sp>
    </p:spTree>
    <p:extLst>
      <p:ext uri="{BB962C8B-B14F-4D97-AF65-F5344CB8AC3E}">
        <p14:creationId xmlns:p14="http://schemas.microsoft.com/office/powerpoint/2010/main" val="104376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Assessments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076325"/>
            <a:ext cx="113538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Assignments, discussions, projects, exams… all must be submitted on </a:t>
            </a:r>
            <a:r>
              <a:rPr lang="en-US" sz="2800">
                <a:latin typeface="Cambria" panose="02040503050406030204" pitchFamily="18" charset="0"/>
                <a:hlinkClick r:id="rId2"/>
              </a:rPr>
              <a:t>https://lms.uel.edu.vn/</a:t>
            </a:r>
            <a:endParaRPr lang="en-US" sz="280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Absence from school for more than 3 sessions: Forbidden Exam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Do not submit required assignments on Elearning more than 3 times: Banned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Study the lecture before going to class</a:t>
            </a:r>
          </a:p>
        </p:txBody>
      </p:sp>
    </p:spTree>
    <p:extLst>
      <p:ext uri="{BB962C8B-B14F-4D97-AF65-F5344CB8AC3E}">
        <p14:creationId xmlns:p14="http://schemas.microsoft.com/office/powerpoint/2010/main" val="275579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Tools for Development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076325"/>
            <a:ext cx="113538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400">
                <a:latin typeface="Cambria" panose="02040503050406030204" pitchFamily="18" charset="0"/>
              </a:rPr>
              <a:t>Programming tools:</a:t>
            </a:r>
          </a:p>
          <a:p>
            <a:pPr lvl="1"/>
            <a:r>
              <a:rPr lang="en-US" sz="2400" b="1">
                <a:latin typeface="Cambria" panose="02040503050406030204" pitchFamily="18" charset="0"/>
              </a:rPr>
              <a:t>Visual Studio </a:t>
            </a:r>
            <a:r>
              <a:rPr lang="en-US" sz="2400">
                <a:latin typeface="Cambria" panose="02040503050406030204" pitchFamily="18" charset="0"/>
              </a:rPr>
              <a:t>(2012, 2013, 2015, 2017, 2022...)</a:t>
            </a:r>
          </a:p>
          <a:p>
            <a:pPr lvl="1"/>
            <a:r>
              <a:rPr lang="en-US" sz="2400" b="1">
                <a:latin typeface="Cambria" panose="02040503050406030204" pitchFamily="18" charset="0"/>
              </a:rPr>
              <a:t>Visual Code</a:t>
            </a:r>
          </a:p>
          <a:p>
            <a:pPr lvl="1"/>
            <a:r>
              <a:rPr lang="en-US" sz="2400">
                <a:latin typeface="Cambria" panose="02040503050406030204" pitchFamily="18" charset="0"/>
              </a:rPr>
              <a:t>Notepad++</a:t>
            </a:r>
          </a:p>
          <a:p>
            <a:pPr lvl="1"/>
            <a:r>
              <a:rPr lang="en-US" sz="2400">
                <a:latin typeface="Cambria" panose="02040503050406030204" pitchFamily="18" charset="0"/>
              </a:rPr>
              <a:t>Eclipse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>
                <a:latin typeface="Cambria" panose="02040503050406030204" pitchFamily="18" charset="0"/>
              </a:rPr>
              <a:t>Web Server</a:t>
            </a:r>
          </a:p>
          <a:p>
            <a:pPr lvl="1"/>
            <a:r>
              <a:rPr lang="en-US" sz="2400">
                <a:latin typeface="Cambria" panose="02040503050406030204" pitchFamily="18" charset="0"/>
              </a:rPr>
              <a:t>IIS Web Server</a:t>
            </a:r>
          </a:p>
          <a:p>
            <a:pPr lvl="1"/>
            <a:r>
              <a:rPr lang="en-US" sz="2400">
                <a:latin typeface="Cambria" panose="02040503050406030204" pitchFamily="18" charset="0"/>
              </a:rPr>
              <a:t>Apache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>
                <a:latin typeface="Cambria" panose="02040503050406030204" pitchFamily="18" charset="0"/>
              </a:rPr>
              <a:t>Web Browser:</a:t>
            </a:r>
          </a:p>
          <a:p>
            <a:pPr lvl="1"/>
            <a:r>
              <a:rPr lang="en-US" sz="2400">
                <a:latin typeface="Cambria" panose="02040503050406030204" pitchFamily="18" charset="0"/>
              </a:rPr>
              <a:t>Chrome</a:t>
            </a:r>
          </a:p>
          <a:p>
            <a:pPr lvl="1"/>
            <a:r>
              <a:rPr lang="en-US" sz="2400">
                <a:latin typeface="Cambria" panose="02040503050406030204" pitchFamily="18" charset="0"/>
              </a:rPr>
              <a:t>Firefox</a:t>
            </a:r>
          </a:p>
          <a:p>
            <a:pPr lvl="1"/>
            <a:r>
              <a:rPr lang="en-US" sz="2400">
                <a:latin typeface="Cambria" panose="02040503050406030204" pitchFamily="18" charset="0"/>
              </a:rPr>
              <a:t>IE</a:t>
            </a:r>
          </a:p>
        </p:txBody>
      </p:sp>
    </p:spTree>
    <p:extLst>
      <p:ext uri="{BB962C8B-B14F-4D97-AF65-F5344CB8AC3E}">
        <p14:creationId xmlns:p14="http://schemas.microsoft.com/office/powerpoint/2010/main" val="508693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Documents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076325"/>
            <a:ext cx="113538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1800">
                <a:latin typeface="Cambria" panose="02040503050406030204" pitchFamily="18" charset="0"/>
              </a:rPr>
              <a:t>Main document: </a:t>
            </a:r>
          </a:p>
          <a:p>
            <a:pPr marL="0" indent="0">
              <a:buNone/>
            </a:pPr>
            <a:r>
              <a:rPr lang="en-US" sz="1800">
                <a:latin typeface="Cambria" panose="02040503050406030204" pitchFamily="18" charset="0"/>
              </a:rPr>
              <a:t>      [1]Responsive Web Design with HTML5 and CSS: Build future-proof responsive websites using the latest HTML5 and CSS techniques, 2022 (Ben Frain; publisher Packt Publishing; ISBN: 978-1803242712)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>
                <a:latin typeface="Cambria" panose="02040503050406030204" pitchFamily="18" charset="0"/>
              </a:rPr>
              <a:t>Reference documents</a:t>
            </a:r>
          </a:p>
          <a:p>
            <a:pPr marL="457200" lvl="1" indent="0">
              <a:buNone/>
            </a:pPr>
            <a:r>
              <a:rPr lang="en-US" sz="1800">
                <a:latin typeface="Cambria" panose="02040503050406030204" pitchFamily="18" charset="0"/>
              </a:rPr>
              <a:t>[2] Programming in HTML5 with JavaScript and CSS3, 2013 (Glenn Johnson; publisher Microsoft Press; ISBN: 978-0-7356-7438-7)</a:t>
            </a:r>
          </a:p>
          <a:p>
            <a:pPr marL="457200" lvl="1" indent="0">
              <a:buNone/>
            </a:pPr>
            <a:r>
              <a:rPr lang="en-US" sz="1800">
                <a:latin typeface="Cambria" panose="02040503050406030204" pitchFamily="18" charset="0"/>
              </a:rPr>
              <a:t>[3] Head First JavaScript Programming: A Brain-Friendly Guide, 2014 (Eric Freeman, Elisabeth Robson; publisher O'Reilly Media;  ISBN: 978-1449340131)</a:t>
            </a:r>
          </a:p>
          <a:p>
            <a:pPr marL="457200" lvl="1" indent="0">
              <a:buNone/>
            </a:pPr>
            <a:r>
              <a:rPr lang="en-US" sz="1800">
                <a:latin typeface="Cambria" panose="02040503050406030204" pitchFamily="18" charset="0"/>
              </a:rPr>
              <a:t>[4] Head First jQuery: A Brain-Friendly Guide, 2011 (Ryan Benedetti, Ronan Cranley; publisher O'Reilly Media;  ISBN: 978-1449393212)</a:t>
            </a:r>
          </a:p>
          <a:p>
            <a:pPr marL="457200" lvl="1" indent="0">
              <a:buNone/>
            </a:pPr>
            <a:r>
              <a:rPr lang="en-US" sz="1800">
                <a:latin typeface="Cambria" panose="02040503050406030204" pitchFamily="18" charset="0"/>
              </a:rPr>
              <a:t> [5] Professional AngularJS, 2015 (Valeri Karpov, Diego Netto; publisher Wrox;  ISBN: 978-1118832073)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>
                <a:latin typeface="Cambria" panose="02040503050406030204" pitchFamily="18" charset="0"/>
              </a:rPr>
              <a:t>Website for learning:</a:t>
            </a:r>
          </a:p>
          <a:p>
            <a:pPr lvl="1"/>
            <a:r>
              <a:rPr lang="en-US" sz="1800">
                <a:latin typeface="Cambria" panose="02040503050406030204" pitchFamily="18" charset="0"/>
                <a:hlinkClick r:id="rId2"/>
              </a:rPr>
              <a:t>https://www.google.com</a:t>
            </a:r>
            <a:endParaRPr lang="en-US" sz="1800">
              <a:latin typeface="Cambria" panose="02040503050406030204" pitchFamily="18" charset="0"/>
            </a:endParaRPr>
          </a:p>
          <a:p>
            <a:pPr lvl="1"/>
            <a:r>
              <a:rPr lang="en-US" sz="1800">
                <a:latin typeface="Cambria" panose="02040503050406030204" pitchFamily="18" charset="0"/>
                <a:hlinkClick r:id="rId3"/>
              </a:rPr>
              <a:t>https://www.w3schools.com</a:t>
            </a:r>
            <a:r>
              <a:rPr lang="en-US" sz="1800">
                <a:latin typeface="Cambria" panose="02040503050406030204" pitchFamily="18" charset="0"/>
              </a:rPr>
              <a:t>  , </a:t>
            </a:r>
            <a:r>
              <a:rPr lang="en-US" sz="1800">
                <a:latin typeface="Cambria" panose="02040503050406030204" pitchFamily="18" charset="0"/>
                <a:hlinkClick r:id="rId4"/>
              </a:rPr>
              <a:t>https://www.tutorialspoint.com</a:t>
            </a:r>
            <a:r>
              <a:rPr lang="en-US" sz="1800">
                <a:latin typeface="Cambria" panose="02040503050406030204" pitchFamily="18" charset="0"/>
              </a:rPr>
              <a:t> </a:t>
            </a:r>
          </a:p>
          <a:p>
            <a:pPr lvl="1"/>
            <a:r>
              <a:rPr lang="en-US" sz="1800">
                <a:latin typeface="Cambria" panose="02040503050406030204" pitchFamily="18" charset="0"/>
                <a:hlinkClick r:id="rId5"/>
              </a:rPr>
              <a:t>https://stackoverflow.com</a:t>
            </a:r>
            <a:r>
              <a:rPr lang="en-US" sz="1800">
                <a:latin typeface="Cambria" panose="02040503050406030204" pitchFamily="18" charset="0"/>
              </a:rPr>
              <a:t> , </a:t>
            </a:r>
            <a:r>
              <a:rPr lang="en-US" sz="1800">
                <a:latin typeface="Cambria" panose="02040503050406030204" pitchFamily="18" charset="0"/>
                <a:hlinkClick r:id="rId6"/>
              </a:rPr>
              <a:t>https://www.codeproject.com</a:t>
            </a:r>
            <a:r>
              <a:rPr lang="en-US" sz="1800">
                <a:latin typeface="Cambria" panose="020405030504060302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58340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Lecturer information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1076325"/>
            <a:ext cx="113538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Full name: </a:t>
            </a:r>
            <a:r>
              <a:rPr lang="en-US" sz="2800" b="1">
                <a:latin typeface="Cambria" panose="02040503050406030204" pitchFamily="18" charset="0"/>
              </a:rPr>
              <a:t>Tran Duy Thanh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>
                <a:latin typeface="Cambria" panose="02040503050406030204" pitchFamily="18" charset="0"/>
              </a:rPr>
              <a:t>Email: </a:t>
            </a:r>
            <a:r>
              <a:rPr lang="en-US">
                <a:latin typeface="Cambria" panose="02040503050406030204" pitchFamily="18" charset="0"/>
                <a:hlinkClick r:id="rId2"/>
              </a:rPr>
              <a:t>thanhtd@uel.edu.vn</a:t>
            </a:r>
            <a:endParaRPr lang="en-US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>
                <a:latin typeface="Cambria" panose="02040503050406030204" pitchFamily="18" charset="0"/>
              </a:rPr>
              <a:t>Phone: 0987773061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>
                <a:latin typeface="Cambria" panose="02040503050406030204" pitchFamily="18" charset="0"/>
              </a:rPr>
              <a:t>Blog : </a:t>
            </a:r>
            <a:r>
              <a:rPr lang="en-US">
                <a:latin typeface="Cambria" panose="02040503050406030204" pitchFamily="18" charset="0"/>
                <a:hlinkClick r:id="rId3"/>
              </a:rPr>
              <a:t>https://tranduythanh.com</a:t>
            </a:r>
            <a:r>
              <a:rPr lang="en-US">
                <a:latin typeface="Cambria" panose="020405030504060302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b="1" u="sng">
                <a:latin typeface="Cambria" panose="02040503050406030204" pitchFamily="18" charset="0"/>
              </a:rPr>
              <a:t>Note</a:t>
            </a:r>
            <a:r>
              <a:rPr lang="en-US" u="sng">
                <a:latin typeface="Cambria" panose="02040503050406030204" pitchFamily="18" charset="0"/>
              </a:rPr>
              <a:t>:</a:t>
            </a:r>
            <a:r>
              <a:rPr lang="en-US">
                <a:latin typeface="Cambria" panose="02040503050406030204" pitchFamily="18" charset="0"/>
              </a:rPr>
              <a:t> All emails about learning issues will be answered at the latest after 24 hours, if you do not see a reply, please call to remind because the email may be in Spam.</a:t>
            </a:r>
          </a:p>
        </p:txBody>
      </p:sp>
    </p:spTree>
    <p:extLst>
      <p:ext uri="{BB962C8B-B14F-4D97-AF65-F5344CB8AC3E}">
        <p14:creationId xmlns:p14="http://schemas.microsoft.com/office/powerpoint/2010/main" val="182670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529</Words>
  <Application>Microsoft Office PowerPoint</Application>
  <PresentationFormat>Widescreen</PresentationFormat>
  <Paragraphs>69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Trần Duy Thanh</cp:lastModifiedBy>
  <cp:revision>540</cp:revision>
  <dcterms:created xsi:type="dcterms:W3CDTF">2011-04-06T04:04:31Z</dcterms:created>
  <dcterms:modified xsi:type="dcterms:W3CDTF">2024-01-09T03:53:50Z</dcterms:modified>
</cp:coreProperties>
</file>