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61" r:id="rId3"/>
    <p:sldId id="262" r:id="rId4"/>
    <p:sldId id="263" r:id="rId5"/>
    <p:sldId id="266" r:id="rId6"/>
    <p:sldId id="267" r:id="rId7"/>
    <p:sldId id="265"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68" r:id="rId31"/>
    <p:sldId id="291" r:id="rId32"/>
    <p:sldId id="292" r:id="rId33"/>
    <p:sldId id="294" r:id="rId34"/>
    <p:sldId id="295" r:id="rId35"/>
    <p:sldId id="296" r:id="rId36"/>
    <p:sldId id="26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94" autoAdjust="0"/>
    <p:restoredTop sz="89587" autoAdjust="0"/>
  </p:normalViewPr>
  <p:slideViewPr>
    <p:cSldViewPr>
      <p:cViewPr varScale="1">
        <p:scale>
          <a:sx n="58" d="100"/>
          <a:sy n="58" d="100"/>
        </p:scale>
        <p:origin x="586" y="3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09/01/2024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36</a:t>
            </a:fld>
            <a:endParaRPr lang="en-US"/>
          </a:p>
        </p:txBody>
      </p:sp>
    </p:spTree>
    <p:extLst>
      <p:ext uri="{BB962C8B-B14F-4D97-AF65-F5344CB8AC3E}">
        <p14:creationId xmlns:p14="http://schemas.microsoft.com/office/powerpoint/2010/main" val="142786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460968"/>
            <a:ext cx="12192000" cy="39703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tx2"/>
                </a:solidFill>
                <a:latin typeface="Cambria" panose="02040503050406030204" pitchFamily="18" charset="0"/>
                <a:cs typeface="+mn-cs"/>
              </a:rPr>
              <a:t>Graphic Design and Web Business Development</a:t>
            </a:r>
            <a:endParaRPr lang="en-US" sz="1400" b="1" baseline="0">
              <a:solidFill>
                <a:srgbClr val="0070C0"/>
              </a:solidFill>
              <a:latin typeface="Cambria" panose="02040503050406030204" pitchFamily="18" charset="0"/>
              <a:cs typeface="Times New Roman" pitchFamily="18" charset="0"/>
            </a:endParaRPr>
          </a:p>
        </p:txBody>
      </p:sp>
      <p:sp>
        <p:nvSpPr>
          <p:cNvPr id="4" name="TextBox 3"/>
          <p:cNvSpPr txBox="1"/>
          <p:nvPr userDrawn="1"/>
        </p:nvSpPr>
        <p:spPr>
          <a:xfrm>
            <a:off x="23000"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rgbClr val="002060"/>
                </a:solidFill>
                <a:effectLst/>
                <a:latin typeface="Cambria" panose="02040503050406030204" pitchFamily="18" charset="0"/>
                <a:ea typeface="+mn-ea"/>
                <a:cs typeface="+mn-cs"/>
              </a:rPr>
              <a:t>Working Hard &amp; Smart today for a better tomorrow</a:t>
            </a:r>
            <a:endParaRPr lang="en-US" sz="1800">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uel.edu.v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wikipedia.org/"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4" Type="http://schemas.openxmlformats.org/officeDocument/2006/relationships/hyperlink" Target="http://scholar.google.com.vn/"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Layout" Target="../slideLayouts/slideLayout2.xml"/><Relationship Id="rId4" Type="http://schemas.openxmlformats.org/officeDocument/2006/relationships/hyperlink" Target="https://twitter.com/"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vnexpress.net/" TargetMode="External"/><Relationship Id="rId2" Type="http://schemas.openxmlformats.org/officeDocument/2006/relationships/hyperlink" Target="http://tuoitre.vn/" TargetMode="External"/><Relationship Id="rId1" Type="http://schemas.openxmlformats.org/officeDocument/2006/relationships/slideLayout" Target="../slideLayouts/slideLayout2.xml"/><Relationship Id="rId5" Type="http://schemas.openxmlformats.org/officeDocument/2006/relationships/hyperlink" Target="http://www.thanhnien.com.vn/" TargetMode="External"/><Relationship Id="rId4" Type="http://schemas.openxmlformats.org/officeDocument/2006/relationships/hyperlink" Target="http://www.dantri.com.vn/"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www.ebay.com/" TargetMode="External"/><Relationship Id="rId3" Type="http://schemas.openxmlformats.org/officeDocument/2006/relationships/hyperlink" Target="http://msdn.microsoft.com/" TargetMode="External"/><Relationship Id="rId7" Type="http://schemas.openxmlformats.org/officeDocument/2006/relationships/hyperlink" Target="http://www.amazon.com/" TargetMode="External"/><Relationship Id="rId2" Type="http://schemas.openxmlformats.org/officeDocument/2006/relationships/hyperlink" Target="http://www.codeproject.com/" TargetMode="External"/><Relationship Id="rId1" Type="http://schemas.openxmlformats.org/officeDocument/2006/relationships/slideLayout" Target="../slideLayouts/slideLayout2.xml"/><Relationship Id="rId6" Type="http://schemas.openxmlformats.org/officeDocument/2006/relationships/hyperlink" Target="https://www.kaggle.com/" TargetMode="External"/><Relationship Id="rId5" Type="http://schemas.openxmlformats.org/officeDocument/2006/relationships/hyperlink" Target="https://www.tutorialspoint.com/" TargetMode="External"/><Relationship Id="rId4" Type="http://schemas.openxmlformats.org/officeDocument/2006/relationships/hyperlink" Target="http://www.programmersheaven.com/"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www.flashget.com/" TargetMode="External"/><Relationship Id="rId2" Type="http://schemas.openxmlformats.org/officeDocument/2006/relationships/hyperlink" Target="http://www.httrack.com/" TargetMode="External"/><Relationship Id="rId1" Type="http://schemas.openxmlformats.org/officeDocument/2006/relationships/slideLayout" Target="../slideLayouts/slideLayout2.xml"/><Relationship Id="rId4" Type="http://schemas.openxmlformats.org/officeDocument/2006/relationships/hyperlink" Target="http://www.internetdownloadmanager.com/" TargetMode="External"/></Relationships>
</file>

<file path=ppt/slides/_rels/slide35.xml.rels><?xml version="1.0" encoding="UTF-8" standalone="yes"?>
<Relationships xmlns="http://schemas.openxmlformats.org/package/2006/relationships"><Relationship Id="rId2" Type="http://schemas.openxmlformats.org/officeDocument/2006/relationships/hyperlink" Target="https://www.wolframalpha.com/"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509837" y="762000"/>
            <a:ext cx="7239000" cy="1904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a:defRPr/>
            </a:pPr>
            <a:r>
              <a:rPr lang="en-US" sz="4400" b="0" kern="0">
                <a:solidFill>
                  <a:srgbClr val="002060"/>
                </a:solidFill>
                <a:latin typeface="Cambria" panose="02040503050406030204" pitchFamily="18" charset="0"/>
              </a:rPr>
              <a:t>Basic concepts of Network and Internet</a:t>
            </a:r>
            <a:endParaRPr lang="en-US" sz="9600" kern="0">
              <a:solidFill>
                <a:srgbClr val="002060"/>
              </a:solidFill>
              <a:latin typeface="Cambria" panose="02040503050406030204" pitchFamily="18" charset="0"/>
            </a:endParaRPr>
          </a:p>
        </p:txBody>
      </p:sp>
      <p:sp>
        <p:nvSpPr>
          <p:cNvPr id="5" name="Slide Number Placeholder 4"/>
          <p:cNvSpPr>
            <a:spLocks noGrp="1"/>
          </p:cNvSpPr>
          <p:nvPr>
            <p:ph type="sldNum" sz="quarter" idx="12"/>
          </p:nvPr>
        </p:nvSpPr>
        <p:spPr/>
        <p:txBody>
          <a:bodyPr/>
          <a:lstStyle/>
          <a:p>
            <a:r>
              <a:rPr lang="en-US"/>
              <a:t>Page </a:t>
            </a:r>
            <a:fld id="{99166BD8-DA3C-4BE0-9C00-AA0485D1F6DE}" type="slidenum">
              <a:rPr lang="en-US" smtClean="0"/>
              <a:pPr/>
              <a:t>1</a:t>
            </a:fld>
            <a:endParaRPr lang="en-US"/>
          </a:p>
        </p:txBody>
      </p:sp>
      <p:pic>
        <p:nvPicPr>
          <p:cNvPr id="1026" name="Picture 2" descr="Image result for html css javascri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522222"/>
            <a:ext cx="4505325" cy="284797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e commerce .png"/>
          <p:cNvPicPr>
            <a:picLocks noChangeAspect="1" noChangeArrowheads="1"/>
          </p:cNvPicPr>
          <p:nvPr/>
        </p:nvPicPr>
        <p:blipFill rotWithShape="1">
          <a:blip r:embed="rId4">
            <a:extLst>
              <a:ext uri="{28A0092B-C50C-407E-A947-70E740481C1C}">
                <a14:useLocalDpi xmlns:a14="http://schemas.microsoft.com/office/drawing/2010/main" val="0"/>
              </a:ext>
            </a:extLst>
          </a:blip>
          <a:srcRect b="6572"/>
          <a:stretch/>
        </p:blipFill>
        <p:spPr bwMode="auto">
          <a:xfrm>
            <a:off x="8534400" y="3286126"/>
            <a:ext cx="3333750" cy="3114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59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6477000" cy="508000"/>
            <a:chOff x="789624" y="1191463"/>
            <a:chExt cx="6477000" cy="508000"/>
          </a:xfrm>
        </p:grpSpPr>
        <p:sp>
          <p:nvSpPr>
            <p:cNvPr id="3" name="AutoShape 52"/>
            <p:cNvSpPr>
              <a:spLocks noChangeArrowheads="1"/>
            </p:cNvSpPr>
            <p:nvPr/>
          </p:nvSpPr>
          <p:spPr bwMode="gray">
            <a:xfrm>
              <a:off x="990600" y="1191463"/>
              <a:ext cx="6276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800" b="1">
                  <a:latin typeface="Cambria" panose="02040503050406030204" pitchFamily="18" charset="0"/>
                </a:rPr>
                <a:t>Internet Protocol</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Page </a:t>
            </a:r>
            <a:fld id="{99166BD8-DA3C-4BE0-9C00-AA0485D1F6DE}" type="slidenum">
              <a:rPr lang="en-US" smtClean="0"/>
              <a:pPr/>
              <a:t>10</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US" sz="2800">
                <a:latin typeface="Cambria" panose="02040503050406030204" pitchFamily="18" charset="0"/>
              </a:rPr>
              <a:t>A network protocol suite is a set of general rules that define the process of transmitting data between computers, so that the transmitted data is received correctly.</a:t>
            </a:r>
          </a:p>
          <a:p>
            <a:pPr algn="just">
              <a:buFont typeface="Wingdings" panose="05000000000000000000" pitchFamily="2" charset="2"/>
              <a:buChar char="ü"/>
            </a:pPr>
            <a:r>
              <a:rPr lang="en-US" sz="2800">
                <a:latin typeface="Cambria" panose="02040503050406030204" pitchFamily="18" charset="0"/>
              </a:rPr>
              <a:t>The protocol determines the communication process in the network and most importantly defines the "shape" of a data unit and the information contained in it so that the destination computer can transform the information correctly.</a:t>
            </a:r>
          </a:p>
          <a:p>
            <a:pPr algn="just">
              <a:buFont typeface="Wingdings" panose="05000000000000000000" pitchFamily="2" charset="2"/>
              <a:buChar char="ü"/>
            </a:pPr>
            <a:r>
              <a:rPr lang="en-US" sz="2800">
                <a:latin typeface="Cambria" panose="02040503050406030204" pitchFamily="18" charset="0"/>
              </a:rPr>
              <a:t>Data is transmitted from the application on this machine, through the hardware to the network of the machine, to the intermediary and to the receiver, through the hardware of the destination computer, and to the application.</a:t>
            </a:r>
          </a:p>
        </p:txBody>
      </p:sp>
    </p:spTree>
    <p:extLst>
      <p:ext uri="{BB962C8B-B14F-4D97-AF65-F5344CB8AC3E}">
        <p14:creationId xmlns:p14="http://schemas.microsoft.com/office/powerpoint/2010/main" val="1685519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6477000" cy="508000"/>
            <a:chOff x="789624" y="1191463"/>
            <a:chExt cx="6477000" cy="508000"/>
          </a:xfrm>
        </p:grpSpPr>
        <p:sp>
          <p:nvSpPr>
            <p:cNvPr id="3" name="AutoShape 52"/>
            <p:cNvSpPr>
              <a:spLocks noChangeArrowheads="1"/>
            </p:cNvSpPr>
            <p:nvPr/>
          </p:nvSpPr>
          <p:spPr bwMode="gray">
            <a:xfrm>
              <a:off x="990600" y="1191463"/>
              <a:ext cx="6276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800" b="1">
                  <a:latin typeface="Cambria" panose="02040503050406030204" pitchFamily="18" charset="0"/>
                </a:rPr>
                <a:t>Internet Protocol</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Page </a:t>
            </a:r>
            <a:fld id="{99166BD8-DA3C-4BE0-9C00-AA0485D1F6DE}" type="slidenum">
              <a:rPr lang="en-US" smtClean="0"/>
              <a:pPr/>
              <a:t>11</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US" sz="2800">
                <a:latin typeface="Cambria" panose="02040503050406030204" pitchFamily="18" charset="0"/>
              </a:rPr>
              <a:t>Some common network protocols:</a:t>
            </a:r>
          </a:p>
          <a:p>
            <a:pPr algn="just">
              <a:buFont typeface="Wingdings" panose="05000000000000000000" pitchFamily="2" charset="2"/>
              <a:buChar char="ü"/>
            </a:pPr>
            <a:r>
              <a:rPr lang="en-US" sz="2800" b="1">
                <a:latin typeface="Cambria" panose="02040503050406030204" pitchFamily="18" charset="0"/>
              </a:rPr>
              <a:t>TCP/IP</a:t>
            </a:r>
            <a:r>
              <a:rPr lang="en-US" sz="2800">
                <a:latin typeface="Cambria" panose="02040503050406030204" pitchFamily="18" charset="0"/>
              </a:rPr>
              <a:t> (Transmission Control Protocol/ Internet Protocol) : </a:t>
            </a:r>
          </a:p>
          <a:p>
            <a:pPr lvl="1" algn="just"/>
            <a:r>
              <a:rPr lang="en-US">
                <a:latin typeface="Cambria" panose="02040503050406030204" pitchFamily="18" charset="0"/>
              </a:rPr>
              <a:t>It is a protocol system - a set of protocols that support the transmission of data over a network</a:t>
            </a:r>
          </a:p>
          <a:p>
            <a:pPr lvl="1" algn="just"/>
            <a:r>
              <a:rPr lang="en-US">
                <a:latin typeface="Cambria" panose="02040503050406030204" pitchFamily="18" charset="0"/>
              </a:rPr>
              <a:t>TCP/IP and related protocols create a complete system that manages how data is processed, transferred, and received over a network using TCP/IP. A system of related protocols, such as TCP/IP, is called a protocol suite.</a:t>
            </a:r>
            <a:endParaRPr lang="en-US" sz="2800">
              <a:latin typeface="Cambria" panose="02040503050406030204" pitchFamily="18" charset="0"/>
            </a:endParaRPr>
          </a:p>
        </p:txBody>
      </p:sp>
    </p:spTree>
    <p:extLst>
      <p:ext uri="{BB962C8B-B14F-4D97-AF65-F5344CB8AC3E}">
        <p14:creationId xmlns:p14="http://schemas.microsoft.com/office/powerpoint/2010/main" val="4196425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6477000" cy="508000"/>
            <a:chOff x="789624" y="1191463"/>
            <a:chExt cx="6477000" cy="508000"/>
          </a:xfrm>
        </p:grpSpPr>
        <p:sp>
          <p:nvSpPr>
            <p:cNvPr id="3" name="AutoShape 52"/>
            <p:cNvSpPr>
              <a:spLocks noChangeArrowheads="1"/>
            </p:cNvSpPr>
            <p:nvPr/>
          </p:nvSpPr>
          <p:spPr bwMode="gray">
            <a:xfrm>
              <a:off x="990600" y="1191463"/>
              <a:ext cx="6276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800" b="1">
                  <a:latin typeface="Cambria" panose="02040503050406030204" pitchFamily="18" charset="0"/>
                </a:rPr>
                <a:t>Internet Protocol</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Page </a:t>
            </a:r>
            <a:fld id="{99166BD8-DA3C-4BE0-9C00-AA0485D1F6DE}" type="slidenum">
              <a:rPr lang="en-US" smtClean="0"/>
              <a:pPr/>
              <a:t>12</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Ø"/>
            </a:pPr>
            <a:r>
              <a:rPr lang="en-US" sz="2800" b="1">
                <a:latin typeface="Cambria" panose="02040503050406030204" pitchFamily="18" charset="0"/>
              </a:rPr>
              <a:t>FTP</a:t>
            </a:r>
            <a:r>
              <a:rPr lang="en-US" sz="2800">
                <a:latin typeface="Cambria" panose="02040503050406030204" pitchFamily="18" charset="0"/>
              </a:rPr>
              <a:t>: (File Transfer Protocol) </a:t>
            </a:r>
          </a:p>
          <a:p>
            <a:pPr lvl="1" algn="just"/>
            <a:r>
              <a:rPr lang="en-US">
                <a:latin typeface="Cambria" panose="02040503050406030204" pitchFamily="18" charset="0"/>
              </a:rPr>
              <a:t>Used to transfer documents from one computer to another over the Internet.</a:t>
            </a:r>
          </a:p>
          <a:p>
            <a:pPr lvl="2" algn="just"/>
            <a:r>
              <a:rPr lang="en-US" sz="2800">
                <a:latin typeface="Cambria" panose="02040503050406030204" pitchFamily="18" charset="0"/>
              </a:rPr>
              <a:t>Upload: transfer files from a workstation to a file store, a document storage computer,</a:t>
            </a:r>
          </a:p>
          <a:p>
            <a:pPr lvl="2" algn="just"/>
            <a:r>
              <a:rPr lang="en-US" sz="2800">
                <a:latin typeface="Cambria" panose="02040503050406030204" pitchFamily="18" charset="0"/>
              </a:rPr>
              <a:t>Download: used to transfer files from the file store to a workstation.</a:t>
            </a:r>
          </a:p>
          <a:p>
            <a:pPr lvl="1" algn="just"/>
            <a:r>
              <a:rPr lang="en-US">
                <a:latin typeface="Cambria" panose="02040503050406030204" pitchFamily="18" charset="0"/>
              </a:rPr>
              <a:t>FTP is often used to load web pages from designers to servers.</a:t>
            </a:r>
          </a:p>
          <a:p>
            <a:pPr lvl="1" algn="just"/>
            <a:r>
              <a:rPr lang="en-US">
                <a:latin typeface="Cambria" panose="02040503050406030204" pitchFamily="18" charset="0"/>
              </a:rPr>
              <a:t>Commonly used software: FileZilla, WinSCP, …</a:t>
            </a:r>
          </a:p>
        </p:txBody>
      </p:sp>
    </p:spTree>
    <p:extLst>
      <p:ext uri="{BB962C8B-B14F-4D97-AF65-F5344CB8AC3E}">
        <p14:creationId xmlns:p14="http://schemas.microsoft.com/office/powerpoint/2010/main" val="3335149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6477000" cy="508000"/>
            <a:chOff x="789624" y="1191463"/>
            <a:chExt cx="6477000" cy="508000"/>
          </a:xfrm>
        </p:grpSpPr>
        <p:sp>
          <p:nvSpPr>
            <p:cNvPr id="3" name="AutoShape 52"/>
            <p:cNvSpPr>
              <a:spLocks noChangeArrowheads="1"/>
            </p:cNvSpPr>
            <p:nvPr/>
          </p:nvSpPr>
          <p:spPr bwMode="gray">
            <a:xfrm>
              <a:off x="990600" y="1191463"/>
              <a:ext cx="6276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800" b="1">
                  <a:latin typeface="Cambria" panose="02040503050406030204" pitchFamily="18" charset="0"/>
                </a:rPr>
                <a:t>Internet Protocol</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Page </a:t>
            </a:r>
            <a:fld id="{99166BD8-DA3C-4BE0-9C00-AA0485D1F6DE}" type="slidenum">
              <a:rPr lang="en-US" smtClean="0"/>
              <a:pPr/>
              <a:t>13</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Ø"/>
            </a:pPr>
            <a:r>
              <a:rPr lang="en-US" sz="2800" b="1">
                <a:latin typeface="Cambria" panose="02040503050406030204" pitchFamily="18" charset="0"/>
              </a:rPr>
              <a:t>HTTP</a:t>
            </a:r>
            <a:r>
              <a:rPr lang="en-US" sz="2800">
                <a:latin typeface="Cambria" panose="02040503050406030204" pitchFamily="18" charset="0"/>
              </a:rPr>
              <a:t> (HyperText Transfer Protocol): </a:t>
            </a:r>
          </a:p>
          <a:p>
            <a:pPr lvl="1" algn="just"/>
            <a:r>
              <a:rPr lang="en-US">
                <a:latin typeface="Cambria" panose="02040503050406030204" pitchFamily="18" charset="0"/>
              </a:rPr>
              <a:t>HTTP's main task is to transfer the content of a web page into a browser for web visitors to view.</a:t>
            </a:r>
          </a:p>
          <a:p>
            <a:pPr lvl="1" algn="just"/>
            <a:r>
              <a:rPr lang="en-US">
                <a:latin typeface="Cambria" panose="02040503050406030204" pitchFamily="18" charset="0"/>
              </a:rPr>
              <a:t>A protocol used to transfer files from a web store into a browser so that the user can view the web page on the internet.</a:t>
            </a:r>
            <a:endParaRPr lang="en-US" sz="2800">
              <a:latin typeface="Cambria" panose="02040503050406030204" pitchFamily="18" charset="0"/>
            </a:endParaRPr>
          </a:p>
          <a:p>
            <a:pPr lvl="2" algn="just"/>
            <a:endParaRPr lang="en-US" sz="2800">
              <a:latin typeface="Cambria" panose="02040503050406030204" pitchFamily="18" charset="0"/>
            </a:endParaRPr>
          </a:p>
          <a:p>
            <a:pPr algn="just"/>
            <a:endParaRPr lang="en-US" sz="2800">
              <a:latin typeface="Cambria" panose="02040503050406030204" pitchFamily="18" charset="0"/>
            </a:endParaRPr>
          </a:p>
        </p:txBody>
      </p:sp>
    </p:spTree>
    <p:extLst>
      <p:ext uri="{BB962C8B-B14F-4D97-AF65-F5344CB8AC3E}">
        <p14:creationId xmlns:p14="http://schemas.microsoft.com/office/powerpoint/2010/main" val="3500562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6477000" cy="508000"/>
            <a:chOff x="789624" y="1191463"/>
            <a:chExt cx="6477000" cy="508000"/>
          </a:xfrm>
        </p:grpSpPr>
        <p:sp>
          <p:nvSpPr>
            <p:cNvPr id="3" name="AutoShape 52"/>
            <p:cNvSpPr>
              <a:spLocks noChangeArrowheads="1"/>
            </p:cNvSpPr>
            <p:nvPr/>
          </p:nvSpPr>
          <p:spPr bwMode="gray">
            <a:xfrm>
              <a:off x="990600" y="1191463"/>
              <a:ext cx="6276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800" b="1">
                  <a:latin typeface="Cambria" panose="02040503050406030204" pitchFamily="18" charset="0"/>
                </a:rPr>
                <a:t>Internet Protocol</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Page </a:t>
            </a:r>
            <a:fld id="{99166BD8-DA3C-4BE0-9C00-AA0485D1F6DE}" type="slidenum">
              <a:rPr lang="en-US" smtClean="0"/>
              <a:pPr/>
              <a:t>14</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Ø"/>
            </a:pPr>
            <a:r>
              <a:rPr lang="en-US" sz="2800" b="1">
                <a:latin typeface="Cambria" panose="02040503050406030204" pitchFamily="18" charset="0"/>
              </a:rPr>
              <a:t>HTTPS</a:t>
            </a:r>
            <a:r>
              <a:rPr lang="en-US" sz="2800">
                <a:latin typeface="Cambria" panose="02040503050406030204" pitchFamily="18" charset="0"/>
              </a:rPr>
              <a:t> (Hypertext Transfer Protocol Secure): </a:t>
            </a:r>
          </a:p>
          <a:p>
            <a:pPr lvl="1" algn="just"/>
            <a:r>
              <a:rPr lang="en-US">
                <a:latin typeface="Cambria" panose="02040503050406030204" pitchFamily="18" charset="0"/>
              </a:rPr>
              <a:t>This Protocal is a combination of the HTTP protocol and the SSL or TLS security protocol that allows the secure exchange of information on the Internet. HTTPS protocol is often used in sensitive transactions that need high security.</a:t>
            </a:r>
            <a:endParaRPr lang="en-US" sz="2800">
              <a:latin typeface="Cambria" panose="02040503050406030204" pitchFamily="18" charset="0"/>
            </a:endParaRPr>
          </a:p>
          <a:p>
            <a:pPr algn="just"/>
            <a:endParaRPr lang="en-US" sz="2800">
              <a:latin typeface="Cambria" panose="02040503050406030204" pitchFamily="18" charset="0"/>
            </a:endParaRPr>
          </a:p>
        </p:txBody>
      </p:sp>
    </p:spTree>
    <p:extLst>
      <p:ext uri="{BB962C8B-B14F-4D97-AF65-F5344CB8AC3E}">
        <p14:creationId xmlns:p14="http://schemas.microsoft.com/office/powerpoint/2010/main" val="3694091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6781800" cy="508000"/>
            <a:chOff x="789624" y="1191463"/>
            <a:chExt cx="6781800" cy="508000"/>
          </a:xfrm>
        </p:grpSpPr>
        <p:sp>
          <p:nvSpPr>
            <p:cNvPr id="3" name="AutoShape 52"/>
            <p:cNvSpPr>
              <a:spLocks noChangeArrowheads="1"/>
            </p:cNvSpPr>
            <p:nvPr/>
          </p:nvSpPr>
          <p:spPr bwMode="gray">
            <a:xfrm>
              <a:off x="990600" y="1191463"/>
              <a:ext cx="6580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800" b="1">
                  <a:latin typeface="Cambria" panose="02040503050406030204" pitchFamily="18" charset="0"/>
                </a:rPr>
                <a:t>Internet Protocol  Address</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Page </a:t>
            </a:r>
            <a:fld id="{99166BD8-DA3C-4BE0-9C00-AA0485D1F6DE}" type="slidenum">
              <a:rPr lang="en-US" smtClean="0"/>
              <a:pPr/>
              <a:t>15</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US" sz="2800">
                <a:latin typeface="Cambria" panose="02040503050406030204" pitchFamily="18" charset="0"/>
              </a:rPr>
              <a:t>An IP address is a 32-bit number used to identify objects that receive and send information and data on the network.</a:t>
            </a:r>
          </a:p>
          <a:p>
            <a:pPr algn="just">
              <a:buFont typeface="Wingdings" panose="05000000000000000000" pitchFamily="2" charset="2"/>
              <a:buChar char="ü"/>
            </a:pPr>
            <a:r>
              <a:rPr lang="en-US" sz="2800">
                <a:latin typeface="Cambria" panose="02040503050406030204" pitchFamily="18" charset="0"/>
              </a:rPr>
              <a:t>Each device on the network has its own IP address.</a:t>
            </a:r>
          </a:p>
          <a:p>
            <a:pPr algn="just">
              <a:buFont typeface="Wingdings" panose="05000000000000000000" pitchFamily="2" charset="2"/>
              <a:buChar char="ü"/>
            </a:pPr>
            <a:r>
              <a:rPr lang="en-US" sz="2800">
                <a:latin typeface="Cambria" panose="02040503050406030204" pitchFamily="18" charset="0"/>
              </a:rPr>
              <a:t>The IP address is in the form of 4 digits (8 bits each), these 4 numbers are separated by a ".". Example: 192</a:t>
            </a:r>
            <a:r>
              <a:rPr lang="en-US" sz="2800">
                <a:solidFill>
                  <a:srgbClr val="FF0000"/>
                </a:solidFill>
                <a:latin typeface="Cambria" panose="02040503050406030204" pitchFamily="18" charset="0"/>
              </a:rPr>
              <a:t>.</a:t>
            </a:r>
            <a:r>
              <a:rPr lang="en-US" sz="2800">
                <a:latin typeface="Cambria" panose="02040503050406030204" pitchFamily="18" charset="0"/>
              </a:rPr>
              <a:t>168</a:t>
            </a:r>
            <a:r>
              <a:rPr lang="en-US" sz="2800">
                <a:solidFill>
                  <a:srgbClr val="FF0000"/>
                </a:solidFill>
                <a:latin typeface="Cambria" panose="02040503050406030204" pitchFamily="18" charset="0"/>
              </a:rPr>
              <a:t>.</a:t>
            </a:r>
            <a:r>
              <a:rPr lang="en-US" sz="2800">
                <a:latin typeface="Cambria" panose="02040503050406030204" pitchFamily="18" charset="0"/>
              </a:rPr>
              <a:t>2</a:t>
            </a:r>
            <a:r>
              <a:rPr lang="en-US" sz="2800">
                <a:solidFill>
                  <a:srgbClr val="FF0000"/>
                </a:solidFill>
                <a:latin typeface="Cambria" panose="02040503050406030204" pitchFamily="18" charset="0"/>
              </a:rPr>
              <a:t>.</a:t>
            </a:r>
            <a:r>
              <a:rPr lang="en-US" sz="2800">
                <a:latin typeface="Cambria" panose="02040503050406030204" pitchFamily="18" charset="0"/>
              </a:rPr>
              <a:t>135</a:t>
            </a:r>
          </a:p>
          <a:p>
            <a:pPr algn="just">
              <a:buFont typeface="Wingdings" panose="05000000000000000000" pitchFamily="2" charset="2"/>
              <a:buChar char="ü"/>
            </a:pPr>
            <a:r>
              <a:rPr lang="en-US" sz="2800">
                <a:latin typeface="Cambria" panose="02040503050406030204" pitchFamily="18" charset="0"/>
              </a:rPr>
              <a:t>Currently deploying IPv6</a:t>
            </a:r>
          </a:p>
        </p:txBody>
      </p:sp>
    </p:spTree>
    <p:extLst>
      <p:ext uri="{BB962C8B-B14F-4D97-AF65-F5344CB8AC3E}">
        <p14:creationId xmlns:p14="http://schemas.microsoft.com/office/powerpoint/2010/main" val="2062415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6781800" cy="508000"/>
            <a:chOff x="789624" y="1191463"/>
            <a:chExt cx="6781800" cy="508000"/>
          </a:xfrm>
        </p:grpSpPr>
        <p:sp>
          <p:nvSpPr>
            <p:cNvPr id="3" name="AutoShape 52"/>
            <p:cNvSpPr>
              <a:spLocks noChangeArrowheads="1"/>
            </p:cNvSpPr>
            <p:nvPr/>
          </p:nvSpPr>
          <p:spPr bwMode="gray">
            <a:xfrm>
              <a:off x="990600" y="1191463"/>
              <a:ext cx="6580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800" b="1">
                  <a:latin typeface="Cambria" panose="02040503050406030204" pitchFamily="18" charset="0"/>
                </a:rPr>
                <a:t>Internet Protocol  Address</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Page </a:t>
            </a:r>
            <a:fld id="{99166BD8-DA3C-4BE0-9C00-AA0485D1F6DE}" type="slidenum">
              <a:rPr lang="en-US" smtClean="0"/>
              <a:pPr/>
              <a:t>16</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US" sz="2800">
                <a:latin typeface="Cambria" panose="02040503050406030204" pitchFamily="18" charset="0"/>
              </a:rPr>
              <a:t>IPv4: a.b.c.d (0&lt;a,b,c,d&lt;255) </a:t>
            </a:r>
          </a:p>
          <a:p>
            <a:pPr lvl="1" algn="just"/>
            <a:r>
              <a:rPr lang="en-US">
                <a:latin typeface="Cambria" panose="02040503050406030204" pitchFamily="18" charset="0"/>
              </a:rPr>
              <a:t>For example: website address of University of Economics and Law, VNU-HCM City. HCM is:</a:t>
            </a:r>
          </a:p>
          <a:p>
            <a:pPr marL="457200" lvl="1" indent="0" algn="just">
              <a:buNone/>
            </a:pPr>
            <a:r>
              <a:rPr lang="en-US" sz="2800">
                <a:latin typeface="Cambria" panose="02040503050406030204" pitchFamily="18" charset="0"/>
                <a:hlinkClick r:id="rId2"/>
              </a:rPr>
              <a:t>www.uel.edu.vn</a:t>
            </a:r>
            <a:r>
              <a:rPr lang="en-US">
                <a:latin typeface="Cambria" panose="02040503050406030204" pitchFamily="18" charset="0"/>
              </a:rPr>
              <a:t> corresponding IP is 125.234.104.249</a:t>
            </a:r>
            <a:endParaRPr lang="en-US" sz="2800">
              <a:latin typeface="Cambria" panose="02040503050406030204" pitchFamily="18" charset="0"/>
            </a:endParaRPr>
          </a:p>
          <a:p>
            <a:pPr lvl="1" algn="just"/>
            <a:r>
              <a:rPr lang="en-US">
                <a:latin typeface="Cambria" panose="02040503050406030204" pitchFamily="18" charset="0"/>
              </a:rPr>
              <a:t>To know the IP address of the website we do the following:</a:t>
            </a:r>
          </a:p>
          <a:p>
            <a:pPr lvl="2" algn="just">
              <a:buNone/>
            </a:pPr>
            <a:r>
              <a:rPr lang="en-US" sz="2800">
                <a:latin typeface="Cambria" panose="02040503050406030204" pitchFamily="18" charset="0"/>
              </a:rPr>
              <a:t>Start </a:t>
            </a:r>
            <a:r>
              <a:rPr lang="en-US" sz="2800">
                <a:latin typeface="Cambria" panose="02040503050406030204" pitchFamily="18" charset="0"/>
                <a:sym typeface="Wingdings" panose="05000000000000000000" pitchFamily="2" charset="2"/>
              </a:rPr>
              <a:t> Run  CMD  type Ping </a:t>
            </a:r>
            <a:r>
              <a:rPr lang="en-US" sz="2800">
                <a:latin typeface="Cambria" panose="02040503050406030204" pitchFamily="18" charset="0"/>
                <a:hlinkClick r:id="rId2"/>
              </a:rPr>
              <a:t>www.uel.edu.vn</a:t>
            </a:r>
            <a:r>
              <a:rPr lang="en-US" sz="2800">
                <a:latin typeface="Cambria" panose="02040503050406030204" pitchFamily="18" charset="0"/>
              </a:rPr>
              <a:t> and press enter.</a:t>
            </a:r>
          </a:p>
          <a:p>
            <a:pPr lvl="1" algn="just"/>
            <a:r>
              <a:rPr lang="en-US">
                <a:latin typeface="Cambria" panose="02040503050406030204" pitchFamily="18" charset="0"/>
              </a:rPr>
              <a:t>Address: 127.0.0.1 (localhost) is the address of the computer itself, which is often used to test networks and test websites.</a:t>
            </a:r>
            <a:endParaRPr lang="en-US" sz="2800">
              <a:latin typeface="Cambria" panose="02040503050406030204" pitchFamily="18" charset="0"/>
            </a:endParaRPr>
          </a:p>
        </p:txBody>
      </p:sp>
    </p:spTree>
    <p:extLst>
      <p:ext uri="{BB962C8B-B14F-4D97-AF65-F5344CB8AC3E}">
        <p14:creationId xmlns:p14="http://schemas.microsoft.com/office/powerpoint/2010/main" val="2794787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6781800" cy="508000"/>
            <a:chOff x="789624" y="1191463"/>
            <a:chExt cx="6781800" cy="508000"/>
          </a:xfrm>
        </p:grpSpPr>
        <p:sp>
          <p:nvSpPr>
            <p:cNvPr id="3" name="AutoShape 52"/>
            <p:cNvSpPr>
              <a:spLocks noChangeArrowheads="1"/>
            </p:cNvSpPr>
            <p:nvPr/>
          </p:nvSpPr>
          <p:spPr bwMode="gray">
            <a:xfrm>
              <a:off x="990600" y="1191463"/>
              <a:ext cx="6580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800" b="1">
                  <a:latin typeface="Cambria" panose="02040503050406030204" pitchFamily="18" charset="0"/>
                </a:rPr>
                <a:t>Internet Protocol  Address</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Page </a:t>
            </a:r>
            <a:fld id="{99166BD8-DA3C-4BE0-9C00-AA0485D1F6DE}" type="slidenum">
              <a:rPr lang="en-US" smtClean="0"/>
              <a:pPr/>
              <a:t>17</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ü"/>
            </a:pPr>
            <a:r>
              <a:rPr lang="en-US" sz="2800">
                <a:latin typeface="Cambria" panose="02040503050406030204" pitchFamily="18" charset="0"/>
              </a:rPr>
              <a:t>IPv6</a:t>
            </a:r>
          </a:p>
          <a:p>
            <a:pPr lvl="1"/>
            <a:r>
              <a:rPr lang="en-US">
                <a:latin typeface="Cambria" panose="02040503050406030204" pitchFamily="18" charset="0"/>
              </a:rPr>
              <a:t>128bits</a:t>
            </a:r>
          </a:p>
          <a:p>
            <a:pPr lvl="1"/>
            <a:r>
              <a:rPr lang="en-US">
                <a:latin typeface="Cambria" panose="02040503050406030204" pitchFamily="18" charset="0"/>
              </a:rPr>
              <a:t>Format: 8 groups of hexadecimal numbers</a:t>
            </a:r>
          </a:p>
        </p:txBody>
      </p:sp>
      <p:pic>
        <p:nvPicPr>
          <p:cNvPr id="2050" name="Picture 2" descr="https://upload.wikimedia.org/wikipedia/commons/thumb/7/70/Ipv6_address_leading_zeros.svg/760px-Ipv6_address_leading_zero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399" y="2438400"/>
            <a:ext cx="6804663" cy="4029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072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6781800" cy="508000"/>
            <a:chOff x="789624" y="1191463"/>
            <a:chExt cx="6781800" cy="508000"/>
          </a:xfrm>
        </p:grpSpPr>
        <p:sp>
          <p:nvSpPr>
            <p:cNvPr id="3" name="AutoShape 52"/>
            <p:cNvSpPr>
              <a:spLocks noChangeArrowheads="1"/>
            </p:cNvSpPr>
            <p:nvPr/>
          </p:nvSpPr>
          <p:spPr bwMode="gray">
            <a:xfrm>
              <a:off x="990600" y="1191463"/>
              <a:ext cx="6580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800" b="1">
                  <a:latin typeface="Cambria" panose="02040503050406030204" pitchFamily="18" charset="0"/>
                </a:rPr>
                <a:t>Domain name</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Page </a:t>
            </a:r>
            <a:fld id="{99166BD8-DA3C-4BE0-9C00-AA0485D1F6DE}" type="slidenum">
              <a:rPr lang="en-US" smtClean="0"/>
              <a:pPr/>
              <a:t>18</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US" sz="2800">
                <a:latin typeface="Cambria" panose="02040503050406030204" pitchFamily="18" charset="0"/>
              </a:rPr>
              <a:t>Domain name can be seen as the transaction name of a company or organization on the Internet.</a:t>
            </a:r>
          </a:p>
          <a:p>
            <a:pPr algn="just">
              <a:buFont typeface="Wingdings" panose="05000000000000000000" pitchFamily="2" charset="2"/>
              <a:buChar char="ü"/>
            </a:pPr>
            <a:r>
              <a:rPr lang="en-US" sz="2800">
                <a:latin typeface="Cambria" panose="02040503050406030204" pitchFamily="18" charset="0"/>
              </a:rPr>
              <a:t>The domain name is associated with an IP address</a:t>
            </a:r>
          </a:p>
          <a:p>
            <a:pPr algn="just">
              <a:buFont typeface="Wingdings" panose="05000000000000000000" pitchFamily="2" charset="2"/>
              <a:buChar char="ü"/>
            </a:pPr>
            <a:r>
              <a:rPr lang="en-US" sz="2800">
                <a:latin typeface="Cambria" panose="02040503050406030204" pitchFamily="18" charset="0"/>
              </a:rPr>
              <a:t>Because the domain name is in text form, the domain name is friendly and easy to use.</a:t>
            </a:r>
          </a:p>
          <a:p>
            <a:pPr algn="just">
              <a:buFont typeface="Wingdings" panose="05000000000000000000" pitchFamily="2" charset="2"/>
              <a:buChar char="ü"/>
            </a:pPr>
            <a:r>
              <a:rPr lang="en-US" sz="2800">
                <a:latin typeface="Cambria" panose="02040503050406030204" pitchFamily="18" charset="0"/>
              </a:rPr>
              <a:t>Having a domain name makes it easier to access resources on the Internet.</a:t>
            </a:r>
          </a:p>
        </p:txBody>
      </p:sp>
    </p:spTree>
    <p:extLst>
      <p:ext uri="{BB962C8B-B14F-4D97-AF65-F5344CB8AC3E}">
        <p14:creationId xmlns:p14="http://schemas.microsoft.com/office/powerpoint/2010/main" val="895380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6781800" cy="508000"/>
            <a:chOff x="789624" y="1191463"/>
            <a:chExt cx="6781800" cy="508000"/>
          </a:xfrm>
        </p:grpSpPr>
        <p:sp>
          <p:nvSpPr>
            <p:cNvPr id="3" name="AutoShape 52"/>
            <p:cNvSpPr>
              <a:spLocks noChangeArrowheads="1"/>
            </p:cNvSpPr>
            <p:nvPr/>
          </p:nvSpPr>
          <p:spPr bwMode="gray">
            <a:xfrm>
              <a:off x="990600" y="1191463"/>
              <a:ext cx="6580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800" b="1">
                  <a:latin typeface="Cambria" panose="02040503050406030204" pitchFamily="18" charset="0"/>
                </a:rPr>
                <a:t>Domain name</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Page </a:t>
            </a:r>
            <a:fld id="{99166BD8-DA3C-4BE0-9C00-AA0485D1F6DE}" type="slidenum">
              <a:rPr lang="en-US" smtClean="0"/>
              <a:pPr/>
              <a:t>19</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US" sz="2800">
                <a:latin typeface="Cambria" panose="02040503050406030204" pitchFamily="18" charset="0"/>
              </a:rPr>
              <a:t>Domain names are divided into several levels, each level is separated by a "." and are numbered from right to left, starting at level 1.</a:t>
            </a:r>
          </a:p>
          <a:p>
            <a:pPr algn="just">
              <a:buFont typeface="Wingdings" panose="05000000000000000000" pitchFamily="2" charset="2"/>
              <a:buChar char="ü"/>
            </a:pPr>
            <a:r>
              <a:rPr lang="en-US">
                <a:latin typeface="Cambria" panose="02040503050406030204" pitchFamily="18" charset="0"/>
              </a:rPr>
              <a:t>For example:  </a:t>
            </a:r>
            <a:r>
              <a:rPr lang="en-US" b="1">
                <a:solidFill>
                  <a:srgbClr val="002060"/>
                </a:solidFill>
                <a:latin typeface="Cambria" panose="02040503050406030204" pitchFamily="18" charset="0"/>
              </a:rPr>
              <a:t>uel.edu.vn</a:t>
            </a:r>
          </a:p>
          <a:p>
            <a:pPr lvl="2" algn="just"/>
            <a:r>
              <a:rPr lang="en-US" sz="2800">
                <a:latin typeface="Cambria" panose="02040503050406030204" pitchFamily="18" charset="0"/>
              </a:rPr>
              <a:t>vn: Vietnam (level 1)</a:t>
            </a:r>
          </a:p>
          <a:p>
            <a:pPr lvl="2" algn="just"/>
            <a:r>
              <a:rPr lang="en-US" sz="2800">
                <a:latin typeface="Cambria" panose="02040503050406030204" pitchFamily="18" charset="0"/>
              </a:rPr>
              <a:t>edu: Educational institution (level 2)</a:t>
            </a:r>
          </a:p>
          <a:p>
            <a:pPr lvl="2" algn="just"/>
            <a:r>
              <a:rPr lang="en-US" sz="2800">
                <a:latin typeface="Cambria" panose="02040503050406030204" pitchFamily="18" charset="0"/>
              </a:rPr>
              <a:t>uel: Company/Organization name (level 3)</a:t>
            </a:r>
          </a:p>
        </p:txBody>
      </p:sp>
    </p:spTree>
    <p:extLst>
      <p:ext uri="{BB962C8B-B14F-4D97-AF65-F5344CB8AC3E}">
        <p14:creationId xmlns:p14="http://schemas.microsoft.com/office/powerpoint/2010/main" val="996423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Lesson Objectives</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Page </a:t>
            </a:r>
            <a:fld id="{99166BD8-DA3C-4BE0-9C00-AA0485D1F6DE}" type="slidenum">
              <a:rPr lang="en-US" smtClean="0"/>
              <a:pPr/>
              <a:t>2</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v"/>
            </a:pPr>
            <a:r>
              <a:rPr lang="en-US" sz="2800">
                <a:latin typeface="Cambria" panose="02040503050406030204" pitchFamily="18" charset="0"/>
              </a:rPr>
              <a:t>Understand basic concepts, terms about networks, internet</a:t>
            </a:r>
          </a:p>
          <a:p>
            <a:pPr algn="just">
              <a:buFont typeface="Wingdings" panose="05000000000000000000" pitchFamily="2" charset="2"/>
              <a:buChar char="v"/>
            </a:pPr>
            <a:r>
              <a:rPr lang="en-US" sz="2800">
                <a:latin typeface="Cambria" panose="02040503050406030204" pitchFamily="18" charset="0"/>
              </a:rPr>
              <a:t>Understand how a webserver works, so you can know how to configure the webserver</a:t>
            </a:r>
          </a:p>
          <a:p>
            <a:pPr algn="just">
              <a:buFont typeface="Wingdings" panose="05000000000000000000" pitchFamily="2" charset="2"/>
              <a:buChar char="v"/>
            </a:pPr>
            <a:r>
              <a:rPr lang="en-US" sz="2800">
                <a:latin typeface="Cambria" panose="02040503050406030204" pitchFamily="18" charset="0"/>
              </a:rPr>
              <a:t>Know how to effectively exploit and search for information online</a:t>
            </a:r>
          </a:p>
        </p:txBody>
      </p:sp>
    </p:spTree>
    <p:extLst>
      <p:ext uri="{BB962C8B-B14F-4D97-AF65-F5344CB8AC3E}">
        <p14:creationId xmlns:p14="http://schemas.microsoft.com/office/powerpoint/2010/main" val="3162248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6781800" cy="508000"/>
            <a:chOff x="789624" y="1191463"/>
            <a:chExt cx="6781800" cy="508000"/>
          </a:xfrm>
        </p:grpSpPr>
        <p:sp>
          <p:nvSpPr>
            <p:cNvPr id="3" name="AutoShape 52"/>
            <p:cNvSpPr>
              <a:spLocks noChangeArrowheads="1"/>
            </p:cNvSpPr>
            <p:nvPr/>
          </p:nvSpPr>
          <p:spPr bwMode="gray">
            <a:xfrm>
              <a:off x="990600" y="1191463"/>
              <a:ext cx="6580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800" b="1">
                  <a:latin typeface="Cambria" panose="02040503050406030204" pitchFamily="18" charset="0"/>
                </a:rPr>
                <a:t>Domain name</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Page </a:t>
            </a:r>
            <a:fld id="{99166BD8-DA3C-4BE0-9C00-AA0485D1F6DE}" type="slidenum">
              <a:rPr lang="en-US" smtClean="0"/>
              <a:pPr/>
              <a:t>20</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US" sz="2800">
                <a:latin typeface="Cambria" panose="02040503050406030204" pitchFamily="18" charset="0"/>
              </a:rPr>
              <a:t>Some common first-level domains:</a:t>
            </a:r>
          </a:p>
          <a:p>
            <a:pPr lvl="1" algn="just"/>
            <a:r>
              <a:rPr lang="en-US">
                <a:latin typeface="Cambria" panose="02040503050406030204" pitchFamily="18" charset="0"/>
              </a:rPr>
              <a:t>.com: commercial company</a:t>
            </a:r>
          </a:p>
          <a:p>
            <a:pPr lvl="1" algn="just"/>
            <a:r>
              <a:rPr lang="en-US">
                <a:latin typeface="Cambria" panose="02040503050406030204" pitchFamily="18" charset="0"/>
              </a:rPr>
              <a:t>.edu: schools, educational institutions.</a:t>
            </a:r>
          </a:p>
          <a:p>
            <a:pPr lvl="1" algn="just"/>
            <a:r>
              <a:rPr lang="en-US">
                <a:latin typeface="Cambria" panose="02040503050406030204" pitchFamily="18" charset="0"/>
              </a:rPr>
              <a:t>.net: networks</a:t>
            </a:r>
          </a:p>
          <a:p>
            <a:pPr lvl="1" algn="just"/>
            <a:r>
              <a:rPr lang="en-US">
                <a:latin typeface="Cambria" panose="02040503050406030204" pitchFamily="18" charset="0"/>
              </a:rPr>
              <a:t>.int: international organizations</a:t>
            </a:r>
          </a:p>
          <a:p>
            <a:pPr lvl="1" algn="just"/>
            <a:r>
              <a:rPr lang="en-US">
                <a:latin typeface="Cambria" panose="02040503050406030204" pitchFamily="18" charset="0"/>
              </a:rPr>
              <a:t>.org: other organizations</a:t>
            </a:r>
          </a:p>
          <a:p>
            <a:pPr algn="just">
              <a:buFont typeface="Wingdings" panose="05000000000000000000" pitchFamily="2" charset="2"/>
              <a:buChar char="ü"/>
            </a:pPr>
            <a:r>
              <a:rPr lang="en-US" sz="2800">
                <a:latin typeface="Cambria" panose="02040503050406030204" pitchFamily="18" charset="0"/>
              </a:rPr>
              <a:t>To own a domain name we must contract and pay an annual fee. If ownership expires but we do not continue the contract and pay the cost, this domain name may be acquired by someone else.</a:t>
            </a:r>
          </a:p>
        </p:txBody>
      </p:sp>
    </p:spTree>
    <p:extLst>
      <p:ext uri="{BB962C8B-B14F-4D97-AF65-F5344CB8AC3E}">
        <p14:creationId xmlns:p14="http://schemas.microsoft.com/office/powerpoint/2010/main" val="4098644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6781800" cy="508000"/>
            <a:chOff x="789624" y="1191463"/>
            <a:chExt cx="6781800" cy="508000"/>
          </a:xfrm>
        </p:grpSpPr>
        <p:sp>
          <p:nvSpPr>
            <p:cNvPr id="3" name="AutoShape 52"/>
            <p:cNvSpPr>
              <a:spLocks noChangeArrowheads="1"/>
            </p:cNvSpPr>
            <p:nvPr/>
          </p:nvSpPr>
          <p:spPr bwMode="gray">
            <a:xfrm>
              <a:off x="990600" y="1191463"/>
              <a:ext cx="6580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800" b="1">
                  <a:latin typeface="Cambria" panose="02040503050406030204" pitchFamily="18" charset="0"/>
                </a:rPr>
                <a:t>URL</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Page </a:t>
            </a:r>
            <a:fld id="{99166BD8-DA3C-4BE0-9C00-AA0485D1F6DE}" type="slidenum">
              <a:rPr lang="en-US" smtClean="0"/>
              <a:pPr/>
              <a:t>21</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ü"/>
            </a:pPr>
            <a:r>
              <a:rPr lang="en-US" sz="2800">
                <a:latin typeface="Cambria" panose="02040503050406030204" pitchFamily="18" charset="0"/>
              </a:rPr>
              <a:t>URL-Uniform Resource Locator</a:t>
            </a:r>
          </a:p>
          <a:p>
            <a:pPr>
              <a:buFont typeface="Wingdings" panose="05000000000000000000" pitchFamily="2" charset="2"/>
              <a:buChar char="ü"/>
            </a:pPr>
            <a:r>
              <a:rPr lang="vi-VN" sz="2800">
                <a:latin typeface="Cambria" panose="02040503050406030204" pitchFamily="18" charset="0"/>
              </a:rPr>
              <a:t>URLs are unique identifiers for Internet resources</a:t>
            </a:r>
          </a:p>
          <a:p>
            <a:pPr>
              <a:buFont typeface="Wingdings" panose="05000000000000000000" pitchFamily="2" charset="2"/>
              <a:buChar char="ü"/>
            </a:pPr>
            <a:r>
              <a:rPr lang="en-US" sz="2800">
                <a:latin typeface="Cambria" panose="02040503050406030204" pitchFamily="18" charset="0"/>
              </a:rPr>
              <a:t>URL Indicates :</a:t>
            </a:r>
          </a:p>
          <a:p>
            <a:pPr lvl="1"/>
            <a:r>
              <a:rPr lang="en-US">
                <a:latin typeface="Cambria" panose="02040503050406030204" pitchFamily="18" charset="0"/>
              </a:rPr>
              <a:t>How to access</a:t>
            </a:r>
          </a:p>
          <a:p>
            <a:pPr lvl="1"/>
            <a:r>
              <a:rPr lang="en-US">
                <a:latin typeface="Cambria" panose="02040503050406030204" pitchFamily="18" charset="0"/>
              </a:rPr>
              <a:t>Resource location</a:t>
            </a:r>
          </a:p>
          <a:p>
            <a:pPr>
              <a:buFont typeface="Wingdings" panose="05000000000000000000" pitchFamily="2" charset="2"/>
              <a:buChar char="ü"/>
            </a:pPr>
            <a:r>
              <a:rPr lang="en-US" sz="2800">
                <a:latin typeface="Cambria" panose="02040503050406030204" pitchFamily="18" charset="0"/>
              </a:rPr>
              <a:t>General syntax:</a:t>
            </a:r>
          </a:p>
          <a:p>
            <a:pPr>
              <a:buFont typeface="Wingdings" panose="05000000000000000000" pitchFamily="2" charset="2"/>
              <a:buChar char="§"/>
            </a:pPr>
            <a:r>
              <a:rPr lang="en-US" sz="2800">
                <a:latin typeface="Cambria" panose="02040503050406030204" pitchFamily="18" charset="0"/>
              </a:rPr>
              <a:t>protocol://host_name[:port_num][/path][/file_name]</a:t>
            </a:r>
          </a:p>
        </p:txBody>
      </p:sp>
      <p:pic>
        <p:nvPicPr>
          <p:cNvPr id="8" name="Picture 7"/>
          <p:cNvPicPr>
            <a:picLocks noChangeAspect="1"/>
          </p:cNvPicPr>
          <p:nvPr/>
        </p:nvPicPr>
        <p:blipFill>
          <a:blip r:embed="rId2"/>
          <a:stretch>
            <a:fillRect/>
          </a:stretch>
        </p:blipFill>
        <p:spPr>
          <a:xfrm>
            <a:off x="1295400" y="4762500"/>
            <a:ext cx="9660835" cy="1524000"/>
          </a:xfrm>
          <a:prstGeom prst="rect">
            <a:avLst/>
          </a:prstGeom>
        </p:spPr>
      </p:pic>
    </p:spTree>
    <p:extLst>
      <p:ext uri="{BB962C8B-B14F-4D97-AF65-F5344CB8AC3E}">
        <p14:creationId xmlns:p14="http://schemas.microsoft.com/office/powerpoint/2010/main" val="1091306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6781800" cy="508000"/>
            <a:chOff x="789624" y="1191463"/>
            <a:chExt cx="6781800" cy="508000"/>
          </a:xfrm>
        </p:grpSpPr>
        <p:sp>
          <p:nvSpPr>
            <p:cNvPr id="3" name="AutoShape 52"/>
            <p:cNvSpPr>
              <a:spLocks noChangeArrowheads="1"/>
            </p:cNvSpPr>
            <p:nvPr/>
          </p:nvSpPr>
          <p:spPr bwMode="gray">
            <a:xfrm>
              <a:off x="990600" y="1191463"/>
              <a:ext cx="6580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fr-FR" sz="2800" b="1">
                  <a:latin typeface="Cambria" panose="02040503050406030204" pitchFamily="18" charset="0"/>
                </a:rPr>
                <a:t>Service port</a:t>
              </a:r>
              <a:endParaRPr lang="en-US" sz="2800" b="1">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Page </a:t>
            </a:r>
            <a:fld id="{99166BD8-DA3C-4BE0-9C00-AA0485D1F6DE}" type="slidenum">
              <a:rPr lang="en-US" smtClean="0"/>
              <a:pPr/>
              <a:t>22</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US" sz="2800">
                <a:latin typeface="Cambria" panose="02040503050406030204" pitchFamily="18" charset="0"/>
              </a:rPr>
              <a:t>This is an integer between 0 and 65535 that identifies the server's service.</a:t>
            </a:r>
          </a:p>
          <a:p>
            <a:pPr algn="just">
              <a:buFont typeface="Wingdings" panose="05000000000000000000" pitchFamily="2" charset="2"/>
              <a:buChar char="ü"/>
            </a:pPr>
            <a:r>
              <a:rPr lang="en-US" sz="2800">
                <a:latin typeface="Cambria" panose="02040503050406030204" pitchFamily="18" charset="0"/>
              </a:rPr>
              <a:t>Each protocol or service will carry a specific port.</a:t>
            </a:r>
          </a:p>
          <a:p>
            <a:pPr lvl="1"/>
            <a:r>
              <a:rPr lang="en-US">
                <a:latin typeface="Cambria" panose="02040503050406030204" pitchFamily="18" charset="0"/>
              </a:rPr>
              <a:t>VD: </a:t>
            </a:r>
          </a:p>
          <a:p>
            <a:pPr lvl="2"/>
            <a:r>
              <a:rPr lang="en-US" sz="2800">
                <a:latin typeface="Cambria" panose="02040503050406030204" pitchFamily="18" charset="0"/>
              </a:rPr>
              <a:t>Web : use port 80</a:t>
            </a:r>
          </a:p>
          <a:p>
            <a:pPr lvl="2"/>
            <a:r>
              <a:rPr lang="en-US" sz="2800">
                <a:latin typeface="Cambria" panose="02040503050406030204" pitchFamily="18" charset="0"/>
              </a:rPr>
              <a:t>Ftp: use port 21.</a:t>
            </a:r>
          </a:p>
          <a:p>
            <a:endParaRPr lang="en-US" sz="2800">
              <a:latin typeface="Cambria" panose="02040503050406030204" pitchFamily="18" charset="0"/>
            </a:endParaRPr>
          </a:p>
          <a:p>
            <a:pPr lvl="1"/>
            <a:endParaRPr lang="en-US">
              <a:latin typeface="Cambria" panose="02040503050406030204" pitchFamily="18" charset="0"/>
            </a:endParaRPr>
          </a:p>
        </p:txBody>
      </p:sp>
    </p:spTree>
    <p:extLst>
      <p:ext uri="{BB962C8B-B14F-4D97-AF65-F5344CB8AC3E}">
        <p14:creationId xmlns:p14="http://schemas.microsoft.com/office/powerpoint/2010/main" val="1231412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6781800" cy="508000"/>
            <a:chOff x="789624" y="1191463"/>
            <a:chExt cx="6781800" cy="508000"/>
          </a:xfrm>
        </p:grpSpPr>
        <p:sp>
          <p:nvSpPr>
            <p:cNvPr id="3" name="AutoShape 52"/>
            <p:cNvSpPr>
              <a:spLocks noChangeArrowheads="1"/>
            </p:cNvSpPr>
            <p:nvPr/>
          </p:nvSpPr>
          <p:spPr bwMode="gray">
            <a:xfrm>
              <a:off x="990600" y="1191463"/>
              <a:ext cx="6580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fr-FR" sz="2800" b="1">
                  <a:latin typeface="Cambria" panose="02040503050406030204" pitchFamily="18" charset="0"/>
                </a:rPr>
                <a:t>web, web site</a:t>
              </a:r>
              <a:endParaRPr lang="en-US" sz="2800" b="1">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Page </a:t>
            </a:r>
            <a:fld id="{99166BD8-DA3C-4BE0-9C00-AA0485D1F6DE}" type="slidenum">
              <a:rPr lang="en-US" smtClean="0"/>
              <a:pPr/>
              <a:t>23</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US" sz="2800" b="1">
                <a:latin typeface="Cambria" panose="02040503050406030204" pitchFamily="18" charset="0"/>
              </a:rPr>
              <a:t>Web (Web page)</a:t>
            </a:r>
            <a:r>
              <a:rPr lang="en-US" sz="2800">
                <a:latin typeface="Cambria" panose="02040503050406030204" pitchFamily="18" charset="0"/>
              </a:rPr>
              <a:t>:</a:t>
            </a:r>
          </a:p>
          <a:p>
            <a:pPr lvl="1" algn="just"/>
            <a:r>
              <a:rPr lang="en-US">
                <a:latin typeface="Cambria" panose="02040503050406030204" pitchFamily="18" charset="0"/>
              </a:rPr>
              <a:t>Web page is a content page that displays information and data in the form of text, audio, images, ..</a:t>
            </a:r>
          </a:p>
          <a:p>
            <a:pPr lvl="1" algn="just"/>
            <a:r>
              <a:rPr lang="en-US">
                <a:latin typeface="Cambria" panose="02040503050406030204" pitchFamily="18" charset="0"/>
              </a:rPr>
              <a:t>A web page can be written in many different languages: php, asp, aspx… but the result returned to the client is HTML (Hypertext Markup Language). </a:t>
            </a:r>
          </a:p>
          <a:p>
            <a:pPr algn="just">
              <a:buFont typeface="Wingdings" panose="05000000000000000000" pitchFamily="2" charset="2"/>
              <a:buChar char="ü"/>
            </a:pPr>
            <a:r>
              <a:rPr lang="en-US" sz="2800" b="1">
                <a:latin typeface="Cambria" panose="02040503050406030204" pitchFamily="18" charset="0"/>
              </a:rPr>
              <a:t>Web site:</a:t>
            </a:r>
          </a:p>
          <a:p>
            <a:pPr lvl="1" algn="just"/>
            <a:r>
              <a:rPr lang="en-US">
                <a:latin typeface="Cambria" panose="02040503050406030204" pitchFamily="18" charset="0"/>
              </a:rPr>
              <a:t>A collection of websites of organizations or individuals on the network with unified content serving a certain purpose.</a:t>
            </a:r>
          </a:p>
          <a:p>
            <a:pPr algn="just"/>
            <a:endParaRPr lang="en-US" sz="2800">
              <a:latin typeface="Cambria" panose="02040503050406030204" pitchFamily="18" charset="0"/>
            </a:endParaRPr>
          </a:p>
        </p:txBody>
      </p:sp>
    </p:spTree>
    <p:extLst>
      <p:ext uri="{BB962C8B-B14F-4D97-AF65-F5344CB8AC3E}">
        <p14:creationId xmlns:p14="http://schemas.microsoft.com/office/powerpoint/2010/main" val="4262906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6781800" cy="508000"/>
            <a:chOff x="789624" y="1191463"/>
            <a:chExt cx="6781800" cy="508000"/>
          </a:xfrm>
        </p:grpSpPr>
        <p:sp>
          <p:nvSpPr>
            <p:cNvPr id="3" name="AutoShape 52"/>
            <p:cNvSpPr>
              <a:spLocks noChangeArrowheads="1"/>
            </p:cNvSpPr>
            <p:nvPr/>
          </p:nvSpPr>
          <p:spPr bwMode="gray">
            <a:xfrm>
              <a:off x="990600" y="1191463"/>
              <a:ext cx="6580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fr-FR" sz="2800" b="1">
                  <a:latin typeface="Cambria" panose="02040503050406030204" pitchFamily="18" charset="0"/>
                </a:rPr>
                <a:t>World Wide Web (WWW)</a:t>
              </a:r>
              <a:endParaRPr lang="en-US" sz="2800" b="1">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Page </a:t>
            </a:r>
            <a:fld id="{99166BD8-DA3C-4BE0-9C00-AA0485D1F6DE}" type="slidenum">
              <a:rPr lang="en-US" smtClean="0"/>
              <a:pPr/>
              <a:t>24</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US" sz="2800" b="1">
                <a:latin typeface="Cambria" panose="02040503050406030204" pitchFamily="18" charset="0"/>
              </a:rPr>
              <a:t>WWW</a:t>
            </a:r>
            <a:r>
              <a:rPr lang="en-US" sz="2800">
                <a:latin typeface="Cambria" panose="02040503050406030204" pitchFamily="18" charset="0"/>
              </a:rPr>
              <a:t> is a collection of web sites on the internet.</a:t>
            </a:r>
          </a:p>
          <a:p>
            <a:pPr algn="just">
              <a:buFont typeface="Wingdings" panose="05000000000000000000" pitchFamily="2" charset="2"/>
              <a:buChar char="ü"/>
            </a:pPr>
            <a:r>
              <a:rPr lang="en-US" sz="2800" b="1">
                <a:latin typeface="Cambria" panose="02040503050406030204" pitchFamily="18" charset="0"/>
              </a:rPr>
              <a:t>WWW</a:t>
            </a:r>
            <a:r>
              <a:rPr lang="en-US" sz="2800">
                <a:latin typeface="Cambria" panose="02040503050406030204" pitchFamily="18" charset="0"/>
              </a:rPr>
              <a:t> is the most popular service on the Internet. To get this service users need to have a web browser (web browser).</a:t>
            </a:r>
          </a:p>
        </p:txBody>
      </p:sp>
    </p:spTree>
    <p:extLst>
      <p:ext uri="{BB962C8B-B14F-4D97-AF65-F5344CB8AC3E}">
        <p14:creationId xmlns:p14="http://schemas.microsoft.com/office/powerpoint/2010/main" val="737853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6781800" cy="508000"/>
            <a:chOff x="789624" y="1191463"/>
            <a:chExt cx="6781800" cy="508000"/>
          </a:xfrm>
        </p:grpSpPr>
        <p:sp>
          <p:nvSpPr>
            <p:cNvPr id="3" name="AutoShape 52"/>
            <p:cNvSpPr>
              <a:spLocks noChangeArrowheads="1"/>
            </p:cNvSpPr>
            <p:nvPr/>
          </p:nvSpPr>
          <p:spPr bwMode="gray">
            <a:xfrm>
              <a:off x="990600" y="1191463"/>
              <a:ext cx="6580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fr-FR" sz="2800" b="1">
                  <a:latin typeface="Cambria" panose="02040503050406030204" pitchFamily="18" charset="0"/>
                </a:rPr>
                <a:t>Web server</a:t>
              </a:r>
              <a:endParaRPr lang="en-US" sz="2800" b="1">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Page </a:t>
            </a:r>
            <a:fld id="{99166BD8-DA3C-4BE0-9C00-AA0485D1F6DE}" type="slidenum">
              <a:rPr lang="en-US" smtClean="0"/>
              <a:pPr/>
              <a:t>25</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US" sz="2800">
                <a:latin typeface="Cambria" panose="02040503050406030204" pitchFamily="18" charset="0"/>
              </a:rPr>
              <a:t>A web server is software and hardware that uses HTTP and other protocols to respond to client requests made over the World Wide Web. The main job of a web server is to display website content through storing, processing and delivering webpages to users.</a:t>
            </a:r>
          </a:p>
          <a:p>
            <a:pPr algn="just">
              <a:buFont typeface="Wingdings" panose="05000000000000000000" pitchFamily="2" charset="2"/>
              <a:buChar char="ü"/>
            </a:pPr>
            <a:r>
              <a:rPr lang="en-US" sz="2800">
                <a:latin typeface="Cambria" panose="02040503050406030204" pitchFamily="18" charset="0"/>
              </a:rPr>
              <a:t>Some specialized web server software:</a:t>
            </a:r>
          </a:p>
          <a:p>
            <a:pPr lvl="1" algn="just"/>
            <a:r>
              <a:rPr lang="en-US">
                <a:latin typeface="Cambria" panose="02040503050406030204" pitchFamily="18" charset="0"/>
              </a:rPr>
              <a:t>Apache: open source</a:t>
            </a:r>
          </a:p>
          <a:p>
            <a:pPr lvl="1" algn="just"/>
            <a:r>
              <a:rPr lang="en-US">
                <a:latin typeface="Cambria" panose="02040503050406030204" pitchFamily="18" charset="0"/>
              </a:rPr>
              <a:t>Internet Information Services (IIS): Product of Microsoft</a:t>
            </a:r>
          </a:p>
        </p:txBody>
      </p:sp>
      <p:pic>
        <p:nvPicPr>
          <p:cNvPr id="10" name="Picture 9"/>
          <p:cNvPicPr>
            <a:picLocks noChangeAspect="1"/>
          </p:cNvPicPr>
          <p:nvPr/>
        </p:nvPicPr>
        <p:blipFill rotWithShape="1">
          <a:blip r:embed="rId2"/>
          <a:srcRect t="6845" b="3648"/>
          <a:stretch/>
        </p:blipFill>
        <p:spPr>
          <a:xfrm>
            <a:off x="3441700" y="4495800"/>
            <a:ext cx="5461000" cy="1752600"/>
          </a:xfrm>
          <a:prstGeom prst="rect">
            <a:avLst/>
          </a:prstGeom>
        </p:spPr>
      </p:pic>
    </p:spTree>
    <p:extLst>
      <p:ext uri="{BB962C8B-B14F-4D97-AF65-F5344CB8AC3E}">
        <p14:creationId xmlns:p14="http://schemas.microsoft.com/office/powerpoint/2010/main" val="4169254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6781800" cy="508000"/>
            <a:chOff x="789624" y="1191463"/>
            <a:chExt cx="6781800" cy="508000"/>
          </a:xfrm>
        </p:grpSpPr>
        <p:sp>
          <p:nvSpPr>
            <p:cNvPr id="3" name="AutoShape 52"/>
            <p:cNvSpPr>
              <a:spLocks noChangeArrowheads="1"/>
            </p:cNvSpPr>
            <p:nvPr/>
          </p:nvSpPr>
          <p:spPr bwMode="gray">
            <a:xfrm>
              <a:off x="990600" y="1191463"/>
              <a:ext cx="6580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fr-FR" sz="2800" b="1">
                  <a:latin typeface="Cambria" panose="02040503050406030204" pitchFamily="18" charset="0"/>
                </a:rPr>
                <a:t>Web browser</a:t>
              </a:r>
              <a:endParaRPr lang="en-US" sz="2800" b="1">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Page </a:t>
            </a:r>
            <a:fld id="{99166BD8-DA3C-4BE0-9C00-AA0485D1F6DE}" type="slidenum">
              <a:rPr lang="en-US" smtClean="0"/>
              <a:pPr/>
              <a:t>26</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US" sz="2400">
                <a:latin typeface="Cambria" panose="02040503050406030204" pitchFamily="18" charset="0"/>
              </a:rPr>
              <a:t>Web Browser:</a:t>
            </a:r>
          </a:p>
          <a:p>
            <a:pPr lvl="1" algn="just"/>
            <a:r>
              <a:rPr lang="en-US" sz="2400">
                <a:latin typeface="Cambria" panose="02040503050406030204" pitchFamily="18" charset="0"/>
              </a:rPr>
              <a:t>Software running on the client computer used to display web pages and help exploit web services. Some typical Web browsers:</a:t>
            </a:r>
          </a:p>
        </p:txBody>
      </p:sp>
      <p:pic>
        <p:nvPicPr>
          <p:cNvPr id="11" name="Picture 7" descr="G:\DownloadChrome\web-browse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0140" y="3048000"/>
            <a:ext cx="2166938" cy="216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2272779"/>
            <a:ext cx="7315201" cy="4114800"/>
          </a:xfrm>
          <a:prstGeom prst="rect">
            <a:avLst/>
          </a:prstGeom>
        </p:spPr>
      </p:pic>
    </p:spTree>
    <p:extLst>
      <p:ext uri="{BB962C8B-B14F-4D97-AF65-F5344CB8AC3E}">
        <p14:creationId xmlns:p14="http://schemas.microsoft.com/office/powerpoint/2010/main" val="1775939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6781800" cy="508000"/>
            <a:chOff x="789624" y="1191463"/>
            <a:chExt cx="6781800" cy="508000"/>
          </a:xfrm>
        </p:grpSpPr>
        <p:sp>
          <p:nvSpPr>
            <p:cNvPr id="3" name="AutoShape 52"/>
            <p:cNvSpPr>
              <a:spLocks noChangeArrowheads="1"/>
            </p:cNvSpPr>
            <p:nvPr/>
          </p:nvSpPr>
          <p:spPr bwMode="gray">
            <a:xfrm>
              <a:off x="990600" y="1191463"/>
              <a:ext cx="6580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fr-FR" sz="2800" b="1">
                  <a:latin typeface="Cambria" panose="02040503050406030204" pitchFamily="18" charset="0"/>
                </a:rPr>
                <a:t>Static Web – Dynamic Web</a:t>
              </a:r>
              <a:endParaRPr lang="en-US" sz="2800" b="1">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Page </a:t>
            </a:r>
            <a:fld id="{99166BD8-DA3C-4BE0-9C00-AA0485D1F6DE}" type="slidenum">
              <a:rPr lang="en-US" smtClean="0"/>
              <a:pPr/>
              <a:t>27</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buFont typeface="Wingdings" panose="05000000000000000000" pitchFamily="2" charset="2"/>
              <a:buChar char="ü"/>
            </a:pPr>
            <a:r>
              <a:rPr lang="fr-FR" sz="2800" b="1">
                <a:latin typeface="Cambria" panose="02040503050406030204" pitchFamily="18" charset="0"/>
              </a:rPr>
              <a:t>Static Web</a:t>
            </a:r>
            <a:r>
              <a:rPr lang="en-US" sz="2800" b="1">
                <a:latin typeface="Cambria" panose="02040503050406030204" pitchFamily="18" charset="0"/>
              </a:rPr>
              <a:t>:</a:t>
            </a:r>
          </a:p>
          <a:p>
            <a:pPr lvl="1">
              <a:lnSpc>
                <a:spcPct val="110000"/>
              </a:lnSpc>
            </a:pPr>
            <a:r>
              <a:rPr lang="en-US">
                <a:latin typeface="Cambria" panose="02040503050406030204" pitchFamily="18" charset="0"/>
              </a:rPr>
              <a:t>Easy to program</a:t>
            </a:r>
          </a:p>
          <a:p>
            <a:pPr lvl="1">
              <a:lnSpc>
                <a:spcPct val="110000"/>
              </a:lnSpc>
            </a:pPr>
            <a:r>
              <a:rPr lang="en-US">
                <a:latin typeface="Cambria" panose="02040503050406030204" pitchFamily="18" charset="0"/>
              </a:rPr>
              <a:t>Interaction with weak web browser</a:t>
            </a:r>
          </a:p>
          <a:p>
            <a:pPr lvl="1">
              <a:lnSpc>
                <a:spcPct val="110000"/>
              </a:lnSpc>
            </a:pPr>
            <a:r>
              <a:rPr lang="en-US">
                <a:latin typeface="Cambria" panose="02040503050406030204" pitchFamily="18" charset="0"/>
              </a:rPr>
              <a:t>Use HTML language to design</a:t>
            </a:r>
          </a:p>
          <a:p>
            <a:pPr lvl="1">
              <a:lnSpc>
                <a:spcPct val="110000"/>
              </a:lnSpc>
            </a:pPr>
            <a:r>
              <a:rPr lang="en-US">
                <a:latin typeface="Cambria" panose="02040503050406030204" pitchFamily="18" charset="0"/>
              </a:rPr>
              <a:t>Static web creators often use visual tools to create websites such as FrontPage, Notepad...</a:t>
            </a:r>
          </a:p>
          <a:p>
            <a:pPr lvl="1">
              <a:lnSpc>
                <a:spcPct val="110000"/>
              </a:lnSpc>
            </a:pPr>
            <a:r>
              <a:rPr lang="en-US">
                <a:latin typeface="Cambria" panose="02040503050406030204" pitchFamily="18" charset="0"/>
              </a:rPr>
              <a:t>Do not receive feedback from users.</a:t>
            </a:r>
          </a:p>
        </p:txBody>
      </p:sp>
    </p:spTree>
    <p:extLst>
      <p:ext uri="{BB962C8B-B14F-4D97-AF65-F5344CB8AC3E}">
        <p14:creationId xmlns:p14="http://schemas.microsoft.com/office/powerpoint/2010/main" val="2850441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6781800" cy="508000"/>
            <a:chOff x="789624" y="1191463"/>
            <a:chExt cx="6781800" cy="508000"/>
          </a:xfrm>
        </p:grpSpPr>
        <p:sp>
          <p:nvSpPr>
            <p:cNvPr id="3" name="AutoShape 52"/>
            <p:cNvSpPr>
              <a:spLocks noChangeArrowheads="1"/>
            </p:cNvSpPr>
            <p:nvPr/>
          </p:nvSpPr>
          <p:spPr bwMode="gray">
            <a:xfrm>
              <a:off x="990600" y="1191463"/>
              <a:ext cx="6580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fr-FR" sz="2800" b="1">
                  <a:latin typeface="Cambria" panose="02040503050406030204" pitchFamily="18" charset="0"/>
                </a:rPr>
                <a:t>Static Web – Dynamic Web</a:t>
              </a:r>
              <a:endParaRPr lang="en-US" sz="2800" b="1">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Page </a:t>
            </a:r>
            <a:fld id="{99166BD8-DA3C-4BE0-9C00-AA0485D1F6DE}" type="slidenum">
              <a:rPr lang="en-US" smtClean="0"/>
              <a:pPr/>
              <a:t>28</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10000"/>
              </a:lnSpc>
              <a:buFont typeface="Wingdings" panose="05000000000000000000" pitchFamily="2" charset="2"/>
              <a:buChar char="ü"/>
            </a:pPr>
            <a:r>
              <a:rPr lang="fr-FR" sz="2800" b="1">
                <a:latin typeface="Cambria" panose="02040503050406030204" pitchFamily="18" charset="0"/>
              </a:rPr>
              <a:t>Dynamic Web </a:t>
            </a:r>
            <a:r>
              <a:rPr lang="en-US" sz="2800" b="1">
                <a:latin typeface="Cambria" panose="02040503050406030204" pitchFamily="18" charset="0"/>
              </a:rPr>
              <a:t>:</a:t>
            </a:r>
          </a:p>
          <a:p>
            <a:pPr lvl="1" algn="just">
              <a:lnSpc>
                <a:spcPct val="110000"/>
              </a:lnSpc>
            </a:pPr>
            <a:r>
              <a:rPr lang="en-US">
                <a:latin typeface="Cambria" panose="02040503050406030204" pitchFamily="18" charset="0"/>
              </a:rPr>
              <a:t>More difficult to develop</a:t>
            </a:r>
          </a:p>
          <a:p>
            <a:pPr lvl="1" algn="just">
              <a:lnSpc>
                <a:spcPct val="110000"/>
              </a:lnSpc>
            </a:pPr>
            <a:r>
              <a:rPr lang="en-US">
                <a:latin typeface="Cambria" panose="02040503050406030204" pitchFamily="18" charset="0"/>
              </a:rPr>
              <a:t>Interact with strong web browsers</a:t>
            </a:r>
          </a:p>
          <a:p>
            <a:pPr lvl="1" algn="just">
              <a:lnSpc>
                <a:spcPct val="110000"/>
              </a:lnSpc>
            </a:pPr>
            <a:r>
              <a:rPr lang="en-US">
                <a:latin typeface="Cambria" panose="02040503050406030204" pitchFamily="18" charset="0"/>
              </a:rPr>
              <a:t>Use different languages for programming</a:t>
            </a:r>
          </a:p>
          <a:p>
            <a:pPr lvl="1" algn="just">
              <a:lnSpc>
                <a:spcPct val="110000"/>
              </a:lnSpc>
            </a:pPr>
            <a:r>
              <a:rPr lang="en-US">
                <a:latin typeface="Cambria" panose="02040503050406030204" pitchFamily="18" charset="0"/>
              </a:rPr>
              <a:t>Often have to write a lot of code</a:t>
            </a:r>
          </a:p>
          <a:p>
            <a:pPr lvl="1" algn="just">
              <a:lnSpc>
                <a:spcPct val="110000"/>
              </a:lnSpc>
            </a:pPr>
            <a:r>
              <a:rPr lang="en-US">
                <a:latin typeface="Cambria" panose="02040503050406030204" pitchFamily="18" charset="0"/>
              </a:rPr>
              <a:t>Get feedback from users.</a:t>
            </a:r>
          </a:p>
        </p:txBody>
      </p:sp>
    </p:spTree>
    <p:extLst>
      <p:ext uri="{BB962C8B-B14F-4D97-AF65-F5344CB8AC3E}">
        <p14:creationId xmlns:p14="http://schemas.microsoft.com/office/powerpoint/2010/main" val="4221543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6781800" cy="508000"/>
            <a:chOff x="789624" y="1191463"/>
            <a:chExt cx="6781800" cy="508000"/>
          </a:xfrm>
        </p:grpSpPr>
        <p:sp>
          <p:nvSpPr>
            <p:cNvPr id="3" name="AutoShape 52"/>
            <p:cNvSpPr>
              <a:spLocks noChangeArrowheads="1"/>
            </p:cNvSpPr>
            <p:nvPr/>
          </p:nvSpPr>
          <p:spPr bwMode="gray">
            <a:xfrm>
              <a:off x="990600" y="1191463"/>
              <a:ext cx="6580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fr-FR" sz="2800" b="1">
                  <a:latin typeface="Cambria" panose="02040503050406030204" pitchFamily="18" charset="0"/>
                </a:rPr>
                <a:t>Some other important terms</a:t>
              </a:r>
              <a:endParaRPr lang="en-US" sz="2800" b="1">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Page </a:t>
            </a:r>
            <a:fld id="{99166BD8-DA3C-4BE0-9C00-AA0485D1F6DE}" type="slidenum">
              <a:rPr lang="en-US" smtClean="0"/>
              <a:pPr/>
              <a:t>29</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vi-VN" sz="2800">
                <a:latin typeface="Cambria" panose="02040503050406030204" pitchFamily="18" charset="0"/>
              </a:rPr>
              <a:t>IAP (Internet Access Provider)</a:t>
            </a:r>
          </a:p>
          <a:p>
            <a:pPr algn="just">
              <a:buFont typeface="Wingdings" panose="05000000000000000000" pitchFamily="2" charset="2"/>
              <a:buChar char="ü"/>
            </a:pPr>
            <a:r>
              <a:rPr lang="en-US" sz="2800">
                <a:latin typeface="Cambria" panose="02040503050406030204" pitchFamily="18" charset="0"/>
              </a:rPr>
              <a:t>ISP (Internet Service Provider). Some current ISPs in Vietnam: VDC, FPT, Viettel, ...</a:t>
            </a:r>
          </a:p>
          <a:p>
            <a:pPr algn="just">
              <a:buFont typeface="Wingdings" panose="05000000000000000000" pitchFamily="2" charset="2"/>
              <a:buChar char="ü"/>
            </a:pPr>
            <a:endParaRPr lang="en-US" sz="2800">
              <a:latin typeface="Cambria" panose="02040503050406030204" pitchFamily="18" charset="0"/>
            </a:endParaRPr>
          </a:p>
        </p:txBody>
      </p:sp>
    </p:spTree>
    <p:extLst>
      <p:ext uri="{BB962C8B-B14F-4D97-AF65-F5344CB8AC3E}">
        <p14:creationId xmlns:p14="http://schemas.microsoft.com/office/powerpoint/2010/main" val="1612955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Lesson content</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Page </a:t>
            </a:r>
            <a:fld id="{99166BD8-DA3C-4BE0-9C00-AA0485D1F6DE}" type="slidenum">
              <a:rPr lang="en-US" smtClean="0"/>
              <a:pPr/>
              <a:t>3</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v"/>
            </a:pPr>
            <a:r>
              <a:rPr lang="en-US" sz="2800">
                <a:latin typeface="Cambria" panose="02040503050406030204" pitchFamily="18" charset="0"/>
              </a:rPr>
              <a:t>History of the Internet</a:t>
            </a:r>
          </a:p>
          <a:p>
            <a:pPr algn="just">
              <a:buFont typeface="Wingdings" panose="05000000000000000000" pitchFamily="2" charset="2"/>
              <a:buChar char="v"/>
            </a:pPr>
            <a:r>
              <a:rPr lang="en-US" sz="2800">
                <a:latin typeface="Cambria" panose="02040503050406030204" pitchFamily="18" charset="0"/>
              </a:rPr>
              <a:t>Basic Concepts</a:t>
            </a:r>
          </a:p>
          <a:p>
            <a:pPr algn="just">
              <a:buFont typeface="Wingdings" panose="05000000000000000000" pitchFamily="2" charset="2"/>
              <a:buChar char="v"/>
            </a:pPr>
            <a:r>
              <a:rPr lang="en-US" sz="2800">
                <a:latin typeface="Cambria" panose="02040503050406030204" pitchFamily="18" charset="0"/>
              </a:rPr>
              <a:t>Exploiting resources on the Internet</a:t>
            </a:r>
          </a:p>
        </p:txBody>
      </p:sp>
    </p:spTree>
    <p:extLst>
      <p:ext uri="{BB962C8B-B14F-4D97-AF65-F5344CB8AC3E}">
        <p14:creationId xmlns:p14="http://schemas.microsoft.com/office/powerpoint/2010/main" val="152024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6477000" cy="508000"/>
            <a:chOff x="789624" y="1191463"/>
            <a:chExt cx="6477000" cy="508000"/>
          </a:xfrm>
        </p:grpSpPr>
        <p:sp>
          <p:nvSpPr>
            <p:cNvPr id="3" name="AutoShape 52"/>
            <p:cNvSpPr>
              <a:spLocks noChangeArrowheads="1"/>
            </p:cNvSpPr>
            <p:nvPr/>
          </p:nvSpPr>
          <p:spPr bwMode="gray">
            <a:xfrm>
              <a:off x="990600" y="1191463"/>
              <a:ext cx="6276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800" b="1">
                  <a:latin typeface="Cambria" panose="02040503050406030204" pitchFamily="18" charset="0"/>
                </a:rPr>
                <a:t>Exploiting resources on the Internet</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Page </a:t>
            </a:r>
            <a:fld id="{99166BD8-DA3C-4BE0-9C00-AA0485D1F6DE}" type="slidenum">
              <a:rPr lang="en-US" smtClean="0"/>
              <a:pPr/>
              <a:t>30</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ü"/>
            </a:pPr>
            <a:r>
              <a:rPr lang="en-US" sz="2800">
                <a:latin typeface="Cambria" panose="02040503050406030204" pitchFamily="18" charset="0"/>
              </a:rPr>
              <a:t>Look up information</a:t>
            </a:r>
          </a:p>
          <a:p>
            <a:pPr lvl="1"/>
            <a:r>
              <a:rPr lang="en-US">
                <a:latin typeface="Cambria" panose="02040503050406030204" pitchFamily="18" charset="0"/>
                <a:hlinkClick r:id="rId2"/>
              </a:rPr>
              <a:t>www.google.com</a:t>
            </a:r>
            <a:endParaRPr lang="en-US">
              <a:latin typeface="Cambria" panose="02040503050406030204" pitchFamily="18" charset="0"/>
            </a:endParaRPr>
          </a:p>
          <a:p>
            <a:pPr lvl="1"/>
            <a:r>
              <a:rPr lang="en-US">
                <a:latin typeface="Cambria" panose="02040503050406030204" pitchFamily="18" charset="0"/>
                <a:hlinkClick r:id="rId3"/>
              </a:rPr>
              <a:t>http://www.wikipedia.org/</a:t>
            </a:r>
            <a:endParaRPr lang="en-US">
              <a:latin typeface="Cambria" panose="02040503050406030204" pitchFamily="18" charset="0"/>
            </a:endParaRPr>
          </a:p>
          <a:p>
            <a:pPr lvl="1"/>
            <a:r>
              <a:rPr lang="en-US">
                <a:latin typeface="Cambria" panose="02040503050406030204" pitchFamily="18" charset="0"/>
                <a:hlinkClick r:id="rId4"/>
              </a:rPr>
              <a:t>http://scholar.google.com/</a:t>
            </a:r>
            <a:endParaRPr lang="en-US" i="1">
              <a:latin typeface="Cambria" panose="02040503050406030204" pitchFamily="18" charset="0"/>
            </a:endParaRPr>
          </a:p>
          <a:p>
            <a:endParaRPr lang="en-US" sz="2800">
              <a:latin typeface="Cambria" panose="02040503050406030204" pitchFamily="18" charset="0"/>
            </a:endParaRPr>
          </a:p>
        </p:txBody>
      </p:sp>
    </p:spTree>
    <p:extLst>
      <p:ext uri="{BB962C8B-B14F-4D97-AF65-F5344CB8AC3E}">
        <p14:creationId xmlns:p14="http://schemas.microsoft.com/office/powerpoint/2010/main" val="2995910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6477000" cy="508000"/>
            <a:chOff x="789624" y="1191463"/>
            <a:chExt cx="6477000" cy="508000"/>
          </a:xfrm>
        </p:grpSpPr>
        <p:sp>
          <p:nvSpPr>
            <p:cNvPr id="3" name="AutoShape 52"/>
            <p:cNvSpPr>
              <a:spLocks noChangeArrowheads="1"/>
            </p:cNvSpPr>
            <p:nvPr/>
          </p:nvSpPr>
          <p:spPr bwMode="gray">
            <a:xfrm>
              <a:off x="990600" y="1191463"/>
              <a:ext cx="6276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800" b="1">
                  <a:latin typeface="Cambria" panose="02040503050406030204" pitchFamily="18" charset="0"/>
                </a:rPr>
                <a:t>Exploiting resources on the Internet</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Page </a:t>
            </a:r>
            <a:fld id="{99166BD8-DA3C-4BE0-9C00-AA0485D1F6DE}" type="slidenum">
              <a:rPr lang="en-US" smtClean="0"/>
              <a:pPr/>
              <a:t>31</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ü"/>
            </a:pPr>
            <a:r>
              <a:rPr lang="en-US" sz="2800">
                <a:latin typeface="Cambria" panose="02040503050406030204" pitchFamily="18" charset="0"/>
              </a:rPr>
              <a:t>Social network</a:t>
            </a:r>
          </a:p>
          <a:p>
            <a:pPr lvl="1"/>
            <a:r>
              <a:rPr lang="en-US">
                <a:latin typeface="Cambria" panose="02040503050406030204" pitchFamily="18" charset="0"/>
                <a:hlinkClick r:id="rId2"/>
              </a:rPr>
              <a:t>https://www.facebook.com/</a:t>
            </a:r>
            <a:r>
              <a:rPr lang="en-US">
                <a:latin typeface="Cambria" panose="02040503050406030204" pitchFamily="18" charset="0"/>
              </a:rPr>
              <a:t> </a:t>
            </a:r>
          </a:p>
          <a:p>
            <a:pPr lvl="1"/>
            <a:r>
              <a:rPr lang="en-US">
                <a:latin typeface="Cambria" panose="02040503050406030204" pitchFamily="18" charset="0"/>
                <a:hlinkClick r:id="rId3"/>
              </a:rPr>
              <a:t>https://www.linkedin.com/</a:t>
            </a:r>
            <a:endParaRPr lang="en-US">
              <a:latin typeface="Cambria" panose="02040503050406030204" pitchFamily="18" charset="0"/>
            </a:endParaRPr>
          </a:p>
          <a:p>
            <a:pPr lvl="1"/>
            <a:r>
              <a:rPr lang="en-US">
                <a:latin typeface="Cambria" panose="02040503050406030204" pitchFamily="18" charset="0"/>
                <a:hlinkClick r:id="rId4"/>
              </a:rPr>
              <a:t>https://twitter.com/</a:t>
            </a:r>
            <a:endParaRPr lang="en-US">
              <a:latin typeface="Cambria" panose="02040503050406030204" pitchFamily="18" charset="0"/>
            </a:endParaRPr>
          </a:p>
          <a:p>
            <a:pPr lvl="1"/>
            <a:endParaRPr lang="en-US" sz="2800">
              <a:latin typeface="Cambria" panose="02040503050406030204" pitchFamily="18" charset="0"/>
            </a:endParaRPr>
          </a:p>
        </p:txBody>
      </p:sp>
    </p:spTree>
    <p:extLst>
      <p:ext uri="{BB962C8B-B14F-4D97-AF65-F5344CB8AC3E}">
        <p14:creationId xmlns:p14="http://schemas.microsoft.com/office/powerpoint/2010/main" val="5914177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6477000" cy="508000"/>
            <a:chOff x="789624" y="1191463"/>
            <a:chExt cx="6477000" cy="508000"/>
          </a:xfrm>
        </p:grpSpPr>
        <p:sp>
          <p:nvSpPr>
            <p:cNvPr id="3" name="AutoShape 52"/>
            <p:cNvSpPr>
              <a:spLocks noChangeArrowheads="1"/>
            </p:cNvSpPr>
            <p:nvPr/>
          </p:nvSpPr>
          <p:spPr bwMode="gray">
            <a:xfrm>
              <a:off x="990600" y="1191463"/>
              <a:ext cx="6276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800" b="1">
                  <a:latin typeface="Cambria" panose="02040503050406030204" pitchFamily="18" charset="0"/>
                </a:rPr>
                <a:t>Exploiting resources on the Internet</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Page </a:t>
            </a:r>
            <a:fld id="{99166BD8-DA3C-4BE0-9C00-AA0485D1F6DE}" type="slidenum">
              <a:rPr lang="en-US" smtClean="0"/>
              <a:pPr/>
              <a:t>32</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ü"/>
            </a:pPr>
            <a:r>
              <a:rPr lang="en-US" sz="2800">
                <a:latin typeface="Cambria" panose="02040503050406030204" pitchFamily="18" charset="0"/>
              </a:rPr>
              <a:t>Daily News</a:t>
            </a:r>
          </a:p>
          <a:p>
            <a:pPr lvl="1"/>
            <a:r>
              <a:rPr lang="en-US">
                <a:latin typeface="Cambria" panose="02040503050406030204" pitchFamily="18" charset="0"/>
                <a:hlinkClick r:id="rId2"/>
              </a:rPr>
              <a:t>http://tuoitre.vn/</a:t>
            </a:r>
            <a:endParaRPr lang="en-US">
              <a:latin typeface="Cambria" panose="02040503050406030204" pitchFamily="18" charset="0"/>
            </a:endParaRPr>
          </a:p>
          <a:p>
            <a:pPr lvl="1"/>
            <a:r>
              <a:rPr lang="en-US">
                <a:latin typeface="Cambria" panose="02040503050406030204" pitchFamily="18" charset="0"/>
                <a:hlinkClick r:id="rId3"/>
              </a:rPr>
              <a:t>http://vnexpress.net/</a:t>
            </a:r>
            <a:endParaRPr lang="en-US">
              <a:latin typeface="Cambria" panose="02040503050406030204" pitchFamily="18" charset="0"/>
            </a:endParaRPr>
          </a:p>
          <a:p>
            <a:pPr lvl="1"/>
            <a:r>
              <a:rPr lang="en-US">
                <a:latin typeface="Cambria" panose="02040503050406030204" pitchFamily="18" charset="0"/>
                <a:hlinkClick r:id="rId4"/>
              </a:rPr>
              <a:t>http://www.dantri.com.vn/</a:t>
            </a:r>
            <a:endParaRPr lang="en-US">
              <a:latin typeface="Cambria" panose="02040503050406030204" pitchFamily="18" charset="0"/>
            </a:endParaRPr>
          </a:p>
          <a:p>
            <a:pPr lvl="1"/>
            <a:r>
              <a:rPr lang="en-US">
                <a:latin typeface="Cambria" panose="02040503050406030204" pitchFamily="18" charset="0"/>
                <a:hlinkClick r:id="rId5"/>
              </a:rPr>
              <a:t>http://www.thanhnien.com.vn/</a:t>
            </a:r>
            <a:endParaRPr lang="en-US">
              <a:latin typeface="Cambria" panose="02040503050406030204" pitchFamily="18" charset="0"/>
            </a:endParaRPr>
          </a:p>
          <a:p>
            <a:pPr lvl="1"/>
            <a:endParaRPr lang="en-US" sz="2800">
              <a:latin typeface="Cambria" panose="02040503050406030204" pitchFamily="18" charset="0"/>
            </a:endParaRPr>
          </a:p>
        </p:txBody>
      </p:sp>
    </p:spTree>
    <p:extLst>
      <p:ext uri="{BB962C8B-B14F-4D97-AF65-F5344CB8AC3E}">
        <p14:creationId xmlns:p14="http://schemas.microsoft.com/office/powerpoint/2010/main" val="21424738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6477000" cy="508000"/>
            <a:chOff x="789624" y="1191463"/>
            <a:chExt cx="6477000" cy="508000"/>
          </a:xfrm>
        </p:grpSpPr>
        <p:sp>
          <p:nvSpPr>
            <p:cNvPr id="3" name="AutoShape 52"/>
            <p:cNvSpPr>
              <a:spLocks noChangeArrowheads="1"/>
            </p:cNvSpPr>
            <p:nvPr/>
          </p:nvSpPr>
          <p:spPr bwMode="gray">
            <a:xfrm>
              <a:off x="990600" y="1191463"/>
              <a:ext cx="6276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800" b="1">
                  <a:latin typeface="Cambria" panose="02040503050406030204" pitchFamily="18" charset="0"/>
                </a:rPr>
                <a:t>Exploiting resources on the Internet</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Page </a:t>
            </a:r>
            <a:fld id="{99166BD8-DA3C-4BE0-9C00-AA0485D1F6DE}" type="slidenum">
              <a:rPr lang="en-US" smtClean="0"/>
              <a:pPr/>
              <a:t>33</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ü"/>
            </a:pPr>
            <a:r>
              <a:rPr lang="en-US" sz="2800">
                <a:latin typeface="Cambria" panose="02040503050406030204" pitchFamily="18" charset="0"/>
              </a:rPr>
              <a:t>Research, science, education</a:t>
            </a:r>
          </a:p>
          <a:p>
            <a:pPr lvl="1"/>
            <a:r>
              <a:rPr lang="en-US">
                <a:latin typeface="Cambria" panose="02040503050406030204" pitchFamily="18" charset="0"/>
                <a:hlinkClick r:id="rId2"/>
              </a:rPr>
              <a:t>www.codeproject.com</a:t>
            </a:r>
            <a:r>
              <a:rPr lang="en-US">
                <a:latin typeface="Cambria" panose="02040503050406030204" pitchFamily="18" charset="0"/>
              </a:rPr>
              <a:t> </a:t>
            </a:r>
          </a:p>
          <a:p>
            <a:pPr lvl="1"/>
            <a:r>
              <a:rPr lang="en-US">
                <a:latin typeface="Cambria" panose="02040503050406030204" pitchFamily="18" charset="0"/>
                <a:hlinkClick r:id="rId3"/>
              </a:rPr>
              <a:t>http://msdn.microsoft.com</a:t>
            </a:r>
            <a:r>
              <a:rPr lang="en-US">
                <a:latin typeface="Cambria" panose="02040503050406030204" pitchFamily="18" charset="0"/>
              </a:rPr>
              <a:t> </a:t>
            </a:r>
          </a:p>
          <a:p>
            <a:pPr lvl="1"/>
            <a:r>
              <a:rPr lang="en-US">
                <a:latin typeface="Cambria" panose="02040503050406030204" pitchFamily="18" charset="0"/>
                <a:hlinkClick r:id="rId4"/>
              </a:rPr>
              <a:t>www.programmersheaven.com</a:t>
            </a:r>
            <a:endParaRPr lang="en-US">
              <a:latin typeface="Cambria" panose="02040503050406030204" pitchFamily="18" charset="0"/>
            </a:endParaRPr>
          </a:p>
          <a:p>
            <a:pPr lvl="1"/>
            <a:r>
              <a:rPr lang="en-US">
                <a:latin typeface="Cambria" panose="02040503050406030204" pitchFamily="18" charset="0"/>
                <a:hlinkClick r:id="rId5"/>
              </a:rPr>
              <a:t>https://www.tutorialspoint.com/</a:t>
            </a:r>
            <a:r>
              <a:rPr lang="en-US">
                <a:latin typeface="Cambria" panose="02040503050406030204" pitchFamily="18" charset="0"/>
              </a:rPr>
              <a:t> </a:t>
            </a:r>
          </a:p>
          <a:p>
            <a:pPr lvl="1"/>
            <a:r>
              <a:rPr lang="en-US">
                <a:latin typeface="Cambria" panose="02040503050406030204" pitchFamily="18" charset="0"/>
                <a:hlinkClick r:id="rId6"/>
              </a:rPr>
              <a:t>https://www.kaggle.com/</a:t>
            </a:r>
            <a:r>
              <a:rPr lang="en-US">
                <a:latin typeface="Cambria" panose="02040503050406030204" pitchFamily="18" charset="0"/>
              </a:rPr>
              <a:t> </a:t>
            </a:r>
          </a:p>
          <a:p>
            <a:pPr>
              <a:buFont typeface="Wingdings" panose="05000000000000000000" pitchFamily="2" charset="2"/>
              <a:buChar char="ü"/>
            </a:pPr>
            <a:r>
              <a:rPr lang="en-US" sz="2800">
                <a:latin typeface="Cambria" panose="02040503050406030204" pitchFamily="18" charset="0"/>
              </a:rPr>
              <a:t>Online shopping</a:t>
            </a:r>
          </a:p>
          <a:p>
            <a:pPr lvl="1"/>
            <a:r>
              <a:rPr lang="en-US">
                <a:latin typeface="Cambria" panose="02040503050406030204" pitchFamily="18" charset="0"/>
              </a:rPr>
              <a:t>Amazon (book sales) - </a:t>
            </a:r>
            <a:r>
              <a:rPr lang="en-US">
                <a:latin typeface="Cambria" panose="02040503050406030204" pitchFamily="18" charset="0"/>
                <a:hlinkClick r:id="rId7"/>
              </a:rPr>
              <a:t>www.amazon.com</a:t>
            </a:r>
            <a:r>
              <a:rPr lang="en-US">
                <a:latin typeface="Cambria" panose="02040503050406030204" pitchFamily="18" charset="0"/>
              </a:rPr>
              <a:t> </a:t>
            </a:r>
          </a:p>
          <a:p>
            <a:pPr lvl="1"/>
            <a:r>
              <a:rPr lang="vi-VN">
                <a:latin typeface="Cambria" panose="02040503050406030204" pitchFamily="18" charset="0"/>
              </a:rPr>
              <a:t>eBay (Auction)</a:t>
            </a:r>
            <a:r>
              <a:rPr lang="en-US">
                <a:latin typeface="Cambria" panose="02040503050406030204" pitchFamily="18" charset="0"/>
              </a:rPr>
              <a:t> - </a:t>
            </a:r>
            <a:r>
              <a:rPr lang="en-US">
                <a:latin typeface="Cambria" panose="02040503050406030204" pitchFamily="18" charset="0"/>
                <a:hlinkClick r:id="rId8"/>
              </a:rPr>
              <a:t>www.ebay.com</a:t>
            </a:r>
            <a:r>
              <a:rPr lang="en-US">
                <a:latin typeface="Cambria" panose="02040503050406030204" pitchFamily="18" charset="0"/>
              </a:rPr>
              <a:t> </a:t>
            </a:r>
          </a:p>
        </p:txBody>
      </p:sp>
    </p:spTree>
    <p:extLst>
      <p:ext uri="{BB962C8B-B14F-4D97-AF65-F5344CB8AC3E}">
        <p14:creationId xmlns:p14="http://schemas.microsoft.com/office/powerpoint/2010/main" val="1183693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6477000" cy="508000"/>
            <a:chOff x="789624" y="1191463"/>
            <a:chExt cx="6477000" cy="508000"/>
          </a:xfrm>
        </p:grpSpPr>
        <p:sp>
          <p:nvSpPr>
            <p:cNvPr id="3" name="AutoShape 52"/>
            <p:cNvSpPr>
              <a:spLocks noChangeArrowheads="1"/>
            </p:cNvSpPr>
            <p:nvPr/>
          </p:nvSpPr>
          <p:spPr bwMode="gray">
            <a:xfrm>
              <a:off x="990600" y="1191463"/>
              <a:ext cx="6276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800" b="1">
                  <a:latin typeface="Cambria" panose="02040503050406030204" pitchFamily="18" charset="0"/>
                </a:rPr>
                <a:t>Exploiting resources on the Internet</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Page </a:t>
            </a:r>
            <a:fld id="{99166BD8-DA3C-4BE0-9C00-AA0485D1F6DE}" type="slidenum">
              <a:rPr lang="en-US" smtClean="0"/>
              <a:pPr/>
              <a:t>34</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ü"/>
            </a:pPr>
            <a:r>
              <a:rPr lang="en-US" sz="2800">
                <a:latin typeface="Cambria" panose="02040503050406030204" pitchFamily="18" charset="0"/>
              </a:rPr>
              <a:t>Dowload Website Offline</a:t>
            </a:r>
          </a:p>
          <a:p>
            <a:pPr lvl="2"/>
            <a:r>
              <a:rPr lang="en-US" sz="2800">
                <a:latin typeface="Cambria" panose="02040503050406030204" pitchFamily="18" charset="0"/>
                <a:hlinkClick r:id="rId2"/>
              </a:rPr>
              <a:t>http://www.httrack.com/</a:t>
            </a:r>
            <a:endParaRPr lang="fr-FR" sz="2800">
              <a:latin typeface="Cambria" panose="02040503050406030204" pitchFamily="18" charset="0"/>
            </a:endParaRPr>
          </a:p>
          <a:p>
            <a:pPr>
              <a:buFont typeface="Wingdings" panose="05000000000000000000" pitchFamily="2" charset="2"/>
              <a:buChar char="ü"/>
            </a:pPr>
            <a:r>
              <a:rPr lang="en-US" sz="2800">
                <a:latin typeface="Cambria" panose="02040503050406030204" pitchFamily="18" charset="0"/>
              </a:rPr>
              <a:t>Download File</a:t>
            </a:r>
          </a:p>
          <a:p>
            <a:pPr lvl="1"/>
            <a:r>
              <a:rPr lang="en-US">
                <a:latin typeface="Cambria" panose="02040503050406030204" pitchFamily="18" charset="0"/>
              </a:rPr>
              <a:t>FlashGet – </a:t>
            </a:r>
            <a:r>
              <a:rPr lang="en-US">
                <a:latin typeface="Cambria" panose="02040503050406030204" pitchFamily="18" charset="0"/>
                <a:hlinkClick r:id="rId3"/>
              </a:rPr>
              <a:t>www.flashget.com</a:t>
            </a:r>
            <a:endParaRPr lang="en-US">
              <a:latin typeface="Cambria" panose="02040503050406030204" pitchFamily="18" charset="0"/>
            </a:endParaRPr>
          </a:p>
          <a:p>
            <a:pPr lvl="1"/>
            <a:r>
              <a:rPr lang="en-US">
                <a:latin typeface="Cambria" panose="02040503050406030204" pitchFamily="18" charset="0"/>
              </a:rPr>
              <a:t>Internet Download Manager - </a:t>
            </a:r>
            <a:r>
              <a:rPr lang="en-US">
                <a:latin typeface="Cambria" panose="02040503050406030204" pitchFamily="18" charset="0"/>
                <a:hlinkClick r:id="rId4"/>
              </a:rPr>
              <a:t>www.internetdownloadmanager.com</a:t>
            </a:r>
            <a:endParaRPr lang="en-US">
              <a:latin typeface="Cambria" panose="02040503050406030204" pitchFamily="18" charset="0"/>
            </a:endParaRPr>
          </a:p>
          <a:p>
            <a:pPr lvl="1"/>
            <a:endParaRPr lang="en-US">
              <a:latin typeface="Cambria" panose="02040503050406030204" pitchFamily="18" charset="0"/>
            </a:endParaRPr>
          </a:p>
          <a:p>
            <a:endParaRPr lang="en-US" sz="2800">
              <a:latin typeface="Cambria" panose="02040503050406030204" pitchFamily="18" charset="0"/>
            </a:endParaRPr>
          </a:p>
        </p:txBody>
      </p:sp>
    </p:spTree>
    <p:extLst>
      <p:ext uri="{BB962C8B-B14F-4D97-AF65-F5344CB8AC3E}">
        <p14:creationId xmlns:p14="http://schemas.microsoft.com/office/powerpoint/2010/main" val="32878058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6477000" cy="508000"/>
            <a:chOff x="789624" y="1191463"/>
            <a:chExt cx="6477000" cy="508000"/>
          </a:xfrm>
        </p:grpSpPr>
        <p:sp>
          <p:nvSpPr>
            <p:cNvPr id="3" name="AutoShape 52"/>
            <p:cNvSpPr>
              <a:spLocks noChangeArrowheads="1"/>
            </p:cNvSpPr>
            <p:nvPr/>
          </p:nvSpPr>
          <p:spPr bwMode="gray">
            <a:xfrm>
              <a:off x="990600" y="1191463"/>
              <a:ext cx="6276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800" b="1">
                  <a:latin typeface="Cambria" panose="02040503050406030204" pitchFamily="18" charset="0"/>
                </a:rPr>
                <a:t>Exploiting resources on the Internet</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Page </a:t>
            </a:r>
            <a:fld id="{99166BD8-DA3C-4BE0-9C00-AA0485D1F6DE}" type="slidenum">
              <a:rPr lang="en-US" smtClean="0"/>
              <a:pPr/>
              <a:t>35</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a:latin typeface="Cambria" panose="02040503050406030204" pitchFamily="18" charset="0"/>
              </a:rPr>
              <a:t>Searching:</a:t>
            </a:r>
          </a:p>
          <a:p>
            <a:pPr lvl="1"/>
            <a:r>
              <a:rPr lang="en-US">
                <a:latin typeface="Cambria" panose="02040503050406030204" pitchFamily="18" charset="0"/>
              </a:rPr>
              <a:t>Google</a:t>
            </a:r>
          </a:p>
          <a:p>
            <a:pPr lvl="1"/>
            <a:r>
              <a:rPr lang="en-US">
                <a:latin typeface="Cambria" panose="02040503050406030204" pitchFamily="18" charset="0"/>
              </a:rPr>
              <a:t>Bing</a:t>
            </a:r>
          </a:p>
          <a:p>
            <a:pPr lvl="1"/>
            <a:r>
              <a:rPr lang="en-US">
                <a:latin typeface="Cambria" panose="02040503050406030204" pitchFamily="18" charset="0"/>
                <a:hlinkClick r:id="rId2"/>
              </a:rPr>
              <a:t>https://www.wolframalpha.com/</a:t>
            </a:r>
            <a:r>
              <a:rPr lang="en-US">
                <a:latin typeface="Cambria" panose="02040503050406030204" pitchFamily="18" charset="0"/>
              </a:rPr>
              <a:t> </a:t>
            </a:r>
          </a:p>
          <a:p>
            <a:pPr lvl="1"/>
            <a:r>
              <a:rPr lang="en-US">
                <a:latin typeface="Cambria" panose="02040503050406030204" pitchFamily="18" charset="0"/>
              </a:rPr>
              <a:t>Copernic – www.copernic.com: support smart search on multiple Search Engines at the same time, and remove duplicate results</a:t>
            </a:r>
          </a:p>
          <a:p>
            <a:endParaRPr lang="en-US" sz="2800">
              <a:latin typeface="Cambria" panose="02040503050406030204" pitchFamily="18" charset="0"/>
            </a:endParaRPr>
          </a:p>
        </p:txBody>
      </p:sp>
    </p:spTree>
    <p:extLst>
      <p:ext uri="{BB962C8B-B14F-4D97-AF65-F5344CB8AC3E}">
        <p14:creationId xmlns:p14="http://schemas.microsoft.com/office/powerpoint/2010/main" val="1502278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4495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Cambria" panose="02040503050406030204" pitchFamily="18"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1" y="3611303"/>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8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7010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a:latin typeface="Cambria" panose="02040503050406030204" pitchFamily="18" charset="0"/>
              </a:rPr>
              <a:t>Hey! Coding is easy!</a:t>
            </a:r>
          </a:p>
        </p:txBody>
      </p:sp>
      <p:sp>
        <p:nvSpPr>
          <p:cNvPr id="4" name="Slide Number Placeholder 3"/>
          <p:cNvSpPr>
            <a:spLocks noGrp="1"/>
          </p:cNvSpPr>
          <p:nvPr>
            <p:ph type="sldNum" sz="quarter" idx="12"/>
          </p:nvPr>
        </p:nvSpPr>
        <p:spPr/>
        <p:txBody>
          <a:bodyPr/>
          <a:lstStyle/>
          <a:p>
            <a:r>
              <a:rPr lang="en-US"/>
              <a:t>Page </a:t>
            </a:r>
            <a:fld id="{99166BD8-DA3C-4BE0-9C00-AA0485D1F6DE}" type="slidenum">
              <a:rPr lang="en-US" smtClean="0"/>
              <a:pPr/>
              <a:t>36</a:t>
            </a:fld>
            <a:endParaRPr lang="en-US"/>
          </a:p>
        </p:txBody>
      </p:sp>
    </p:spTree>
    <p:extLst>
      <p:ext uri="{BB962C8B-B14F-4D97-AF65-F5344CB8AC3E}">
        <p14:creationId xmlns:p14="http://schemas.microsoft.com/office/powerpoint/2010/main" val="4095980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800" b="1">
                  <a:latin typeface="Cambria" panose="02040503050406030204" pitchFamily="18" charset="0"/>
                </a:rPr>
                <a:t>History of the Internet</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Page </a:t>
            </a:r>
            <a:fld id="{99166BD8-DA3C-4BE0-9C00-AA0485D1F6DE}" type="slidenum">
              <a:rPr lang="en-US" smtClean="0"/>
              <a:pPr/>
              <a:t>4</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vi-VN" sz="2800">
                <a:latin typeface="Cambria" panose="02040503050406030204" pitchFamily="18" charset="0"/>
              </a:rPr>
              <a:t>The Internet originates from the American ARPANET network (1969) - a network between universities</a:t>
            </a:r>
          </a:p>
          <a:p>
            <a:pPr algn="just">
              <a:buFont typeface="Wingdings" panose="05000000000000000000" pitchFamily="2" charset="2"/>
              <a:buChar char="ü"/>
            </a:pPr>
            <a:r>
              <a:rPr lang="vi-VN" sz="2800">
                <a:latin typeface="Cambria" panose="02040503050406030204" pitchFamily="18" charset="0"/>
              </a:rPr>
              <a:t>1989 -Tim BernersLee invents the World Wide Web protocol, then creates Hypertext Markup Language –HTML</a:t>
            </a:r>
          </a:p>
          <a:p>
            <a:pPr algn="just">
              <a:buFont typeface="Wingdings" panose="05000000000000000000" pitchFamily="2" charset="2"/>
              <a:buChar char="ü"/>
            </a:pPr>
            <a:r>
              <a:rPr lang="vi-VN" sz="2800">
                <a:latin typeface="Cambria" panose="02040503050406030204" pitchFamily="18" charset="0"/>
              </a:rPr>
              <a:t>1990–Tim writes the first browser (Web Browser) and Web server (info.cern.ch)</a:t>
            </a:r>
          </a:p>
          <a:p>
            <a:pPr algn="just">
              <a:buFont typeface="Wingdings" panose="05000000000000000000" pitchFamily="2" charset="2"/>
              <a:buChar char="ü"/>
            </a:pPr>
            <a:r>
              <a:rPr lang="vi-VN" sz="2800">
                <a:latin typeface="Cambria" panose="02040503050406030204" pitchFamily="18" charset="0"/>
              </a:rPr>
              <a:t>Since 1993 the internet has developed very quickly</a:t>
            </a:r>
          </a:p>
          <a:p>
            <a:pPr algn="just">
              <a:buFont typeface="Wingdings" panose="05000000000000000000" pitchFamily="2" charset="2"/>
              <a:buChar char="ü"/>
            </a:pPr>
            <a:r>
              <a:rPr lang="vi-VN" sz="2800">
                <a:latin typeface="Cambria" panose="02040503050406030204" pitchFamily="18" charset="0"/>
              </a:rPr>
              <a:t>Vietnam had the official Internet in November 1997</a:t>
            </a:r>
            <a:endParaRPr lang="en-US" sz="2800">
              <a:latin typeface="Cambria" panose="02040503050406030204" pitchFamily="18" charset="0"/>
            </a:endParaRPr>
          </a:p>
        </p:txBody>
      </p:sp>
    </p:spTree>
    <p:extLst>
      <p:ext uri="{BB962C8B-B14F-4D97-AF65-F5344CB8AC3E}">
        <p14:creationId xmlns:p14="http://schemas.microsoft.com/office/powerpoint/2010/main" val="3317249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800" b="1">
                  <a:latin typeface="Cambria" panose="02040503050406030204" pitchFamily="18" charset="0"/>
                </a:rPr>
                <a:t>History of the Internet</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Page </a:t>
            </a:r>
            <a:fld id="{99166BD8-DA3C-4BE0-9C00-AA0485D1F6DE}" type="slidenum">
              <a:rPr lang="en-US" smtClean="0"/>
              <a:pPr/>
              <a:t>5</a:t>
            </a:fld>
            <a:endParaRPr lang="en-US"/>
          </a:p>
        </p:txBody>
      </p:sp>
      <p:pic>
        <p:nvPicPr>
          <p:cNvPr id="10" name="Picture 9" descr="Historical Timeline - History of the Internet | Internet Invento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1066800"/>
            <a:ext cx="5715000" cy="5181600"/>
          </a:xfrm>
          <a:prstGeom prst="rect">
            <a:avLst/>
          </a:prstGeom>
          <a:noFill/>
          <a:ln>
            <a:noFill/>
          </a:ln>
        </p:spPr>
      </p:pic>
    </p:spTree>
    <p:extLst>
      <p:ext uri="{BB962C8B-B14F-4D97-AF65-F5344CB8AC3E}">
        <p14:creationId xmlns:p14="http://schemas.microsoft.com/office/powerpoint/2010/main" val="3438608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vi-VN" sz="2800" b="1">
                  <a:latin typeface="Cambria" panose="02040503050406030204" pitchFamily="18" charset="0"/>
                </a:rPr>
                <a:t>Basic Concepts</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Page </a:t>
            </a:r>
            <a:fld id="{99166BD8-DA3C-4BE0-9C00-AA0485D1F6DE}" type="slidenum">
              <a:rPr lang="en-US" smtClean="0"/>
              <a:pPr/>
              <a:t>6</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sz="2800">
              <a:latin typeface="Cambria" panose="020405030504060302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619003643"/>
              </p:ext>
            </p:extLst>
          </p:nvPr>
        </p:nvGraphicFramePr>
        <p:xfrm>
          <a:off x="502810" y="1219200"/>
          <a:ext cx="11384390" cy="3505200"/>
        </p:xfrm>
        <a:graphic>
          <a:graphicData uri="http://schemas.openxmlformats.org/drawingml/2006/table">
            <a:tbl>
              <a:tblPr firstRow="1" bandRow="1">
                <a:tableStyleId>{5940675A-B579-460E-94D1-54222C63F5DA}</a:tableStyleId>
              </a:tblPr>
              <a:tblGrid>
                <a:gridCol w="5692195">
                  <a:extLst>
                    <a:ext uri="{9D8B030D-6E8A-4147-A177-3AD203B41FA5}">
                      <a16:colId xmlns:a16="http://schemas.microsoft.com/office/drawing/2014/main" val="20000"/>
                    </a:ext>
                  </a:extLst>
                </a:gridCol>
                <a:gridCol w="5692195">
                  <a:extLst>
                    <a:ext uri="{9D8B030D-6E8A-4147-A177-3AD203B41FA5}">
                      <a16:colId xmlns:a16="http://schemas.microsoft.com/office/drawing/2014/main" val="20001"/>
                    </a:ext>
                  </a:extLst>
                </a:gridCol>
              </a:tblGrid>
              <a:tr h="609600">
                <a:tc>
                  <a:txBody>
                    <a:bodyPr/>
                    <a:lstStyle/>
                    <a:p>
                      <a:pPr algn="just">
                        <a:buFont typeface="Wingdings" panose="05000000000000000000" pitchFamily="2" charset="2"/>
                        <a:buChar char="ü"/>
                      </a:pPr>
                      <a:r>
                        <a:rPr lang="en-US" sz="2800">
                          <a:latin typeface="Cambria" panose="02040503050406030204" pitchFamily="18" charset="0"/>
                        </a:rPr>
                        <a:t>Computer</a:t>
                      </a:r>
                      <a:r>
                        <a:rPr lang="en-US" sz="2800" baseline="0">
                          <a:latin typeface="Cambria" panose="02040503050406030204" pitchFamily="18" charset="0"/>
                        </a:rPr>
                        <a:t> network</a:t>
                      </a:r>
                      <a:endParaRPr lang="en-US" sz="2800">
                        <a:latin typeface="Cambria" panose="02040503050406030204" pitchFamily="18" charset="0"/>
                      </a:endParaRPr>
                    </a:p>
                    <a:p>
                      <a:pPr algn="just">
                        <a:buFont typeface="Wingdings" panose="05000000000000000000" pitchFamily="2" charset="2"/>
                        <a:buChar char="ü"/>
                      </a:pPr>
                      <a:r>
                        <a:rPr lang="en-US" sz="2800">
                          <a:latin typeface="Cambria" panose="02040503050406030204" pitchFamily="18" charset="0"/>
                        </a:rPr>
                        <a:t>Server</a:t>
                      </a:r>
                    </a:p>
                    <a:p>
                      <a:pPr algn="just">
                        <a:buFont typeface="Wingdings" panose="05000000000000000000" pitchFamily="2" charset="2"/>
                        <a:buChar char="ü"/>
                      </a:pPr>
                      <a:r>
                        <a:rPr lang="en-US" sz="2800">
                          <a:latin typeface="Cambria" panose="02040503050406030204" pitchFamily="18" charset="0"/>
                        </a:rPr>
                        <a:t>Client</a:t>
                      </a:r>
                    </a:p>
                    <a:p>
                      <a:pPr algn="just">
                        <a:buFont typeface="Wingdings" panose="05000000000000000000" pitchFamily="2" charset="2"/>
                        <a:buChar char="ü"/>
                      </a:pPr>
                      <a:r>
                        <a:rPr lang="en-US" sz="2800">
                          <a:latin typeface="Cambria" panose="02040503050406030204" pitchFamily="18" charset="0"/>
                        </a:rPr>
                        <a:t>Network Protocol (Protocol)</a:t>
                      </a:r>
                    </a:p>
                    <a:p>
                      <a:pPr algn="just">
                        <a:buFont typeface="Wingdings" panose="05000000000000000000" pitchFamily="2" charset="2"/>
                        <a:buChar char="ü"/>
                      </a:pPr>
                      <a:r>
                        <a:rPr lang="en-US" sz="2800">
                          <a:latin typeface="Cambria" panose="02040503050406030204" pitchFamily="18" charset="0"/>
                        </a:rPr>
                        <a:t>IP Address</a:t>
                      </a:r>
                    </a:p>
                    <a:p>
                      <a:pPr algn="just">
                        <a:buFont typeface="Wingdings" panose="05000000000000000000" pitchFamily="2" charset="2"/>
                        <a:buChar char="ü"/>
                      </a:pPr>
                      <a:r>
                        <a:rPr lang="en-US" sz="2800">
                          <a:latin typeface="Cambria" panose="02040503050406030204" pitchFamily="18" charset="0"/>
                        </a:rPr>
                        <a:t>Domain name</a:t>
                      </a:r>
                    </a:p>
                    <a:p>
                      <a:pPr algn="just">
                        <a:buFont typeface="Wingdings" panose="05000000000000000000" pitchFamily="2" charset="2"/>
                        <a:buChar char="ü"/>
                      </a:pPr>
                      <a:r>
                        <a:rPr lang="en-US" sz="2800">
                          <a:latin typeface="Cambria" panose="02040503050406030204" pitchFamily="18" charset="0"/>
                        </a:rPr>
                        <a:t>URL</a:t>
                      </a:r>
                    </a:p>
                    <a:p>
                      <a:pPr algn="just">
                        <a:buFont typeface="Wingdings" panose="05000000000000000000" pitchFamily="2" charset="2"/>
                        <a:buChar char="ü"/>
                      </a:pPr>
                      <a:r>
                        <a:rPr lang="en-US" sz="2800">
                          <a:latin typeface="Cambria" panose="02040503050406030204" pitchFamily="18" charset="0"/>
                        </a:rPr>
                        <a:t>Service 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buFont typeface="Wingdings" panose="05000000000000000000" pitchFamily="2" charset="2"/>
                        <a:buChar char="ü"/>
                      </a:pPr>
                      <a:r>
                        <a:rPr lang="en-US" sz="2800">
                          <a:latin typeface="Cambria" panose="02040503050406030204" pitchFamily="18" charset="0"/>
                        </a:rPr>
                        <a:t>Website, web page</a:t>
                      </a:r>
                    </a:p>
                    <a:p>
                      <a:pPr algn="just">
                        <a:buFont typeface="Wingdings" panose="05000000000000000000" pitchFamily="2" charset="2"/>
                        <a:buChar char="ü"/>
                      </a:pPr>
                      <a:r>
                        <a:rPr lang="en-US" sz="2800">
                          <a:latin typeface="Cambria" panose="02040503050406030204" pitchFamily="18" charset="0"/>
                        </a:rPr>
                        <a:t>World Wide Web (WWW)</a:t>
                      </a:r>
                    </a:p>
                    <a:p>
                      <a:pPr algn="just">
                        <a:buFont typeface="Wingdings" panose="05000000000000000000" pitchFamily="2" charset="2"/>
                        <a:buChar char="ü"/>
                      </a:pPr>
                      <a:r>
                        <a:rPr lang="en-US" sz="2800">
                          <a:latin typeface="Cambria" panose="02040503050406030204" pitchFamily="18" charset="0"/>
                        </a:rPr>
                        <a:t>Web server</a:t>
                      </a:r>
                    </a:p>
                    <a:p>
                      <a:pPr algn="just">
                        <a:buFont typeface="Wingdings" panose="05000000000000000000" pitchFamily="2" charset="2"/>
                        <a:buChar char="ü"/>
                      </a:pPr>
                      <a:r>
                        <a:rPr lang="en-US" sz="2800">
                          <a:latin typeface="Cambria" panose="02040503050406030204" pitchFamily="18" charset="0"/>
                        </a:rPr>
                        <a:t>Web browser</a:t>
                      </a:r>
                    </a:p>
                    <a:p>
                      <a:pPr algn="just">
                        <a:buFont typeface="Wingdings" panose="05000000000000000000" pitchFamily="2" charset="2"/>
                        <a:buChar char="ü"/>
                      </a:pPr>
                      <a:r>
                        <a:rPr lang="en-US" sz="2800">
                          <a:latin typeface="Cambria" panose="02040503050406030204" pitchFamily="18" charset="0"/>
                        </a:rPr>
                        <a:t>Static Web – Dynamic Web</a:t>
                      </a:r>
                    </a:p>
                    <a:p>
                      <a:pPr algn="just">
                        <a:buFont typeface="Wingdings" panose="05000000000000000000" pitchFamily="2" charset="2"/>
                        <a:buChar char="ü"/>
                      </a:pPr>
                      <a:r>
                        <a:rPr lang="en-US" sz="2800">
                          <a:latin typeface="Cambria" panose="02040503050406030204" pitchFamily="18" charset="0"/>
                        </a:rPr>
                        <a:t>Some other important terms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64567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6477000" cy="508000"/>
            <a:chOff x="789624" y="1191463"/>
            <a:chExt cx="6477000" cy="508000"/>
          </a:xfrm>
        </p:grpSpPr>
        <p:sp>
          <p:nvSpPr>
            <p:cNvPr id="3" name="AutoShape 52"/>
            <p:cNvSpPr>
              <a:spLocks noChangeArrowheads="1"/>
            </p:cNvSpPr>
            <p:nvPr/>
          </p:nvSpPr>
          <p:spPr bwMode="gray">
            <a:xfrm>
              <a:off x="990600" y="1191463"/>
              <a:ext cx="6276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800" b="1">
                  <a:latin typeface="Cambria" panose="02040503050406030204" pitchFamily="18" charset="0"/>
                </a:rPr>
                <a:t>Computer network</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Page </a:t>
            </a:r>
            <a:fld id="{99166BD8-DA3C-4BE0-9C00-AA0485D1F6DE}" type="slidenum">
              <a:rPr lang="en-US" smtClean="0"/>
              <a:pPr/>
              <a:t>7</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US" sz="2800">
                <a:latin typeface="Cambria" panose="02040503050406030204" pitchFamily="18" charset="0"/>
              </a:rPr>
              <a:t>A computer network is a system of two or more computers that are connected to each other for the purpose of exchanging information and data.</a:t>
            </a:r>
          </a:p>
          <a:p>
            <a:pPr algn="just">
              <a:buFont typeface="Wingdings" panose="05000000000000000000" pitchFamily="2" charset="2"/>
              <a:buChar char="ü"/>
            </a:pPr>
            <a:r>
              <a:rPr lang="en-US" sz="2800">
                <a:latin typeface="Cambria" panose="02040503050406030204" pitchFamily="18" charset="0"/>
              </a:rPr>
              <a:t>Server - Client:</a:t>
            </a:r>
          </a:p>
          <a:p>
            <a:pPr lvl="1" algn="just">
              <a:buFont typeface="Wingdings" panose="05000000000000000000" pitchFamily="2" charset="2"/>
              <a:buChar char="§"/>
            </a:pPr>
            <a:r>
              <a:rPr lang="en-US">
                <a:latin typeface="Cambria" panose="02040503050406030204" pitchFamily="18" charset="0"/>
              </a:rPr>
              <a:t>In a computer network, a computer that is used by other computers to access it is called a server.</a:t>
            </a:r>
          </a:p>
          <a:p>
            <a:pPr lvl="1" algn="just">
              <a:buFont typeface="Wingdings" panose="05000000000000000000" pitchFamily="2" charset="2"/>
              <a:buChar char="§"/>
            </a:pPr>
            <a:r>
              <a:rPr lang="en-US">
                <a:latin typeface="Cambria" panose="02040503050406030204" pitchFamily="18" charset="0"/>
              </a:rPr>
              <a:t> The computers that access the server are called clients</a:t>
            </a:r>
            <a:r>
              <a:rPr lang="en-US" sz="2400">
                <a:latin typeface="Cambria" panose="02040503050406030204" pitchFamily="18" charset="0"/>
              </a:rPr>
              <a:t>.</a:t>
            </a:r>
            <a:endParaRPr lang="en-US">
              <a:latin typeface="Cambria" panose="02040503050406030204" pitchFamily="18" charset="0"/>
            </a:endParaRPr>
          </a:p>
        </p:txBody>
      </p:sp>
    </p:spTree>
    <p:extLst>
      <p:ext uri="{BB962C8B-B14F-4D97-AF65-F5344CB8AC3E}">
        <p14:creationId xmlns:p14="http://schemas.microsoft.com/office/powerpoint/2010/main" val="1427513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6477000" cy="508000"/>
            <a:chOff x="789624" y="1191463"/>
            <a:chExt cx="6477000" cy="508000"/>
          </a:xfrm>
        </p:grpSpPr>
        <p:sp>
          <p:nvSpPr>
            <p:cNvPr id="3" name="AutoShape 52"/>
            <p:cNvSpPr>
              <a:spLocks noChangeArrowheads="1"/>
            </p:cNvSpPr>
            <p:nvPr/>
          </p:nvSpPr>
          <p:spPr bwMode="gray">
            <a:xfrm>
              <a:off x="990600" y="1191463"/>
              <a:ext cx="6276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800" b="1">
                  <a:latin typeface="Cambria" panose="02040503050406030204" pitchFamily="18" charset="0"/>
                </a:rPr>
                <a:t>Server</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Page </a:t>
            </a:r>
            <a:fld id="{99166BD8-DA3C-4BE0-9C00-AA0485D1F6DE}" type="slidenum">
              <a:rPr lang="en-US" smtClean="0"/>
              <a:pPr/>
              <a:t>8</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US" sz="2800">
                <a:latin typeface="Cambria" panose="02040503050406030204" pitchFamily="18" charset="0"/>
              </a:rPr>
              <a:t>A server is a computer that provides resources and services to other computers.</a:t>
            </a:r>
          </a:p>
          <a:p>
            <a:pPr algn="just">
              <a:buFont typeface="Wingdings" panose="05000000000000000000" pitchFamily="2" charset="2"/>
              <a:buChar char="ü"/>
            </a:pPr>
            <a:r>
              <a:rPr lang="en-US" sz="2800">
                <a:latin typeface="Cambria" panose="02040503050406030204" pitchFamily="18" charset="0"/>
              </a:rPr>
              <a:t>Usually installed with specialized software to be able to provide</a:t>
            </a:r>
          </a:p>
          <a:p>
            <a:pPr algn="just">
              <a:buFont typeface="Wingdings" panose="05000000000000000000" pitchFamily="2" charset="2"/>
              <a:buChar char="ü"/>
            </a:pPr>
            <a:r>
              <a:rPr lang="en-US" sz="2800">
                <a:latin typeface="Cambria" panose="02040503050406030204" pitchFamily="18" charset="0"/>
              </a:rPr>
              <a:t>Server with high configuration, stable performance</a:t>
            </a:r>
          </a:p>
          <a:p>
            <a:pPr algn="just">
              <a:buFont typeface="Wingdings" panose="05000000000000000000" pitchFamily="2" charset="2"/>
              <a:buChar char="ü"/>
            </a:pPr>
            <a:r>
              <a:rPr lang="en-US" sz="2800">
                <a:latin typeface="Cambria" panose="02040503050406030204" pitchFamily="18" charset="0"/>
              </a:rPr>
              <a:t>A server can be used for one or more purposes. The hostname is usually associated with the intended use.</a:t>
            </a:r>
          </a:p>
          <a:p>
            <a:pPr algn="just">
              <a:buFont typeface="Wingdings" panose="05000000000000000000" pitchFamily="2" charset="2"/>
              <a:buChar char="ü"/>
            </a:pPr>
            <a:r>
              <a:rPr lang="en-US" sz="2800">
                <a:latin typeface="Cambria" panose="02040503050406030204" pitchFamily="18" charset="0"/>
              </a:rPr>
              <a:t>For example:</a:t>
            </a:r>
          </a:p>
          <a:p>
            <a:pPr lvl="1" algn="just">
              <a:buFont typeface="Wingdings" panose="05000000000000000000" pitchFamily="2" charset="2"/>
              <a:buChar char="§"/>
            </a:pPr>
            <a:r>
              <a:rPr lang="en-US" sz="2400">
                <a:latin typeface="Cambria" panose="02040503050406030204" pitchFamily="18" charset="0"/>
              </a:rPr>
              <a:t>File server</a:t>
            </a:r>
          </a:p>
          <a:p>
            <a:pPr lvl="1" algn="just">
              <a:buFont typeface="Wingdings" panose="05000000000000000000" pitchFamily="2" charset="2"/>
              <a:buChar char="§"/>
            </a:pPr>
            <a:r>
              <a:rPr lang="en-US" sz="2400">
                <a:latin typeface="Cambria" panose="02040503050406030204" pitchFamily="18" charset="0"/>
              </a:rPr>
              <a:t>Application server</a:t>
            </a:r>
          </a:p>
          <a:p>
            <a:pPr lvl="1" algn="just">
              <a:buFont typeface="Wingdings" panose="05000000000000000000" pitchFamily="2" charset="2"/>
              <a:buChar char="§"/>
            </a:pPr>
            <a:r>
              <a:rPr lang="en-US" sz="2400">
                <a:latin typeface="Cambria" panose="02040503050406030204" pitchFamily="18" charset="0"/>
              </a:rPr>
              <a:t>Mail server</a:t>
            </a:r>
          </a:p>
          <a:p>
            <a:pPr lvl="1" algn="just">
              <a:buFont typeface="Wingdings" panose="05000000000000000000" pitchFamily="2" charset="2"/>
              <a:buChar char="§"/>
            </a:pPr>
            <a:r>
              <a:rPr lang="en-US" sz="2400">
                <a:latin typeface="Cambria" panose="02040503050406030204" pitchFamily="18" charset="0"/>
              </a:rPr>
              <a:t>Web server</a:t>
            </a:r>
          </a:p>
        </p:txBody>
      </p:sp>
    </p:spTree>
    <p:extLst>
      <p:ext uri="{BB962C8B-B14F-4D97-AF65-F5344CB8AC3E}">
        <p14:creationId xmlns:p14="http://schemas.microsoft.com/office/powerpoint/2010/main" val="1285963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6477000" cy="508000"/>
            <a:chOff x="789624" y="1191463"/>
            <a:chExt cx="6477000" cy="508000"/>
          </a:xfrm>
        </p:grpSpPr>
        <p:sp>
          <p:nvSpPr>
            <p:cNvPr id="3" name="AutoShape 52"/>
            <p:cNvSpPr>
              <a:spLocks noChangeArrowheads="1"/>
            </p:cNvSpPr>
            <p:nvPr/>
          </p:nvSpPr>
          <p:spPr bwMode="gray">
            <a:xfrm>
              <a:off x="990600" y="1191463"/>
              <a:ext cx="6276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800" b="1">
                  <a:latin typeface="Cambria" panose="02040503050406030204" pitchFamily="18" charset="0"/>
                </a:rPr>
                <a:t>Client</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Page </a:t>
            </a:r>
            <a:fld id="{99166BD8-DA3C-4BE0-9C00-AA0485D1F6DE}" type="slidenum">
              <a:rPr lang="en-US" smtClean="0"/>
              <a:pPr/>
              <a:t>9</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US" sz="2800">
                <a:latin typeface="Cambria" panose="02040503050406030204" pitchFamily="18" charset="0"/>
              </a:rPr>
              <a:t>The client is the machine that exploits the server's service</a:t>
            </a:r>
          </a:p>
          <a:p>
            <a:pPr algn="just">
              <a:buFont typeface="Wingdings" panose="05000000000000000000" pitchFamily="2" charset="2"/>
              <a:buChar char="ü"/>
            </a:pPr>
            <a:r>
              <a:rPr lang="en-US" sz="2800">
                <a:latin typeface="Cambria" panose="02040503050406030204" pitchFamily="18" charset="0"/>
              </a:rPr>
              <a:t>For each service, there is usually specialized software to support the exploitation</a:t>
            </a:r>
          </a:p>
          <a:p>
            <a:pPr algn="just">
              <a:buFont typeface="Wingdings" panose="05000000000000000000" pitchFamily="2" charset="2"/>
              <a:buChar char="ü"/>
            </a:pPr>
            <a:r>
              <a:rPr lang="en-US" sz="2800">
                <a:latin typeface="Cambria" panose="02040503050406030204" pitchFamily="18" charset="0"/>
              </a:rPr>
              <a:t>A computer can be both a client and a server:  Can exploit its own service.</a:t>
            </a:r>
            <a:endParaRPr lang="en-US">
              <a:latin typeface="Cambria" panose="02040503050406030204" pitchFamily="18" charset="0"/>
            </a:endParaRPr>
          </a:p>
        </p:txBody>
      </p:sp>
    </p:spTree>
    <p:extLst>
      <p:ext uri="{BB962C8B-B14F-4D97-AF65-F5344CB8AC3E}">
        <p14:creationId xmlns:p14="http://schemas.microsoft.com/office/powerpoint/2010/main" val="2305461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1414</TotalTime>
  <Words>1829</Words>
  <Application>Microsoft Office PowerPoint</Application>
  <PresentationFormat>Widescreen</PresentationFormat>
  <Paragraphs>234</Paragraphs>
  <Slides>36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Cambria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Trần Duy Thanh</cp:lastModifiedBy>
  <cp:revision>741</cp:revision>
  <dcterms:created xsi:type="dcterms:W3CDTF">2011-04-06T04:04:31Z</dcterms:created>
  <dcterms:modified xsi:type="dcterms:W3CDTF">2024-01-09T03:54:44Z</dcterms:modified>
</cp:coreProperties>
</file>