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30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3" r:id="rId22"/>
    <p:sldId id="280" r:id="rId23"/>
    <p:sldId id="284" r:id="rId24"/>
    <p:sldId id="285" r:id="rId25"/>
    <p:sldId id="281" r:id="rId26"/>
    <p:sldId id="286" r:id="rId27"/>
    <p:sldId id="282" r:id="rId28"/>
    <p:sldId id="290" r:id="rId29"/>
    <p:sldId id="291" r:id="rId30"/>
    <p:sldId id="292" r:id="rId31"/>
    <p:sldId id="293" r:id="rId32"/>
    <p:sldId id="294" r:id="rId33"/>
    <p:sldId id="288" r:id="rId34"/>
    <p:sldId id="295" r:id="rId35"/>
    <p:sldId id="296" r:id="rId36"/>
    <p:sldId id="297" r:id="rId37"/>
    <p:sldId id="298" r:id="rId38"/>
    <p:sldId id="299" r:id="rId39"/>
    <p:sldId id="28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26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tags/ref_colornam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Hypertext Markup Language</a:t>
            </a:r>
            <a:endParaRPr lang="en-US" sz="4400" b="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(HTML) 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Part</a:t>
            </a: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 1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tags are case-insensitive:</a:t>
            </a:r>
          </a:p>
          <a:p>
            <a:pPr lvl="1" algn="just">
              <a:buNone/>
            </a:pPr>
            <a:r>
              <a:rPr lang="en-US">
                <a:latin typeface="Cambria" panose="02040503050406030204" pitchFamily="18" charset="0"/>
              </a:rPr>
              <a:t>&lt;HTML&gt; = &lt;Html&gt; = &lt;html&gt;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Ignore extra spaces and line breaks, line breaks between data text and tags, for example: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80507"/>
              </p:ext>
            </p:extLst>
          </p:nvPr>
        </p:nvGraphicFramePr>
        <p:xfrm>
          <a:off x="914400" y="3200400"/>
          <a:ext cx="10591800" cy="2316480"/>
        </p:xfrm>
        <a:graphic>
          <a:graphicData uri="http://schemas.openxmlformats.org/drawingml/2006/table">
            <a:tbl>
              <a:tblPr/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Cambria" panose="02040503050406030204" pitchFamily="18" charset="0"/>
                        </a:rPr>
                        <a:t>Data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Cambria" panose="02040503050406030204" pitchFamily="18" charset="0"/>
                        </a:rPr>
                        <a:t>Data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Cambria" panose="02040503050406030204" pitchFamily="18" charset="0"/>
                        </a:rPr>
                        <a:t>Data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Wishing you all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Study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Wishing you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all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Study well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Wishing you all Study well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5715000"/>
            <a:ext cx="5098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Wishing you all Study well</a:t>
            </a:r>
          </a:p>
        </p:txBody>
      </p:sp>
    </p:spTree>
    <p:extLst>
      <p:ext uri="{BB962C8B-B14F-4D97-AF65-F5344CB8AC3E}">
        <p14:creationId xmlns:p14="http://schemas.microsoft.com/office/powerpoint/2010/main" val="327909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43182" cy="508000"/>
            <a:chOff x="789624" y="1191463"/>
            <a:chExt cx="5443182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4220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&lt;html&gt;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&lt;head&gt;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      	&lt;meta charset="UTF-8"&gt;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	&lt;title&gt; </a:t>
            </a:r>
            <a:r>
              <a:rPr lang="en-US" sz="2800">
                <a:latin typeface="Cambria" panose="02040503050406030204" pitchFamily="18" charset="0"/>
              </a:rPr>
              <a:t>This is the title of the website </a:t>
            </a: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&lt;/title&gt;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&lt;/head&gt;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&lt;body&gt;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		 This is the main content of the website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&lt;/body&gt;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&lt;/html&gt;</a:t>
            </a:r>
          </a:p>
          <a:p>
            <a:pPr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43182" cy="508000"/>
            <a:chOff x="789624" y="1191463"/>
            <a:chExt cx="5443182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42206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3509" y="1762036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&lt;html&gt;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&lt;head&gt;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      	&lt;meta charset="UTF-8"&gt;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	&lt;title&gt; </a:t>
            </a:r>
            <a:r>
              <a:rPr lang="en-US" sz="2800">
                <a:latin typeface="Cambria" panose="02040503050406030204" pitchFamily="18" charset="0"/>
              </a:rPr>
              <a:t>This is the title of the website </a:t>
            </a: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&lt;/title&gt;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&lt;/head&gt;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&lt;body&gt;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		 This is the main content of the website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	&lt;/body&gt;</a:t>
            </a:r>
          </a:p>
          <a:p>
            <a:pPr>
              <a:buNone/>
            </a:pP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&lt;/html&gt;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86537"/>
            <a:ext cx="4816949" cy="2535924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4732485" y="1303485"/>
            <a:ext cx="2574630" cy="1676400"/>
          </a:xfrm>
          <a:prstGeom prst="bentConnector3">
            <a:avLst>
              <a:gd name="adj1" fmla="val 86046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6526793" y="2624423"/>
            <a:ext cx="3024614" cy="1752600"/>
          </a:xfrm>
          <a:prstGeom prst="bentConnector3">
            <a:avLst>
              <a:gd name="adj1" fmla="val 2698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1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71" y="1143000"/>
            <a:ext cx="8151058" cy="48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 tag usually has 3 or 4 parts :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Name of the tag: used to identify the function of the tag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Attribute of the tag: used to identify how the data is displayed.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The value of the tag attribute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Or have additional child elements between the opening and closing tags of the tag</a:t>
            </a:r>
          </a:p>
        </p:txBody>
      </p:sp>
    </p:spTree>
    <p:extLst>
      <p:ext uri="{BB962C8B-B14F-4D97-AF65-F5344CB8AC3E}">
        <p14:creationId xmlns:p14="http://schemas.microsoft.com/office/powerpoint/2010/main" val="188417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declaration :</a:t>
            </a:r>
          </a:p>
          <a:p>
            <a:pPr marL="457200" lvl="1" indent="0" algn="just">
              <a:buNone/>
            </a:pPr>
            <a:r>
              <a:rPr lang="en-US">
                <a:latin typeface="Cambria" panose="02040503050406030204" pitchFamily="18" charset="0"/>
              </a:rPr>
              <a:t>&lt;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tag_name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attribute1 </a:t>
            </a:r>
            <a:r>
              <a:rPr lang="en-US">
                <a:latin typeface="Cambria" panose="02040503050406030204" pitchFamily="18" charset="0"/>
              </a:rPr>
              <a:t>= "</a:t>
            </a:r>
            <a:r>
              <a:rPr lang="en-US">
                <a:solidFill>
                  <a:srgbClr val="00B050"/>
                </a:solidFill>
                <a:latin typeface="Cambria" panose="02040503050406030204" pitchFamily="18" charset="0"/>
              </a:rPr>
              <a:t>value1</a:t>
            </a:r>
            <a:r>
              <a:rPr lang="en-US">
                <a:latin typeface="Cambria" panose="02040503050406030204" pitchFamily="18" charset="0"/>
              </a:rPr>
              <a:t>"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attribute2 </a:t>
            </a:r>
            <a:r>
              <a:rPr lang="en-US">
                <a:latin typeface="Cambria" panose="02040503050406030204" pitchFamily="18" charset="0"/>
              </a:rPr>
              <a:t>="</a:t>
            </a:r>
            <a:r>
              <a:rPr lang="en-US">
                <a:solidFill>
                  <a:srgbClr val="00B050"/>
                </a:solidFill>
                <a:latin typeface="Cambria" panose="02040503050406030204" pitchFamily="18" charset="0"/>
              </a:rPr>
              <a:t>value2</a:t>
            </a:r>
            <a:r>
              <a:rPr lang="en-US">
                <a:latin typeface="Cambria" panose="02040503050406030204" pitchFamily="18" charset="0"/>
              </a:rPr>
              <a:t>" &gt;</a:t>
            </a:r>
          </a:p>
          <a:p>
            <a:pPr marL="457200" lvl="1" indent="0" algn="just">
              <a:buNone/>
            </a:pPr>
            <a:r>
              <a:rPr lang="en-US">
                <a:latin typeface="Cambria" panose="02040503050406030204" pitchFamily="18" charset="0"/>
              </a:rPr>
              <a:t>	Content</a:t>
            </a:r>
          </a:p>
          <a:p>
            <a:pPr marL="457200" lvl="1" indent="0" algn="just">
              <a:buNone/>
            </a:pPr>
            <a:r>
              <a:rPr lang="en-US">
                <a:latin typeface="Cambria" panose="02040503050406030204" pitchFamily="18" charset="0"/>
              </a:rPr>
              <a:t>&lt;/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tag_name</a:t>
            </a:r>
            <a:r>
              <a:rPr lang="en-US">
                <a:latin typeface="Cambria" panose="02040503050406030204" pitchFamily="18" charset="0"/>
              </a:rPr>
              <a:t>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Attention: :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Can change the order and number of attributes without causing syntax errors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The support for tags, attributes in each browser is different. Just the same in tags, basic attributes.</a:t>
            </a:r>
          </a:p>
          <a:p>
            <a:pPr lvl="1" algn="just"/>
            <a:endParaRPr lang="en-US">
              <a:latin typeface="Cambria" panose="02040503050406030204" pitchFamily="18" charset="0"/>
            </a:endParaRPr>
          </a:p>
          <a:p>
            <a:pPr lvl="1" algn="just"/>
            <a:endParaRPr lang="en-US">
              <a:latin typeface="Cambria" panose="02040503050406030204" pitchFamily="18" charset="0"/>
            </a:endParaRPr>
          </a:p>
          <a:p>
            <a:pPr lvl="1" algn="just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910" y="968991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Cambria" panose="02040503050406030204" pitchFamily="18" charset="0"/>
              </a:rPr>
              <a:t>For example::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&lt;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div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style</a:t>
            </a:r>
            <a:r>
              <a:rPr lang="en-US">
                <a:latin typeface="Cambria" panose="02040503050406030204" pitchFamily="18" charset="0"/>
              </a:rPr>
              <a:t>= "</a:t>
            </a:r>
            <a:r>
              <a:rPr lang="en-US">
                <a:solidFill>
                  <a:srgbClr val="00B050"/>
                </a:solidFill>
                <a:latin typeface="Cambria" panose="02040503050406030204" pitchFamily="18" charset="0"/>
              </a:rPr>
              <a:t>font-size: 30px</a:t>
            </a:r>
            <a:r>
              <a:rPr lang="en-US">
                <a:latin typeface="Cambria" panose="02040503050406030204" pitchFamily="18" charset="0"/>
              </a:rPr>
              <a:t>"&gt;Big size of Font&lt;/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div</a:t>
            </a:r>
            <a:r>
              <a:rPr lang="en-US">
                <a:latin typeface="Cambria" panose="02040503050406030204" pitchFamily="18" charset="0"/>
              </a:rPr>
              <a:t>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&lt;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img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src</a:t>
            </a:r>
            <a:r>
              <a:rPr lang="en-US">
                <a:latin typeface="Cambria" panose="02040503050406030204" pitchFamily="18" charset="0"/>
              </a:rPr>
              <a:t>= "</a:t>
            </a:r>
            <a:r>
              <a:rPr lang="en-US">
                <a:solidFill>
                  <a:srgbClr val="00B050"/>
                </a:solidFill>
                <a:latin typeface="Cambria" panose="02040503050406030204" pitchFamily="18" charset="0"/>
              </a:rPr>
              <a:t>myavatar.png</a:t>
            </a:r>
            <a:r>
              <a:rPr lang="en-US">
                <a:latin typeface="Cambria" panose="02040503050406030204" pitchFamily="18" charset="0"/>
              </a:rPr>
              <a:t>"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title</a:t>
            </a:r>
            <a:r>
              <a:rPr lang="en-US">
                <a:latin typeface="Cambria" panose="02040503050406030204" pitchFamily="18" charset="0"/>
              </a:rPr>
              <a:t>= "</a:t>
            </a:r>
            <a:r>
              <a:rPr lang="en-US">
                <a:solidFill>
                  <a:srgbClr val="00B050"/>
                </a:solidFill>
                <a:latin typeface="Cambria" panose="02040503050406030204" pitchFamily="18" charset="0"/>
              </a:rPr>
              <a:t>image title</a:t>
            </a:r>
            <a:r>
              <a:rPr lang="en-US">
                <a:latin typeface="Cambria" panose="02040503050406030204" pitchFamily="18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07844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HTML Structure document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text is edited as usual, more note: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Every space, carriage return in HTML displayed on the web page is a single space.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To type some special characters we have to use the CODE: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Blank space (in case more than 1 blank character is desired): </a:t>
            </a:r>
            <a:r>
              <a:rPr lang="en-US" sz="2800" b="1">
                <a:latin typeface="Cambria" panose="02040503050406030204" pitchFamily="18" charset="0"/>
              </a:rPr>
              <a:t>&amp;nbsp;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Less than (&lt;) and greater than (&gt;) signs:  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&amp;lt;</a:t>
            </a:r>
            <a:r>
              <a:rPr lang="en-US" sz="2800">
                <a:latin typeface="Cambria" panose="02040503050406030204" pitchFamily="18" charset="0"/>
              </a:rPr>
              <a:t>      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&amp;gt;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Quotes (“): </a:t>
            </a:r>
            <a:r>
              <a:rPr lang="en-US" sz="2800" b="1">
                <a:latin typeface="Cambria" panose="02040503050406030204" pitchFamily="18" charset="0"/>
              </a:rPr>
              <a:t>&amp;quot;</a:t>
            </a:r>
          </a:p>
          <a:p>
            <a:pPr lvl="2" algn="just"/>
            <a:r>
              <a:rPr lang="en-US" sz="2800">
                <a:latin typeface="Cambria" panose="02040503050406030204" pitchFamily="18" charset="0"/>
              </a:rPr>
              <a:t>Symbol </a:t>
            </a:r>
            <a:r>
              <a:rPr lang="en-US" sz="2800">
                <a:latin typeface="Cambria" panose="02040503050406030204" pitchFamily="18" charset="0"/>
                <a:sym typeface="Symbol" panose="05050102010706020507" pitchFamily="18" charset="2"/>
              </a:rPr>
              <a:t>: </a:t>
            </a:r>
            <a:r>
              <a:rPr lang="en-US" sz="2800" b="1">
                <a:latin typeface="Cambria" panose="02040503050406030204" pitchFamily="18" charset="0"/>
                <a:sym typeface="Symbol" panose="05050102010706020507" pitchFamily="18" charset="2"/>
              </a:rPr>
              <a:t>&amp;copy;</a:t>
            </a:r>
          </a:p>
          <a:p>
            <a:pPr lvl="2" algn="just"/>
            <a:r>
              <a:rPr lang="en-US" sz="2800" b="1">
                <a:latin typeface="Cambria" panose="02040503050406030204" pitchFamily="18" charset="0"/>
                <a:sym typeface="Symbol" panose="05050102010706020507" pitchFamily="18" charset="2"/>
              </a:rPr>
              <a:t>…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  <a:sym typeface="Symbol" panose="05050102010706020507" pitchFamily="18" charset="2"/>
              </a:rPr>
              <a:t>Comments in HTML: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&lt;!--</a:t>
            </a:r>
            <a:r>
              <a:rPr lang="en-US" b="1">
                <a:latin typeface="Cambria" panose="02040503050406030204" pitchFamily="18" charset="0"/>
                <a:sym typeface="Symbol" panose="05050102010706020507" pitchFamily="18" charset="2"/>
              </a:rPr>
              <a:t> Comments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--&gt;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3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Basic tags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Tag Heading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Tags in HTML page content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Character Format Tags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Tag Decoration pictures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Attributes that set the Page Background Color and Layout</a:t>
            </a:r>
          </a:p>
        </p:txBody>
      </p:sp>
    </p:spTree>
    <p:extLst>
      <p:ext uri="{BB962C8B-B14F-4D97-AF65-F5344CB8AC3E}">
        <p14:creationId xmlns:p14="http://schemas.microsoft.com/office/powerpoint/2010/main" val="292683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Tag Heading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598073"/>
              </p:ext>
            </p:extLst>
          </p:nvPr>
        </p:nvGraphicFramePr>
        <p:xfrm>
          <a:off x="914400" y="1066800"/>
          <a:ext cx="10668000" cy="5396522"/>
        </p:xfrm>
        <a:graphic>
          <a:graphicData uri="http://schemas.openxmlformats.org/drawingml/2006/table">
            <a:tbl>
              <a:tblPr/>
              <a:tblGrid>
                <a:gridCol w="255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Opening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Closing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&lt;h1&gt;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&lt;h2&gt;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&lt;h3&gt;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&lt;h4&gt;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&lt;h5&gt;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&lt;h6&gt;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&lt;/h1&gt;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&lt;/h2&gt;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&lt;/h3&gt;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&lt;/h4&gt;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&lt;/h5&gt;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&lt;/h6&gt;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Format lines of text according to the heading hierarchy. The size of the characters gets smaller from 1 to 6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After each tag, the text is automatically newline.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Attributes: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align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=“how to align margin”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left, right, center, justify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Understanding the concept of HTML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Learn how to use and attach HTML tags to build a static web page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Know how to arrange objects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781800" cy="508000"/>
            <a:chOff x="789624" y="1191463"/>
            <a:chExt cx="6781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80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Tags in HTML page content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Group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352650"/>
              </p:ext>
            </p:extLst>
          </p:nvPr>
        </p:nvGraphicFramePr>
        <p:xfrm>
          <a:off x="914400" y="1219200"/>
          <a:ext cx="10744200" cy="5059680"/>
        </p:xfrm>
        <a:graphic>
          <a:graphicData uri="http://schemas.openxmlformats.org/drawingml/2006/table">
            <a:tbl>
              <a:tblPr/>
              <a:tblGrid>
                <a:gridCol w="257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Opening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Closing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&lt;body&gt;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&lt;/body&gt;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Contents of the Website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&lt;!--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--&gt;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HTML page comments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&lt;p&gt;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&lt;/p&gt;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paragraph, insert a newline character and a blank line.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Atributes: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align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=“how to align marg”: left, right, center, justify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&lt;br /&gt;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914400" marR="0" lvl="2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Create new line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2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781800" cy="508000"/>
            <a:chOff x="789624" y="1191463"/>
            <a:chExt cx="6781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80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Tags in HTML page content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1" name="Group 1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381424"/>
              </p:ext>
            </p:extLst>
          </p:nvPr>
        </p:nvGraphicFramePr>
        <p:xfrm>
          <a:off x="502810" y="1143000"/>
          <a:ext cx="11231991" cy="5045667"/>
        </p:xfrm>
        <a:graphic>
          <a:graphicData uri="http://schemas.openxmlformats.org/drawingml/2006/table">
            <a:tbl>
              <a:tblPr/>
              <a:tblGrid>
                <a:gridCol w="2695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Opening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Closing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&lt;div&gt;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&lt;/div&gt;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a text area (lines)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&lt;span&gt;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&lt;/span&gt;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a textarea (on one line)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&lt;header&gt;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&lt;/header&gt;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*HTML5: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the text header area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&lt;footer&gt;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&lt;/footer&gt;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*HTML5: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the text end area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&lt;section&gt;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&lt;/section&gt;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*HTML5: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a textarea (like a div)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&lt;nav&gt;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&lt;/nav&gt;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*HTML5: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Declare a group of navigation links</a:t>
                      </a: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2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Character Format Tags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800">
                <a:latin typeface="Cambria" panose="02040503050406030204" pitchFamily="18" charset="0"/>
              </a:rPr>
              <a:t>Choose font and font format: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06020"/>
              </p:ext>
            </p:extLst>
          </p:nvPr>
        </p:nvGraphicFramePr>
        <p:xfrm>
          <a:off x="502810" y="1828800"/>
          <a:ext cx="10927190" cy="3352801"/>
        </p:xfrm>
        <a:graphic>
          <a:graphicData uri="http://schemas.openxmlformats.org/drawingml/2006/table">
            <a:tbl>
              <a:tblPr/>
              <a:tblGrid>
                <a:gridCol w="208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Opening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Closing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For example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&lt;b&gt;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&lt;/b&gt;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Bold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&lt;b&gt;Obama&lt;/b&gt;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&lt;i&gt;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&lt;/i&gt;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Italic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&lt;i&gt;Obama&lt;/i&gt;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&lt;u&gt;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&lt;/u&gt;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Underline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&lt;u&gt;Obama&lt;/u&gt;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&lt;tt&gt;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&lt;/tt&gt;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Fixed-width text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&lt;tt&gt;Obama&lt;/tt&gt;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5498814"/>
            <a:ext cx="1158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Obama</a:t>
            </a: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3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Obama</a:t>
            </a: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32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Obama</a:t>
            </a: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Obama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3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Character Format Tags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800">
                <a:latin typeface="Cambria" panose="02040503050406030204" pitchFamily="18" charset="0"/>
              </a:rPr>
              <a:t>Choose font and font format: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2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936470"/>
              </p:ext>
            </p:extLst>
          </p:nvPr>
        </p:nvGraphicFramePr>
        <p:xfrm>
          <a:off x="850900" y="1752600"/>
          <a:ext cx="10274300" cy="3943033"/>
        </p:xfrm>
        <a:graphic>
          <a:graphicData uri="http://schemas.openxmlformats.org/drawingml/2006/table">
            <a:tbl>
              <a:tblPr/>
              <a:tblGrid>
                <a:gridCol w="246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Opening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Closing tag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&lt;sub&gt;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&lt;/sub&gt;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Subscript, Example: 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O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&lt;sup&gt;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&lt;/sup&gt;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Supperscript, Example: X</a:t>
                      </a:r>
                      <a:r>
                        <a:rPr kumimoji="0" 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&lt;font&gt;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&lt;/font&gt;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Segoe UI" panose="020B0502040204020203" pitchFamily="34" charset="0"/>
                        </a:rPr>
                        <a:t>Format size, color, font style,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Cambria" panose="02040503050406030204" pitchFamily="18" charset="0"/>
                        </a:rPr>
                        <a:t>&lt;font face = ??? size = ???  color = ???&gt; … &lt;/font&gt;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9620322" cy="349331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Character Format Tags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sz="2800">
                <a:latin typeface="Cambria" panose="02040503050406030204" pitchFamily="18" charset="0"/>
              </a:rPr>
              <a:t>Choose font and font format: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4" y="5153024"/>
            <a:ext cx="1952625" cy="1065068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3586163" y="4643438"/>
            <a:ext cx="1843087" cy="987045"/>
          </a:xfrm>
          <a:custGeom>
            <a:avLst/>
            <a:gdLst>
              <a:gd name="connsiteX0" fmla="*/ 0 w 1843087"/>
              <a:gd name="connsiteY0" fmla="*/ 0 h 987045"/>
              <a:gd name="connsiteX1" fmla="*/ 142875 w 1843087"/>
              <a:gd name="connsiteY1" fmla="*/ 185737 h 987045"/>
              <a:gd name="connsiteX2" fmla="*/ 228600 w 1843087"/>
              <a:gd name="connsiteY2" fmla="*/ 271462 h 987045"/>
              <a:gd name="connsiteX3" fmla="*/ 271462 w 1843087"/>
              <a:gd name="connsiteY3" fmla="*/ 300037 h 987045"/>
              <a:gd name="connsiteX4" fmla="*/ 300037 w 1843087"/>
              <a:gd name="connsiteY4" fmla="*/ 357187 h 987045"/>
              <a:gd name="connsiteX5" fmla="*/ 385762 w 1843087"/>
              <a:gd name="connsiteY5" fmla="*/ 428625 h 987045"/>
              <a:gd name="connsiteX6" fmla="*/ 442912 w 1843087"/>
              <a:gd name="connsiteY6" fmla="*/ 471487 h 987045"/>
              <a:gd name="connsiteX7" fmla="*/ 514350 w 1843087"/>
              <a:gd name="connsiteY7" fmla="*/ 528637 h 987045"/>
              <a:gd name="connsiteX8" fmla="*/ 614362 w 1843087"/>
              <a:gd name="connsiteY8" fmla="*/ 585787 h 987045"/>
              <a:gd name="connsiteX9" fmla="*/ 714375 w 1843087"/>
              <a:gd name="connsiteY9" fmla="*/ 671512 h 987045"/>
              <a:gd name="connsiteX10" fmla="*/ 785812 w 1843087"/>
              <a:gd name="connsiteY10" fmla="*/ 700087 h 987045"/>
              <a:gd name="connsiteX11" fmla="*/ 828675 w 1843087"/>
              <a:gd name="connsiteY11" fmla="*/ 728662 h 987045"/>
              <a:gd name="connsiteX12" fmla="*/ 914400 w 1843087"/>
              <a:gd name="connsiteY12" fmla="*/ 757237 h 987045"/>
              <a:gd name="connsiteX13" fmla="*/ 1014412 w 1843087"/>
              <a:gd name="connsiteY13" fmla="*/ 814387 h 987045"/>
              <a:gd name="connsiteX14" fmla="*/ 1114425 w 1843087"/>
              <a:gd name="connsiteY14" fmla="*/ 842962 h 987045"/>
              <a:gd name="connsiteX15" fmla="*/ 1185862 w 1843087"/>
              <a:gd name="connsiteY15" fmla="*/ 885825 h 987045"/>
              <a:gd name="connsiteX16" fmla="*/ 1243012 w 1843087"/>
              <a:gd name="connsiteY16" fmla="*/ 900112 h 987045"/>
              <a:gd name="connsiteX17" fmla="*/ 1285875 w 1843087"/>
              <a:gd name="connsiteY17" fmla="*/ 914400 h 987045"/>
              <a:gd name="connsiteX18" fmla="*/ 1357312 w 1843087"/>
              <a:gd name="connsiteY18" fmla="*/ 928687 h 987045"/>
              <a:gd name="connsiteX19" fmla="*/ 1457325 w 1843087"/>
              <a:gd name="connsiteY19" fmla="*/ 957262 h 987045"/>
              <a:gd name="connsiteX20" fmla="*/ 1671637 w 1843087"/>
              <a:gd name="connsiteY20" fmla="*/ 985837 h 987045"/>
              <a:gd name="connsiteX21" fmla="*/ 1843087 w 1843087"/>
              <a:gd name="connsiteY21" fmla="*/ 985837 h 98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43087" h="987045">
                <a:moveTo>
                  <a:pt x="0" y="0"/>
                </a:moveTo>
                <a:cubicBezTo>
                  <a:pt x="48586" y="121465"/>
                  <a:pt x="10439" y="53301"/>
                  <a:pt x="142875" y="185737"/>
                </a:cubicBezTo>
                <a:lnTo>
                  <a:pt x="228600" y="271462"/>
                </a:lnTo>
                <a:lnTo>
                  <a:pt x="271462" y="300037"/>
                </a:lnTo>
                <a:cubicBezTo>
                  <a:pt x="280987" y="319087"/>
                  <a:pt x="287657" y="339856"/>
                  <a:pt x="300037" y="357187"/>
                </a:cubicBezTo>
                <a:cubicBezTo>
                  <a:pt x="327831" y="396099"/>
                  <a:pt x="349212" y="402518"/>
                  <a:pt x="385762" y="428625"/>
                </a:cubicBezTo>
                <a:cubicBezTo>
                  <a:pt x="405139" y="442466"/>
                  <a:pt x="423862" y="457200"/>
                  <a:pt x="442912" y="471487"/>
                </a:cubicBezTo>
                <a:cubicBezTo>
                  <a:pt x="506820" y="567350"/>
                  <a:pt x="431535" y="473427"/>
                  <a:pt x="514350" y="528637"/>
                </a:cubicBezTo>
                <a:cubicBezTo>
                  <a:pt x="616496" y="596735"/>
                  <a:pt x="493489" y="555570"/>
                  <a:pt x="614362" y="585787"/>
                </a:cubicBezTo>
                <a:cubicBezTo>
                  <a:pt x="646847" y="618272"/>
                  <a:pt x="673134" y="648601"/>
                  <a:pt x="714375" y="671512"/>
                </a:cubicBezTo>
                <a:cubicBezTo>
                  <a:pt x="736794" y="683967"/>
                  <a:pt x="762873" y="688617"/>
                  <a:pt x="785812" y="700087"/>
                </a:cubicBezTo>
                <a:cubicBezTo>
                  <a:pt x="801171" y="707766"/>
                  <a:pt x="812983" y="721688"/>
                  <a:pt x="828675" y="728662"/>
                </a:cubicBezTo>
                <a:cubicBezTo>
                  <a:pt x="856200" y="740895"/>
                  <a:pt x="914400" y="757237"/>
                  <a:pt x="914400" y="757237"/>
                </a:cubicBezTo>
                <a:cubicBezTo>
                  <a:pt x="957447" y="785935"/>
                  <a:pt x="963655" y="792634"/>
                  <a:pt x="1014412" y="814387"/>
                </a:cubicBezTo>
                <a:cubicBezTo>
                  <a:pt x="1043112" y="826687"/>
                  <a:pt x="1085418" y="835711"/>
                  <a:pt x="1114425" y="842962"/>
                </a:cubicBezTo>
                <a:cubicBezTo>
                  <a:pt x="1138237" y="857250"/>
                  <a:pt x="1160486" y="874547"/>
                  <a:pt x="1185862" y="885825"/>
                </a:cubicBezTo>
                <a:cubicBezTo>
                  <a:pt x="1203806" y="893800"/>
                  <a:pt x="1224131" y="894718"/>
                  <a:pt x="1243012" y="900112"/>
                </a:cubicBezTo>
                <a:cubicBezTo>
                  <a:pt x="1257493" y="904249"/>
                  <a:pt x="1271264" y="910747"/>
                  <a:pt x="1285875" y="914400"/>
                </a:cubicBezTo>
                <a:cubicBezTo>
                  <a:pt x="1309434" y="920290"/>
                  <a:pt x="1333753" y="922797"/>
                  <a:pt x="1357312" y="928687"/>
                </a:cubicBezTo>
                <a:cubicBezTo>
                  <a:pt x="1466270" y="955926"/>
                  <a:pt x="1323677" y="930532"/>
                  <a:pt x="1457325" y="957262"/>
                </a:cubicBezTo>
                <a:cubicBezTo>
                  <a:pt x="1513490" y="968495"/>
                  <a:pt x="1621592" y="983454"/>
                  <a:pt x="1671637" y="985837"/>
                </a:cubicBezTo>
                <a:cubicBezTo>
                  <a:pt x="1728722" y="988555"/>
                  <a:pt x="1785937" y="985837"/>
                  <a:pt x="1843087" y="98583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Tags decorate pictures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insert an image into an HTML page, use the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&lt;img&gt;</a:t>
            </a:r>
            <a:r>
              <a:rPr lang="en-US" sz="2800">
                <a:latin typeface="Cambria" panose="02040503050406030204" pitchFamily="18" charset="0"/>
              </a:rPr>
              <a:t> tag.</a:t>
            </a:r>
            <a:endParaRPr lang="en-US" sz="280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Lưu ý: thẻ này không cần có thẻ đóng.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Tag atributes: 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src</a:t>
            </a:r>
            <a:r>
              <a:rPr lang="en-US" sz="2800">
                <a:latin typeface="Cambria" panose="02040503050406030204" pitchFamily="18" charset="0"/>
              </a:rPr>
              <a:t>: specify image file name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height</a:t>
            </a:r>
            <a:r>
              <a:rPr lang="en-US" sz="2800">
                <a:latin typeface="Cambria" panose="02040503050406030204" pitchFamily="18" charset="0"/>
              </a:rPr>
              <a:t>: the height of the image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width</a:t>
            </a:r>
            <a:r>
              <a:rPr lang="en-US" sz="2800">
                <a:latin typeface="Cambria" panose="02040503050406030204" pitchFamily="18" charset="0"/>
              </a:rPr>
              <a:t>: width of the image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alt</a:t>
            </a:r>
            <a:r>
              <a:rPr lang="en-US" sz="2800">
                <a:latin typeface="Cambria" panose="02040503050406030204" pitchFamily="18" charset="0"/>
              </a:rPr>
              <a:t>: specifies an alternative character string for the image in case the image is not displayed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align</a:t>
            </a:r>
            <a:r>
              <a:rPr lang="en-US" sz="2800">
                <a:latin typeface="Cambria" panose="02040503050406030204" pitchFamily="18" charset="0"/>
              </a:rPr>
              <a:t>: align left, right, center</a:t>
            </a:r>
          </a:p>
          <a:p>
            <a:pPr lvl="2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title</a:t>
            </a:r>
            <a:r>
              <a:rPr lang="en-US" sz="2800">
                <a:latin typeface="Cambria" panose="02040503050406030204" pitchFamily="18" charset="0"/>
              </a:rPr>
              <a:t>: image title (displayed on mouseover)</a:t>
            </a:r>
          </a:p>
        </p:txBody>
      </p:sp>
    </p:spTree>
    <p:extLst>
      <p:ext uri="{BB962C8B-B14F-4D97-AF65-F5344CB8AC3E}">
        <p14:creationId xmlns:p14="http://schemas.microsoft.com/office/powerpoint/2010/main" val="124101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Tags decorate pictures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6" y="1129794"/>
            <a:ext cx="7931797" cy="4933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1676400"/>
            <a:ext cx="2882720" cy="381834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934200" y="4267200"/>
            <a:ext cx="18288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82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Color value recorded with combination: RRGGBB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RR: 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GG: green		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BB: blue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Each color component is recorded in hexadecimal (number system 16) from 00 to FF .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The lowest value of 000000 is black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The highest value is FFFFFF which is white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Or we can use predefined color names such as: red (red), yellow (yellow), ....</a:t>
            </a:r>
          </a:p>
        </p:txBody>
      </p:sp>
    </p:spTree>
    <p:extLst>
      <p:ext uri="{BB962C8B-B14F-4D97-AF65-F5344CB8AC3E}">
        <p14:creationId xmlns:p14="http://schemas.microsoft.com/office/powerpoint/2010/main" val="2577731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hex color value can be abbreviated: </a:t>
            </a:r>
            <a:r>
              <a:rPr lang="en-US">
                <a:latin typeface="Cambria" panose="02040503050406030204" pitchFamily="18" charset="0"/>
              </a:rPr>
              <a:t>#RRGGBB </a:t>
            </a:r>
            <a:r>
              <a:rPr lang="en-US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>
                <a:latin typeface="Cambria" panose="02040503050406030204" pitchFamily="18" charset="0"/>
              </a:rPr>
              <a:t> #RGB</a:t>
            </a:r>
          </a:p>
          <a:p>
            <a:pPr lvl="1"/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16622"/>
              </p:ext>
            </p:extLst>
          </p:nvPr>
        </p:nvGraphicFramePr>
        <p:xfrm>
          <a:off x="762000" y="1630456"/>
          <a:ext cx="10972800" cy="483702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Color</a:t>
                      </a:r>
                    </a:p>
                  </a:txBody>
                  <a:tcPr marL="26813" marR="26813" marT="26805" marB="2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Color 3 digit HEX</a:t>
                      </a:r>
                    </a:p>
                  </a:txBody>
                  <a:tcPr marL="26813" marR="26813" marT="26805" marB="2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Color 6 digit HEX</a:t>
                      </a:r>
                    </a:p>
                  </a:txBody>
                  <a:tcPr marL="26813" marR="26813" marT="26805" marB="2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Color RGB</a:t>
                      </a:r>
                    </a:p>
                  </a:txBody>
                  <a:tcPr marL="26813" marR="26813" marT="26805" marB="2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#000000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rgb(0,0,0)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#FF0000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rgb(255,0,0)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#0F0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#00FF00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rgb(0,255,0)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#0000FF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rgb(0,0,255)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#FFFF00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rgb(255,255,0)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#00FFFF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rgb(0,255,255)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#F0F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#FF00FF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rgb(255,0,255)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#888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#888888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rgb(136,136,136)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#FFFFFF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rgb(255,255,255)</a:t>
                      </a:r>
                    </a:p>
                  </a:txBody>
                  <a:tcPr marL="44688" marR="44688" marT="62545" marB="625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1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  <a:hlinkClick r:id="rId2"/>
              </a:rPr>
              <a:t>https://www.w3schools.com/tags/ref_colornames.asp</a:t>
            </a:r>
            <a:r>
              <a:rPr lang="en-US" sz="2800">
                <a:latin typeface="Cambria" panose="02040503050406030204" pitchFamily="18" charset="0"/>
              </a:rPr>
              <a:t> 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7848600" cy="48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Introduction to HTML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Structure of an HTML document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Basic tags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List tags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Page link tag</a:t>
            </a:r>
            <a:endParaRPr lang="vi-VN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92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 background color and text color: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32858"/>
            <a:ext cx="7772400" cy="48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Text color background color results: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828800"/>
            <a:ext cx="7067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9906000" cy="508000"/>
            <a:chOff x="789624" y="1191463"/>
            <a:chExt cx="990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970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Attributes that set the Page Background Color and Layout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Can use background instead of bgColor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96012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35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supports the presentation of headings in the form of buttons or numbering.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77580"/>
              </p:ext>
            </p:extLst>
          </p:nvPr>
        </p:nvGraphicFramePr>
        <p:xfrm>
          <a:off x="2209800" y="2209800"/>
          <a:ext cx="7670800" cy="3113088"/>
        </p:xfrm>
        <a:graphic>
          <a:graphicData uri="http://schemas.openxmlformats.org/drawingml/2006/table">
            <a:tbl>
              <a:tblPr/>
              <a:tblGrid>
                <a:gridCol w="354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(Ordered list -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OL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)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(Unordered List – 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UL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)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1. Item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2. Item 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3. Item 3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Item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Item 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Item 3 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19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5824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supports the presentation of headings with buttons or numbering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Numbered list of headings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&lt;ol&gt;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Each list item begins with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&lt;li&gt;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Syntax: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&lt;ol type = Numbering style &gt;</a:t>
            </a: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11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525204"/>
              </p:ext>
            </p:extLst>
          </p:nvPr>
        </p:nvGraphicFramePr>
        <p:xfrm>
          <a:off x="1447800" y="3429000"/>
          <a:ext cx="9220200" cy="2438401"/>
        </p:xfrm>
        <a:graphic>
          <a:graphicData uri="http://schemas.openxmlformats.org/drawingml/2006/table">
            <a:tbl>
              <a:tblPr/>
              <a:tblGrid>
                <a:gridCol w="306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Numbering style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Character type used for numbering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1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I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 (Default)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 roman numerals I, II, III, ....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 lowercase digits 1,2,3,...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 the characters A, B, C, ...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 the characters a,b,c,...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69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24771"/>
            <a:ext cx="1657350" cy="1304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067434"/>
            <a:ext cx="1714500" cy="116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03" y="1905000"/>
            <a:ext cx="4579060" cy="19340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2041007"/>
            <a:ext cx="4370307" cy="19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Lists without ordering numbers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&lt;ul&gt;</a:t>
            </a:r>
            <a:r>
              <a:rPr lang="en-US" sz="2800">
                <a:latin typeface="Cambria" panose="02040503050406030204" pitchFamily="18" charset="0"/>
              </a:rPr>
              <a:t>: The default is bullets, you can use the Type property to change the format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Syntax: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&lt;ul type = list style 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Each list item begins with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&lt;li&gt;</a:t>
            </a:r>
            <a:r>
              <a:rPr lang="en-US">
                <a:latin typeface="Cambria" panose="02040503050406030204" pitchFamily="18" charset="0"/>
              </a:rPr>
              <a:t> </a:t>
            </a:r>
          </a:p>
        </p:txBody>
      </p:sp>
      <p:graphicFrame>
        <p:nvGraphicFramePr>
          <p:cNvPr id="12" name="Group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21855"/>
              </p:ext>
            </p:extLst>
          </p:nvPr>
        </p:nvGraphicFramePr>
        <p:xfrm>
          <a:off x="2209800" y="3276600"/>
          <a:ext cx="7696200" cy="2198688"/>
        </p:xfrm>
        <a:graphic>
          <a:graphicData uri="http://schemas.openxmlformats.org/drawingml/2006/table">
            <a:tbl>
              <a:tblPr/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List style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Bullet style for highlighting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Square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Circle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Disc (Default)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Bullet is the filled square.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Bullet is a hollow circle.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Bullet is full circle.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4" y="1528761"/>
            <a:ext cx="3552825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67" y="1528761"/>
            <a:ext cx="1696176" cy="1228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70" y="1528761"/>
            <a:ext cx="1453753" cy="105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225" y="1352549"/>
            <a:ext cx="3152775" cy="1581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05" y="4343400"/>
            <a:ext cx="3162300" cy="1571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4343400"/>
            <a:ext cx="156806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4. List tags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list of headings has an interpretation that starts with &lt;dl&gt; and ends with &lt;/dl&gt; where each item in the list &lt;dt&gt; is a keyword, &lt;dd&gt; is an interpretation.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276600"/>
            <a:ext cx="2809875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67000"/>
            <a:ext cx="6324364" cy="27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3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feature that can link different pages or sections within the same page together using &lt;a&gt; and &lt;/a&gt; tags</a:t>
            </a:r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We define: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The object used to click the mouse is: Link object. Objects can be: text, images.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The content address will be shown as Link Destination</a:t>
            </a:r>
            <a:endParaRPr lang="en-US" sz="2800">
              <a:latin typeface="Cambria" panose="02040503050406030204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7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HTML = </a:t>
            </a:r>
            <a:r>
              <a:rPr lang="en-US" sz="2800" u="sng">
                <a:solidFill>
                  <a:srgbClr val="FF0000"/>
                </a:solidFill>
                <a:latin typeface="Cambria" panose="02040503050406030204" pitchFamily="18" charset="0"/>
              </a:rPr>
              <a:t>H</a:t>
            </a:r>
            <a:r>
              <a:rPr lang="en-US" sz="2800">
                <a:latin typeface="Cambria" panose="02040503050406030204" pitchFamily="18" charset="0"/>
              </a:rPr>
              <a:t>yper</a:t>
            </a:r>
            <a:r>
              <a:rPr lang="en-US" sz="2800" u="sng">
                <a:solidFill>
                  <a:srgbClr val="FF0000"/>
                </a:solidFill>
                <a:latin typeface="Cambria" panose="02040503050406030204" pitchFamily="18" charset="0"/>
              </a:rPr>
              <a:t>T</a:t>
            </a:r>
            <a:r>
              <a:rPr lang="en-US" sz="2800">
                <a:latin typeface="Cambria" panose="02040503050406030204" pitchFamily="18" charset="0"/>
              </a:rPr>
              <a:t>ext </a:t>
            </a:r>
            <a:r>
              <a:rPr lang="en-US" sz="2800" u="sng">
                <a:solidFill>
                  <a:srgbClr val="FF0000"/>
                </a:solidFill>
                <a:latin typeface="Cambria" panose="02040503050406030204" pitchFamily="18" charset="0"/>
              </a:rPr>
              <a:t>M</a:t>
            </a:r>
            <a:r>
              <a:rPr lang="en-US" sz="2800">
                <a:latin typeface="Cambria" panose="02040503050406030204" pitchFamily="18" charset="0"/>
              </a:rPr>
              <a:t>arkup </a:t>
            </a:r>
            <a:r>
              <a:rPr lang="en-US" sz="2800" u="sng">
                <a:solidFill>
                  <a:srgbClr val="FF0000"/>
                </a:solidFill>
                <a:latin typeface="Cambria" panose="02040503050406030204" pitchFamily="18" charset="0"/>
              </a:rPr>
              <a:t>L</a:t>
            </a:r>
            <a:r>
              <a:rPr lang="en-US" sz="2800">
                <a:latin typeface="Cambria" panose="02040503050406030204" pitchFamily="18" charset="0"/>
              </a:rPr>
              <a:t>anguage – The most basic language for building websites.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HTML</a:t>
            </a:r>
            <a:r>
              <a:rPr lang="en-US" sz="2800">
                <a:latin typeface="Cambria" panose="02040503050406030204" pitchFamily="18" charset="0"/>
              </a:rPr>
              <a:t> was invented by Tim Berner Lee and standardized by W3C (World Wide Web Consortium) in 1994</a:t>
            </a:r>
          </a:p>
        </p:txBody>
      </p:sp>
    </p:spTree>
    <p:extLst>
      <p:ext uri="{BB962C8B-B14F-4D97-AF65-F5344CB8AC3E}">
        <p14:creationId xmlns:p14="http://schemas.microsoft.com/office/powerpoint/2010/main" val="3196059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href</a:t>
            </a:r>
            <a:r>
              <a:rPr lang="en-US">
                <a:latin typeface="Cambria" panose="02040503050406030204" pitchFamily="18" charset="0"/>
              </a:rPr>
              <a:t>=“link destination”: If the link is the same web location, it should be used relative path.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target</a:t>
            </a:r>
            <a:r>
              <a:rPr lang="en-US">
                <a:latin typeface="Cambria" panose="02040503050406030204" pitchFamily="18" charset="0"/>
              </a:rPr>
              <a:t>=“target window name”. There are some special names :</a:t>
            </a:r>
          </a:p>
          <a:p>
            <a:pPr lvl="2" algn="just"/>
            <a:r>
              <a:rPr lang="en-US" sz="2800" b="1">
                <a:latin typeface="Cambria" panose="02040503050406030204" pitchFamily="18" charset="0"/>
              </a:rPr>
              <a:t>_self</a:t>
            </a:r>
            <a:r>
              <a:rPr lang="en-US" sz="2800">
                <a:latin typeface="Cambria" panose="02040503050406030204" pitchFamily="18" charset="0"/>
              </a:rPr>
              <a:t>: current window</a:t>
            </a:r>
          </a:p>
          <a:p>
            <a:pPr lvl="2" algn="just"/>
            <a:r>
              <a:rPr lang="en-US" sz="2800" b="1">
                <a:latin typeface="Cambria" panose="02040503050406030204" pitchFamily="18" charset="0"/>
              </a:rPr>
              <a:t>_blank</a:t>
            </a:r>
            <a:r>
              <a:rPr lang="en-US" sz="2800">
                <a:latin typeface="Cambria" panose="02040503050406030204" pitchFamily="18" charset="0"/>
              </a:rPr>
              <a:t>: New window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title</a:t>
            </a:r>
            <a:r>
              <a:rPr lang="en-US">
                <a:latin typeface="Cambria" panose="02040503050406030204" pitchFamily="18" charset="0"/>
              </a:rPr>
              <a:t>: link title (appear when moving the mouse in)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Page linking is done using &lt;a&gt;&lt;/a&gt; tag with different levels (4 levels):</a:t>
            </a:r>
          </a:p>
          <a:p>
            <a:pPr lvl="1" algn="just">
              <a:buNone/>
            </a:pPr>
            <a:endParaRPr lang="en-US">
              <a:latin typeface="Cambria" panose="02040503050406030204" pitchFamily="18" charset="0"/>
            </a:endParaRPr>
          </a:p>
          <a:p>
            <a:pPr algn="just"/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66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</a:rPr>
              <a:t>Link to another section located on the same current page 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Put a name at the beginning of the sections to be linked to :</a:t>
            </a: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&lt;a name=“#intro”&gt;&lt;h1&gt;1. Introduction&lt;/h1&gt;&lt;/a&gt;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At each link point is placed with the keyword :</a:t>
            </a: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	Please read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&lt;a href=“# intro”&gt;  Content of Introduction&lt;/a&gt;</a:t>
            </a:r>
            <a:r>
              <a:rPr lang="en-US">
                <a:latin typeface="Cambria" panose="02040503050406030204" pitchFamily="18" charset="0"/>
              </a:rPr>
              <a:t> to know the content of the course.</a:t>
            </a:r>
          </a:p>
        </p:txBody>
      </p:sp>
    </p:spTree>
    <p:extLst>
      <p:ext uri="{BB962C8B-B14F-4D97-AF65-F5344CB8AC3E}">
        <p14:creationId xmlns:p14="http://schemas.microsoft.com/office/powerpoint/2010/main" val="2764190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>
                <a:latin typeface="Cambria" panose="02040503050406030204" pitchFamily="18" charset="0"/>
              </a:rPr>
              <a:t>Link to a section located in another page (stored in the same directory as the current page):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Put a name at the beginning of the sections to be linked to: </a:t>
            </a:r>
          </a:p>
          <a:p>
            <a:pPr lvl="1" algn="just">
              <a:buNone/>
            </a:pPr>
            <a:r>
              <a:rPr lang="en-US">
                <a:latin typeface="Cambria" panose="02040503050406030204" pitchFamily="18" charset="0"/>
              </a:rPr>
              <a:t>  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&lt;a name=“#intro”&gt;&lt;h1&gt;1. Introduction 	&lt;/h1&gt;&lt;/a&gt;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In another HTML page the link point is set with the keyword: </a:t>
            </a:r>
          </a:p>
          <a:p>
            <a:pPr lvl="1" algn="just">
              <a:buNone/>
            </a:pPr>
            <a:r>
              <a:rPr lang="en-US">
                <a:latin typeface="Cambria" panose="02040503050406030204" pitchFamily="18" charset="0"/>
              </a:rPr>
              <a:t>		Please read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&lt;a href=“introduction.html#intro”&gt;Introduction&lt;/a&gt;</a:t>
            </a:r>
            <a:r>
              <a:rPr lang="en-US">
                <a:latin typeface="Cambria" panose="02040503050406030204" pitchFamily="18" charset="0"/>
              </a:rPr>
              <a:t> to know the content of the course.</a:t>
            </a:r>
          </a:p>
        </p:txBody>
      </p:sp>
    </p:spTree>
    <p:extLst>
      <p:ext uri="{BB962C8B-B14F-4D97-AF65-F5344CB8AC3E}">
        <p14:creationId xmlns:p14="http://schemas.microsoft.com/office/powerpoint/2010/main" val="962175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Note: HTML5 no longer has the name attribute in the 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US" sz="2800">
                <a:latin typeface="Cambria" panose="02040503050406030204" pitchFamily="18" charset="0"/>
              </a:rPr>
              <a:t> tag</a:t>
            </a:r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 use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id</a:t>
            </a: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 to link in page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For example :</a:t>
            </a:r>
          </a:p>
          <a:p>
            <a:pPr lvl="1"/>
            <a:r>
              <a:rPr lang="en-US">
                <a:latin typeface="Cambria" panose="02040503050406030204" pitchFamily="18" charset="0"/>
                <a:sym typeface="Wingdings" panose="05000000000000000000" pitchFamily="2" charset="2"/>
              </a:rPr>
              <a:t>Set the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id</a:t>
            </a:r>
            <a:r>
              <a:rPr lang="en-US">
                <a:latin typeface="Cambria" panose="02040503050406030204" pitchFamily="18" charset="0"/>
                <a:sym typeface="Wingdings" panose="05000000000000000000" pitchFamily="2" charset="2"/>
              </a:rPr>
              <a:t> for at the tag to link to</a:t>
            </a:r>
          </a:p>
          <a:p>
            <a:pPr lvl="1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&lt;h1 id=“title”&gt;This is title&lt;/h1&gt;</a:t>
            </a:r>
          </a:p>
          <a:p>
            <a:pPr lvl="1">
              <a:buFontTx/>
              <a:buChar char="-"/>
            </a:pPr>
            <a:r>
              <a:rPr lang="en-US">
                <a:latin typeface="Cambria" panose="02040503050406030204" pitchFamily="18" charset="0"/>
                <a:sym typeface="Wingdings" panose="05000000000000000000" pitchFamily="2" charset="2"/>
              </a:rPr>
              <a:t>Create a link to that tag :</a:t>
            </a:r>
          </a:p>
          <a:p>
            <a:pPr lvl="1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&lt;a href=“#title”&gt;Title&lt;/a&gt;</a:t>
            </a:r>
          </a:p>
          <a:p>
            <a:pPr lvl="1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9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800">
                <a:latin typeface="Cambria" panose="02040503050406030204" pitchFamily="18" charset="0"/>
              </a:rPr>
              <a:t>Link to the website address or a specific page on the website (you just need to write directly the address of the page you want to link to)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Affiliate sites :</a:t>
            </a:r>
          </a:p>
          <a:p>
            <a:pPr lvl="2" algn="just"/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&lt;p&gt;&lt;a href=“http://www.uel.edu.vn”&gt; UEL&lt;/a&gt;&lt;/p&gt;</a:t>
            </a:r>
          </a:p>
          <a:p>
            <a:pPr lvl="2" algn="just"/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&lt;p&gt;&lt;a href=“http://www.google.com”&gt; Google&lt;/a&gt;&lt;/p&gt;</a:t>
            </a:r>
          </a:p>
          <a:p>
            <a:pPr lvl="2" algn="just"/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&lt;p&gt;&lt;a href=“https://www.tranduythanh.com”&gt; My Page&lt;/a&gt;&lt;/p&gt;</a:t>
            </a:r>
          </a:p>
          <a:p>
            <a:pPr lvl="2" algn="just"/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44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Cambria" panose="02040503050406030204" pitchFamily="18" charset="0"/>
              </a:rPr>
              <a:t>Link to Email Address :</a:t>
            </a:r>
          </a:p>
          <a:p>
            <a:pPr lvl="1">
              <a:buNone/>
            </a:pPr>
            <a:endParaRPr lang="en-US">
              <a:latin typeface="Cambria" panose="02040503050406030204" pitchFamily="18" charset="0"/>
            </a:endParaRP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&lt;p&gt;&lt;a href=“mailto:thanhtd@uel.edu.vn”&gt; Tran Duy Thanh&lt;/a&gt;&lt;/p&gt;</a:t>
            </a: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739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For example we have 2 pages: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209800"/>
            <a:ext cx="124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Page1.html</a:t>
            </a:r>
          </a:p>
          <a:p>
            <a:r>
              <a:rPr lang="en-US"/>
              <a:t>Page2.html</a:t>
            </a:r>
          </a:p>
        </p:txBody>
      </p:sp>
    </p:spTree>
    <p:extLst>
      <p:ext uri="{BB962C8B-B14F-4D97-AF65-F5344CB8AC3E}">
        <p14:creationId xmlns:p14="http://schemas.microsoft.com/office/powerpoint/2010/main" val="1367291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5400" y="482600"/>
            <a:ext cx="1897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Page1.html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6908340" cy="51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8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5. Page Link Tag</a:t>
              </a:r>
              <a:endParaRPr lang="vi-VN" sz="2800" b="1"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487149"/>
            <a:ext cx="1897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Page2.html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9566"/>
            <a:ext cx="8272463" cy="53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38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uses sets of markup symbols commonly known as tags to format how data is displayed.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Browsers usually do not report syntax errors for the HTML language. If you write the wrong syntax, it will only lead to the displayed results not as intended.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HTML file with text content including small tags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Display tags tell the browser how it should render the page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There are many HTML editors that allow users to edit visually, resulting in corresponding HTML such as: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Visual code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Visual Studio 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Microsoft Expression Web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Notepad, Notepad ++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Eclipse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043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File extensions: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	home.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html </a:t>
            </a:r>
            <a:r>
              <a:rPr lang="en-US" sz="2800">
                <a:latin typeface="Cambria" panose="02040503050406030204" pitchFamily="18" charset="0"/>
              </a:rPr>
              <a:t>	or 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	home.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htm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Open the file with a web browser or double click on the saved html/htm file.</a:t>
            </a:r>
          </a:p>
        </p:txBody>
      </p:sp>
    </p:spTree>
    <p:extLst>
      <p:ext uri="{BB962C8B-B14F-4D97-AF65-F5344CB8AC3E}">
        <p14:creationId xmlns:p14="http://schemas.microsoft.com/office/powerpoint/2010/main" val="159464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1576"/>
              </p:ext>
            </p:extLst>
          </p:nvPr>
        </p:nvGraphicFramePr>
        <p:xfrm>
          <a:off x="1532836" y="1721694"/>
          <a:ext cx="9516164" cy="1600200"/>
        </p:xfrm>
        <a:graphic>
          <a:graphicData uri="http://schemas.openxmlformats.org/drawingml/2006/table">
            <a:tbl>
              <a:tblPr/>
              <a:tblGrid>
                <a:gridCol w="4758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Cambria" panose="02040503050406030204" pitchFamily="18" charset="0"/>
                        </a:rPr>
                        <a:t>HTML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latin typeface="Cambria" panose="02040503050406030204" pitchFamily="18" charset="0"/>
                        </a:rPr>
                        <a:t>Show in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This is web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&lt;b&gt; This is web page &lt;/b&gt;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This is web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This is web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2810" y="1094537"/>
            <a:ext cx="2309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For example: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581400"/>
            <a:ext cx="1089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Cambria" panose="02040503050406030204" pitchFamily="18" charset="0"/>
              </a:rPr>
              <a:t>The above example shows, the same data is the text line "This is web page", but when we use the format of the &lt;b&gt; tag in the 2</a:t>
            </a:r>
            <a:r>
              <a:rPr lang="en-US" sz="2800" baseline="30000">
                <a:latin typeface="Cambria" panose="02040503050406030204" pitchFamily="18" charset="0"/>
              </a:rPr>
              <a:t>nd</a:t>
            </a:r>
            <a:r>
              <a:rPr lang="en-US" sz="2800">
                <a:latin typeface="Cambria" panose="02040503050406030204" pitchFamily="18" charset="0"/>
              </a:rPr>
              <a:t> line, the displayed result will be different.</a:t>
            </a:r>
          </a:p>
        </p:txBody>
      </p:sp>
    </p:spTree>
    <p:extLst>
      <p:ext uri="{BB962C8B-B14F-4D97-AF65-F5344CB8AC3E}">
        <p14:creationId xmlns:p14="http://schemas.microsoft.com/office/powerpoint/2010/main" val="12901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Introduction to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Most HTML tags have a start tag (opening tag) and an end tag (closing tag) respectively.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end tag is similar to the start tag, the only difference is that it adds the "/" character before it.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opening and closing tags are both enclosed in:     	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		&lt;</a:t>
            </a: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start tag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&gt;</a:t>
            </a: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  data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</a:t>
            </a:r>
            <a:r>
              <a:rPr lang="en-US" sz="2800" b="1">
                <a:solidFill>
                  <a:srgbClr val="0000E5"/>
                </a:solidFill>
                <a:latin typeface="Cambria" panose="02040503050406030204" pitchFamily="18" charset="0"/>
              </a:rPr>
              <a:t>/</a:t>
            </a:r>
            <a:r>
              <a:rPr lang="en-US" sz="2800">
                <a:solidFill>
                  <a:srgbClr val="0000E5"/>
                </a:solidFill>
                <a:latin typeface="Cambria" panose="02040503050406030204" pitchFamily="18" charset="0"/>
              </a:rPr>
              <a:t>end tag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			start tag = end tag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tags don't need a closing tag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&lt;img /&gt;, &lt;br /&gt;</a:t>
            </a:r>
          </a:p>
          <a:p>
            <a:pPr lvl="1" algn="just">
              <a:buNone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9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2561</Words>
  <Application>Microsoft Office PowerPoint</Application>
  <PresentationFormat>Widescreen</PresentationFormat>
  <Paragraphs>453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 Unicode MS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945</cp:revision>
  <dcterms:created xsi:type="dcterms:W3CDTF">2011-04-06T04:04:31Z</dcterms:created>
  <dcterms:modified xsi:type="dcterms:W3CDTF">2024-01-09T03:55:30Z</dcterms:modified>
</cp:coreProperties>
</file>