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61" r:id="rId3"/>
    <p:sldId id="262" r:id="rId4"/>
    <p:sldId id="268" r:id="rId5"/>
    <p:sldId id="269" r:id="rId6"/>
    <p:sldId id="270" r:id="rId7"/>
    <p:sldId id="271" r:id="rId8"/>
    <p:sldId id="273" r:id="rId9"/>
    <p:sldId id="263" r:id="rId10"/>
    <p:sldId id="265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6" r:id="rId19"/>
    <p:sldId id="281" r:id="rId20"/>
    <p:sldId id="282" r:id="rId21"/>
    <p:sldId id="283" r:id="rId22"/>
    <p:sldId id="267" r:id="rId23"/>
    <p:sldId id="284" r:id="rId24"/>
    <p:sldId id="285" r:id="rId25"/>
    <p:sldId id="26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9587" autoAdjust="0"/>
  </p:normalViewPr>
  <p:slideViewPr>
    <p:cSldViewPr>
      <p:cViewPr varScale="1">
        <p:scale>
          <a:sx n="58" d="100"/>
          <a:sy n="58" d="100"/>
        </p:scale>
        <p:origin x="58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83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Graphic Design and Web Business Development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509837" y="762000"/>
            <a:ext cx="7239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Hypertext Markup Language</a:t>
            </a:r>
            <a:endParaRPr lang="en-US" sz="4400" b="0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>
              <a:defRPr/>
            </a:pP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(HTML) </a:t>
            </a:r>
            <a:r>
              <a:rPr lang="en-US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Part</a:t>
            </a: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 </a:t>
            </a:r>
            <a:r>
              <a:rPr lang="en-US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2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html css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2222"/>
            <a:ext cx="4505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 commerce 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"/>
          <a:stretch/>
        </p:blipFill>
        <p:spPr bwMode="auto">
          <a:xfrm>
            <a:off x="8534400" y="3286126"/>
            <a:ext cx="3333750" cy="31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3. </a:t>
              </a:r>
              <a:r>
                <a:rPr lang="vi-VN" sz="2800" b="1">
                  <a:latin typeface="Cambria" panose="02040503050406030204" pitchFamily="18" charset="0"/>
                </a:rPr>
                <a:t>Iframe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Create a frame containing the content of another website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This tag is in the body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Position can be changed with CSS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src=“url”: Website address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height, width: frame size</a:t>
            </a:r>
          </a:p>
          <a:p>
            <a:pPr lvl="1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97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3. </a:t>
              </a:r>
              <a:r>
                <a:rPr lang="vi-VN" sz="2800" b="1">
                  <a:latin typeface="Cambria" panose="02040503050406030204" pitchFamily="18" charset="0"/>
                </a:rPr>
                <a:t>Iframe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Example</a:t>
            </a: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t="7688"/>
          <a:stretch/>
        </p:blipFill>
        <p:spPr>
          <a:xfrm>
            <a:off x="327605" y="2111790"/>
            <a:ext cx="3220243" cy="270197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404604" y="1374831"/>
            <a:ext cx="861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table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    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align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iframe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="page1.html"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width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="400"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height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="300"&gt;&lt;/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iframe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iframe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="page2.html"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width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="400"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height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="300"&gt;&lt;/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iframe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align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iframe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="page3.html"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width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="400"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height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="300"&gt;&lt;/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iframe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iframe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="page4.html"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width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="400"</a:t>
            </a:r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600">
                <a:solidFill>
                  <a:srgbClr val="FF0000"/>
                </a:solidFill>
                <a:latin typeface="Cascadia Mono" panose="020B0609020000020004" pitchFamily="49" charset="0"/>
              </a:rPr>
              <a:t>height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="300"&gt;&lt;/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iframe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 sz="1600">
                <a:solidFill>
                  <a:srgbClr val="800000"/>
                </a:solidFill>
                <a:latin typeface="Cascadia Mono" panose="020B0609020000020004" pitchFamily="49" charset="0"/>
              </a:rPr>
              <a:t>table</a:t>
            </a:r>
            <a:r>
              <a:rPr lang="en-US" sz="1600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7046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4. </a:t>
              </a:r>
              <a:r>
                <a:rPr lang="vi-VN" sz="2800" b="1">
                  <a:latin typeface="Cambria" panose="02040503050406030204" pitchFamily="18" charset="0"/>
                </a:rPr>
                <a:t>Frameset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Create a web page containing frames: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Replace &lt;body&gt;…&lt;/body&gt; by: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</a:rPr>
              <a:t>&lt;frameset&gt;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</a:rPr>
              <a:t>	frames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</a:rPr>
              <a:t>&lt;/frameset&gt;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</a:rPr>
              <a:t>&lt;noframes&gt;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</a:rPr>
              <a:t>	 content in case the browser does not support the frame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</a:rPr>
              <a:t>&lt;/noframes&gt;</a:t>
            </a:r>
          </a:p>
        </p:txBody>
      </p:sp>
    </p:spTree>
    <p:extLst>
      <p:ext uri="{BB962C8B-B14F-4D97-AF65-F5344CB8AC3E}">
        <p14:creationId xmlns:p14="http://schemas.microsoft.com/office/powerpoint/2010/main" val="18362592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4. </a:t>
              </a:r>
              <a:r>
                <a:rPr lang="vi-VN" sz="2800" b="1">
                  <a:latin typeface="Cambria" panose="02040503050406030204" pitchFamily="18" charset="0"/>
                </a:rPr>
                <a:t>Frameset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Some Attributes of &lt;frameset&gt;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rows = “n</a:t>
            </a:r>
            <a:r>
              <a:rPr lang="en-US" baseline="-25000">
                <a:latin typeface="Cambria" panose="02040503050406030204" pitchFamily="18" charset="0"/>
              </a:rPr>
              <a:t>1</a:t>
            </a:r>
            <a:r>
              <a:rPr lang="en-US">
                <a:latin typeface="Cambria" panose="02040503050406030204" pitchFamily="18" charset="0"/>
              </a:rPr>
              <a:t>, n</a:t>
            </a:r>
            <a:r>
              <a:rPr lang="en-US" baseline="-25000">
                <a:latin typeface="Cambria" panose="02040503050406030204" pitchFamily="18" charset="0"/>
              </a:rPr>
              <a:t>2</a:t>
            </a:r>
            <a:r>
              <a:rPr lang="en-US">
                <a:latin typeface="Cambria" panose="02040503050406030204" pitchFamily="18" charset="0"/>
              </a:rPr>
              <a:t>, … n</a:t>
            </a:r>
            <a:r>
              <a:rPr lang="en-US" baseline="-25000">
                <a:latin typeface="Cambria" panose="02040503050406030204" pitchFamily="18" charset="0"/>
              </a:rPr>
              <a:t>k</a:t>
            </a:r>
            <a:r>
              <a:rPr lang="en-US">
                <a:latin typeface="Cambria" panose="02040503050406030204" pitchFamily="18" charset="0"/>
              </a:rPr>
              <a:t>” or cols = “n</a:t>
            </a:r>
            <a:r>
              <a:rPr lang="en-US" baseline="-25000">
                <a:latin typeface="Cambria" panose="02040503050406030204" pitchFamily="18" charset="0"/>
              </a:rPr>
              <a:t>1</a:t>
            </a:r>
            <a:r>
              <a:rPr lang="en-US">
                <a:latin typeface="Cambria" panose="02040503050406030204" pitchFamily="18" charset="0"/>
              </a:rPr>
              <a:t>, n</a:t>
            </a:r>
            <a:r>
              <a:rPr lang="en-US" baseline="-25000">
                <a:latin typeface="Cambria" panose="02040503050406030204" pitchFamily="18" charset="0"/>
              </a:rPr>
              <a:t>2</a:t>
            </a:r>
            <a:r>
              <a:rPr lang="en-US">
                <a:latin typeface="Cambria" panose="02040503050406030204" pitchFamily="18" charset="0"/>
              </a:rPr>
              <a:t>, … n</a:t>
            </a:r>
            <a:r>
              <a:rPr lang="en-US" baseline="-25000">
                <a:latin typeface="Cambria" panose="02040503050406030204" pitchFamily="18" charset="0"/>
              </a:rPr>
              <a:t>k</a:t>
            </a:r>
            <a:r>
              <a:rPr lang="en-US">
                <a:latin typeface="Cambria" panose="02040503050406030204" pitchFamily="18" charset="0"/>
              </a:rPr>
              <a:t>”: Specifies that there are k rows (or columns), the i-th row (column) width is n</a:t>
            </a:r>
            <a:r>
              <a:rPr lang="en-US" baseline="-25000">
                <a:latin typeface="Cambria" panose="02040503050406030204" pitchFamily="18" charset="0"/>
              </a:rPr>
              <a:t>i</a:t>
            </a:r>
            <a:r>
              <a:rPr lang="en-US">
                <a:latin typeface="Cambria" panose="02040503050406030204" pitchFamily="18" charset="0"/>
              </a:rPr>
              <a:t>. n</a:t>
            </a:r>
            <a:r>
              <a:rPr lang="en-US" baseline="-25000">
                <a:latin typeface="Cambria" panose="02040503050406030204" pitchFamily="18" charset="0"/>
              </a:rPr>
              <a:t>i</a:t>
            </a:r>
            <a:r>
              <a:rPr lang="en-US">
                <a:latin typeface="Cambria" panose="02040503050406030204" pitchFamily="18" charset="0"/>
              </a:rPr>
              <a:t> is number, can be replaced with *: the remainder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frameborder = yes /no</a:t>
            </a:r>
          </a:p>
          <a:p>
            <a:pPr lvl="1" algn="just"/>
            <a:r>
              <a:rPr lang="en-US">
                <a:latin typeface="Cambria" panose="02040503050406030204" pitchFamily="18" charset="0"/>
              </a:rPr>
              <a:t>framespacing = “n”: Distance between 2 frames</a:t>
            </a:r>
          </a:p>
        </p:txBody>
      </p:sp>
    </p:spTree>
    <p:extLst>
      <p:ext uri="{BB962C8B-B14F-4D97-AF65-F5344CB8AC3E}">
        <p14:creationId xmlns:p14="http://schemas.microsoft.com/office/powerpoint/2010/main" val="261560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4. </a:t>
              </a:r>
              <a:r>
                <a:rPr lang="vi-VN" sz="2800" b="1">
                  <a:latin typeface="Cambria" panose="02040503050406030204" pitchFamily="18" charset="0"/>
                </a:rPr>
                <a:t>Frameset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 example:</a:t>
            </a:r>
          </a:p>
          <a:p>
            <a:pPr algn="just"/>
            <a:r>
              <a:rPr lang="en-US" sz="2800">
                <a:latin typeface="Cambria" panose="02040503050406030204" pitchFamily="18" charset="0"/>
              </a:rPr>
              <a:t>Create a leftframe page that displays a list of links to websites</a:t>
            </a:r>
          </a:p>
          <a:p>
            <a:pPr algn="just"/>
            <a:r>
              <a:rPr lang="en-US" sz="2800">
                <a:latin typeface="Cambria" panose="02040503050406030204" pitchFamily="18" charset="0"/>
              </a:rPr>
              <a:t>Create a frameset page linked to the leftframe page to display as desired.</a:t>
            </a:r>
            <a:endParaRPr lang="en-US"/>
          </a:p>
          <a:p>
            <a:endParaRPr lang="en-US" sz="4000"/>
          </a:p>
          <a:p>
            <a:pPr algn="just">
              <a:buFont typeface="Wingdings" panose="05000000000000000000" pitchFamily="2" charset="2"/>
              <a:buChar char="ü"/>
            </a:pP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809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4. </a:t>
              </a:r>
              <a:r>
                <a:rPr lang="vi-VN" sz="2800" b="1">
                  <a:latin typeface="Cambria" panose="02040503050406030204" pitchFamily="18" charset="0"/>
                </a:rPr>
                <a:t>Frameset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Create page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1600200"/>
            <a:ext cx="2641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>
                <a:latin typeface="Cambria" panose="02040503050406030204" pitchFamily="18" charset="0"/>
                <a:ea typeface="Cambria" panose="02040503050406030204" pitchFamily="18" charset="0"/>
              </a:rPr>
              <a:t>FramesetDetail.html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1295400" y="2133558"/>
            <a:ext cx="1074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body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fr-FR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fr-FR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fr-FR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font</a:t>
            </a:r>
            <a:r>
              <a:rPr lang="fr-FR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fr-FR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="red"&gt;</a:t>
            </a:r>
            <a:r>
              <a:rPr lang="fr-FR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Page 1-2-3</a:t>
            </a:r>
            <a:r>
              <a:rPr lang="fr-FR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fr-FR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font</a:t>
            </a:r>
            <a:r>
              <a:rPr lang="fr-FR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fr-FR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ul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href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="page1.html" </a:t>
            </a:r>
            <a:r>
              <a:rPr lang="en-US" b="0">
                <a:solidFill>
                  <a:srgbClr val="E5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</a:t>
            </a:r>
            <a:r>
              <a:rPr lang="en-US" b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b="0">
                <a:solidFill>
                  <a:srgbClr val="0000F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"main"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Page 1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href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="page2.html" </a:t>
            </a:r>
            <a:r>
              <a:rPr lang="en-US" b="0">
                <a:solidFill>
                  <a:srgbClr val="E5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</a:t>
            </a:r>
            <a:r>
              <a:rPr lang="en-US" b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b="0">
                <a:solidFill>
                  <a:srgbClr val="0000F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"main"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Page 2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href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="page3.html" </a:t>
            </a:r>
            <a:r>
              <a:rPr lang="en-US" b="0">
                <a:solidFill>
                  <a:srgbClr val="E5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</a:t>
            </a:r>
            <a:r>
              <a:rPr lang="en-US" b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b="0">
                <a:solidFill>
                  <a:srgbClr val="0000F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"main"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Page 3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ul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fr-FR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fr-FR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fr-FR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font</a:t>
            </a:r>
            <a:r>
              <a:rPr lang="fr-FR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color</a:t>
            </a:r>
            <a:r>
              <a:rPr lang="fr-FR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="red"&gt;</a:t>
            </a:r>
            <a:r>
              <a:rPr lang="fr-FR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Page 4-5-6</a:t>
            </a:r>
            <a:r>
              <a:rPr lang="fr-FR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fr-FR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font</a:t>
            </a:r>
            <a:r>
              <a:rPr lang="fr-FR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fr-FR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ul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href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="page4.html" </a:t>
            </a:r>
            <a:r>
              <a:rPr lang="en-US" b="0">
                <a:solidFill>
                  <a:srgbClr val="E5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</a:t>
            </a:r>
            <a:r>
              <a:rPr lang="en-US" b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b="0">
                <a:solidFill>
                  <a:srgbClr val="0000F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"main"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Page 4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href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="page5.html" </a:t>
            </a:r>
            <a:r>
              <a:rPr lang="en-US" b="0">
                <a:solidFill>
                  <a:srgbClr val="E5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</a:t>
            </a:r>
            <a:r>
              <a:rPr lang="en-US" b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b="0">
                <a:solidFill>
                  <a:srgbClr val="0000F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"main"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Page 5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href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="page6.html" </a:t>
            </a:r>
            <a:r>
              <a:rPr lang="en-US" b="0">
                <a:solidFill>
                  <a:srgbClr val="E5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target</a:t>
            </a:r>
            <a:r>
              <a:rPr lang="en-US" b="0">
                <a:solidFill>
                  <a:srgbClr val="000000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b="0">
                <a:solidFill>
                  <a:srgbClr val="0000F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"main"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Page 6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a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li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ul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body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&gt;</a:t>
            </a:r>
            <a:endParaRPr lang="en-US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197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4. </a:t>
              </a:r>
              <a:r>
                <a:rPr lang="vi-VN" sz="2800" b="1">
                  <a:latin typeface="Cambria" panose="02040503050406030204" pitchFamily="18" charset="0"/>
                </a:rPr>
                <a:t>Frameset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Create Page</a:t>
            </a:r>
          </a:p>
          <a:p>
            <a:pPr marL="0" indent="0" algn="just">
              <a:buNone/>
            </a:pPr>
            <a:r>
              <a:rPr lang="en-US" sz="2800">
                <a:latin typeface="Cambria" panose="02040503050406030204" pitchFamily="18" charset="0"/>
              </a:rPr>
              <a:t>MainFrame.html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2800" y="1443841"/>
            <a:ext cx="8534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!DOCTYPE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html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meta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charset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="utf-8"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/&gt;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title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head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frameset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cols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="30%,60%"&gt;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frame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="framesetdetail"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target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="main"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="FramesetDetail.html"&gt;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frame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frame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="main"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src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="introduction.html"&gt;&lt;/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frame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frameset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html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75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4. </a:t>
              </a:r>
              <a:r>
                <a:rPr lang="vi-VN" sz="2800" b="1">
                  <a:latin typeface="Cambria" panose="02040503050406030204" pitchFamily="18" charset="0"/>
                </a:rPr>
                <a:t>Frameset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209674"/>
            <a:ext cx="7472363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88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5. </a:t>
              </a:r>
              <a:r>
                <a:rPr lang="vi-VN" sz="2800" b="1">
                  <a:latin typeface="Cambria" panose="02040503050406030204" pitchFamily="18" charset="0"/>
                </a:rPr>
                <a:t>Marquee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 &lt;marquee&gt;  tag will run most of the objects in the tag such as: text, images, other formats.</a:t>
            </a:r>
            <a:r>
              <a:rPr lang="vi-VN" sz="2800">
                <a:latin typeface="Cambria" panose="02040503050406030204" pitchFamily="18" charset="0"/>
              </a:rPr>
              <a:t> </a:t>
            </a:r>
            <a:endParaRPr lang="en-US" sz="280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syntax is as follows </a:t>
            </a:r>
            <a:r>
              <a:rPr lang="vi-VN" sz="2800">
                <a:latin typeface="Cambria" panose="02040503050406030204" pitchFamily="18" charset="0"/>
              </a:rPr>
              <a:t>: </a:t>
            </a:r>
            <a:br>
              <a:rPr lang="vi-VN" sz="2800"/>
            </a:br>
            <a:br>
              <a:rPr lang="vi-VN" sz="2800"/>
            </a:br>
            <a:r>
              <a:rPr lang="en-US" sz="2800">
                <a:solidFill>
                  <a:srgbClr val="0000E5"/>
                </a:solidFill>
              </a:rPr>
              <a:t>  </a:t>
            </a:r>
            <a:r>
              <a:rPr lang="vi-VN" sz="2800">
                <a:solidFill>
                  <a:srgbClr val="0000E5"/>
                </a:solidFill>
                <a:latin typeface="Cambria" panose="02040503050406030204" pitchFamily="18" charset="0"/>
              </a:rPr>
              <a:t>&lt;marquee&gt;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running object </a:t>
            </a:r>
            <a:r>
              <a:rPr lang="vi-VN" sz="2800">
                <a:solidFill>
                  <a:srgbClr val="0000E5"/>
                </a:solidFill>
                <a:latin typeface="Cambria" panose="02040503050406030204" pitchFamily="18" charset="0"/>
              </a:rPr>
              <a:t>&lt;/marquee&gt;</a:t>
            </a:r>
          </a:p>
          <a:p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410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5. </a:t>
              </a:r>
              <a:r>
                <a:rPr lang="vi-VN" sz="2800" b="1">
                  <a:latin typeface="Cambria" panose="02040503050406030204" pitchFamily="18" charset="0"/>
                </a:rPr>
                <a:t>Marquee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attribute </a:t>
            </a:r>
            <a:r>
              <a:rPr lang="en-US" sz="2800" b="1">
                <a:latin typeface="Cambria" panose="02040503050406030204" pitchFamily="18" charset="0"/>
              </a:rPr>
              <a:t>direction</a:t>
            </a:r>
            <a:r>
              <a:rPr lang="en-US" sz="2800">
                <a:latin typeface="Cambria" panose="02040503050406030204" pitchFamily="18" charset="0"/>
              </a:rPr>
              <a:t> (direction of running):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By default, objects run from right to left. However, we can change the running direction.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Attribute values: </a:t>
            </a:r>
            <a:r>
              <a:rPr lang="en-US" b="1">
                <a:latin typeface="Cambria" panose="02040503050406030204" pitchFamily="18" charset="0"/>
              </a:rPr>
              <a:t> down, left, right, up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Behavior property (run type):</a:t>
            </a:r>
          </a:p>
          <a:p>
            <a:pPr lvl="1"/>
            <a:r>
              <a:rPr lang="vi-VN" b="1">
                <a:latin typeface="Cambria" panose="02040503050406030204" pitchFamily="18" charset="0"/>
              </a:rPr>
              <a:t>Slide</a:t>
            </a:r>
            <a:r>
              <a:rPr lang="en-US" b="1">
                <a:latin typeface="Cambria" panose="02040503050406030204" pitchFamily="18" charset="0"/>
              </a:rPr>
              <a:t>:</a:t>
            </a:r>
            <a:r>
              <a:rPr lang="vi-VN">
                <a:latin typeface="Cambria" panose="02040503050406030204" pitchFamily="18" charset="0"/>
              </a:rPr>
              <a:t> </a:t>
            </a:r>
            <a:r>
              <a:rPr lang="en-US">
                <a:latin typeface="Cambria" panose="02040503050406030204" pitchFamily="18" charset="0"/>
              </a:rPr>
              <a:t>run 1 time then stop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S</a:t>
            </a:r>
            <a:r>
              <a:rPr lang="vi-VN" b="1">
                <a:latin typeface="Cambria" panose="02040503050406030204" pitchFamily="18" charset="0"/>
              </a:rPr>
              <a:t>croll</a:t>
            </a:r>
            <a:r>
              <a:rPr lang="vi-VN">
                <a:latin typeface="Cambria" panose="02040503050406030204" pitchFamily="18" charset="0"/>
              </a:rPr>
              <a:t> : run normally</a:t>
            </a:r>
            <a:endParaRPr lang="en-US">
              <a:latin typeface="Cambria" panose="02040503050406030204" pitchFamily="18" charset="0"/>
            </a:endParaRPr>
          </a:p>
          <a:p>
            <a:pPr lvl="1"/>
            <a:r>
              <a:rPr lang="en-US" b="1">
                <a:latin typeface="Cambria" panose="02040503050406030204" pitchFamily="18" charset="0"/>
              </a:rPr>
              <a:t>A</a:t>
            </a:r>
            <a:r>
              <a:rPr lang="vi-VN" b="1">
                <a:latin typeface="Cambria" panose="02040503050406030204" pitchFamily="18" charset="0"/>
              </a:rPr>
              <a:t>lternate: </a:t>
            </a:r>
            <a:r>
              <a:rPr lang="en-US">
                <a:latin typeface="Cambria" panose="02040503050406030204" pitchFamily="18" charset="0"/>
              </a:rPr>
              <a:t> run over and run back</a:t>
            </a:r>
            <a:br>
              <a:rPr lang="vi-VN">
                <a:latin typeface="Cambria" panose="02040503050406030204" pitchFamily="18" charset="0"/>
              </a:rPr>
            </a:b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92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content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Create a table in HTML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Frame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Iframes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Frameset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Marquee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Multimedia</a:t>
            </a:r>
            <a:endParaRPr lang="vi-VN" sz="28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5. </a:t>
              </a:r>
              <a:r>
                <a:rPr lang="vi-VN" sz="2800" b="1">
                  <a:latin typeface="Cambria" panose="02040503050406030204" pitchFamily="18" charset="0"/>
                </a:rPr>
                <a:t>Marquee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Scrollamount attribute (running speed):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Helps to increase or decrease the running speed, this property takes the run value as an integer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Loop attribute (loop mode):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Repeat 1 time : loop = 1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Repeat non-stop:  loop = -1</a:t>
            </a:r>
          </a:p>
          <a:p>
            <a:pPr lvl="1"/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371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5. </a:t>
              </a:r>
              <a:r>
                <a:rPr lang="vi-VN" sz="2800" b="1">
                  <a:latin typeface="Cambria" panose="02040503050406030204" pitchFamily="18" charset="0"/>
                </a:rPr>
                <a:t>Marquee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371600"/>
            <a:ext cx="108204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marquee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direction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="right"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behavior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="scroll"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loop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=-1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scrollamount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=10&gt;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Run from right to right, scroll mode, continuous loop, running speed 10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marquee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marquee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direction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="left"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behavior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="slide"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loop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=1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scrollamount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=10&gt;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	Run from left to left, slide style, repeat 1 time, running speed 10   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marquee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marquee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direction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="down"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behavior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="scroll"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loop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=-1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scrollamount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=10&gt;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      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align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Run from the top, scroll mode, continuous loop,  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running speed 10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    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marquee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marquee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direction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="up"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behavior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="scroll"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loop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=1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scrollamount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=10&gt;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align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="center"&gt;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Run from the bottom up, scroll mode, repeat 1 time,   </a:t>
            </a: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running speed 10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marquee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body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18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6. </a:t>
              </a:r>
              <a:r>
                <a:rPr lang="vi-VN" sz="2800" b="1">
                  <a:latin typeface="Cambria" panose="02040503050406030204" pitchFamily="18" charset="0"/>
                </a:rPr>
                <a:t>Multimedia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&lt;audio&gt; </a:t>
            </a:r>
            <a:r>
              <a:rPr lang="en-US" sz="2800">
                <a:latin typeface="Cambria" panose="02040503050406030204" pitchFamily="18" charset="0"/>
              </a:rPr>
              <a:t>(HTML5)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Insert music into a web page</a:t>
            </a:r>
          </a:p>
          <a:p>
            <a:pPr lvl="1"/>
            <a:endParaRPr lang="en-US">
              <a:latin typeface="Cambria" panose="020405030504060302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667000"/>
            <a:ext cx="9906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&lt;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audio</a:t>
            </a:r>
            <a:r>
              <a:rPr lang="en-US" sz="2800">
                <a:latin typeface="Cambria" panose="02040503050406030204" pitchFamily="18" charset="0"/>
              </a:rPr>
              <a:t> controls&gt;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	&lt;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source</a:t>
            </a:r>
            <a:r>
              <a:rPr lang="en-US" sz="2800">
                <a:latin typeface="Cambria" panose="02040503050406030204" pitchFamily="18" charset="0"/>
              </a:rPr>
              <a:t> src= "</a:t>
            </a:r>
            <a:r>
              <a:rPr lang="en-US" sz="2800" b="1">
                <a:latin typeface="Cambria" panose="02040503050406030204" pitchFamily="18" charset="0"/>
              </a:rPr>
              <a:t>file_music.mp3</a:t>
            </a:r>
            <a:r>
              <a:rPr lang="en-US" sz="2800">
                <a:latin typeface="Cambria" panose="02040503050406030204" pitchFamily="18" charset="0"/>
              </a:rPr>
              <a:t>" type="audio/mpeg"&gt;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	Your browser does not support this audio format.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&lt;/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audio</a:t>
            </a:r>
            <a:r>
              <a:rPr lang="en-US" sz="2800">
                <a:latin typeface="Cambria" panose="020405030504060302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0749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6. </a:t>
              </a:r>
              <a:r>
                <a:rPr lang="vi-VN" sz="2800" b="1">
                  <a:latin typeface="Cambria" panose="02040503050406030204" pitchFamily="18" charset="0"/>
                </a:rPr>
                <a:t>Multimedia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  <a:defRPr/>
            </a:pPr>
            <a:r>
              <a:rPr lang="en-US" sz="2800">
                <a:latin typeface="Cambria" panose="02040503050406030204" pitchFamily="18" charset="0"/>
              </a:rPr>
              <a:t>&lt;video&gt;</a:t>
            </a:r>
          </a:p>
          <a:p>
            <a:pPr lvl="1">
              <a:buFont typeface="Arial" charset="0"/>
              <a:buChar char="–"/>
              <a:defRPr/>
            </a:pPr>
            <a:r>
              <a:rPr lang="en-US">
                <a:latin typeface="Cambria" panose="02040503050406030204" pitchFamily="18" charset="0"/>
              </a:rPr>
              <a:t>Insert video clips into web pages</a:t>
            </a:r>
          </a:p>
          <a:p>
            <a:pPr marL="114300" indent="0">
              <a:buFont typeface="Wingdings" pitchFamily="2" charset="2"/>
              <a:buNone/>
              <a:defRPr/>
            </a:pPr>
            <a:r>
              <a:rPr lang="en-US" sz="2800">
                <a:latin typeface="Cambria" panose="02040503050406030204" pitchFamily="18" charset="0"/>
              </a:rPr>
              <a:t>&lt;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video</a:t>
            </a:r>
            <a:r>
              <a:rPr lang="en-US" sz="2800">
                <a:latin typeface="Cambria" panose="02040503050406030204" pitchFamily="18" charset="0"/>
              </a:rPr>
              <a:t> width="320" height="240" controls&gt;</a:t>
            </a:r>
          </a:p>
          <a:p>
            <a:pPr marL="114300" indent="0">
              <a:buFont typeface="Wingdings" pitchFamily="2" charset="2"/>
              <a:buNone/>
              <a:defRPr/>
            </a:pPr>
            <a:r>
              <a:rPr lang="en-US" sz="2800">
                <a:latin typeface="Cambria" panose="02040503050406030204" pitchFamily="18" charset="0"/>
              </a:rPr>
              <a:t>	&lt;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source</a:t>
            </a:r>
            <a:r>
              <a:rPr lang="en-US" sz="2800">
                <a:latin typeface="Cambria" panose="02040503050406030204" pitchFamily="18" charset="0"/>
              </a:rPr>
              <a:t> src="media/movie.mp4" type="video/mp4"&gt;</a:t>
            </a:r>
          </a:p>
          <a:p>
            <a:pPr marL="114300" indent="0">
              <a:buFont typeface="Wingdings" pitchFamily="2" charset="2"/>
              <a:buNone/>
              <a:defRPr/>
            </a:pPr>
            <a:r>
              <a:rPr lang="en-US" sz="2800">
                <a:latin typeface="Cambria" panose="02040503050406030204" pitchFamily="18" charset="0"/>
              </a:rPr>
              <a:t>	Your browser does not support the video tag.</a:t>
            </a:r>
          </a:p>
          <a:p>
            <a:pPr marL="114300" indent="0">
              <a:buFont typeface="Wingdings" pitchFamily="2" charset="2"/>
              <a:buNone/>
              <a:defRPr/>
            </a:pPr>
            <a:r>
              <a:rPr lang="en-US" sz="2800">
                <a:latin typeface="Cambria" panose="02040503050406030204" pitchFamily="18" charset="0"/>
              </a:rPr>
              <a:t>&lt;/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video</a:t>
            </a:r>
            <a:r>
              <a:rPr lang="en-US" sz="2800">
                <a:latin typeface="Cambria" panose="020405030504060302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0904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6. </a:t>
              </a:r>
              <a:r>
                <a:rPr lang="vi-VN" sz="2800" b="1">
                  <a:latin typeface="Cambria" panose="02040503050406030204" pitchFamily="18" charset="0"/>
                </a:rPr>
                <a:t>Multimedia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Insert flash, video in general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tag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object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tag 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embed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7999"/>
            <a:ext cx="9334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rgbClr val="002060"/>
                </a:solidFill>
                <a:latin typeface="Cambria" panose="02040503050406030204" pitchFamily="18" charset="0"/>
              </a:rPr>
              <a:t>How to insert 1 Video from Youtube into HTML?</a:t>
            </a:r>
          </a:p>
        </p:txBody>
      </p:sp>
    </p:spTree>
    <p:extLst>
      <p:ext uri="{BB962C8B-B14F-4D97-AF65-F5344CB8AC3E}">
        <p14:creationId xmlns:p14="http://schemas.microsoft.com/office/powerpoint/2010/main" val="194691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Create a table in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670942"/>
              </p:ext>
            </p:extLst>
          </p:nvPr>
        </p:nvGraphicFramePr>
        <p:xfrm>
          <a:off x="2629510" y="3429000"/>
          <a:ext cx="67818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6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#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Madein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SP1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Coca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VN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SP2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Pepsi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VN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Sp3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Sting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latin typeface="Cambria" panose="02040503050406030204" pitchFamily="18" charset="0"/>
                        </a:rPr>
                        <a:t>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ight Brace 8"/>
          <p:cNvSpPr/>
          <p:nvPr/>
        </p:nvSpPr>
        <p:spPr>
          <a:xfrm>
            <a:off x="9648743" y="3691239"/>
            <a:ext cx="660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258883" y="4234164"/>
            <a:ext cx="1021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table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78000" y="3824199"/>
            <a:ext cx="841128" cy="65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768000" y="4296077"/>
            <a:ext cx="835976" cy="233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1768000" y="4591024"/>
            <a:ext cx="835976" cy="166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727200" y="4678186"/>
            <a:ext cx="876776" cy="526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71626" y="426782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tr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782376" y="2057400"/>
            <a:ext cx="2131698" cy="144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4584366" y="2057400"/>
            <a:ext cx="1329708" cy="144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5743382" y="2078830"/>
            <a:ext cx="170692" cy="144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914074" y="2078830"/>
            <a:ext cx="1159016" cy="1421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921829" y="2068114"/>
            <a:ext cx="2350673" cy="144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037741" y="1478982"/>
            <a:ext cx="1319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td</a:t>
            </a:r>
            <a:r>
              <a:rPr lang="en-US" sz="2800">
                <a:latin typeface="Cambria" panose="02040503050406030204" pitchFamily="18" charset="0"/>
              </a:rPr>
              <a:t> or 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th</a:t>
            </a:r>
          </a:p>
        </p:txBody>
      </p:sp>
    </p:spTree>
    <p:extLst>
      <p:ext uri="{BB962C8B-B14F-4D97-AF65-F5344CB8AC3E}">
        <p14:creationId xmlns:p14="http://schemas.microsoft.com/office/powerpoint/2010/main" val="313804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Create a table in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To create a table we use the tag:</a:t>
            </a:r>
          </a:p>
          <a:p>
            <a:pPr lvl="1"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</a:rPr>
              <a:t>&lt;table&gt; …….. &lt;/table&gt;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Attributes: </a:t>
            </a:r>
          </a:p>
          <a:p>
            <a:pPr lvl="1" algn="just">
              <a:lnSpc>
                <a:spcPct val="90000"/>
              </a:lnSpc>
            </a:pPr>
            <a:r>
              <a:rPr lang="en-US" b="1">
                <a:latin typeface="Cambria" panose="02040503050406030204" pitchFamily="18" charset="0"/>
              </a:rPr>
              <a:t>caption</a:t>
            </a:r>
            <a:r>
              <a:rPr lang="en-US">
                <a:latin typeface="Cambria" panose="02040503050406030204" pitchFamily="18" charset="0"/>
              </a:rPr>
              <a:t>: table header definition</a:t>
            </a:r>
          </a:p>
          <a:p>
            <a:pPr lvl="1" algn="just">
              <a:lnSpc>
                <a:spcPct val="90000"/>
              </a:lnSpc>
            </a:pPr>
            <a:r>
              <a:rPr lang="en-US" b="1">
                <a:latin typeface="Cambria" panose="02040503050406030204" pitchFamily="18" charset="0"/>
              </a:rPr>
              <a:t>border</a:t>
            </a:r>
            <a:r>
              <a:rPr lang="en-US">
                <a:latin typeface="Cambria" panose="02040503050406030204" pitchFamily="18" charset="0"/>
              </a:rPr>
              <a:t>=“value”: border size.</a:t>
            </a:r>
          </a:p>
          <a:p>
            <a:pPr lvl="1" algn="just">
              <a:lnSpc>
                <a:spcPct val="90000"/>
              </a:lnSpc>
            </a:pPr>
            <a:r>
              <a:rPr lang="en-US" b="1">
                <a:latin typeface="Cambria" panose="02040503050406030204" pitchFamily="18" charset="0"/>
              </a:rPr>
              <a:t>width</a:t>
            </a:r>
            <a:r>
              <a:rPr lang="en-US">
                <a:latin typeface="Cambria" panose="02040503050406030204" pitchFamily="18" charset="0"/>
              </a:rPr>
              <a:t>=“value”, </a:t>
            </a:r>
            <a:r>
              <a:rPr lang="en-US" b="1">
                <a:latin typeface="Cambria" panose="02040503050406030204" pitchFamily="18" charset="0"/>
              </a:rPr>
              <a:t>height</a:t>
            </a:r>
            <a:r>
              <a:rPr lang="en-US">
                <a:latin typeface="Cambria" panose="02040503050406030204" pitchFamily="18" charset="0"/>
              </a:rPr>
              <a:t>=“value”: table width and height. Can be ordered in 2 ways :</a:t>
            </a:r>
          </a:p>
          <a:p>
            <a:pPr lvl="2" algn="just">
              <a:lnSpc>
                <a:spcPct val="90000"/>
              </a:lnSpc>
            </a:pPr>
            <a:r>
              <a:rPr lang="en-US" sz="2800">
                <a:latin typeface="Cambria" panose="02040503050406030204" pitchFamily="18" charset="0"/>
              </a:rPr>
              <a:t>n: (n is a number) Set the width and height to n pixels</a:t>
            </a:r>
          </a:p>
          <a:p>
            <a:pPr lvl="2" algn="just">
              <a:lnSpc>
                <a:spcPct val="90000"/>
              </a:lnSpc>
            </a:pPr>
            <a:r>
              <a:rPr lang="en-US" sz="2800">
                <a:latin typeface="Cambria" panose="02040503050406030204" pitchFamily="18" charset="0"/>
              </a:rPr>
              <a:t>n%: Specify the width, height is n% width, height of the object containing the table.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92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Create a table in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Attributes: </a:t>
            </a:r>
          </a:p>
          <a:p>
            <a:pPr lvl="1" algn="just">
              <a:lnSpc>
                <a:spcPct val="90000"/>
              </a:lnSpc>
            </a:pPr>
            <a:r>
              <a:rPr lang="en-US" b="1">
                <a:latin typeface="Cambria" panose="02040503050406030204" pitchFamily="18" charset="0"/>
              </a:rPr>
              <a:t>cellspacing</a:t>
            </a:r>
            <a:r>
              <a:rPr lang="en-US">
                <a:latin typeface="Cambria" panose="02040503050406030204" pitchFamily="18" charset="0"/>
              </a:rPr>
              <a:t>=“value”: Spacing between 2 consecutive cells</a:t>
            </a:r>
          </a:p>
          <a:p>
            <a:pPr lvl="1" algn="just">
              <a:lnSpc>
                <a:spcPct val="90000"/>
              </a:lnSpc>
            </a:pPr>
            <a:r>
              <a:rPr lang="en-US" b="1">
                <a:latin typeface="Cambria" panose="02040503050406030204" pitchFamily="18" charset="0"/>
              </a:rPr>
              <a:t>cellpadding</a:t>
            </a:r>
            <a:r>
              <a:rPr lang="en-US">
                <a:latin typeface="Cambria" panose="02040503050406030204" pitchFamily="18" charset="0"/>
              </a:rPr>
              <a:t>=“value”: Distance from cell corner to cell content</a:t>
            </a:r>
          </a:p>
          <a:p>
            <a:pPr lvl="1" algn="just">
              <a:lnSpc>
                <a:spcPct val="90000"/>
              </a:lnSpc>
            </a:pPr>
            <a:r>
              <a:rPr lang="en-US" b="1">
                <a:latin typeface="Cambria" panose="02040503050406030204" pitchFamily="18" charset="0"/>
              </a:rPr>
              <a:t>bgcolor</a:t>
            </a:r>
            <a:r>
              <a:rPr lang="en-US">
                <a:latin typeface="Cambria" panose="02040503050406030204" pitchFamily="18" charset="0"/>
              </a:rPr>
              <a:t>=“color”: table background color</a:t>
            </a:r>
          </a:p>
          <a:p>
            <a:pPr lvl="1" algn="just">
              <a:lnSpc>
                <a:spcPct val="90000"/>
              </a:lnSpc>
            </a:pPr>
            <a:r>
              <a:rPr lang="en-US" b="1">
                <a:latin typeface="Cambria" panose="02040503050406030204" pitchFamily="18" charset="0"/>
              </a:rPr>
              <a:t>background</a:t>
            </a:r>
            <a:r>
              <a:rPr lang="en-US">
                <a:latin typeface="Cambria" panose="02040503050406030204" pitchFamily="18" charset="0"/>
              </a:rPr>
              <a:t>=“image url”: The address of the image file as the background for the table. Relative paths should be used if possible.</a:t>
            </a:r>
          </a:p>
        </p:txBody>
      </p:sp>
    </p:spTree>
    <p:extLst>
      <p:ext uri="{BB962C8B-B14F-4D97-AF65-F5344CB8AC3E}">
        <p14:creationId xmlns:p14="http://schemas.microsoft.com/office/powerpoint/2010/main" val="1508184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Create a table in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To create rows for the table use tag &lt;tr&gt;…&lt;/tr&gt; 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	 Note: how many rows the table has, there are as many pairs of these tags</a:t>
            </a:r>
          </a:p>
          <a:p>
            <a:pPr algn="just">
              <a:lnSpc>
                <a:spcPct val="8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Create cell:</a:t>
            </a:r>
          </a:p>
          <a:p>
            <a:pPr lvl="1" algn="just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Table header cell: </a:t>
            </a:r>
            <a:r>
              <a:rPr lang="en-US" b="1">
                <a:latin typeface="Cambria" panose="02040503050406030204" pitchFamily="18" charset="0"/>
              </a:rPr>
              <a:t>&lt;th&gt;…&lt;/th&gt;</a:t>
            </a:r>
          </a:p>
          <a:p>
            <a:pPr lvl="1" algn="just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Data cell: </a:t>
            </a:r>
            <a:r>
              <a:rPr lang="en-US" b="1">
                <a:latin typeface="Cambria" panose="02040503050406030204" pitchFamily="18" charset="0"/>
              </a:rPr>
              <a:t>&lt;td&gt;…&lt;/td&gt;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>
                <a:latin typeface="Cambria" panose="02040503050406030204" pitchFamily="18" charset="0"/>
              </a:rPr>
              <a:t>	 The total number of &lt;td&gt; and &lt;th&gt; tags equals the number of table cells. The row has as many cells as there are &lt;td&gt; and/or &lt;th&gt; tags within the corresponding &lt;tr&gt;…&lt;/tr&gt; tag pair.</a:t>
            </a:r>
          </a:p>
          <a:p>
            <a:pPr lvl="1" algn="just">
              <a:lnSpc>
                <a:spcPct val="80000"/>
              </a:lnSpc>
            </a:pPr>
            <a:r>
              <a:rPr lang="en-US">
                <a:latin typeface="Cambria" panose="02040503050406030204" pitchFamily="18" charset="0"/>
              </a:rPr>
              <a:t>Note: To get a blank cell in the table (the cell has no data), it is necessary to set the cell content as:  </a:t>
            </a:r>
            <a:r>
              <a:rPr lang="en-US" b="1">
                <a:solidFill>
                  <a:srgbClr val="FF0000"/>
                </a:solidFill>
                <a:latin typeface="Cambria" panose="02040503050406030204" pitchFamily="18" charset="0"/>
              </a:rPr>
              <a:t>&amp;nbsp;</a:t>
            </a: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73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Create a table in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&lt;td&gt;, &lt;th&gt;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width</a:t>
            </a:r>
            <a:r>
              <a:rPr lang="en-US">
                <a:latin typeface="Cambria" panose="02040503050406030204" pitchFamily="18" charset="0"/>
              </a:rPr>
              <a:t>, </a:t>
            </a:r>
            <a:r>
              <a:rPr lang="en-US" b="1">
                <a:latin typeface="Cambria" panose="02040503050406030204" pitchFamily="18" charset="0"/>
              </a:rPr>
              <a:t>height</a:t>
            </a:r>
            <a:endParaRPr lang="en-US">
              <a:latin typeface="Cambria" panose="02040503050406030204" pitchFamily="18" charset="0"/>
            </a:endParaRPr>
          </a:p>
          <a:p>
            <a:pPr lvl="1"/>
            <a:r>
              <a:rPr lang="en-US" b="1">
                <a:latin typeface="Cambria" panose="02040503050406030204" pitchFamily="18" charset="0"/>
              </a:rPr>
              <a:t>align</a:t>
            </a:r>
            <a:r>
              <a:rPr lang="en-US">
                <a:latin typeface="Cambria" panose="02040503050406030204" pitchFamily="18" charset="0"/>
              </a:rPr>
              <a:t>=</a:t>
            </a:r>
            <a:r>
              <a:rPr lang="en-US" b="1">
                <a:latin typeface="Cambria" panose="02040503050406030204" pitchFamily="18" charset="0"/>
              </a:rPr>
              <a:t>left, right, center, justify</a:t>
            </a:r>
            <a:r>
              <a:rPr lang="en-US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valign</a:t>
            </a:r>
            <a:r>
              <a:rPr lang="en-US">
                <a:latin typeface="Cambria" panose="02040503050406030204" pitchFamily="18" charset="0"/>
              </a:rPr>
              <a:t>=</a:t>
            </a:r>
            <a:r>
              <a:rPr lang="en-US" b="1">
                <a:latin typeface="Cambria" panose="02040503050406030204" pitchFamily="18" charset="0"/>
              </a:rPr>
              <a:t>top</a:t>
            </a:r>
            <a:r>
              <a:rPr lang="en-US">
                <a:latin typeface="Cambria" panose="02040503050406030204" pitchFamily="18" charset="0"/>
              </a:rPr>
              <a:t>, </a:t>
            </a:r>
            <a:r>
              <a:rPr lang="en-US" b="1">
                <a:latin typeface="Cambria" panose="02040503050406030204" pitchFamily="18" charset="0"/>
              </a:rPr>
              <a:t>middle</a:t>
            </a:r>
            <a:r>
              <a:rPr lang="en-US">
                <a:latin typeface="Cambria" panose="02040503050406030204" pitchFamily="18" charset="0"/>
              </a:rPr>
              <a:t>, </a:t>
            </a:r>
            <a:r>
              <a:rPr lang="en-US" b="1">
                <a:latin typeface="Cambria" panose="02040503050406030204" pitchFamily="18" charset="0"/>
              </a:rPr>
              <a:t>bottom</a:t>
            </a:r>
            <a:r>
              <a:rPr lang="en-US">
                <a:latin typeface="Cambria" panose="02040503050406030204" pitchFamily="18" charset="0"/>
              </a:rPr>
              <a:t>.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 b="1">
                <a:latin typeface="Cambria" panose="02040503050406030204" pitchFamily="18" charset="0"/>
              </a:rPr>
              <a:t>colspan</a:t>
            </a:r>
            <a:r>
              <a:rPr lang="en-US">
                <a:latin typeface="Cambria" panose="02040503050406030204" pitchFamily="18" charset="0"/>
              </a:rPr>
              <a:t>=“n”: Merge columns, default =1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rowspan</a:t>
            </a:r>
            <a:r>
              <a:rPr lang="en-US">
                <a:latin typeface="Cambria" panose="02040503050406030204" pitchFamily="18" charset="0"/>
              </a:rPr>
              <a:t>=“n”: Merge rows, default =1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nowrap</a:t>
            </a:r>
            <a:r>
              <a:rPr lang="en-US">
                <a:latin typeface="Cambria" panose="02040503050406030204" pitchFamily="18" charset="0"/>
              </a:rPr>
              <a:t>: it will make the data in the cell not auto-renew</a:t>
            </a:r>
          </a:p>
        </p:txBody>
      </p:sp>
    </p:spTree>
    <p:extLst>
      <p:ext uri="{BB962C8B-B14F-4D97-AF65-F5344CB8AC3E}">
        <p14:creationId xmlns:p14="http://schemas.microsoft.com/office/powerpoint/2010/main" val="355421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just"/>
              <a:r>
                <a:rPr lang="en-US" sz="2800" b="1">
                  <a:latin typeface="Cambria" panose="02040503050406030204" pitchFamily="18" charset="0"/>
                </a:rPr>
                <a:t>1. Create a table in HTML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>
                <a:latin typeface="Cambria" panose="02040503050406030204" pitchFamily="18" charset="0"/>
              </a:rPr>
              <a:t>For example: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41" y="2209800"/>
            <a:ext cx="5143946" cy="160033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772976" y="463729"/>
            <a:ext cx="727305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table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border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="1"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cellpadding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="1"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cellspacing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="1"&gt;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caption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1st semester transcript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caption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rowspan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="2"&gt;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#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rowspan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="2"&gt;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Student ID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rowspan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="2"&gt;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Student Name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colspan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="3"&gt;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Score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C++ Programming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Python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Java Object Oriented Programming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th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1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786545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John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8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9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7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tr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table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3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2. </a:t>
              </a:r>
              <a:r>
                <a:rPr lang="vi-VN" sz="2800" b="1">
                  <a:latin typeface="Cambria" panose="02040503050406030204" pitchFamily="18" charset="0"/>
                </a:rPr>
                <a:t>Frame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Allows dividing a web page into several parts, each containing the content of another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Browsers may not support frames</a:t>
            </a:r>
          </a:p>
        </p:txBody>
      </p:sp>
    </p:spTree>
    <p:extLst>
      <p:ext uri="{BB962C8B-B14F-4D97-AF65-F5344CB8AC3E}">
        <p14:creationId xmlns:p14="http://schemas.microsoft.com/office/powerpoint/2010/main" val="1511200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1387</TotalTime>
  <Words>1777</Words>
  <Application>Microsoft Office PowerPoint</Application>
  <PresentationFormat>Widescreen</PresentationFormat>
  <Paragraphs>249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</vt:lpstr>
      <vt:lpstr>Cascadia Mono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678</cp:revision>
  <dcterms:created xsi:type="dcterms:W3CDTF">2011-04-06T04:04:31Z</dcterms:created>
  <dcterms:modified xsi:type="dcterms:W3CDTF">2024-01-09T03:55:48Z</dcterms:modified>
</cp:coreProperties>
</file>