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9" r:id="rId6"/>
    <p:sldId id="270" r:id="rId7"/>
    <p:sldId id="264" r:id="rId8"/>
    <p:sldId id="271" r:id="rId9"/>
    <p:sldId id="265" r:id="rId10"/>
    <p:sldId id="272" r:id="rId11"/>
    <p:sldId id="266" r:id="rId12"/>
    <p:sldId id="267" r:id="rId13"/>
    <p:sldId id="268" r:id="rId14"/>
    <p:sldId id="274" r:id="rId15"/>
    <p:sldId id="277" r:id="rId16"/>
    <p:sldId id="275" r:id="rId17"/>
    <p:sldId id="27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6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Cascading Style Sheets (CSS) Part 2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Padding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85800" y="1371600"/>
            <a:ext cx="7874000" cy="1200150"/>
            <a:chOff x="457200" y="1448937"/>
            <a:chExt cx="7873621" cy="1200329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1858573"/>
              <a:ext cx="3886013" cy="3699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5px 10px 15px 20px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06771" y="1448937"/>
              <a:ext cx="312405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</p:txBody>
        </p:sp>
        <p:sp>
          <p:nvSpPr>
            <p:cNvPr id="15" name="Left-Right Arrow 14"/>
            <p:cNvSpPr/>
            <p:nvPr/>
          </p:nvSpPr>
          <p:spPr>
            <a:xfrm>
              <a:off x="4343213" y="1953837"/>
              <a:ext cx="838160" cy="18894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685800" y="2713037"/>
            <a:ext cx="7874000" cy="1200150"/>
            <a:chOff x="457200" y="1448937"/>
            <a:chExt cx="7873621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457200" y="1858573"/>
              <a:ext cx="3886013" cy="3699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5px 10px 20px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06771" y="1448937"/>
              <a:ext cx="312405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</p:txBody>
        </p:sp>
        <p:sp>
          <p:nvSpPr>
            <p:cNvPr id="19" name="Left-Right Arrow 18"/>
            <p:cNvSpPr/>
            <p:nvPr/>
          </p:nvSpPr>
          <p:spPr>
            <a:xfrm>
              <a:off x="4343213" y="1953837"/>
              <a:ext cx="838160" cy="1889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685800" y="4037012"/>
            <a:ext cx="7874000" cy="1200150"/>
            <a:chOff x="457200" y="1448937"/>
            <a:chExt cx="7873621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457200" y="1858573"/>
              <a:ext cx="3886013" cy="36994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5px 10px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06771" y="1448937"/>
              <a:ext cx="3124050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?px;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4343213" y="1953837"/>
              <a:ext cx="838160" cy="1889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41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Display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Block element: </a:t>
            </a:r>
            <a:r>
              <a:rPr lang="en-US" sz="2800">
                <a:latin typeface="Cambria" panose="02040503050406030204" pitchFamily="18" charset="0"/>
              </a:rPr>
              <a:t>occupy a whole row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div, h1, li…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Inline element: </a:t>
            </a:r>
            <a:r>
              <a:rPr lang="en-US" sz="2800">
                <a:latin typeface="Cambria" panose="02040503050406030204" pitchFamily="18" charset="0"/>
              </a:rPr>
              <a:t>occupies only 1 area in the row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span, a,…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display</a:t>
            </a:r>
            <a:r>
              <a:rPr lang="en-US" sz="2800">
                <a:latin typeface="Cambria" panose="02040503050406030204" pitchFamily="18" charset="0"/>
              </a:rPr>
              <a:t>: </a:t>
            </a:r>
            <a:r>
              <a:rPr lang="en-US" sz="2800" i="1">
                <a:latin typeface="Cambria" panose="02040503050406030204" pitchFamily="18" charset="0"/>
              </a:rPr>
              <a:t>block/inline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change the display of element</a:t>
            </a:r>
          </a:p>
        </p:txBody>
      </p:sp>
    </p:spTree>
    <p:extLst>
      <p:ext uri="{BB962C8B-B14F-4D97-AF65-F5344CB8AC3E}">
        <p14:creationId xmlns:p14="http://schemas.microsoft.com/office/powerpoint/2010/main" val="40792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Position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position</a:t>
            </a:r>
            <a:r>
              <a:rPr lang="en-US" sz="2800">
                <a:latin typeface="Cambria" panose="02040503050406030204" pitchFamily="18" charset="0"/>
              </a:rPr>
              <a:t>: declare the locator type for element</a:t>
            </a:r>
          </a:p>
          <a:p>
            <a:pPr lvl="1"/>
            <a:r>
              <a:rPr lang="en-US" i="1">
                <a:latin typeface="Cambria" panose="02040503050406030204" pitchFamily="18" charset="0"/>
              </a:rPr>
              <a:t>static: </a:t>
            </a:r>
            <a:r>
              <a:rPr lang="en-US">
                <a:latin typeface="Cambria" panose="02040503050406030204" pitchFamily="18" charset="0"/>
              </a:rPr>
              <a:t>positioned by default</a:t>
            </a:r>
          </a:p>
          <a:p>
            <a:pPr lvl="1"/>
            <a:r>
              <a:rPr lang="en-US" i="1">
                <a:latin typeface="Cambria" panose="02040503050406030204" pitchFamily="18" charset="0"/>
              </a:rPr>
              <a:t>relative: </a:t>
            </a:r>
            <a:r>
              <a:rPr lang="en-US">
                <a:latin typeface="Cambria" panose="02040503050406030204" pitchFamily="18" charset="0"/>
              </a:rPr>
              <a:t>relative positioning</a:t>
            </a:r>
          </a:p>
          <a:p>
            <a:pPr lvl="1"/>
            <a:r>
              <a:rPr lang="en-US" i="1">
                <a:latin typeface="Cambria" panose="02040503050406030204" pitchFamily="18" charset="0"/>
              </a:rPr>
              <a:t>fixed: </a:t>
            </a:r>
            <a:r>
              <a:rPr lang="en-US">
                <a:latin typeface="Cambria" panose="02040503050406030204" pitchFamily="18" charset="0"/>
              </a:rPr>
              <a:t>fixed positioning</a:t>
            </a:r>
          </a:p>
          <a:p>
            <a:pPr lvl="1"/>
            <a:r>
              <a:rPr lang="en-US" i="1">
                <a:latin typeface="Cambria" panose="02040503050406030204" pitchFamily="18" charset="0"/>
              </a:rPr>
              <a:t>absolute: </a:t>
            </a:r>
            <a:r>
              <a:rPr lang="en-US">
                <a:latin typeface="Cambria" panose="02040503050406030204" pitchFamily="18" charset="0"/>
              </a:rPr>
              <a:t>fixed positioning based on the nearest parent whose position is not static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left</a:t>
            </a:r>
            <a:r>
              <a:rPr lang="en-US" sz="2800">
                <a:latin typeface="Cambria" panose="02040503050406030204" pitchFamily="18" charset="0"/>
              </a:rPr>
              <a:t>, </a:t>
            </a:r>
            <a:r>
              <a:rPr lang="en-US" sz="2800" b="1">
                <a:latin typeface="Cambria" panose="02040503050406030204" pitchFamily="18" charset="0"/>
              </a:rPr>
              <a:t>right</a:t>
            </a:r>
            <a:r>
              <a:rPr lang="en-US" sz="2800">
                <a:latin typeface="Cambria" panose="02040503050406030204" pitchFamily="18" charset="0"/>
              </a:rPr>
              <a:t>, </a:t>
            </a:r>
            <a:r>
              <a:rPr lang="en-US" sz="2800" b="1">
                <a:latin typeface="Cambria" panose="02040503050406030204" pitchFamily="18" charset="0"/>
              </a:rPr>
              <a:t>top</a:t>
            </a:r>
            <a:r>
              <a:rPr lang="en-US" sz="2800">
                <a:latin typeface="Cambria" panose="02040503050406030204" pitchFamily="18" charset="0"/>
              </a:rPr>
              <a:t>, </a:t>
            </a:r>
            <a:r>
              <a:rPr lang="en-US" sz="2800" b="1">
                <a:latin typeface="Cambria" panose="02040503050406030204" pitchFamily="18" charset="0"/>
              </a:rPr>
              <a:t>bottom</a:t>
            </a:r>
            <a:r>
              <a:rPr lang="en-US" sz="2800">
                <a:latin typeface="Cambria" panose="02040503050406030204" pitchFamily="18" charset="0"/>
              </a:rPr>
              <a:t>: locate the element relative to the boundaries</a:t>
            </a:r>
          </a:p>
        </p:txBody>
      </p:sp>
    </p:spTree>
    <p:extLst>
      <p:ext uri="{BB962C8B-B14F-4D97-AF65-F5344CB8AC3E}">
        <p14:creationId xmlns:p14="http://schemas.microsoft.com/office/powerpoint/2010/main" val="345511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Floating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float: </a:t>
            </a:r>
            <a:r>
              <a:rPr lang="en-US" sz="2800">
                <a:latin typeface="Cambria" panose="02040503050406030204" pitchFamily="18" charset="0"/>
              </a:rPr>
              <a:t>the next element will be pushed next to the float element (left or right).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left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right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>
                <a:latin typeface="Cambria" panose="02040503050406030204" pitchFamily="18" charset="0"/>
              </a:rPr>
              <a:t>clear: </a:t>
            </a:r>
            <a:r>
              <a:rPr lang="en-US" sz="2800">
                <a:latin typeface="Cambria" panose="02040503050406030204" pitchFamily="18" charset="0"/>
              </a:rPr>
              <a:t>clear the float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left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right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166205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Example of making Box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176" y="1524000"/>
            <a:ext cx="59721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Example of making Box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810" y="1094537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006400"/>
                </a:solidFill>
                <a:latin typeface="Consolas" panose="020B0609020204030204" pitchFamily="49" charset="0"/>
              </a:rPr>
              <a:t>/*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6400"/>
                </a:solidFill>
                <a:latin typeface="Consolas" panose="020B0609020204030204" pitchFamily="49" charset="0"/>
              </a:rPr>
              <a:t>The alert message box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6400"/>
                </a:solidFill>
                <a:latin typeface="Consolas" panose="020B0609020204030204" pitchFamily="49" charset="0"/>
              </a:rPr>
              <a:t>*/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.alert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padding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5px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grey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margin-bottom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15px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.borderdiv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border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inset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justify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1694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Example of making Box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810" y="10763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.closebtn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15px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white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bold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right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22px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line-height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20px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cursor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pointer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transition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0.3s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6648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Example of making Box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622" y="1161305"/>
            <a:ext cx="1105577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="borderdiv"&gt;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="alert "&gt;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="closebtn"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="this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.parentElement.parentElement.style.display = </a:t>
            </a:r>
            <a:r>
              <a:rPr lang="en-US" sz="2400">
                <a:solidFill>
                  <a:srgbClr val="A31515"/>
                </a:solidFill>
                <a:latin typeface="Consolas" panose="020B0609020204030204" pitchFamily="49" charset="0"/>
              </a:rPr>
              <a:t>'none'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	&lt;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="close.png"/&gt;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	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           Faculty Information Systems - UEL</a:t>
            </a:r>
          </a:p>
          <a:p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200">
                <a:solidFill>
                  <a:srgbClr val="000000"/>
                </a:solidFill>
                <a:latin typeface="Consolas" panose="020B0609020204030204" pitchFamily="49" charset="0"/>
              </a:rPr>
              <a:t>The Faculty of Information Systems under the University of Economics and Law is an institution for undergraduate, postgraduate, scientific and technological research in the fields of Informatics-Economics, Management Information Systems, and Business. digital and artificial intelligence, high quality e-commerce…</a:t>
            </a:r>
          </a:p>
          <a:p>
            <a:pPr algn="just"/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9425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Master the techniques of Layout and positioning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Box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Margin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Padding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display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Position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Floating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6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Box: the elements surrounding the HTML element: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748888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59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Total element width </a:t>
            </a:r>
            <a:r>
              <a:rPr lang="en-US" sz="2800">
                <a:latin typeface="Cambria" panose="02040503050406030204" pitchFamily="18" charset="0"/>
              </a:rPr>
              <a:t>= </a:t>
            </a:r>
          </a:p>
          <a:p>
            <a:pPr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width</a:t>
            </a:r>
            <a:r>
              <a:rPr lang="en-US" sz="2800">
                <a:latin typeface="Cambria" panose="02040503050406030204" pitchFamily="18" charset="0"/>
              </a:rPr>
              <a:t> + </a:t>
            </a:r>
          </a:p>
          <a:p>
            <a:pPr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padding-left</a:t>
            </a:r>
            <a:r>
              <a:rPr lang="en-US" sz="2800">
                <a:latin typeface="Cambria" panose="02040503050406030204" pitchFamily="18" charset="0"/>
              </a:rPr>
              <a:t> +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padding-right </a:t>
            </a:r>
            <a:r>
              <a:rPr lang="en-US" sz="2800">
                <a:latin typeface="Cambria" panose="02040503050406030204" pitchFamily="18" charset="0"/>
              </a:rPr>
              <a:t>+ </a:t>
            </a:r>
          </a:p>
          <a:p>
            <a:pPr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border-left </a:t>
            </a:r>
            <a:r>
              <a:rPr lang="en-US" sz="2800">
                <a:latin typeface="Cambria" panose="02040503050406030204" pitchFamily="18" charset="0"/>
              </a:rPr>
              <a:t>+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border-right </a:t>
            </a:r>
            <a:r>
              <a:rPr lang="en-US" sz="2800">
                <a:latin typeface="Cambria" panose="02040503050406030204" pitchFamily="18" charset="0"/>
              </a:rPr>
              <a:t>+ </a:t>
            </a:r>
          </a:p>
          <a:p>
            <a:pPr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margin-left </a:t>
            </a:r>
            <a:r>
              <a:rPr lang="en-US" sz="2800">
                <a:latin typeface="Cambria" panose="02040503050406030204" pitchFamily="18" charset="0"/>
              </a:rPr>
              <a:t>+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margin-right</a:t>
            </a:r>
          </a:p>
          <a:p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209800" y="4040981"/>
            <a:ext cx="7467600" cy="1570038"/>
            <a:chOff x="533400" y="4800599"/>
            <a:chExt cx="7467600" cy="1569660"/>
          </a:xfrm>
        </p:grpSpPr>
        <p:sp>
          <p:nvSpPr>
            <p:cNvPr id="12" name="TextBox 11"/>
            <p:cNvSpPr txBox="1"/>
            <p:nvPr/>
          </p:nvSpPr>
          <p:spPr>
            <a:xfrm>
              <a:off x="533400" y="4800599"/>
              <a:ext cx="4800600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width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250px;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20px;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border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5px solid #000000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367338" y="5237057"/>
              <a:ext cx="838200" cy="457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48400" y="5173572"/>
              <a:ext cx="1752600" cy="584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/>
                <a:t>320px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282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Total element height </a:t>
            </a:r>
            <a:r>
              <a:rPr lang="en-US" sz="2800">
                <a:latin typeface="Cambria" panose="02040503050406030204" pitchFamily="18" charset="0"/>
              </a:rPr>
              <a:t>=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height</a:t>
            </a:r>
            <a:r>
              <a:rPr lang="en-US">
                <a:latin typeface="Cambria" panose="02040503050406030204" pitchFamily="18" charset="0"/>
              </a:rPr>
              <a:t> +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padding-top</a:t>
            </a:r>
            <a:r>
              <a:rPr lang="en-US">
                <a:latin typeface="Cambria" panose="02040503050406030204" pitchFamily="18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padding-bottom</a:t>
            </a:r>
            <a:r>
              <a:rPr lang="en-US">
                <a:latin typeface="Cambria" panose="02040503050406030204" pitchFamily="18" charset="0"/>
              </a:rPr>
              <a:t> +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border-top</a:t>
            </a:r>
            <a:r>
              <a:rPr lang="en-US">
                <a:latin typeface="Cambria" panose="02040503050406030204" pitchFamily="18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border-bottom</a:t>
            </a:r>
            <a:r>
              <a:rPr lang="en-US">
                <a:latin typeface="Cambria" panose="02040503050406030204" pitchFamily="18" charset="0"/>
              </a:rPr>
              <a:t> + </a:t>
            </a:r>
          </a:p>
          <a:p>
            <a:pPr marL="457200" lvl="1" indent="0"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	margin-top</a:t>
            </a:r>
            <a:r>
              <a:rPr lang="en-US">
                <a:latin typeface="Cambria" panose="02040503050406030204" pitchFamily="18" charset="0"/>
              </a:rPr>
              <a:t> +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margin-bottom</a:t>
            </a:r>
          </a:p>
          <a:p>
            <a:endParaRPr lang="en-US" sz="2800">
              <a:latin typeface="Cambria" panose="02040503050406030204" pitchFamily="18" charset="0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2438400" y="4026693"/>
            <a:ext cx="7467600" cy="1570038"/>
            <a:chOff x="533400" y="4800599"/>
            <a:chExt cx="7467600" cy="1569660"/>
          </a:xfrm>
        </p:grpSpPr>
        <p:sp>
          <p:nvSpPr>
            <p:cNvPr id="18" name="TextBox 17"/>
            <p:cNvSpPr txBox="1"/>
            <p:nvPr/>
          </p:nvSpPr>
          <p:spPr>
            <a:xfrm>
              <a:off x="533400" y="4800599"/>
              <a:ext cx="4800600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height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200px;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padding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20px;</a:t>
              </a:r>
            </a:p>
            <a:p>
              <a:pPr>
                <a:defRPr/>
              </a:pPr>
              <a:r>
                <a:rPr lang="en-US" sz="240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border</a:t>
              </a:r>
              <a:r>
                <a:rPr lang="en-US" sz="2400">
                  <a:latin typeface="Courier New" pitchFamily="49" charset="0"/>
                  <a:cs typeface="Courier New" pitchFamily="49" charset="0"/>
                </a:rPr>
                <a:t>: 5px solid #000000</a:t>
              </a:r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5367338" y="5237057"/>
              <a:ext cx="838200" cy="4570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48400" y="5173572"/>
              <a:ext cx="1752600" cy="58405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/>
                <a:t>???px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62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Margin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Values: auto (browser calculates), px, %, inherit (inherits from the element containing it)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Can declare negative numbers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margin-top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margin-bottom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margin-left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margin-right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margin: top right bottom left</a:t>
            </a:r>
          </a:p>
        </p:txBody>
      </p:sp>
    </p:spTree>
    <p:extLst>
      <p:ext uri="{BB962C8B-B14F-4D97-AF65-F5344CB8AC3E}">
        <p14:creationId xmlns:p14="http://schemas.microsoft.com/office/powerpoint/2010/main" val="2435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Margin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93895" y="1201737"/>
            <a:ext cx="8158162" cy="1200150"/>
            <a:chOff x="533399" y="1828800"/>
            <a:chExt cx="8157950" cy="1200329"/>
          </a:xfrm>
        </p:grpSpPr>
        <p:sp>
          <p:nvSpPr>
            <p:cNvPr id="11" name="TextBox 10"/>
            <p:cNvSpPr txBox="1"/>
            <p:nvPr/>
          </p:nvSpPr>
          <p:spPr>
            <a:xfrm>
              <a:off x="533399" y="1828800"/>
              <a:ext cx="2976485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20px;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5px;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15px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9052" y="2244787"/>
              <a:ext cx="3962297" cy="36835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 15px 20px 5px;</a:t>
              </a:r>
            </a:p>
          </p:txBody>
        </p:sp>
        <p:sp>
          <p:nvSpPr>
            <p:cNvPr id="15" name="Equal 14"/>
            <p:cNvSpPr/>
            <p:nvPr/>
          </p:nvSpPr>
          <p:spPr>
            <a:xfrm>
              <a:off x="3509884" y="2103479"/>
              <a:ext cx="1142970" cy="650972"/>
            </a:xfrm>
            <a:prstGeom prst="mathEqua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693895" y="2476500"/>
            <a:ext cx="8158162" cy="1200150"/>
            <a:chOff x="533400" y="1828800"/>
            <a:chExt cx="8157949" cy="1200329"/>
          </a:xfrm>
        </p:grpSpPr>
        <p:sp>
          <p:nvSpPr>
            <p:cNvPr id="17" name="TextBox 16"/>
            <p:cNvSpPr txBox="1"/>
            <p:nvPr/>
          </p:nvSpPr>
          <p:spPr>
            <a:xfrm>
              <a:off x="533400" y="1828800"/>
              <a:ext cx="2976484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20px;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15px;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15px;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9052" y="2244787"/>
              <a:ext cx="3962297" cy="368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 15px 20px;</a:t>
              </a:r>
            </a:p>
          </p:txBody>
        </p:sp>
        <p:sp>
          <p:nvSpPr>
            <p:cNvPr id="19" name="Equal 18"/>
            <p:cNvSpPr/>
            <p:nvPr/>
          </p:nvSpPr>
          <p:spPr>
            <a:xfrm>
              <a:off x="3509884" y="2103478"/>
              <a:ext cx="1142970" cy="650972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698657" y="3752850"/>
            <a:ext cx="8153400" cy="1200150"/>
            <a:chOff x="533399" y="1675728"/>
            <a:chExt cx="8153401" cy="1200329"/>
          </a:xfrm>
        </p:grpSpPr>
        <p:sp>
          <p:nvSpPr>
            <p:cNvPr id="21" name="TextBox 20"/>
            <p:cNvSpPr txBox="1"/>
            <p:nvPr/>
          </p:nvSpPr>
          <p:spPr>
            <a:xfrm>
              <a:off x="533399" y="1675728"/>
              <a:ext cx="2971800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15px;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15px;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244138"/>
              <a:ext cx="3962400" cy="36994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 15px;</a:t>
              </a:r>
            </a:p>
          </p:txBody>
        </p:sp>
        <p:sp>
          <p:nvSpPr>
            <p:cNvPr id="23" name="Equal 22"/>
            <p:cNvSpPr/>
            <p:nvPr/>
          </p:nvSpPr>
          <p:spPr>
            <a:xfrm>
              <a:off x="3505199" y="2102829"/>
              <a:ext cx="1143000" cy="652560"/>
            </a:xfrm>
            <a:prstGeom prst="mathEqual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693895" y="5048250"/>
            <a:ext cx="8158162" cy="1200150"/>
            <a:chOff x="533399" y="1828800"/>
            <a:chExt cx="8157950" cy="1200329"/>
          </a:xfrm>
        </p:grpSpPr>
        <p:sp>
          <p:nvSpPr>
            <p:cNvPr id="25" name="TextBox 24"/>
            <p:cNvSpPr txBox="1"/>
            <p:nvPr/>
          </p:nvSpPr>
          <p:spPr>
            <a:xfrm>
              <a:off x="533399" y="1828800"/>
              <a:ext cx="2976485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margin-top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margin-bottom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margin-left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margin-right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9052" y="2244787"/>
              <a:ext cx="3962297" cy="3683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margin</a:t>
              </a:r>
              <a:r>
                <a:rPr lang="en-US">
                  <a:latin typeface="Courier New" pitchFamily="49" charset="0"/>
                  <a:cs typeface="Courier New" pitchFamily="49" charset="0"/>
                </a:rPr>
                <a:t>: 10px;</a:t>
              </a:r>
            </a:p>
          </p:txBody>
        </p:sp>
        <p:sp>
          <p:nvSpPr>
            <p:cNvPr id="27" name="Equal 26"/>
            <p:cNvSpPr/>
            <p:nvPr/>
          </p:nvSpPr>
          <p:spPr>
            <a:xfrm>
              <a:off x="3509884" y="2103478"/>
              <a:ext cx="1142970" cy="650972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29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vi-VN" sz="2800" b="1">
                  <a:latin typeface="Cambria" panose="02040503050406030204" pitchFamily="18" charset="0"/>
                </a:rPr>
                <a:t>Padding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Value: px, %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padding-top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padding-bottom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padding-right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padding-left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padding: top right bottom left</a:t>
            </a:r>
          </a:p>
        </p:txBody>
      </p:sp>
    </p:spTree>
    <p:extLst>
      <p:ext uri="{BB962C8B-B14F-4D97-AF65-F5344CB8AC3E}">
        <p14:creationId xmlns:p14="http://schemas.microsoft.com/office/powerpoint/2010/main" val="9569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723</Words>
  <Application>Microsoft Office PowerPoint</Application>
  <PresentationFormat>Widescreen</PresentationFormat>
  <Paragraphs>173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538</cp:revision>
  <dcterms:created xsi:type="dcterms:W3CDTF">2011-04-06T04:04:31Z</dcterms:created>
  <dcterms:modified xsi:type="dcterms:W3CDTF">2024-01-09T03:56:18Z</dcterms:modified>
</cp:coreProperties>
</file>