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61" r:id="rId3"/>
    <p:sldId id="262" r:id="rId4"/>
    <p:sldId id="263" r:id="rId5"/>
    <p:sldId id="266" r:id="rId6"/>
    <p:sldId id="276" r:id="rId7"/>
    <p:sldId id="277" r:id="rId8"/>
    <p:sldId id="264" r:id="rId9"/>
    <p:sldId id="267" r:id="rId10"/>
    <p:sldId id="269" r:id="rId11"/>
    <p:sldId id="272" r:id="rId12"/>
    <p:sldId id="273" r:id="rId13"/>
    <p:sldId id="274" r:id="rId14"/>
    <p:sldId id="268" r:id="rId15"/>
    <p:sldId id="275" r:id="rId16"/>
    <p:sldId id="270" r:id="rId17"/>
    <p:sldId id="271" r:id="rId18"/>
    <p:sldId id="265" r:id="rId19"/>
    <p:sldId id="278" r:id="rId20"/>
    <p:sldId id="287" r:id="rId21"/>
    <p:sldId id="279" r:id="rId22"/>
    <p:sldId id="288" r:id="rId23"/>
    <p:sldId id="289" r:id="rId24"/>
    <p:sldId id="290" r:id="rId25"/>
    <p:sldId id="291" r:id="rId26"/>
    <p:sldId id="280" r:id="rId27"/>
    <p:sldId id="292" r:id="rId28"/>
    <p:sldId id="281" r:id="rId29"/>
    <p:sldId id="293" r:id="rId30"/>
    <p:sldId id="282" r:id="rId31"/>
    <p:sldId id="294" r:id="rId32"/>
    <p:sldId id="283" r:id="rId33"/>
    <p:sldId id="295" r:id="rId34"/>
    <p:sldId id="284" r:id="rId35"/>
    <p:sldId id="299" r:id="rId36"/>
    <p:sldId id="285" r:id="rId37"/>
    <p:sldId id="300" r:id="rId38"/>
    <p:sldId id="286" r:id="rId39"/>
    <p:sldId id="301" r:id="rId40"/>
    <p:sldId id="304" r:id="rId41"/>
    <p:sldId id="296" r:id="rId42"/>
    <p:sldId id="302" r:id="rId43"/>
    <p:sldId id="297" r:id="rId44"/>
    <p:sldId id="298" r:id="rId45"/>
    <p:sldId id="260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94" autoAdjust="0"/>
    <p:restoredTop sz="89587" autoAdjust="0"/>
  </p:normalViewPr>
  <p:slideViewPr>
    <p:cSldViewPr>
      <p:cViewPr varScale="1">
        <p:scale>
          <a:sx n="58" d="100"/>
          <a:sy n="58" d="100"/>
        </p:scale>
        <p:origin x="586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9F7025-33D9-4E9F-9955-A14222A03D05}" type="datetimeFigureOut">
              <a:rPr lang="en-US" smtClean="0"/>
              <a:t>09/01/2024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D3E3EA-CC6A-448F-83C3-9A526F33CF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526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542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3E3EA-CC6A-448F-83C3-9A526F33CF9E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8609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72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1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7"/>
          <p:cNvSpPr>
            <a:spLocks noChangeArrowheads="1"/>
          </p:cNvSpPr>
          <p:nvPr userDrawn="1"/>
        </p:nvSpPr>
        <p:spPr bwMode="auto">
          <a:xfrm flipH="1">
            <a:off x="0" y="6460968"/>
            <a:ext cx="12192000" cy="397032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/>
          <a:p>
            <a:pPr algn="r">
              <a:lnSpc>
                <a:spcPct val="180000"/>
              </a:lnSpc>
            </a:pPr>
            <a:endParaRPr lang="en-US" sz="1100" b="1" baseline="0">
              <a:solidFill>
                <a:srgbClr val="0070C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47200" y="6467476"/>
            <a:ext cx="2844800" cy="365125"/>
          </a:xfrm>
        </p:spPr>
        <p:txBody>
          <a:bodyPr/>
          <a:lstStyle>
            <a:lvl1pPr>
              <a:defRPr sz="1600" b="1">
                <a:solidFill>
                  <a:srgbClr val="002060"/>
                </a:solidFill>
                <a:latin typeface="Cambria" panose="02040503050406030204" pitchFamily="18" charset="0"/>
              </a:defRPr>
            </a:lvl1pPr>
          </a:lstStyle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 userDrawn="1"/>
        </p:nvSpPr>
        <p:spPr bwMode="auto">
          <a:xfrm>
            <a:off x="0" y="705"/>
            <a:ext cx="12192000" cy="424027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FF66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ct val="180000"/>
              </a:lnSpc>
            </a:pPr>
            <a:r>
              <a:rPr lang="en-US" sz="1400" b="1" baseline="0">
                <a:solidFill>
                  <a:schemeClr val="tx2"/>
                </a:solidFill>
                <a:latin typeface="Cambria" panose="02040503050406030204" pitchFamily="18" charset="0"/>
                <a:cs typeface="+mn-cs"/>
              </a:rPr>
              <a:t>Graphic Design and Web Business Development</a:t>
            </a:r>
            <a:endParaRPr lang="en-US" sz="1400" b="1" baseline="0">
              <a:solidFill>
                <a:srgbClr val="0070C0"/>
              </a:solidFill>
              <a:latin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23000" y="11668"/>
            <a:ext cx="5392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0" i="0" kern="1200" cap="small">
                <a:solidFill>
                  <a:srgbClr val="002060"/>
                </a:solidFill>
                <a:effectLst/>
                <a:latin typeface="Cambria" panose="02040503050406030204" pitchFamily="18" charset="0"/>
                <a:ea typeface="+mn-ea"/>
                <a:cs typeface="+mn-cs"/>
              </a:rPr>
              <a:t>Working Hard &amp; Smart today for a better tomorrow</a:t>
            </a:r>
            <a:endParaRPr lang="en-US" sz="180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69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03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123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09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46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58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128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714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E5571-560F-4DFC-BA97-61ACA5F7AD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84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 bwMode="auto">
          <a:xfrm>
            <a:off x="2209800" y="762000"/>
            <a:ext cx="8001000" cy="190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1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vi-VN" sz="4400" b="0" kern="0">
                <a:solidFill>
                  <a:srgbClr val="002060"/>
                </a:solidFill>
                <a:latin typeface="Cambria" panose="02040503050406030204" pitchFamily="18" charset="0"/>
              </a:rPr>
              <a:t>Form </a:t>
            </a:r>
            <a:r>
              <a:rPr lang="en-US" sz="4400" b="0" kern="0">
                <a:solidFill>
                  <a:srgbClr val="002060"/>
                </a:solidFill>
                <a:latin typeface="Cambria" panose="02040503050406030204" pitchFamily="18" charset="0"/>
              </a:rPr>
              <a:t>and</a:t>
            </a:r>
            <a:r>
              <a:rPr lang="vi-VN" sz="4400" b="0" kern="0">
                <a:solidFill>
                  <a:srgbClr val="002060"/>
                </a:solidFill>
                <a:latin typeface="Cambria" panose="02040503050406030204" pitchFamily="18" charset="0"/>
              </a:rPr>
              <a:t> Control</a:t>
            </a:r>
            <a:r>
              <a:rPr lang="en-US" sz="4400" b="0" kern="0">
                <a:solidFill>
                  <a:srgbClr val="002060"/>
                </a:solidFill>
                <a:latin typeface="Cambria" panose="02040503050406030204" pitchFamily="18" charset="0"/>
              </a:rPr>
              <a:t>s</a:t>
            </a:r>
            <a:endParaRPr lang="en-US" sz="9600" kern="0">
              <a:solidFill>
                <a:srgbClr val="002060"/>
              </a:solidFill>
              <a:latin typeface="Cambria" panose="020405030504060302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 descr="Image result for html css javascri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522222"/>
            <a:ext cx="4505325" cy="284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e commerce 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72"/>
          <a:stretch/>
        </p:blipFill>
        <p:spPr bwMode="auto">
          <a:xfrm>
            <a:off x="8534400" y="3286126"/>
            <a:ext cx="3333750" cy="3114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145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Using the GET Method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Design a simple form including 2 textboxes and 1 submit button</a:t>
            </a:r>
          </a:p>
          <a:p>
            <a:pPr>
              <a:buNone/>
            </a:pPr>
            <a:r>
              <a:rPr lang="en-US" sz="2800">
                <a:latin typeface="Cambria" panose="02040503050406030204" pitchFamily="18" charset="0"/>
              </a:rPr>
              <a:t>&lt;form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action="form_action.asp"</a:t>
            </a:r>
            <a:r>
              <a:rPr lang="en-US" sz="2800">
                <a:latin typeface="Cambria" panose="02040503050406030204" pitchFamily="18" charset="0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method="get"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 First name: &lt;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input</a:t>
            </a:r>
            <a:r>
              <a:rPr lang="en-US" sz="2800">
                <a:latin typeface="Cambria" panose="02040503050406030204" pitchFamily="18" charset="0"/>
              </a:rPr>
              <a:t> type="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text</a:t>
            </a:r>
            <a:r>
              <a:rPr lang="en-US" sz="2800">
                <a:latin typeface="Cambria" panose="02040503050406030204" pitchFamily="18" charset="0"/>
              </a:rPr>
              <a:t>" name="fname" value=“Mickey”/&gt;&lt;br /&gt;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 Last name: &lt;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input</a:t>
            </a:r>
            <a:r>
              <a:rPr lang="en-US" sz="2800">
                <a:latin typeface="Cambria" panose="02040503050406030204" pitchFamily="18" charset="0"/>
              </a:rPr>
              <a:t> type="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text</a:t>
            </a:r>
            <a:r>
              <a:rPr lang="en-US" sz="2800">
                <a:latin typeface="Cambria" panose="02040503050406030204" pitchFamily="18" charset="0"/>
              </a:rPr>
              <a:t>" name="lname"  value=“Mouse”/&gt;&lt;br /&gt;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 &lt;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input</a:t>
            </a:r>
            <a:r>
              <a:rPr lang="en-US" sz="2800">
                <a:latin typeface="Cambria" panose="02040503050406030204" pitchFamily="18" charset="0"/>
              </a:rPr>
              <a:t> type="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submit</a:t>
            </a:r>
            <a:r>
              <a:rPr lang="en-US" sz="2800">
                <a:latin typeface="Cambria" panose="02040503050406030204" pitchFamily="18" charset="0"/>
              </a:rPr>
              <a:t>" value="Submit" /&gt;</a:t>
            </a:r>
          </a:p>
          <a:p>
            <a:pPr>
              <a:buNone/>
            </a:pPr>
            <a:r>
              <a:rPr lang="en-US" sz="2800">
                <a:latin typeface="Cambria" panose="02040503050406030204" pitchFamily="18" charset="0"/>
              </a:rPr>
              <a:t>&lt;/form&gt;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When the user selects the Submit button, the data in the 2 textboxes will be transmitted by the get method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4200" y="4572000"/>
            <a:ext cx="3616036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6419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Using the GET Method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For example: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24902" y="1204912"/>
            <a:ext cx="23924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mbria" panose="02040503050406030204" pitchFamily="18" charset="0"/>
              </a:rPr>
              <a:t>ClientGet.html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59977"/>
            <a:ext cx="11091205" cy="328082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4859888"/>
            <a:ext cx="48006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81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Using the GET Method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For example: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24902" y="1204912"/>
            <a:ext cx="24960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mbria" panose="02040503050406030204" pitchFamily="18" charset="0"/>
              </a:rPr>
              <a:t>ServerGet.html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1728132"/>
            <a:ext cx="9636960" cy="452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69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Using the GET Method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Ví dụ: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03610" y="538461"/>
            <a:ext cx="24960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latin typeface="Cambria" panose="02040503050406030204" pitchFamily="18" charset="0"/>
              </a:rPr>
              <a:t>ServerGet.html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1650533"/>
            <a:ext cx="6769047" cy="4759791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029200" y="1679821"/>
            <a:ext cx="70103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>
                <a:latin typeface="Cambria" panose="02040503050406030204" pitchFamily="18" charset="0"/>
              </a:rPr>
              <a:t>ServerGet.html</a:t>
            </a:r>
            <a:r>
              <a:rPr lang="en-US" sz="2400">
                <a:solidFill>
                  <a:srgbClr val="FF0000"/>
                </a:solidFill>
                <a:latin typeface="Cambria" panose="02040503050406030204" pitchFamily="18" charset="0"/>
              </a:rPr>
              <a:t>?txtten=Obama&amp;txtemail=Obama%40gmail.com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5200" y="2709862"/>
            <a:ext cx="3181350" cy="96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56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Using the POST Method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Form arguments are passed "implicitly" below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The amount of Form's passed argument data does not depend on the URL Unlimited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The POST method can only be used when the Action specified to the web page is processed on the Server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  <a:sym typeface="Wingdings" panose="05000000000000000000" pitchFamily="2" charset="2"/>
              </a:rPr>
              <a:t></a:t>
            </a:r>
            <a:r>
              <a:rPr lang="en-US" sz="2800">
                <a:latin typeface="Cambria" panose="02040503050406030204" pitchFamily="18" charset="0"/>
              </a:rPr>
              <a:t>Post method is often used to save new data from the Client to the Server</a:t>
            </a:r>
            <a:endParaRPr lang="vi-VN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8665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Using the POST Method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Design a simple form including 2 textboxes and 1 submit button</a:t>
            </a:r>
          </a:p>
          <a:p>
            <a:pPr>
              <a:buNone/>
            </a:pPr>
            <a:r>
              <a:rPr lang="en-US" sz="2800">
                <a:latin typeface="Cambria" panose="02040503050406030204" pitchFamily="18" charset="0"/>
              </a:rPr>
              <a:t>&lt;form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action="form_action.asp"</a:t>
            </a:r>
            <a:r>
              <a:rPr lang="en-US" sz="2800">
                <a:latin typeface="Cambria" panose="02040503050406030204" pitchFamily="18" charset="0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method=“post"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 First name: &lt;input type="text" name="fname" value=“Mickey”/&gt;&lt;br /&gt;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 Last name: &lt;input type="text" name="lname"  value=“Mouse”/&gt;&lt;br /&gt;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 &lt;input type="submit" value="Submit" /&gt;</a:t>
            </a:r>
          </a:p>
          <a:p>
            <a:pPr>
              <a:buNone/>
            </a:pPr>
            <a:r>
              <a:rPr lang="en-US" sz="2800">
                <a:latin typeface="Cambria" panose="02040503050406030204" pitchFamily="18" charset="0"/>
              </a:rPr>
              <a:t>&lt;/form&gt;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When the user selects the </a:t>
            </a:r>
          </a:p>
          <a:p>
            <a:pPr marL="0" indent="0">
              <a:buNone/>
            </a:pPr>
            <a:r>
              <a:rPr lang="en-US" sz="2800">
                <a:latin typeface="Cambria" panose="02040503050406030204" pitchFamily="18" charset="0"/>
              </a:rPr>
              <a:t>Submit button, the data in </a:t>
            </a:r>
          </a:p>
          <a:p>
            <a:pPr marL="0" indent="0">
              <a:buNone/>
            </a:pPr>
            <a:r>
              <a:rPr lang="en-US" sz="2800">
                <a:latin typeface="Cambria" panose="02040503050406030204" pitchFamily="18" charset="0"/>
              </a:rPr>
              <a:t>the 2 textboxes will be </a:t>
            </a:r>
          </a:p>
          <a:p>
            <a:pPr marL="0" indent="0">
              <a:buNone/>
            </a:pPr>
            <a:r>
              <a:rPr lang="en-US" sz="2800">
                <a:latin typeface="Cambria" panose="02040503050406030204" pitchFamily="18" charset="0"/>
              </a:rPr>
              <a:t>transmitted by the post method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8800" y="3700462"/>
            <a:ext cx="4906681" cy="1643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40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Using the PUT Method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Similar to the POST method, often used to Update data from the Client to the Server</a:t>
            </a:r>
          </a:p>
          <a:p>
            <a:pPr>
              <a:buNone/>
            </a:pPr>
            <a:r>
              <a:rPr lang="en-US" sz="2800">
                <a:latin typeface="Cambria" panose="02040503050406030204" pitchFamily="18" charset="0"/>
              </a:rPr>
              <a:t>&lt;form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action="form_action.asp"</a:t>
            </a:r>
            <a:r>
              <a:rPr lang="en-US" sz="2800">
                <a:latin typeface="Cambria" panose="02040503050406030204" pitchFamily="18" charset="0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method=“put"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 First name: &lt;input type="text" name="fname" value=“Mickey”/&gt;&lt;br /&gt;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 Last name: &lt;input type="text" name="lname"  value=“Mouse”/&gt;&lt;br /&gt;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 &lt;input type="submit" value="Submit" /&gt;</a:t>
            </a:r>
          </a:p>
          <a:p>
            <a:pPr>
              <a:buNone/>
            </a:pPr>
            <a:r>
              <a:rPr lang="en-US" sz="2800">
                <a:latin typeface="Cambria" panose="02040503050406030204" pitchFamily="18" charset="0"/>
              </a:rPr>
              <a:t>&lt;/form&gt; </a:t>
            </a:r>
          </a:p>
          <a:p>
            <a:pPr marL="0" indent="0" algn="just"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456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Using the DELETE Method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Similar to the PUT method, often used to delete data from the Client sent to the Server</a:t>
            </a:r>
          </a:p>
          <a:p>
            <a:pPr>
              <a:buNone/>
            </a:pPr>
            <a:r>
              <a:rPr lang="en-US" sz="2800">
                <a:latin typeface="Cambria" panose="02040503050406030204" pitchFamily="18" charset="0"/>
              </a:rPr>
              <a:t>&lt;form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action="form_action.asp"</a:t>
            </a:r>
            <a:r>
              <a:rPr lang="en-US" sz="2800">
                <a:latin typeface="Cambria" panose="02040503050406030204" pitchFamily="18" charset="0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method=“delete"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 First name: &lt;input type="text" name="fname" value=“Mickey”/&gt;&lt;br /&gt;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 Last name: &lt;input type="text" name="lname"  value=“Mouse”/&gt;&lt;br /&gt;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  &lt;input type="submit" value="Submit" /&gt;</a:t>
            </a:r>
          </a:p>
          <a:p>
            <a:pPr>
              <a:buNone/>
            </a:pPr>
            <a:r>
              <a:rPr lang="en-US" sz="2800">
                <a:latin typeface="Cambria" panose="02040503050406030204" pitchFamily="18" charset="0"/>
              </a:rPr>
              <a:t>&lt;/form&gt; </a:t>
            </a:r>
          </a:p>
          <a:p>
            <a:pPr marL="0" indent="0" algn="just">
              <a:buNone/>
            </a:pPr>
            <a:endParaRPr lang="en-US" sz="280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902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029200" cy="508000"/>
            <a:chOff x="789624" y="1191463"/>
            <a:chExt cx="5029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828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3. Form Controls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Label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Textbox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Button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fieldset, legend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Checkbox, Radio Button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ComboBox, Listbox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Option group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TextArea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Hidden field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File Upload</a:t>
            </a:r>
          </a:p>
        </p:txBody>
      </p:sp>
    </p:spTree>
    <p:extLst>
      <p:ext uri="{BB962C8B-B14F-4D97-AF65-F5344CB8AC3E}">
        <p14:creationId xmlns:p14="http://schemas.microsoft.com/office/powerpoint/2010/main" val="27221286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029200" cy="508000"/>
            <a:chOff x="789624" y="1191463"/>
            <a:chExt cx="5029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828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Label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&lt;label&gt;&lt;/label&gt;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Create titles for the controls in the form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Attributes:</a:t>
            </a:r>
          </a:p>
          <a:p>
            <a:pPr lvl="1"/>
            <a:r>
              <a:rPr lang="en-US" b="1">
                <a:latin typeface="Cambria" panose="02040503050406030204" pitchFamily="18" charset="0"/>
              </a:rPr>
              <a:t>for</a:t>
            </a:r>
            <a:r>
              <a:rPr lang="en-US">
                <a:latin typeface="Cambria" panose="02040503050406030204" pitchFamily="18" charset="0"/>
              </a:rPr>
              <a:t>=“</a:t>
            </a:r>
            <a:r>
              <a:rPr lang="en-US" i="1">
                <a:latin typeface="Cambria" panose="02040503050406030204" pitchFamily="18" charset="0"/>
              </a:rPr>
              <a:t>id_control</a:t>
            </a:r>
            <a:r>
              <a:rPr lang="en-US">
                <a:latin typeface="Cambria" panose="02040503050406030204" pitchFamily="18" charset="0"/>
              </a:rPr>
              <a:t>”: </a:t>
            </a:r>
          </a:p>
          <a:p>
            <a:pPr lvl="2"/>
            <a:r>
              <a:rPr lang="en-US" sz="2800" b="1">
                <a:latin typeface="Cambria" panose="02040503050406030204" pitchFamily="18" charset="0"/>
              </a:rPr>
              <a:t>id</a:t>
            </a:r>
            <a:r>
              <a:rPr lang="en-US" sz="2800">
                <a:latin typeface="Cambria" panose="02040503050406030204" pitchFamily="18" charset="0"/>
              </a:rPr>
              <a:t> of the control associated with the label</a:t>
            </a:r>
          </a:p>
          <a:p>
            <a:pPr lvl="2"/>
            <a:r>
              <a:rPr lang="en-US" sz="2800">
                <a:latin typeface="Cambria" panose="02040503050406030204" pitchFamily="18" charset="0"/>
              </a:rPr>
              <a:t>when clicking on the label will focus to that control</a:t>
            </a:r>
          </a:p>
        </p:txBody>
      </p:sp>
    </p:spTree>
    <p:extLst>
      <p:ext uri="{BB962C8B-B14F-4D97-AF65-F5344CB8AC3E}">
        <p14:creationId xmlns:p14="http://schemas.microsoft.com/office/powerpoint/2010/main" val="167454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Lesson Objectives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Mastering the knowledge of Form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Understand the working mechanism of GET, POST, PUT, DELETE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Master and use the controls on the Form</a:t>
            </a:r>
            <a:endParaRPr lang="vi-VN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22488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029200" cy="508000"/>
            <a:chOff x="789624" y="1191463"/>
            <a:chExt cx="5029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828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Label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>
                <a:latin typeface="Cambria" panose="02040503050406030204" pitchFamily="18" charset="0"/>
              </a:rPr>
              <a:t>&lt;</a:t>
            </a:r>
            <a:r>
              <a:rPr lang="en-US" sz="2800">
                <a:solidFill>
                  <a:srgbClr val="0000CC"/>
                </a:solidFill>
                <a:latin typeface="Cambria" panose="02040503050406030204" pitchFamily="18" charset="0"/>
              </a:rPr>
              <a:t>label</a:t>
            </a:r>
            <a:r>
              <a:rPr lang="en-US" sz="2800">
                <a:latin typeface="Cambria" panose="02040503050406030204" pitchFamily="18" charset="0"/>
              </a:rPr>
              <a:t> for="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txtName</a:t>
            </a:r>
            <a:r>
              <a:rPr lang="en-US" sz="2800">
                <a:latin typeface="Cambria" panose="02040503050406030204" pitchFamily="18" charset="0"/>
              </a:rPr>
              <a:t>"&gt;Name:&lt;/</a:t>
            </a:r>
            <a:r>
              <a:rPr lang="en-US" sz="2800">
                <a:solidFill>
                  <a:srgbClr val="0000CC"/>
                </a:solidFill>
                <a:latin typeface="Cambria" panose="02040503050406030204" pitchFamily="18" charset="0"/>
              </a:rPr>
              <a:t>label</a:t>
            </a:r>
            <a:r>
              <a:rPr lang="en-US" sz="2800">
                <a:latin typeface="Cambria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800">
                <a:latin typeface="Cambria" panose="02040503050406030204" pitchFamily="18" charset="0"/>
              </a:rPr>
              <a:t>&lt;</a:t>
            </a:r>
            <a:r>
              <a:rPr lang="en-US" sz="2800">
                <a:solidFill>
                  <a:srgbClr val="0000CC"/>
                </a:solidFill>
                <a:latin typeface="Cambria" panose="02040503050406030204" pitchFamily="18" charset="0"/>
              </a:rPr>
              <a:t>input</a:t>
            </a:r>
            <a:r>
              <a:rPr lang="en-US" sz="2800">
                <a:latin typeface="Cambria" panose="02040503050406030204" pitchFamily="18" charset="0"/>
              </a:rPr>
              <a:t> id="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txtName</a:t>
            </a:r>
            <a:r>
              <a:rPr lang="en-US" sz="2800">
                <a:latin typeface="Cambria" panose="02040503050406030204" pitchFamily="18" charset="0"/>
              </a:rPr>
              <a:t>" placeholder="enter a name" type="text" name="txtName" value="" /&gt;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7016" y="2971800"/>
            <a:ext cx="6496050" cy="241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9657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029200" cy="508000"/>
            <a:chOff x="789624" y="1191463"/>
            <a:chExt cx="5029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828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Textbox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Use to enter short texts (over 1 line) or passwords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Tag: </a:t>
            </a:r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&lt;input&gt;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Attributes:</a:t>
            </a:r>
          </a:p>
          <a:p>
            <a:pPr lvl="1" algn="just"/>
            <a:r>
              <a:rPr lang="en-US" b="1">
                <a:latin typeface="Cambria" panose="02040503050406030204" pitchFamily="18" charset="0"/>
              </a:rPr>
              <a:t>name</a:t>
            </a:r>
            <a:r>
              <a:rPr lang="en-US">
                <a:latin typeface="Cambria" panose="02040503050406030204" pitchFamily="18" charset="0"/>
              </a:rPr>
              <a:t>=“name”: important</a:t>
            </a:r>
          </a:p>
          <a:p>
            <a:pPr lvl="1" algn="just"/>
            <a:r>
              <a:rPr lang="en-US" b="1">
                <a:latin typeface="Cambria" panose="02040503050406030204" pitchFamily="18" charset="0"/>
              </a:rPr>
              <a:t>type</a:t>
            </a:r>
            <a:r>
              <a:rPr lang="en-US">
                <a:latin typeface="Cambria" panose="02040503050406030204" pitchFamily="18" charset="0"/>
              </a:rPr>
              <a:t>=“text”: plain text field, “password”: password field, “email”: Email input field, “url” : URL input field, “number”: Number input field</a:t>
            </a:r>
          </a:p>
          <a:p>
            <a:pPr lvl="1" algn="just"/>
            <a:r>
              <a:rPr lang="en-US" b="1">
                <a:latin typeface="Cambria" panose="02040503050406030204" pitchFamily="18" charset="0"/>
              </a:rPr>
              <a:t>value</a:t>
            </a:r>
            <a:r>
              <a:rPr lang="en-US">
                <a:latin typeface="Cambria" panose="02040503050406030204" pitchFamily="18" charset="0"/>
              </a:rPr>
              <a:t>=“default value”</a:t>
            </a:r>
          </a:p>
          <a:p>
            <a:pPr lvl="1" algn="just"/>
            <a:r>
              <a:rPr lang="en-US" b="1">
                <a:latin typeface="Cambria" panose="02040503050406030204" pitchFamily="18" charset="0"/>
              </a:rPr>
              <a:t>placeholder</a:t>
            </a:r>
            <a:r>
              <a:rPr lang="en-US">
                <a:latin typeface="Cambria" panose="02040503050406030204" pitchFamily="18" charset="0"/>
              </a:rPr>
              <a:t>="suggested text"</a:t>
            </a:r>
          </a:p>
          <a:p>
            <a:pPr lvl="1" algn="just"/>
            <a:r>
              <a:rPr lang="en-US" b="1">
                <a:latin typeface="Cambria" panose="02040503050406030204" pitchFamily="18" charset="0"/>
              </a:rPr>
              <a:t>required</a:t>
            </a:r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1187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029200" cy="508000"/>
            <a:chOff x="789624" y="1191463"/>
            <a:chExt cx="5029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828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Textbox – Regular Text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&lt;input type="text" /&gt;</a:t>
            </a:r>
            <a:r>
              <a:rPr lang="en-US" sz="2800">
                <a:latin typeface="Cambria" panose="02040503050406030204" pitchFamily="18" charset="0"/>
              </a:rPr>
              <a:t> textbox definition</a:t>
            </a:r>
            <a:endParaRPr lang="en-US" sz="2800">
              <a:solidFill>
                <a:srgbClr val="0000FF"/>
              </a:solidFill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&lt;form&gt;</a:t>
            </a:r>
            <a:b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</a:br>
            <a:r>
              <a:rPr lang="en-US" sz="2800" b="1">
                <a:latin typeface="Cambria" panose="02040503050406030204" pitchFamily="18" charset="0"/>
              </a:rPr>
              <a:t>    First name: </a:t>
            </a:r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&lt;input type="</a:t>
            </a:r>
            <a:r>
              <a:rPr lang="en-US" sz="2800" b="1">
                <a:solidFill>
                  <a:srgbClr val="FF0000"/>
                </a:solidFill>
                <a:latin typeface="Cambria" panose="02040503050406030204" pitchFamily="18" charset="0"/>
              </a:rPr>
              <a:t>text</a:t>
            </a:r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" name="firstname" /&gt;</a:t>
            </a:r>
          </a:p>
          <a:p>
            <a:pPr marL="0" indent="0">
              <a:buNone/>
            </a:pPr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    &lt;br /&gt;</a:t>
            </a:r>
            <a:br>
              <a:rPr lang="en-US" sz="2800" b="1">
                <a:latin typeface="Cambria" panose="02040503050406030204" pitchFamily="18" charset="0"/>
              </a:rPr>
            </a:br>
            <a:r>
              <a:rPr lang="en-US" sz="2800" b="1">
                <a:latin typeface="Cambria" panose="02040503050406030204" pitchFamily="18" charset="0"/>
              </a:rPr>
              <a:t>    Last name: </a:t>
            </a:r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&lt;input type="</a:t>
            </a:r>
            <a:r>
              <a:rPr lang="en-US" sz="2800" b="1">
                <a:solidFill>
                  <a:srgbClr val="FF0000"/>
                </a:solidFill>
                <a:latin typeface="Cambria" panose="02040503050406030204" pitchFamily="18" charset="0"/>
              </a:rPr>
              <a:t>text</a:t>
            </a:r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" name="lastname" /&gt;</a:t>
            </a:r>
            <a:b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</a:br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&lt;/form&gt;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Show in browser</a:t>
            </a:r>
          </a:p>
        </p:txBody>
      </p:sp>
      <p:pic>
        <p:nvPicPr>
          <p:cNvPr id="10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00" t="62001" r="40999" b="28667"/>
          <a:stretch>
            <a:fillRect/>
          </a:stretch>
        </p:blipFill>
        <p:spPr bwMode="auto">
          <a:xfrm>
            <a:off x="2628900" y="4572000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85734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029200" cy="508000"/>
            <a:chOff x="789624" y="1191463"/>
            <a:chExt cx="5029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828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Textbox – Password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&lt;input type="password" /&gt;</a:t>
            </a:r>
            <a:r>
              <a:rPr lang="en-US" sz="2800">
                <a:latin typeface="Cambria" panose="02040503050406030204" pitchFamily="18" charset="0"/>
              </a:rPr>
              <a:t> Define a Password Field</a:t>
            </a:r>
          </a:p>
          <a:p>
            <a:pPr marL="0" indent="0">
              <a:buFont typeface="Wingdings" pitchFamily="2" charset="2"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&lt;form&gt;</a:t>
            </a:r>
            <a:b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      Password: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&lt;input type="password" name="pwd" /&gt;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&lt;/form&gt;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Show in browser</a:t>
            </a:r>
          </a:p>
          <a:p>
            <a:pPr marL="0" indent="0"/>
            <a:endParaRPr lang="en-US" sz="2800">
              <a:latin typeface="Cambria" panose="02040503050406030204" pitchFamily="18" charset="0"/>
            </a:endParaRPr>
          </a:p>
          <a:p>
            <a:pPr marL="0" indent="0"/>
            <a:endParaRPr lang="en-US" sz="280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Text when typed in Password Field will be encrypted</a:t>
            </a:r>
          </a:p>
        </p:txBody>
      </p:sp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00" t="71333" r="41000" b="22000"/>
          <a:stretch>
            <a:fillRect/>
          </a:stretch>
        </p:blipFill>
        <p:spPr bwMode="auto">
          <a:xfrm>
            <a:off x="2400300" y="3671887"/>
            <a:ext cx="55626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884778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029200" cy="508000"/>
            <a:chOff x="789624" y="1191463"/>
            <a:chExt cx="5029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828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Textbox – enter number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&lt;input name="n" type="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number</a:t>
            </a:r>
            <a:r>
              <a:rPr lang="en-US" sz="2800">
                <a:latin typeface="Cambria" panose="02040503050406030204" pitchFamily="18" charset="0"/>
              </a:rPr>
              <a:t>" min="0" max="10" step="2" value="6"&gt;</a:t>
            </a:r>
          </a:p>
          <a:p>
            <a:pPr>
              <a:buFont typeface="Wingdings" panose="05000000000000000000" pitchFamily="2" charset="2"/>
              <a:buChar char="ü"/>
            </a:pPr>
            <a:endParaRPr lang="en-US" sz="280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800"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&lt;input name="r" type="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range</a:t>
            </a:r>
            <a:r>
              <a:rPr lang="en-US" sz="2800">
                <a:latin typeface="Cambria" panose="02040503050406030204" pitchFamily="18" charset="0"/>
              </a:rPr>
              <a:t>" min="1" max="11" value="9"&gt;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100" y="1981200"/>
            <a:ext cx="2133600" cy="9553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3808081"/>
            <a:ext cx="4572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37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029200" cy="508000"/>
            <a:chOff x="789624" y="1191463"/>
            <a:chExt cx="5029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828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Textbox – enter email, url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&lt;input type=“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email</a:t>
            </a:r>
            <a:r>
              <a:rPr lang="en-US" sz="2800">
                <a:latin typeface="Cambria" panose="02040503050406030204" pitchFamily="18" charset="0"/>
              </a:rPr>
              <a:t>” /&gt;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&lt;input type=“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url</a:t>
            </a:r>
            <a:r>
              <a:rPr lang="en-US" sz="2800">
                <a:latin typeface="Cambria" panose="02040503050406030204" pitchFamily="18" charset="0"/>
              </a:rPr>
              <a:t>” /&gt;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Data is checked before submission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7488" y="2862262"/>
            <a:ext cx="7040880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9556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029200" cy="508000"/>
            <a:chOff x="789624" y="1191463"/>
            <a:chExt cx="5029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828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Button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Used for the user to command to do the job.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There are 3 types of buttons on the web :</a:t>
            </a:r>
          </a:p>
          <a:p>
            <a:pPr lvl="1" algn="just">
              <a:lnSpc>
                <a:spcPct val="110000"/>
              </a:lnSpc>
            </a:pPr>
            <a:r>
              <a:rPr lang="en-US" b="1" i="1">
                <a:latin typeface="Cambria" panose="02040503050406030204" pitchFamily="18" charset="0"/>
              </a:rPr>
              <a:t>submit</a:t>
            </a:r>
            <a:r>
              <a:rPr lang="en-US">
                <a:latin typeface="Cambria" panose="02040503050406030204" pitchFamily="18" charset="0"/>
              </a:rPr>
              <a:t>: programmers handle themselves</a:t>
            </a:r>
          </a:p>
          <a:p>
            <a:pPr lvl="1" algn="just">
              <a:lnSpc>
                <a:spcPct val="110000"/>
              </a:lnSpc>
            </a:pPr>
            <a:r>
              <a:rPr lang="en-US" b="1" i="1">
                <a:latin typeface="Cambria" panose="02040503050406030204" pitchFamily="18" charset="0"/>
              </a:rPr>
              <a:t>reset</a:t>
            </a:r>
            <a:r>
              <a:rPr lang="en-US">
                <a:latin typeface="Cambria" panose="02040503050406030204" pitchFamily="18" charset="0"/>
              </a:rPr>
              <a:t>: reset all data to default state</a:t>
            </a:r>
          </a:p>
          <a:p>
            <a:pPr lvl="1" algn="just">
              <a:lnSpc>
                <a:spcPct val="110000"/>
              </a:lnSpc>
            </a:pPr>
            <a:r>
              <a:rPr lang="en-US" b="1" i="1">
                <a:latin typeface="Cambria" panose="02040503050406030204" pitchFamily="18" charset="0"/>
              </a:rPr>
              <a:t>normal</a:t>
            </a:r>
            <a:r>
              <a:rPr lang="en-US">
                <a:latin typeface="Cambria" panose="02040503050406030204" pitchFamily="18" charset="0"/>
              </a:rPr>
              <a:t>: programmers handle themselves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Attributes:</a:t>
            </a:r>
          </a:p>
          <a:p>
            <a:pPr lvl="1" algn="just">
              <a:lnSpc>
                <a:spcPct val="110000"/>
              </a:lnSpc>
            </a:pPr>
            <a:r>
              <a:rPr lang="en-US" b="1">
                <a:latin typeface="Cambria" panose="02040503050406030204" pitchFamily="18" charset="0"/>
              </a:rPr>
              <a:t>name</a:t>
            </a:r>
            <a:r>
              <a:rPr lang="en-US">
                <a:latin typeface="Cambria" panose="02040503050406030204" pitchFamily="18" charset="0"/>
              </a:rPr>
              <a:t>=“name of button”</a:t>
            </a:r>
          </a:p>
          <a:p>
            <a:pPr lvl="1" algn="just">
              <a:lnSpc>
                <a:spcPct val="110000"/>
              </a:lnSpc>
            </a:pPr>
            <a:r>
              <a:rPr lang="en-US" b="1">
                <a:latin typeface="Cambria" panose="02040503050406030204" pitchFamily="18" charset="0"/>
              </a:rPr>
              <a:t>type=“submit”,</a:t>
            </a:r>
            <a:r>
              <a:rPr lang="en-US">
                <a:latin typeface="Cambria" panose="02040503050406030204" pitchFamily="18" charset="0"/>
              </a:rPr>
              <a:t> </a:t>
            </a:r>
            <a:r>
              <a:rPr lang="en-US" b="1">
                <a:latin typeface="Cambria" panose="02040503050406030204" pitchFamily="18" charset="0"/>
              </a:rPr>
              <a:t>“reset”</a:t>
            </a:r>
            <a:r>
              <a:rPr lang="en-US">
                <a:latin typeface="Cambria" panose="02040503050406030204" pitchFamily="18" charset="0"/>
              </a:rPr>
              <a:t>, </a:t>
            </a:r>
            <a:r>
              <a:rPr lang="en-US" b="1">
                <a:latin typeface="Cambria" panose="02040503050406030204" pitchFamily="18" charset="0"/>
              </a:rPr>
              <a:t>“button”</a:t>
            </a:r>
            <a:endParaRPr lang="en-US">
              <a:latin typeface="Cambria" panose="02040503050406030204" pitchFamily="18" charset="0"/>
            </a:endParaRPr>
          </a:p>
          <a:p>
            <a:pPr lvl="1" algn="just">
              <a:lnSpc>
                <a:spcPct val="110000"/>
              </a:lnSpc>
            </a:pPr>
            <a:r>
              <a:rPr lang="en-US" b="1">
                <a:latin typeface="Cambria" panose="02040503050406030204" pitchFamily="18" charset="0"/>
              </a:rPr>
              <a:t>value</a:t>
            </a:r>
            <a:r>
              <a:rPr lang="en-US">
                <a:latin typeface="Cambria" panose="02040503050406030204" pitchFamily="18" charset="0"/>
              </a:rPr>
              <a:t>=“text for the button”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481" y="1076325"/>
            <a:ext cx="1900238" cy="312420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902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029200" cy="508000"/>
            <a:chOff x="789624" y="1191463"/>
            <a:chExt cx="5029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828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Button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&lt;input type="submit / reset / button" /&gt;</a:t>
            </a:r>
            <a:r>
              <a:rPr lang="en-US" sz="2800">
                <a:latin typeface="Cambria" panose="02040503050406030204" pitchFamily="18" charset="0"/>
              </a:rPr>
              <a:t> used to define button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&lt;form&gt;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latin typeface="Cambria" panose="02040503050406030204" pitchFamily="18" charset="0"/>
              </a:rPr>
              <a:t>	Username: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&lt;input type="text" name="user" /&gt;</a:t>
            </a:r>
            <a:b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</a:b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&lt;input type="submit" value="Submit" /&gt;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&lt;/form&gt;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Show in browser</a:t>
            </a: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39333" r="10001" b="52667"/>
          <a:stretch>
            <a:fillRect/>
          </a:stretch>
        </p:blipFill>
        <p:spPr bwMode="auto">
          <a:xfrm>
            <a:off x="2895600" y="4343400"/>
            <a:ext cx="5181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729384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029200" cy="508000"/>
            <a:chOff x="789624" y="1191463"/>
            <a:chExt cx="5029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828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fieldset, legend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&lt;fieldset&gt;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Grouping controls together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&lt;legend&gt;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Group title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2124075"/>
            <a:ext cx="6496050" cy="420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08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029200" cy="508000"/>
            <a:chOff x="789624" y="1191463"/>
            <a:chExt cx="5029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828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fieldset, legend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Trang </a:t>
            </a:r>
            <a:fld id="{99166BD8-DA3C-4BE0-9C00-AA0485D1F6DE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1394214"/>
            <a:ext cx="6496050" cy="420052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52400" y="122687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fieldset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   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legend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Information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legend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Full Name: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="text"&gt;&lt;/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Email: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input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type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="text"&gt;&lt;/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p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fieldset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0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>
                  <a:latin typeface="Cambria" panose="02040503050406030204" pitchFamily="18" charset="0"/>
                </a:rPr>
                <a:t>Lesson content</a:t>
              </a:r>
              <a:endParaRPr lang="en-US" sz="2800" b="1" kern="0">
                <a:solidFill>
                  <a:srgbClr val="000000"/>
                </a:solidFill>
                <a:latin typeface="Cambria" panose="02040503050406030204" pitchFamily="18" charset="0"/>
              </a:endParaRP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>
                <a:latin typeface="Cambria" panose="02040503050406030204" pitchFamily="18" charset="0"/>
              </a:rPr>
              <a:t>Introduction to Form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>
                <a:latin typeface="Cambria" panose="02040503050406030204" pitchFamily="18" charset="0"/>
              </a:rPr>
              <a:t>Distinguish GET/POST/PUT/DELETE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>
                <a:latin typeface="Cambria" panose="02040503050406030204" pitchFamily="18" charset="0"/>
              </a:rPr>
              <a:t>Controls on the Form</a:t>
            </a:r>
          </a:p>
        </p:txBody>
      </p:sp>
    </p:spTree>
    <p:extLst>
      <p:ext uri="{BB962C8B-B14F-4D97-AF65-F5344CB8AC3E}">
        <p14:creationId xmlns:p14="http://schemas.microsoft.com/office/powerpoint/2010/main" val="41133944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029200" cy="508000"/>
            <a:chOff x="789624" y="1191463"/>
            <a:chExt cx="5029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828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Checkbox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Checkbox used to select multiple options in a selection group given by checked 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Tag: </a:t>
            </a:r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&lt;input&gt;</a:t>
            </a:r>
            <a:endParaRPr lang="en-US" sz="2800">
              <a:latin typeface="Cambria" panose="020405030504060302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Attributes:</a:t>
            </a:r>
          </a:p>
          <a:p>
            <a:pPr lvl="1" algn="just">
              <a:lnSpc>
                <a:spcPct val="110000"/>
              </a:lnSpc>
            </a:pPr>
            <a:r>
              <a:rPr lang="en-US" b="1">
                <a:latin typeface="Cambria" panose="02040503050406030204" pitchFamily="18" charset="0"/>
              </a:rPr>
              <a:t>name</a:t>
            </a:r>
            <a:endParaRPr lang="en-US">
              <a:latin typeface="Cambria" panose="02040503050406030204" pitchFamily="18" charset="0"/>
            </a:endParaRPr>
          </a:p>
          <a:p>
            <a:pPr lvl="1" algn="just">
              <a:lnSpc>
                <a:spcPct val="110000"/>
              </a:lnSpc>
            </a:pPr>
            <a:r>
              <a:rPr lang="en-US" b="1">
                <a:latin typeface="Cambria" panose="02040503050406030204" pitchFamily="18" charset="0"/>
              </a:rPr>
              <a:t>type=“checkbox”</a:t>
            </a:r>
            <a:r>
              <a:rPr lang="en-US">
                <a:latin typeface="Cambria" panose="02040503050406030204" pitchFamily="18" charset="0"/>
              </a:rPr>
              <a:t> </a:t>
            </a:r>
          </a:p>
          <a:p>
            <a:pPr lvl="1" algn="just">
              <a:lnSpc>
                <a:spcPct val="110000"/>
              </a:lnSpc>
            </a:pPr>
            <a:r>
              <a:rPr lang="en-US" b="1">
                <a:latin typeface="Cambria" panose="02040503050406030204" pitchFamily="18" charset="0"/>
              </a:rPr>
              <a:t>value</a:t>
            </a:r>
            <a:r>
              <a:rPr lang="en-US">
                <a:latin typeface="Cambria" panose="02040503050406030204" pitchFamily="18" charset="0"/>
              </a:rPr>
              <a:t>=“</a:t>
            </a:r>
            <a:r>
              <a:rPr lang="en-US" b="1">
                <a:latin typeface="Cambria" panose="02040503050406030204" pitchFamily="18" charset="0"/>
              </a:rPr>
              <a:t>value</a:t>
            </a:r>
            <a:r>
              <a:rPr lang="en-US">
                <a:latin typeface="Cambria" panose="02040503050406030204" pitchFamily="18" charset="0"/>
              </a:rPr>
              <a:t>”: this is the value the program will get if the user selects this box.</a:t>
            </a:r>
          </a:p>
          <a:p>
            <a:pPr lvl="1" algn="just">
              <a:lnSpc>
                <a:spcPct val="110000"/>
              </a:lnSpc>
            </a:pPr>
            <a:r>
              <a:rPr lang="en-US" b="1">
                <a:latin typeface="Cambria" panose="02040503050406030204" pitchFamily="18" charset="0"/>
              </a:rPr>
              <a:t>checked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2895600"/>
            <a:ext cx="2209800" cy="1058863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84851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029200" cy="508000"/>
            <a:chOff x="789624" y="1191463"/>
            <a:chExt cx="5029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828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Checkbox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&lt;input type="checkbox" /&gt;</a:t>
            </a:r>
            <a:r>
              <a:rPr lang="en-US" sz="2800">
                <a:latin typeface="Cambria" panose="02040503050406030204" pitchFamily="18" charset="0"/>
              </a:rPr>
              <a:t> define a checkbox</a:t>
            </a:r>
          </a:p>
          <a:p>
            <a:pPr marL="0" indent="0">
              <a:buFont typeface="Wingdings" pitchFamily="2" charset="2"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&lt;form&gt;</a:t>
            </a:r>
            <a:b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   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&lt;input type="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checkbox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" name="vehicle1“ value="Bike" /&gt;</a:t>
            </a:r>
            <a:r>
              <a:rPr lang="en-US" sz="2800">
                <a:latin typeface="Cambria" panose="02040503050406030204" pitchFamily="18" charset="0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sz="2800">
                <a:latin typeface="Cambria" panose="02040503050406030204" pitchFamily="18" charset="0"/>
              </a:rPr>
              <a:t>    I have a bike</a:t>
            </a:r>
          </a:p>
          <a:p>
            <a:pPr marL="0" indent="0">
              <a:buFont typeface="Wingdings" pitchFamily="2" charset="2"/>
              <a:buNone/>
            </a:pPr>
            <a:r>
              <a:rPr lang="en-US" sz="2800">
                <a:latin typeface="Cambria" panose="02040503050406030204" pitchFamily="18" charset="0"/>
              </a:rPr>
              <a:t>    &lt;br /&gt;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latin typeface="Cambria" panose="02040503050406030204" pitchFamily="18" charset="0"/>
              </a:rPr>
              <a:t>   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&lt;input type="</a:t>
            </a:r>
            <a:r>
              <a:rPr lang="en-US" sz="2800">
                <a:solidFill>
                  <a:srgbClr val="FF0000"/>
                </a:solidFill>
                <a:latin typeface="Cambria" panose="02040503050406030204" pitchFamily="18" charset="0"/>
              </a:rPr>
              <a:t>checkbox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" name="vehicle2“ value="Car" /&gt;</a:t>
            </a:r>
            <a:r>
              <a:rPr lang="en-US" sz="2800">
                <a:latin typeface="Cambria" panose="02040503050406030204" pitchFamily="18" charset="0"/>
              </a:rPr>
              <a:t> </a:t>
            </a:r>
          </a:p>
          <a:p>
            <a:pPr marL="0" indent="0">
              <a:buFont typeface="Wingdings" pitchFamily="2" charset="2"/>
              <a:buNone/>
            </a:pPr>
            <a:r>
              <a:rPr lang="en-US" sz="2800">
                <a:latin typeface="Cambria" panose="02040503050406030204" pitchFamily="18" charset="0"/>
              </a:rPr>
              <a:t>    I have a car </a:t>
            </a:r>
            <a:br>
              <a:rPr lang="en-US" sz="2800">
                <a:latin typeface="Cambria" panose="02040503050406030204" pitchFamily="18" charset="0"/>
              </a:rPr>
            </a:b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&lt;/form&gt;</a:t>
            </a:r>
            <a:r>
              <a:rPr lang="en-US" sz="2800">
                <a:latin typeface="Cambria" panose="020405030504060302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Show in browser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5029200"/>
            <a:ext cx="310896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3092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029200" cy="508000"/>
            <a:chOff x="789624" y="1191463"/>
            <a:chExt cx="5029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828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Radio Button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Radio Button is used to select an option in a given selection group.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On a form, there can be many groups to choose this type.</a:t>
            </a: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Tag: </a:t>
            </a:r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&lt;input&gt;</a:t>
            </a:r>
            <a:endParaRPr lang="en-US" sz="2800">
              <a:latin typeface="Cambria" panose="02040503050406030204" pitchFamily="18" charset="0"/>
            </a:endParaRPr>
          </a:p>
          <a:p>
            <a:pPr algn="just"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Attributes:</a:t>
            </a:r>
          </a:p>
          <a:p>
            <a:pPr lvl="1" algn="just">
              <a:lnSpc>
                <a:spcPct val="110000"/>
              </a:lnSpc>
            </a:pPr>
            <a:r>
              <a:rPr lang="en-US" b="1">
                <a:latin typeface="Cambria" panose="02040503050406030204" pitchFamily="18" charset="0"/>
              </a:rPr>
              <a:t>name</a:t>
            </a:r>
            <a:r>
              <a:rPr lang="en-US">
                <a:latin typeface="Cambria" panose="02040503050406030204" pitchFamily="18" charset="0"/>
              </a:rPr>
              <a:t>.</a:t>
            </a:r>
          </a:p>
          <a:p>
            <a:pPr lvl="1" algn="just">
              <a:lnSpc>
                <a:spcPct val="110000"/>
              </a:lnSpc>
            </a:pPr>
            <a:r>
              <a:rPr lang="en-US" b="1">
                <a:latin typeface="Cambria" panose="02040503050406030204" pitchFamily="18" charset="0"/>
              </a:rPr>
              <a:t>type=“radio”</a:t>
            </a:r>
            <a:r>
              <a:rPr lang="en-US">
                <a:latin typeface="Cambria" panose="02040503050406030204" pitchFamily="18" charset="0"/>
              </a:rPr>
              <a:t> </a:t>
            </a:r>
          </a:p>
          <a:p>
            <a:pPr lvl="1" algn="just">
              <a:lnSpc>
                <a:spcPct val="110000"/>
              </a:lnSpc>
            </a:pPr>
            <a:r>
              <a:rPr lang="en-US" b="1">
                <a:latin typeface="Cambria" panose="02040503050406030204" pitchFamily="18" charset="0"/>
              </a:rPr>
              <a:t>value</a:t>
            </a:r>
            <a:r>
              <a:rPr lang="en-US">
                <a:latin typeface="Cambria" panose="02040503050406030204" pitchFamily="18" charset="0"/>
              </a:rPr>
              <a:t>=“</a:t>
            </a:r>
            <a:r>
              <a:rPr lang="en-US" b="1">
                <a:latin typeface="Cambria" panose="02040503050406030204" pitchFamily="18" charset="0"/>
              </a:rPr>
              <a:t>value</a:t>
            </a:r>
            <a:r>
              <a:rPr lang="en-US">
                <a:latin typeface="Cambria" panose="02040503050406030204" pitchFamily="18" charset="0"/>
              </a:rPr>
              <a:t>”: This is the value the program will get if the user selects this box.</a:t>
            </a:r>
          </a:p>
          <a:p>
            <a:pPr lvl="1" algn="just">
              <a:lnSpc>
                <a:spcPct val="110000"/>
              </a:lnSpc>
            </a:pPr>
            <a:r>
              <a:rPr lang="en-US" b="1">
                <a:latin typeface="Cambria" panose="02040503050406030204" pitchFamily="18" charset="0"/>
              </a:rPr>
              <a:t>checked</a:t>
            </a:r>
            <a:endParaRPr lang="en-US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1332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029200" cy="508000"/>
            <a:chOff x="789624" y="1191463"/>
            <a:chExt cx="5029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828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Radio Button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&lt;input type="radio" /&gt;</a:t>
            </a:r>
            <a:r>
              <a:rPr lang="en-US" sz="2800">
                <a:latin typeface="Cambria" panose="02040503050406030204" pitchFamily="18" charset="0"/>
              </a:rPr>
              <a:t> define radio button, want to group together must have the same name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&lt;form&gt;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latin typeface="Cambria" panose="02040503050406030204" pitchFamily="18" charset="0"/>
              </a:rPr>
              <a:t>	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&lt;input type="radio" name="sex" value="male" checked=“checked” /&gt;</a:t>
            </a:r>
            <a:r>
              <a:rPr lang="en-US" sz="2800">
                <a:latin typeface="Cambria" panose="02040503050406030204" pitchFamily="18" charset="0"/>
              </a:rPr>
              <a:t> Male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&lt;br /&gt;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latin typeface="Cambria" panose="02040503050406030204" pitchFamily="18" charset="0"/>
              </a:rPr>
              <a:t>	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&lt;input type="radio" name="sex" value="female"  check=“checked”/&gt;</a:t>
            </a:r>
            <a:r>
              <a:rPr lang="en-US" sz="2800">
                <a:latin typeface="Cambria" panose="02040503050406030204" pitchFamily="18" charset="0"/>
              </a:rPr>
              <a:t> Female</a:t>
            </a:r>
          </a:p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&lt;/form&gt;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Display in the Browser:</a:t>
            </a:r>
          </a:p>
          <a:p>
            <a:endParaRPr lang="en-US" sz="2800">
              <a:solidFill>
                <a:srgbClr val="0000FF"/>
              </a:solidFill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0" y="4876800"/>
            <a:ext cx="28194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787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029200" cy="508000"/>
            <a:chOff x="789624" y="1191463"/>
            <a:chExt cx="5029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828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ComboBox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Consists of a list with multiple elements. Only 1 element is selected at a time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The user can select an element in the list by clicking the arrow to the right of the list box.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List box creation tag : </a:t>
            </a:r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&lt;select&gt;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List of Item</a:t>
            </a:r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&lt;/select&gt;</a:t>
            </a:r>
          </a:p>
          <a:p>
            <a:pPr lvl="1" algn="just">
              <a:lnSpc>
                <a:spcPct val="90000"/>
              </a:lnSpc>
            </a:pPr>
            <a:r>
              <a:rPr lang="en-US">
                <a:latin typeface="Cambria" panose="02040503050406030204" pitchFamily="18" charset="0"/>
              </a:rPr>
              <a:t>attribute: </a:t>
            </a:r>
            <a:r>
              <a:rPr lang="en-US" b="1">
                <a:latin typeface="Cambria" panose="02040503050406030204" pitchFamily="18" charset="0"/>
              </a:rPr>
              <a:t>name</a:t>
            </a:r>
            <a:endParaRPr lang="en-US">
              <a:latin typeface="Cambria" panose="02040503050406030204" pitchFamily="18" charset="0"/>
            </a:endParaRP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Tag that creates an element in a list:</a:t>
            </a:r>
          </a:p>
          <a:p>
            <a:pPr lvl="1" algn="just">
              <a:lnSpc>
                <a:spcPct val="90000"/>
              </a:lnSpc>
              <a:buNone/>
            </a:pPr>
            <a:r>
              <a:rPr lang="en-US" b="1">
                <a:solidFill>
                  <a:srgbClr val="0000FF"/>
                </a:solidFill>
                <a:latin typeface="Cambria" panose="02040503050406030204" pitchFamily="18" charset="0"/>
              </a:rPr>
              <a:t>&lt;option&gt;</a:t>
            </a: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Element title</a:t>
            </a:r>
            <a:r>
              <a:rPr lang="en-US" b="1">
                <a:solidFill>
                  <a:srgbClr val="0000FF"/>
                </a:solidFill>
                <a:latin typeface="Cambria" panose="02040503050406030204" pitchFamily="18" charset="0"/>
              </a:rPr>
              <a:t>&lt;/option&gt;</a:t>
            </a:r>
            <a:endParaRPr lang="en-US">
              <a:solidFill>
                <a:srgbClr val="0000FF"/>
              </a:solidFill>
              <a:latin typeface="Cambria" panose="02040503050406030204" pitchFamily="18" charset="0"/>
            </a:endParaRPr>
          </a:p>
          <a:p>
            <a:pPr lvl="1" algn="just">
              <a:lnSpc>
                <a:spcPct val="90000"/>
              </a:lnSpc>
            </a:pPr>
            <a:r>
              <a:rPr lang="en-US">
                <a:latin typeface="Cambria" panose="02040503050406030204" pitchFamily="18" charset="0"/>
              </a:rPr>
              <a:t>Attribute:</a:t>
            </a:r>
          </a:p>
          <a:p>
            <a:pPr lvl="2" algn="just">
              <a:lnSpc>
                <a:spcPct val="90000"/>
              </a:lnSpc>
            </a:pPr>
            <a:r>
              <a:rPr lang="en-US" sz="2800" b="1">
                <a:latin typeface="Cambria" panose="02040503050406030204" pitchFamily="18" charset="0"/>
              </a:rPr>
              <a:t>value</a:t>
            </a:r>
            <a:r>
              <a:rPr lang="en-US" sz="2800">
                <a:latin typeface="Cambria" panose="02040503050406030204" pitchFamily="18" charset="0"/>
              </a:rPr>
              <a:t>=“value”: value the program gets if the element is selected</a:t>
            </a:r>
          </a:p>
          <a:p>
            <a:pPr lvl="2" algn="just">
              <a:lnSpc>
                <a:spcPct val="90000"/>
              </a:lnSpc>
            </a:pPr>
            <a:r>
              <a:rPr lang="en-US" sz="2800" b="1">
                <a:latin typeface="Cambria" panose="02040503050406030204" pitchFamily="18" charset="0"/>
              </a:rPr>
              <a:t>selected</a:t>
            </a:r>
            <a:endParaRPr lang="en-US" sz="2800">
              <a:latin typeface="Cambria" panose="02040503050406030204" pitchFamily="18" charset="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276600"/>
            <a:ext cx="2438400" cy="1704975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3546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029200" cy="508000"/>
            <a:chOff x="789624" y="1191463"/>
            <a:chExt cx="5029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828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ComboBox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tag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&lt;select&gt;</a:t>
            </a:r>
            <a:r>
              <a:rPr lang="en-US" sz="2800">
                <a:latin typeface="Cambria" panose="02040503050406030204" pitchFamily="18" charset="0"/>
              </a:rPr>
              <a:t> is defined Combo Box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&lt;form&gt;</a:t>
            </a:r>
          </a:p>
          <a:p>
            <a:pPr lvl="2">
              <a:buFont typeface="Wingdings" pitchFamily="2" charset="2"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&lt;select name="fruit"&gt;</a:t>
            </a:r>
          </a:p>
          <a:p>
            <a:pPr lvl="3">
              <a:buFont typeface="Wingdings" pitchFamily="2" charset="2"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&lt;option value="Mango"&gt;</a:t>
            </a:r>
            <a:r>
              <a:rPr lang="en-US" sz="2800">
                <a:latin typeface="Cambria" panose="02040503050406030204" pitchFamily="18" charset="0"/>
              </a:rPr>
              <a:t>Mango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&lt;/option&gt;</a:t>
            </a:r>
          </a:p>
          <a:p>
            <a:pPr lvl="3">
              <a:buFont typeface="Wingdings" pitchFamily="2" charset="2"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&lt;option value="Guava"&gt;</a:t>
            </a:r>
            <a:r>
              <a:rPr lang="en-US" sz="2800">
                <a:latin typeface="Cambria" panose="02040503050406030204" pitchFamily="18" charset="0"/>
              </a:rPr>
              <a:t> Guava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&lt;/option&gt;</a:t>
            </a:r>
          </a:p>
          <a:p>
            <a:pPr lvl="3">
              <a:buFont typeface="Wingdings" pitchFamily="2" charset="2"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&lt;option value="Durian"&gt;</a:t>
            </a:r>
            <a:r>
              <a:rPr lang="en-US" sz="2800">
                <a:latin typeface="Cambria" panose="02040503050406030204" pitchFamily="18" charset="0"/>
              </a:rPr>
              <a:t> Durian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&lt;/option&gt;</a:t>
            </a:r>
          </a:p>
          <a:p>
            <a:pPr lvl="3">
              <a:buFont typeface="Wingdings" pitchFamily="2" charset="2"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&lt;option value="Pineapple "&gt;</a:t>
            </a:r>
            <a:r>
              <a:rPr lang="en-US" sz="2800">
                <a:latin typeface="Cambria" panose="02040503050406030204" pitchFamily="18" charset="0"/>
              </a:rPr>
              <a:t> Pineapple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&lt;/option&gt;</a:t>
            </a:r>
          </a:p>
          <a:p>
            <a:pPr lvl="2">
              <a:buFont typeface="Wingdings" pitchFamily="2" charset="2"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&lt;/select&gt;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&lt;/form&gt;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Show in browser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7200" y="2438400"/>
            <a:ext cx="156234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448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029200" cy="508000"/>
            <a:chOff x="789624" y="1191463"/>
            <a:chExt cx="5029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828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Listbox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Similar to Combo box, however :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can see many elements at the same time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multiple elements can be selected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tag: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&lt;select&gt;…&lt;/select&gt;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Attribute: similar to combo and has 2 different attributes:</a:t>
            </a:r>
          </a:p>
          <a:p>
            <a:pPr lvl="1"/>
            <a:r>
              <a:rPr lang="en-US" b="1">
                <a:latin typeface="Cambria" panose="02040503050406030204" pitchFamily="18" charset="0"/>
              </a:rPr>
              <a:t>size</a:t>
            </a:r>
            <a:r>
              <a:rPr lang="en-US">
                <a:latin typeface="Cambria" panose="02040503050406030204" pitchFamily="18" charset="0"/>
              </a:rPr>
              <a:t>=“number of row”</a:t>
            </a:r>
          </a:p>
          <a:p>
            <a:pPr lvl="1"/>
            <a:r>
              <a:rPr lang="en-US" b="1">
                <a:latin typeface="Cambria" panose="02040503050406030204" pitchFamily="18" charset="0"/>
              </a:rPr>
              <a:t>multiple</a:t>
            </a:r>
            <a:r>
              <a:rPr lang="en-US">
                <a:latin typeface="Cambria" panose="02040503050406030204" pitchFamily="18" charset="0"/>
              </a:rPr>
              <a:t>: Allows selection of multiple elements at the same time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tag </a:t>
            </a:r>
            <a:r>
              <a:rPr lang="en-US" sz="2800">
                <a:solidFill>
                  <a:srgbClr val="0000CC"/>
                </a:solidFill>
                <a:latin typeface="Cambria" panose="02040503050406030204" pitchFamily="18" charset="0"/>
              </a:rPr>
              <a:t>&lt;option&gt;…&lt;/option&gt; </a:t>
            </a:r>
            <a:r>
              <a:rPr lang="en-US" sz="2800">
                <a:latin typeface="Cambria" panose="02040503050406030204" pitchFamily="18" charset="0"/>
              </a:rPr>
              <a:t>similar to the combo box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2200" y="1295400"/>
            <a:ext cx="2057400" cy="15430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540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029200" cy="508000"/>
            <a:chOff x="789624" y="1191463"/>
            <a:chExt cx="5029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828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Listbox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tag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&lt;select&gt;</a:t>
            </a:r>
            <a:r>
              <a:rPr lang="en-US" sz="2800">
                <a:latin typeface="Cambria" panose="02040503050406030204" pitchFamily="18" charset="0"/>
              </a:rPr>
              <a:t> define the listbox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&lt;form&gt;</a:t>
            </a:r>
          </a:p>
          <a:p>
            <a:pPr lvl="2">
              <a:buFont typeface="Wingdings" pitchFamily="2" charset="2"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&lt;select name="fruit" 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multiple</a:t>
            </a:r>
            <a:r>
              <a:rPr lang="en-US"/>
              <a:t> size="5"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&gt;</a:t>
            </a:r>
          </a:p>
          <a:p>
            <a:pPr lvl="3">
              <a:buFont typeface="Wingdings" pitchFamily="2" charset="2"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&lt;option value="Mango"&gt;</a:t>
            </a:r>
            <a:r>
              <a:rPr lang="en-US" sz="2800">
                <a:latin typeface="Cambria" panose="02040503050406030204" pitchFamily="18" charset="0"/>
              </a:rPr>
              <a:t>Mango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&lt;/option&gt;</a:t>
            </a:r>
          </a:p>
          <a:p>
            <a:pPr lvl="3">
              <a:buFont typeface="Wingdings" pitchFamily="2" charset="2"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&lt;option value="Guava"&gt;</a:t>
            </a:r>
            <a:r>
              <a:rPr lang="en-US" sz="2800">
                <a:latin typeface="Cambria" panose="02040503050406030204" pitchFamily="18" charset="0"/>
              </a:rPr>
              <a:t> Guava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&lt;/option&gt;</a:t>
            </a:r>
          </a:p>
          <a:p>
            <a:pPr lvl="3">
              <a:buFont typeface="Wingdings" pitchFamily="2" charset="2"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&lt;option value="Durian"&gt;</a:t>
            </a:r>
            <a:r>
              <a:rPr lang="en-US" sz="2800">
                <a:latin typeface="Cambria" panose="02040503050406030204" pitchFamily="18" charset="0"/>
              </a:rPr>
              <a:t> Durian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&lt;/option&gt;</a:t>
            </a:r>
          </a:p>
          <a:p>
            <a:pPr lvl="3">
              <a:buFont typeface="Wingdings" pitchFamily="2" charset="2"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&lt;option value="Pineapple "&gt;</a:t>
            </a:r>
            <a:r>
              <a:rPr lang="en-US" sz="2800">
                <a:latin typeface="Cambria" panose="02040503050406030204" pitchFamily="18" charset="0"/>
              </a:rPr>
              <a:t> Pineapple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&lt;/option&gt;</a:t>
            </a:r>
          </a:p>
          <a:p>
            <a:pPr lvl="2">
              <a:buFont typeface="Wingdings" pitchFamily="2" charset="2"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&lt;/select&gt;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rgbClr val="0000FF"/>
                </a:solidFill>
                <a:latin typeface="Cambria" panose="02040503050406030204" pitchFamily="18" charset="0"/>
              </a:rPr>
              <a:t>&lt;/form&gt;</a:t>
            </a:r>
            <a:endParaRPr lang="en-US" sz="2800">
              <a:solidFill>
                <a:srgbClr val="0000FF"/>
              </a:solidFill>
              <a:latin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Show in browser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0" y="2438400"/>
            <a:ext cx="1714214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4517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029200" cy="508000"/>
            <a:chOff x="789624" y="1191463"/>
            <a:chExt cx="5029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828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Option group 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tag </a:t>
            </a:r>
            <a:r>
              <a:rPr lang="en-US" sz="2800">
                <a:solidFill>
                  <a:srgbClr val="0000CC"/>
                </a:solidFill>
                <a:latin typeface="Cambria" panose="02040503050406030204" pitchFamily="18" charset="0"/>
              </a:rPr>
              <a:t>&lt;optgroup&gt;</a:t>
            </a:r>
          </a:p>
          <a:p>
            <a:pPr lvl="1"/>
            <a:r>
              <a:rPr lang="en-US">
                <a:latin typeface="Cambria" panose="02040503050406030204" pitchFamily="18" charset="0"/>
              </a:rPr>
              <a:t>Grouping options together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Attributes</a:t>
            </a:r>
          </a:p>
          <a:p>
            <a:pPr lvl="1"/>
            <a:r>
              <a:rPr lang="en-US" b="1">
                <a:latin typeface="Cambria" panose="02040503050406030204" pitchFamily="18" charset="0"/>
              </a:rPr>
              <a:t>disabled</a:t>
            </a:r>
            <a:r>
              <a:rPr lang="en-US">
                <a:latin typeface="Cambria" panose="02040503050406030204" pitchFamily="18" charset="0"/>
              </a:rPr>
              <a:t>: not allowed to choose</a:t>
            </a:r>
          </a:p>
          <a:p>
            <a:pPr lvl="1"/>
            <a:r>
              <a:rPr lang="en-US" b="1">
                <a:latin typeface="Cambria" panose="02040503050406030204" pitchFamily="18" charset="0"/>
              </a:rPr>
              <a:t>label</a:t>
            </a:r>
            <a:r>
              <a:rPr lang="en-US">
                <a:latin typeface="Cambria" panose="02040503050406030204" pitchFamily="18" charset="0"/>
              </a:rPr>
              <a:t>=“</a:t>
            </a:r>
            <a:r>
              <a:rPr lang="en-US" i="1">
                <a:latin typeface="Cambria" panose="02040503050406030204" pitchFamily="18" charset="0"/>
              </a:rPr>
              <a:t>group name</a:t>
            </a:r>
            <a:r>
              <a:rPr lang="en-US">
                <a:latin typeface="Cambria" panose="020405030504060302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98564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029200" cy="508000"/>
            <a:chOff x="789624" y="1191463"/>
            <a:chExt cx="5029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828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Option group 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11430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select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="menu"&gt;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optgroup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label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="Coffee"&gt;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option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value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="milkcofeee"&gt;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Milk Coffee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option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option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value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="blackcoffee"&gt;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Black Coffee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option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optgroup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optgroup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label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="Fruit"&gt;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option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value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="Mango"&gt;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Mango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option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option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value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="Guava"&gt;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Guava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option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option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value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="Durian"&gt;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Durian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option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option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value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="Pineapple"&gt;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Pineapple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option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optgroup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select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0" y="1752600"/>
            <a:ext cx="1486029" cy="172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4908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1. Introduction to Form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Forms allows users to enter data on the website. This data can be sent to the server for processing.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The user enters data through the controls. There are many types of controls:</a:t>
            </a:r>
          </a:p>
          <a:p>
            <a:pPr marL="762000" lvl="1" indent="-304800">
              <a:lnSpc>
                <a:spcPct val="110000"/>
              </a:lnSpc>
              <a:buFontTx/>
              <a:buAutoNum type="arabicPeriod"/>
            </a:pPr>
            <a:r>
              <a:rPr lang="en-US">
                <a:latin typeface="Cambria" panose="02040503050406030204" pitchFamily="18" charset="0"/>
              </a:rPr>
              <a:t>Label, Textbox</a:t>
            </a:r>
          </a:p>
          <a:p>
            <a:pPr marL="762000" lvl="1" indent="-304800">
              <a:lnSpc>
                <a:spcPct val="110000"/>
              </a:lnSpc>
              <a:buFontTx/>
              <a:buAutoNum type="arabicPeriod"/>
            </a:pPr>
            <a:r>
              <a:rPr lang="en-US">
                <a:latin typeface="Cambria" panose="02040503050406030204" pitchFamily="18" charset="0"/>
              </a:rPr>
              <a:t>Button, Checkbox, Radio Button</a:t>
            </a:r>
          </a:p>
          <a:p>
            <a:pPr marL="762000" lvl="1" indent="-304800">
              <a:lnSpc>
                <a:spcPct val="110000"/>
              </a:lnSpc>
              <a:buFontTx/>
              <a:buAutoNum type="arabicPeriod"/>
            </a:pPr>
            <a:r>
              <a:rPr lang="en-US">
                <a:latin typeface="Cambria" panose="02040503050406030204" pitchFamily="18" charset="0"/>
              </a:rPr>
              <a:t>Combo box (drop-down menu), Listbox</a:t>
            </a:r>
          </a:p>
          <a:p>
            <a:pPr marL="762000" lvl="1" indent="-304800">
              <a:lnSpc>
                <a:spcPct val="110000"/>
              </a:lnSpc>
              <a:buFontTx/>
              <a:buAutoNum type="arabicPeriod"/>
            </a:pPr>
            <a:r>
              <a:rPr lang="en-US">
                <a:latin typeface="Cambria" panose="02040503050406030204" pitchFamily="18" charset="0"/>
              </a:rPr>
              <a:t>TextArea</a:t>
            </a:r>
          </a:p>
          <a:p>
            <a:pPr marL="762000" lvl="1" indent="-304800">
              <a:lnSpc>
                <a:spcPct val="110000"/>
              </a:lnSpc>
              <a:buFontTx/>
              <a:buAutoNum type="arabicPeriod"/>
            </a:pPr>
            <a:r>
              <a:rPr lang="en-US">
                <a:latin typeface="Cambria" panose="02040503050406030204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6143093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029200" cy="508000"/>
            <a:chOff x="789624" y="1191463"/>
            <a:chExt cx="5029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828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Option group 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1143000"/>
            <a:ext cx="94488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select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name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="menu" 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multiple</a:t>
            </a:r>
            <a:r>
              <a:rPr lang="en-US"/>
              <a:t> size="10"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optgroup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label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="Coffee"&gt;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option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value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="milkcofeee"&gt;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Milk Coffee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option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option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value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="blackcoffee"&gt;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Black Coffee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option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optgroup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optgroup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label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="Fruit"&gt;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option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value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="Mango"&gt;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Mango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option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option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value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="Guava"&gt;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Guava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option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option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value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="Durian"&gt;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Durian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option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option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>
                <a:solidFill>
                  <a:srgbClr val="FF0000"/>
                </a:solidFill>
                <a:latin typeface="Cascadia Mono" panose="020B0609020000020004" pitchFamily="49" charset="0"/>
              </a:rPr>
              <a:t>value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="Pineapple"&gt;</a:t>
            </a:r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Pineapple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option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optgroup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&lt;/</a:t>
            </a:r>
            <a:r>
              <a:rPr lang="en-US">
                <a:solidFill>
                  <a:srgbClr val="800000"/>
                </a:solidFill>
                <a:latin typeface="Cascadia Mono" panose="020B0609020000020004" pitchFamily="49" charset="0"/>
              </a:rPr>
              <a:t>select</a:t>
            </a:r>
            <a:r>
              <a:rPr lang="en-US">
                <a:solidFill>
                  <a:srgbClr val="0000FF"/>
                </a:solidFill>
                <a:latin typeface="Cascadia Mono" panose="020B0609020000020004" pitchFamily="49" charset="0"/>
              </a:rPr>
              <a:t>&gt;</a:t>
            </a:r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5097" y="2438400"/>
            <a:ext cx="1713903" cy="2275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7564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029200" cy="508000"/>
            <a:chOff x="789624" y="1191463"/>
            <a:chExt cx="5029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828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TextArea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TextArea is used to enter long text on multiple lines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Tag:</a:t>
            </a:r>
          </a:p>
          <a:p>
            <a:pPr>
              <a:buNone/>
            </a:pPr>
            <a:r>
              <a:rPr lang="en-US" sz="2800">
                <a:latin typeface="Cambria" panose="02040503050406030204" pitchFamily="18" charset="0"/>
              </a:rPr>
              <a:t>	</a:t>
            </a:r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&lt;textarea&gt;</a:t>
            </a:r>
          </a:p>
          <a:p>
            <a:pPr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		 Default content</a:t>
            </a:r>
          </a:p>
          <a:p>
            <a:pPr>
              <a:buNone/>
            </a:pPr>
            <a:r>
              <a:rPr lang="en-US" sz="2800" b="1">
                <a:solidFill>
                  <a:srgbClr val="0000FF"/>
                </a:solidFill>
                <a:latin typeface="Cambria" panose="02040503050406030204" pitchFamily="18" charset="0"/>
              </a:rPr>
              <a:t>	&lt;/textarea&gt;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Attributes:</a:t>
            </a:r>
          </a:p>
          <a:p>
            <a:pPr lvl="1"/>
            <a:r>
              <a:rPr lang="en-US" b="1">
                <a:latin typeface="Cambria" panose="02040503050406030204" pitchFamily="18" charset="0"/>
              </a:rPr>
              <a:t>name</a:t>
            </a:r>
            <a:r>
              <a:rPr lang="en-US">
                <a:latin typeface="Cambria" panose="02040503050406030204" pitchFamily="18" charset="0"/>
              </a:rPr>
              <a:t>=“name”</a:t>
            </a:r>
          </a:p>
          <a:p>
            <a:pPr lvl="1"/>
            <a:r>
              <a:rPr lang="en-US" b="1">
                <a:latin typeface="Cambria" panose="02040503050406030204" pitchFamily="18" charset="0"/>
              </a:rPr>
              <a:t>rows</a:t>
            </a:r>
            <a:r>
              <a:rPr lang="en-US">
                <a:latin typeface="Cambria" panose="02040503050406030204" pitchFamily="18" charset="0"/>
              </a:rPr>
              <a:t>=“number of row”</a:t>
            </a:r>
          </a:p>
          <a:p>
            <a:pPr lvl="1"/>
            <a:r>
              <a:rPr lang="en-US" b="1">
                <a:latin typeface="Cambria" panose="02040503050406030204" pitchFamily="18" charset="0"/>
              </a:rPr>
              <a:t>cols</a:t>
            </a:r>
            <a:r>
              <a:rPr lang="en-US">
                <a:latin typeface="Cambria" panose="02040503050406030204" pitchFamily="18" charset="0"/>
              </a:rPr>
              <a:t>=“number of column”</a:t>
            </a: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05600" y="1981200"/>
            <a:ext cx="3810000" cy="3579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44121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029200" cy="508000"/>
            <a:chOff x="789624" y="1191463"/>
            <a:chExt cx="5029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828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TextArea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42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tag 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&lt;textarea&gt;</a:t>
            </a:r>
            <a:endParaRPr lang="en-US" sz="2800">
              <a:latin typeface="Cambria" panose="02040503050406030204" pitchFamily="18" charset="0"/>
            </a:endParaRPr>
          </a:p>
          <a:p>
            <a:pPr>
              <a:buFont typeface="Wingdings" pitchFamily="2" charset="2"/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&lt;textarea </a:t>
            </a:r>
            <a:r>
              <a:rPr lang="en-US" sz="2800"/>
              <a:t>rows="10" cols="30"</a:t>
            </a: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&gt;</a:t>
            </a:r>
          </a:p>
          <a:p>
            <a:pPr marL="0" indent="0">
              <a:buNone/>
            </a:pPr>
            <a:r>
              <a:rPr lang="en-US" sz="2800">
                <a:latin typeface="Cambria" panose="02040503050406030204" pitchFamily="18" charset="0"/>
              </a:rPr>
              <a:t>	</a:t>
            </a:r>
            <a:r>
              <a:rPr lang="en-US" sz="2800"/>
              <a:t>AngularJS is a JavaScript framework. It can be added to an HTML page with a  tag.</a:t>
            </a:r>
          </a:p>
          <a:p>
            <a:pPr marL="0" indent="0">
              <a:buNone/>
            </a:pPr>
            <a:r>
              <a:rPr lang="en-US" sz="2800">
                <a:solidFill>
                  <a:srgbClr val="0000FF"/>
                </a:solidFill>
                <a:latin typeface="Cambria" panose="02040503050406030204" pitchFamily="18" charset="0"/>
              </a:rPr>
              <a:t>&lt;/textarea&gt;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Show in browser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2743200"/>
            <a:ext cx="3657600" cy="249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80046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029200" cy="508000"/>
            <a:chOff x="789624" y="1191463"/>
            <a:chExt cx="5029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828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Hidden field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43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Use hidden value storage on the web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Not displayed on the website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Use </a:t>
            </a: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&lt;input type="hidden" /&gt;</a:t>
            </a:r>
            <a:r>
              <a:rPr lang="en-US" sz="2800">
                <a:latin typeface="Cambria" panose="02040503050406030204" pitchFamily="18" charset="0"/>
              </a:rPr>
              <a:t>  tag</a:t>
            </a:r>
            <a:endParaRPr lang="en-US" sz="2800">
              <a:solidFill>
                <a:srgbClr val="0000CC"/>
              </a:solidFill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63286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5029200" cy="508000"/>
            <a:chOff x="789624" y="1191463"/>
            <a:chExt cx="5029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828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File Upload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Used to upload files to the web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solidFill>
                  <a:srgbClr val="002060"/>
                </a:solidFill>
                <a:latin typeface="Cambria" panose="02040503050406030204" pitchFamily="18" charset="0"/>
              </a:rPr>
              <a:t>&lt;input type="file"&gt;</a:t>
            </a:r>
            <a:r>
              <a:rPr lang="en-US" sz="2800">
                <a:latin typeface="Cambria" panose="02040503050406030204" pitchFamily="18" charset="0"/>
              </a:rPr>
              <a:t> tag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Show in browser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2786062"/>
            <a:ext cx="7669161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9615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495800" y="2555117"/>
            <a:ext cx="2667000" cy="109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600">
                <a:latin typeface="Cambria" panose="02040503050406030204" pitchFamily="18" charset="0"/>
                <a:cs typeface="Arial" charset="0"/>
              </a:rPr>
              <a:t>END</a:t>
            </a:r>
          </a:p>
        </p:txBody>
      </p:sp>
      <p:pic>
        <p:nvPicPr>
          <p:cNvPr id="8" name="Picture 2" descr="Image result for minio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1" y="3611303"/>
            <a:ext cx="21812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Image result for minio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2310736"/>
            <a:ext cx="1905000" cy="1905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loud Callout 9"/>
          <p:cNvSpPr/>
          <p:nvPr/>
        </p:nvSpPr>
        <p:spPr>
          <a:xfrm>
            <a:off x="7010400" y="533400"/>
            <a:ext cx="1714500" cy="1745064"/>
          </a:xfrm>
          <a:prstGeom prst="cloudCallout">
            <a:avLst>
              <a:gd name="adj1" fmla="val 45968"/>
              <a:gd name="adj2" fmla="val 9235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latin typeface="Cambria" panose="02040503050406030204" pitchFamily="18" charset="0"/>
              </a:rPr>
              <a:t>Hey! Coding is easy!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80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1. Introduction to Form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8407" y="1062038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</a:pPr>
            <a:endParaRPr lang="en-US"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704531"/>
            <a:ext cx="3609024" cy="5547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23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1. Introduction to Form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8407" y="1062038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The form is where other input elements are stored.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Not visible when web page is displayed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Attributes of &lt;form&gt;</a:t>
            </a:r>
          </a:p>
          <a:p>
            <a:pPr lvl="1"/>
            <a:r>
              <a:rPr lang="en-US" b="1">
                <a:solidFill>
                  <a:srgbClr val="002060"/>
                </a:solidFill>
                <a:latin typeface="Cambria" panose="02040503050406030204" pitchFamily="18" charset="0"/>
              </a:rPr>
              <a:t>name</a:t>
            </a:r>
            <a:r>
              <a:rPr lang="en-US">
                <a:latin typeface="Cambria" panose="02040503050406030204" pitchFamily="18" charset="0"/>
              </a:rPr>
              <a:t>: name of FORM</a:t>
            </a:r>
          </a:p>
          <a:p>
            <a:pPr lvl="1"/>
            <a:r>
              <a:rPr lang="vi-VN" b="1">
                <a:solidFill>
                  <a:srgbClr val="002060"/>
                </a:solidFill>
                <a:latin typeface="Cambria" panose="02040503050406030204" pitchFamily="18" charset="0"/>
              </a:rPr>
              <a:t>action</a:t>
            </a:r>
            <a:r>
              <a:rPr lang="vi-VN">
                <a:latin typeface="Cambria" panose="02040503050406030204" pitchFamily="18" charset="0"/>
              </a:rPr>
              <a:t> : </a:t>
            </a:r>
            <a:r>
              <a:rPr lang="en-US">
                <a:latin typeface="Cambria" panose="02040503050406030204" pitchFamily="18" charset="0"/>
              </a:rPr>
              <a:t>specifies the web page that will receive data processing from this FORM when there is a click event of the SUBMIT button.</a:t>
            </a:r>
          </a:p>
          <a:p>
            <a:pPr lvl="1" algn="just"/>
            <a:r>
              <a:rPr lang="vi-VN" b="1">
                <a:solidFill>
                  <a:srgbClr val="002060"/>
                </a:solidFill>
                <a:latin typeface="Cambria" panose="02040503050406030204" pitchFamily="18" charset="0"/>
              </a:rPr>
              <a:t>method</a:t>
            </a:r>
            <a:r>
              <a:rPr lang="vi-VN">
                <a:latin typeface="Cambria" panose="02040503050406030204" pitchFamily="18" charset="0"/>
              </a:rPr>
              <a:t> : Define data transfer method (</a:t>
            </a:r>
            <a:r>
              <a:rPr lang="vi-VN">
                <a:solidFill>
                  <a:srgbClr val="FF0000"/>
                </a:solidFill>
                <a:latin typeface="Cambria" panose="02040503050406030204" pitchFamily="18" charset="0"/>
              </a:rPr>
              <a:t>POST,</a:t>
            </a:r>
            <a:r>
              <a:rPr lang="en-US">
                <a:solidFill>
                  <a:srgbClr val="FF0000"/>
                </a:solidFill>
                <a:latin typeface="Cambria" panose="02040503050406030204" pitchFamily="18" charset="0"/>
              </a:rPr>
              <a:t> </a:t>
            </a:r>
            <a:r>
              <a:rPr lang="vi-VN">
                <a:solidFill>
                  <a:srgbClr val="FF0000"/>
                </a:solidFill>
                <a:latin typeface="Cambria" panose="02040503050406030204" pitchFamily="18" charset="0"/>
              </a:rPr>
              <a:t>GET</a:t>
            </a:r>
            <a:r>
              <a:rPr lang="en-US">
                <a:solidFill>
                  <a:srgbClr val="FF0000"/>
                </a:solidFill>
                <a:latin typeface="Cambria" panose="02040503050406030204" pitchFamily="18" charset="0"/>
              </a:rPr>
              <a:t>, PUT, DELETE</a:t>
            </a:r>
            <a:r>
              <a:rPr lang="vi-VN">
                <a:latin typeface="Cambria" panose="02040503050406030204" pitchFamily="18" charset="0"/>
              </a:rPr>
              <a:t>)</a:t>
            </a:r>
            <a:endParaRPr lang="en-US">
              <a:latin typeface="Cambria" panose="02040503050406030204" pitchFamily="18" charset="0"/>
            </a:endParaRPr>
          </a:p>
          <a:p>
            <a:pPr lvl="1"/>
            <a:r>
              <a:rPr lang="en-US">
                <a:latin typeface="Cambria" panose="02040503050406030204" pitchFamily="18" charset="0"/>
              </a:rPr>
              <a:t>…..</a:t>
            </a:r>
          </a:p>
        </p:txBody>
      </p:sp>
    </p:spTree>
    <p:extLst>
      <p:ext uri="{BB962C8B-B14F-4D97-AF65-F5344CB8AC3E}">
        <p14:creationId xmlns:p14="http://schemas.microsoft.com/office/powerpoint/2010/main" val="2771866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4620576" cy="508000"/>
            <a:chOff x="789624" y="1191463"/>
            <a:chExt cx="4620576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4419600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1. Introduction to Form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48407" y="1062038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>
              <a:latin typeface="Cambria" panose="02040503050406030204" pitchFamily="18" charset="0"/>
            </a:endParaRPr>
          </a:p>
        </p:txBody>
      </p:sp>
      <p:graphicFrame>
        <p:nvGraphicFramePr>
          <p:cNvPr id="10" name="Group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30162"/>
              </p:ext>
            </p:extLst>
          </p:nvPr>
        </p:nvGraphicFramePr>
        <p:xfrm>
          <a:off x="990600" y="1066800"/>
          <a:ext cx="7543800" cy="2890838"/>
        </p:xfrm>
        <a:graphic>
          <a:graphicData uri="http://schemas.openxmlformats.org/drawingml/2006/table">
            <a:tbl>
              <a:tblPr/>
              <a:tblGrid>
                <a:gridCol w="754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908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&lt;FORM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ACTION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= url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METHOD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= GET | POST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               = name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TARGET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	= frame_name  |  _blank  |   _self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.VnTime" pitchFamily="34" charset="0"/>
                          <a:cs typeface="Times New Roman" pitchFamily="18" charset="0"/>
                        </a:rPr>
                        <a:t>	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&lt;INPUT ...&gt;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	&lt;INPUT ...&gt;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&lt;/FORM&gt;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846824"/>
              </p:ext>
            </p:extLst>
          </p:nvPr>
        </p:nvGraphicFramePr>
        <p:xfrm>
          <a:off x="1001076" y="4191000"/>
          <a:ext cx="7543800" cy="2225675"/>
        </p:xfrm>
        <a:graphic>
          <a:graphicData uri="http://schemas.openxmlformats.org/drawingml/2006/table">
            <a:tbl>
              <a:tblPr/>
              <a:tblGrid>
                <a:gridCol w="754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25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&lt;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INPUT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TYPE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BUTTON | CHECKBOX | FILE | IMAGE | PASSWORD | RADIO | RESET | SUBMIT | TEXT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= 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string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ALIGN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= LEFT | CENTER | RIGHT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/&gt;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1401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8763000" cy="508000"/>
            <a:chOff x="789624" y="1191463"/>
            <a:chExt cx="87630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85620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2. Distinguish GET/POST/PUT/DELETE method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How to use the GET Method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How to use the POST Method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How to use the PUT Method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>
                <a:latin typeface="Cambria" panose="02040503050406030204" pitchFamily="18" charset="0"/>
              </a:rPr>
              <a:t>How to use the DELETE Method</a:t>
            </a:r>
          </a:p>
          <a:p>
            <a:pPr marL="0" indent="0" algn="just">
              <a:buNone/>
            </a:pPr>
            <a:r>
              <a:rPr lang="en-US" sz="2800">
                <a:latin typeface="Cambria" panose="02040503050406030204" pitchFamily="18" charset="0"/>
                <a:sym typeface="Wingdings" panose="05000000000000000000" pitchFamily="2" charset="2"/>
              </a:rPr>
              <a:t>These 4 types of methods allow us to transfer data from the Client to the Server to process data, each method will have a different way of transmitting and receiving data (depending on the technical processing purpose of the Programmer).</a:t>
            </a:r>
            <a:endParaRPr lang="en-US" sz="2800">
              <a:latin typeface="Cambria" panose="02040503050406030204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6400" y="4648200"/>
            <a:ext cx="5461000" cy="1524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89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52400" y="482600"/>
            <a:ext cx="6553200" cy="508000"/>
            <a:chOff x="789624" y="1191463"/>
            <a:chExt cx="6553200" cy="508000"/>
          </a:xfrm>
        </p:grpSpPr>
        <p:sp>
          <p:nvSpPr>
            <p:cNvPr id="3" name="AutoShape 52"/>
            <p:cNvSpPr>
              <a:spLocks noChangeArrowheads="1"/>
            </p:cNvSpPr>
            <p:nvPr/>
          </p:nvSpPr>
          <p:spPr bwMode="gray">
            <a:xfrm>
              <a:off x="990600" y="1191463"/>
              <a:ext cx="6352224" cy="508000"/>
            </a:xfrm>
            <a:prstGeom prst="roundRect">
              <a:avLst>
                <a:gd name="adj" fmla="val 50000"/>
              </a:avLst>
            </a:prstGeom>
            <a:noFill/>
            <a:ln w="28575" algn="ctr">
              <a:solidFill>
                <a:srgbClr val="C0C0C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gradFill rotWithShape="1">
                    <a:gsLst>
                      <a:gs pos="0">
                        <a:schemeClr val="accent1">
                          <a:gamma/>
                          <a:tint val="0"/>
                          <a:invGamma/>
                        </a:schemeClr>
                      </a:gs>
                      <a:gs pos="100000">
                        <a:schemeClr val="accent1"/>
                      </a:gs>
                    </a:gsLst>
                    <a:lin ang="0" scaled="1"/>
                  </a:gra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76200" dir="10800000" kx="-3284103" algn="b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sz="2800" b="1">
                  <a:latin typeface="Cambria" panose="02040503050406030204" pitchFamily="18" charset="0"/>
                </a:rPr>
                <a:t>Using the GET Method</a:t>
              </a:r>
            </a:p>
          </p:txBody>
        </p:sp>
        <p:grpSp>
          <p:nvGrpSpPr>
            <p:cNvPr id="4" name="Group 17"/>
            <p:cNvGrpSpPr>
              <a:grpSpLocks/>
            </p:cNvGrpSpPr>
            <p:nvPr/>
          </p:nvGrpSpPr>
          <p:grpSpPr bwMode="auto">
            <a:xfrm>
              <a:off x="789624" y="1295400"/>
              <a:ext cx="353376" cy="272472"/>
              <a:chOff x="1110" y="2656"/>
              <a:chExt cx="1549" cy="1351"/>
            </a:xfrm>
          </p:grpSpPr>
          <p:sp>
            <p:nvSpPr>
              <p:cNvPr id="5" name="AutoShape 18"/>
              <p:cNvSpPr>
                <a:spLocks noChangeArrowheads="1"/>
              </p:cNvSpPr>
              <p:nvPr/>
            </p:nvSpPr>
            <p:spPr bwMode="gray">
              <a:xfrm>
                <a:off x="1123" y="2679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C0C0C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6" name="AutoShape 19"/>
              <p:cNvSpPr>
                <a:spLocks noChangeArrowheads="1"/>
              </p:cNvSpPr>
              <p:nvPr/>
            </p:nvSpPr>
            <p:spPr bwMode="gray">
              <a:xfrm>
                <a:off x="1110" y="2656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499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1">
                    <a:srgbClr val="E6E6E6"/>
                  </a:gs>
                  <a:gs pos="66001">
                    <a:srgbClr val="7D8496"/>
                  </a:gs>
                  <a:gs pos="73500">
                    <a:srgbClr val="E6E6E6"/>
                  </a:gs>
                  <a:gs pos="92501">
                    <a:srgbClr val="7D8496"/>
                  </a:gs>
                  <a:gs pos="100000">
                    <a:srgbClr val="E6E6E6"/>
                  </a:gs>
                </a:gsLst>
                <a:lin ang="27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  <p:sp>
            <p:nvSpPr>
              <p:cNvPr id="7" name="AutoShape 20"/>
              <p:cNvSpPr>
                <a:spLocks noChangeArrowheads="1"/>
              </p:cNvSpPr>
              <p:nvPr/>
            </p:nvSpPr>
            <p:spPr bwMode="gray">
              <a:xfrm>
                <a:off x="1200" y="2736"/>
                <a:ext cx="1350" cy="1168"/>
              </a:xfrm>
              <a:prstGeom prst="hexagon">
                <a:avLst>
                  <a:gd name="adj" fmla="val 28896"/>
                  <a:gd name="vf" fmla="val 115470"/>
                </a:avLst>
              </a:prstGeom>
              <a:gradFill rotWithShape="1">
                <a:gsLst>
                  <a:gs pos="0">
                    <a:srgbClr val="EFB049">
                      <a:gamma/>
                      <a:shade val="46275"/>
                      <a:invGamma/>
                    </a:srgbClr>
                  </a:gs>
                  <a:gs pos="100000">
                    <a:srgbClr val="EFB049"/>
                  </a:gs>
                </a:gsLst>
                <a:lin ang="27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en-US" b="1" kern="0">
                  <a:solidFill>
                    <a:srgbClr val="000000"/>
                  </a:solidFill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99166BD8-DA3C-4BE0-9C00-AA0485D1F6D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" name="Content Placeholder 2"/>
          <p:cNvSpPr txBox="1">
            <a:spLocks/>
          </p:cNvSpPr>
          <p:nvPr/>
        </p:nvSpPr>
        <p:spPr>
          <a:xfrm>
            <a:off x="457200" y="1076325"/>
            <a:ext cx="11430000" cy="52482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Form arguments are included in the URL of the Action attribute in the &lt;Form&gt; . tag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The amount of form argument data transmitted is limited by the maximum length of a URL in the Address bar. (maximum of a URL is 2048 bytes)</a:t>
            </a:r>
          </a:p>
          <a:p>
            <a:pPr algn="just">
              <a:buFont typeface="Wingdings" panose="05000000000000000000" pitchFamily="2" charset="2"/>
              <a:buChar char="ü"/>
            </a:pPr>
            <a:r>
              <a:rPr lang="en-US" sz="2800">
                <a:latin typeface="Cambria" panose="02040503050406030204" pitchFamily="18" charset="0"/>
              </a:rPr>
              <a:t>Usually used to send data and query data back to the Client</a:t>
            </a:r>
          </a:p>
        </p:txBody>
      </p:sp>
    </p:spTree>
    <p:extLst>
      <p:ext uri="{BB962C8B-B14F-4D97-AF65-F5344CB8AC3E}">
        <p14:creationId xmlns:p14="http://schemas.microsoft.com/office/powerpoint/2010/main" val="4202428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1676</TotalTime>
  <Words>2467</Words>
  <Application>Microsoft Office PowerPoint</Application>
  <PresentationFormat>Widescreen</PresentationFormat>
  <Paragraphs>345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.VnTime</vt:lpstr>
      <vt:lpstr>Arial</vt:lpstr>
      <vt:lpstr>Calibri</vt:lpstr>
      <vt:lpstr>Cambria</vt:lpstr>
      <vt:lpstr>Cascadia Mono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Trần Duy Thanh</cp:lastModifiedBy>
  <cp:revision>829</cp:revision>
  <dcterms:created xsi:type="dcterms:W3CDTF">2011-04-06T04:04:31Z</dcterms:created>
  <dcterms:modified xsi:type="dcterms:W3CDTF">2024-01-09T03:56:31Z</dcterms:modified>
</cp:coreProperties>
</file>