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61" r:id="rId3"/>
    <p:sldId id="262" r:id="rId4"/>
    <p:sldId id="263" r:id="rId5"/>
    <p:sldId id="265" r:id="rId6"/>
    <p:sldId id="266" r:id="rId7"/>
    <p:sldId id="264" r:id="rId8"/>
    <p:sldId id="267" r:id="rId9"/>
    <p:sldId id="277" r:id="rId10"/>
    <p:sldId id="278" r:id="rId11"/>
    <p:sldId id="279" r:id="rId12"/>
    <p:sldId id="268" r:id="rId13"/>
    <p:sldId id="280" r:id="rId14"/>
    <p:sldId id="281" r:id="rId15"/>
    <p:sldId id="282" r:id="rId16"/>
    <p:sldId id="283" r:id="rId17"/>
    <p:sldId id="269" r:id="rId18"/>
    <p:sldId id="284" r:id="rId19"/>
    <p:sldId id="285" r:id="rId20"/>
    <p:sldId id="286" r:id="rId21"/>
    <p:sldId id="270" r:id="rId22"/>
    <p:sldId id="287" r:id="rId23"/>
    <p:sldId id="288" r:id="rId24"/>
    <p:sldId id="271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272" r:id="rId39"/>
    <p:sldId id="302" r:id="rId40"/>
    <p:sldId id="303" r:id="rId41"/>
    <p:sldId id="304" r:id="rId42"/>
    <p:sldId id="305" r:id="rId43"/>
    <p:sldId id="306" r:id="rId44"/>
    <p:sldId id="307" r:id="rId45"/>
    <p:sldId id="273" r:id="rId46"/>
    <p:sldId id="309" r:id="rId47"/>
    <p:sldId id="311" r:id="rId48"/>
    <p:sldId id="312" r:id="rId49"/>
    <p:sldId id="313" r:id="rId50"/>
    <p:sldId id="314" r:id="rId51"/>
    <p:sldId id="310" r:id="rId52"/>
    <p:sldId id="317" r:id="rId53"/>
    <p:sldId id="318" r:id="rId54"/>
    <p:sldId id="315" r:id="rId55"/>
    <p:sldId id="316" r:id="rId56"/>
    <p:sldId id="319" r:id="rId57"/>
    <p:sldId id="274" r:id="rId58"/>
    <p:sldId id="321" r:id="rId59"/>
    <p:sldId id="322" r:id="rId60"/>
    <p:sldId id="323" r:id="rId61"/>
    <p:sldId id="324" r:id="rId62"/>
    <p:sldId id="325" r:id="rId63"/>
    <p:sldId id="330" r:id="rId64"/>
    <p:sldId id="332" r:id="rId65"/>
    <p:sldId id="333" r:id="rId66"/>
    <p:sldId id="326" r:id="rId67"/>
    <p:sldId id="320" r:id="rId68"/>
    <p:sldId id="260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89587" autoAdjust="0"/>
  </p:normalViewPr>
  <p:slideViewPr>
    <p:cSldViewPr>
      <p:cViewPr varScale="1">
        <p:scale>
          <a:sx n="58" d="100"/>
          <a:sy n="58" d="100"/>
        </p:scale>
        <p:origin x="586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09/01/2024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37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01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85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03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20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03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10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6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78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54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5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01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22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1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47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218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592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892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72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897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32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56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191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4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286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528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939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035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444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019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613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57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484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415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777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041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487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547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045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15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442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96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82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128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532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626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257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979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857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771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377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076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5993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69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374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07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0457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887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6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29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91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Graphic Design and Web Business Development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vi-VN" sz="4400" b="0" kern="0">
                <a:solidFill>
                  <a:srgbClr val="002060"/>
                </a:solidFill>
                <a:latin typeface="Cambria" panose="02040503050406030204" pitchFamily="18" charset="0"/>
              </a:rPr>
              <a:t>Javascript</a:t>
            </a:r>
            <a:r>
              <a:rPr lang="en-US" sz="4400" b="0" kern="0">
                <a:solidFill>
                  <a:srgbClr val="002060"/>
                </a:solidFill>
                <a:latin typeface="Cambria" panose="02040503050406030204" pitchFamily="18" charset="0"/>
              </a:rPr>
              <a:t> Part 1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Image result for html css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22222"/>
            <a:ext cx="450532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 commerce 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2"/>
          <a:stretch/>
        </p:blipFill>
        <p:spPr bwMode="auto">
          <a:xfrm>
            <a:off x="8534400" y="3286126"/>
            <a:ext cx="3333750" cy="311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JavaScript Concepts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JavaScript can enhance the dynamics and interactivity of web pages.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Provide user interaction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Dynamic content change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Validate data</a:t>
            </a:r>
          </a:p>
        </p:txBody>
      </p:sp>
    </p:spTree>
    <p:extLst>
      <p:ext uri="{BB962C8B-B14F-4D97-AF65-F5344CB8AC3E}">
        <p14:creationId xmlns:p14="http://schemas.microsoft.com/office/powerpoint/2010/main" val="3689536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JavaScript Concepts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Important Note: Java and JavaScript are two completely different languages</a:t>
            </a:r>
            <a:endParaRPr lang="en-US" sz="2800">
              <a:latin typeface="Cambria" panose="02040503050406030204" pitchFamily="18" charset="0"/>
            </a:endParaRPr>
          </a:p>
          <a:p>
            <a:pPr lvl="1" algn="just"/>
            <a:r>
              <a:rPr lang="en-US">
                <a:latin typeface="Cambria" panose="02040503050406030204" pitchFamily="18" charset="0"/>
              </a:rPr>
              <a:t>Java </a:t>
            </a:r>
          </a:p>
          <a:p>
            <a:pPr lvl="2" algn="just"/>
            <a:r>
              <a:rPr lang="en-US" sz="2800">
                <a:latin typeface="Cambria" panose="02040503050406030204" pitchFamily="18" charset="0"/>
              </a:rPr>
              <a:t>Java is an object-oriented programming language</a:t>
            </a:r>
          </a:p>
          <a:p>
            <a:pPr lvl="2" algn="just"/>
            <a:r>
              <a:rPr lang="en-US" sz="2800">
                <a:latin typeface="Cambria" panose="02040503050406030204" pitchFamily="18" charset="0"/>
              </a:rPr>
              <a:t>Developed by Sun Microsystems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JavaScript</a:t>
            </a:r>
          </a:p>
          <a:p>
            <a:pPr lvl="2" algn="just"/>
            <a:r>
              <a:rPr lang="en-US" sz="2800">
                <a:latin typeface="Cambria" panose="02040503050406030204" pitchFamily="18" charset="0"/>
              </a:rPr>
              <a:t>Javascript Is a WEB scripting language</a:t>
            </a:r>
          </a:p>
          <a:p>
            <a:pPr lvl="2" algn="just"/>
            <a:r>
              <a:rPr lang="en-US" sz="2800">
                <a:latin typeface="Cambria" panose="02040503050406030204" pitchFamily="18" charset="0"/>
              </a:rPr>
              <a:t>Developed by Netscape</a:t>
            </a:r>
          </a:p>
        </p:txBody>
      </p:sp>
    </p:spTree>
    <p:extLst>
      <p:ext uri="{BB962C8B-B14F-4D97-AF65-F5344CB8AC3E}">
        <p14:creationId xmlns:p14="http://schemas.microsoft.com/office/powerpoint/2010/main" val="388521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Embed JavaScript in the web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Direct embedding</a:t>
            </a:r>
          </a:p>
          <a:p>
            <a:pPr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	</a:t>
            </a:r>
            <a:r>
              <a:rPr lang="en-US" sz="2800">
                <a:solidFill>
                  <a:srgbClr val="0070C0"/>
                </a:solidFill>
                <a:latin typeface="Cambria" panose="02040503050406030204" pitchFamily="18" charset="0"/>
              </a:rPr>
              <a:t>&lt;script</a:t>
            </a:r>
            <a:r>
              <a:rPr lang="en-US" sz="2800">
                <a:latin typeface="Cambria" panose="02040503050406030204" pitchFamily="18" charset="0"/>
              </a:rPr>
              <a:t> type=“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text/javascript</a:t>
            </a:r>
            <a:r>
              <a:rPr lang="en-US" sz="2800">
                <a:latin typeface="Cambria" panose="02040503050406030204" pitchFamily="18" charset="0"/>
              </a:rPr>
              <a:t>”&gt;</a:t>
            </a:r>
          </a:p>
          <a:p>
            <a:pPr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	&lt;!--</a:t>
            </a:r>
          </a:p>
          <a:p>
            <a:pPr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			</a:t>
            </a:r>
            <a:r>
              <a:rPr lang="en-US" sz="2800">
                <a:solidFill>
                  <a:srgbClr val="003300"/>
                </a:solidFill>
                <a:latin typeface="Cambria" panose="02040503050406030204" pitchFamily="18" charset="0"/>
              </a:rPr>
              <a:t>// Javascript commands</a:t>
            </a:r>
          </a:p>
          <a:p>
            <a:pPr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	--&gt;</a:t>
            </a:r>
          </a:p>
          <a:p>
            <a:pPr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	</a:t>
            </a:r>
            <a:r>
              <a:rPr lang="en-US" sz="2800">
                <a:solidFill>
                  <a:srgbClr val="0070C0"/>
                </a:solidFill>
                <a:latin typeface="Cambria" panose="02040503050406030204" pitchFamily="18" charset="0"/>
              </a:rPr>
              <a:t>&lt;/script&gt;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Embed script from another file</a:t>
            </a:r>
          </a:p>
          <a:p>
            <a:pPr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	</a:t>
            </a:r>
            <a:r>
              <a:rPr lang="en-US" sz="2800">
                <a:solidFill>
                  <a:srgbClr val="0070C0"/>
                </a:solidFill>
                <a:latin typeface="Cambria" panose="02040503050406030204" pitchFamily="18" charset="0"/>
              </a:rPr>
              <a:t>&lt;script </a:t>
            </a:r>
            <a:r>
              <a:rPr lang="en-US" sz="2800">
                <a:latin typeface="Cambria" panose="02040503050406030204" pitchFamily="18" charset="0"/>
              </a:rPr>
              <a:t>src=“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file_javascript.js</a:t>
            </a:r>
            <a:r>
              <a:rPr lang="en-US" sz="2800">
                <a:latin typeface="Cambria" panose="02040503050406030204" pitchFamily="18" charset="0"/>
              </a:rPr>
              <a:t>”</a:t>
            </a:r>
            <a:r>
              <a:rPr lang="en-US" sz="2800">
                <a:solidFill>
                  <a:srgbClr val="0070C0"/>
                </a:solidFill>
                <a:latin typeface="Cambria" panose="02040503050406030204" pitchFamily="18" charset="0"/>
              </a:rPr>
              <a:t>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860951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Embed JavaScript in the web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>
              <a:spcBef>
                <a:spcPts val="0"/>
              </a:spcBef>
              <a:buFontTx/>
              <a:buNone/>
            </a:pPr>
            <a:r>
              <a:rPr lang="en-US" sz="2700">
                <a:latin typeface="Cambria" panose="02040503050406030204" pitchFamily="18" charset="0"/>
              </a:rPr>
              <a:t>&lt;html&gt; </a:t>
            </a:r>
          </a:p>
          <a:p>
            <a:pPr marL="274320">
              <a:spcBef>
                <a:spcPts val="0"/>
              </a:spcBef>
              <a:buFontTx/>
              <a:buNone/>
            </a:pPr>
            <a:r>
              <a:rPr lang="en-US" sz="2700">
                <a:latin typeface="Cambria" panose="02040503050406030204" pitchFamily="18" charset="0"/>
              </a:rPr>
              <a:t>&lt;head&gt;</a:t>
            </a:r>
          </a:p>
          <a:p>
            <a:pPr marL="274320">
              <a:spcBef>
                <a:spcPts val="0"/>
              </a:spcBef>
              <a:buFontTx/>
              <a:buNone/>
            </a:pPr>
            <a:r>
              <a:rPr lang="en-US" sz="2700">
                <a:latin typeface="Cambria" panose="02040503050406030204" pitchFamily="18" charset="0"/>
              </a:rPr>
              <a:t>		</a:t>
            </a:r>
            <a:r>
              <a:rPr lang="en-US" sz="2700">
                <a:solidFill>
                  <a:srgbClr val="0000FF"/>
                </a:solidFill>
                <a:latin typeface="Cambria" panose="02040503050406030204" pitchFamily="18" charset="0"/>
              </a:rPr>
              <a:t>&lt;</a:t>
            </a:r>
            <a:r>
              <a:rPr lang="en-US" sz="2700" i="1">
                <a:solidFill>
                  <a:srgbClr val="0000FF"/>
                </a:solidFill>
                <a:latin typeface="Cambria" panose="02040503050406030204" pitchFamily="18" charset="0"/>
              </a:rPr>
              <a:t>script </a:t>
            </a:r>
            <a:r>
              <a:rPr lang="en-US" sz="2700" i="1">
                <a:latin typeface="Cambria" panose="02040503050406030204" pitchFamily="18" charset="0"/>
              </a:rPr>
              <a:t>type = “</a:t>
            </a:r>
            <a:r>
              <a:rPr lang="en-US" sz="2700" i="1">
                <a:solidFill>
                  <a:srgbClr val="FF0000"/>
                </a:solidFill>
                <a:latin typeface="Cambria" panose="02040503050406030204" pitchFamily="18" charset="0"/>
              </a:rPr>
              <a:t>text/javascript</a:t>
            </a:r>
            <a:r>
              <a:rPr lang="en-US" sz="2700" i="1">
                <a:latin typeface="Cambria" panose="02040503050406030204" pitchFamily="18" charset="0"/>
              </a:rPr>
              <a:t>"&gt; </a:t>
            </a:r>
          </a:p>
          <a:p>
            <a:pPr marL="274320">
              <a:spcBef>
                <a:spcPts val="0"/>
              </a:spcBef>
              <a:buFontTx/>
              <a:buNone/>
            </a:pPr>
            <a:r>
              <a:rPr lang="en-US" sz="2700" i="1">
                <a:latin typeface="Cambria" panose="02040503050406030204" pitchFamily="18" charset="0"/>
              </a:rPr>
              <a:t>			</a:t>
            </a:r>
            <a:r>
              <a:rPr lang="en-US" sz="2700" i="1">
                <a:solidFill>
                  <a:srgbClr val="003300"/>
                </a:solidFill>
                <a:latin typeface="Cambria" panose="02040503050406030204" pitchFamily="18" charset="0"/>
              </a:rPr>
              <a:t>some 	statements </a:t>
            </a:r>
          </a:p>
          <a:p>
            <a:pPr marL="274320">
              <a:spcBef>
                <a:spcPts val="0"/>
              </a:spcBef>
              <a:buFontTx/>
              <a:buNone/>
            </a:pPr>
            <a:r>
              <a:rPr lang="en-US" sz="2700" i="1">
                <a:latin typeface="Cambria" panose="02040503050406030204" pitchFamily="18" charset="0"/>
              </a:rPr>
              <a:t>		</a:t>
            </a:r>
            <a:r>
              <a:rPr lang="en-US" sz="2700" i="1">
                <a:solidFill>
                  <a:srgbClr val="0000FF"/>
                </a:solidFill>
                <a:latin typeface="Cambria" panose="02040503050406030204" pitchFamily="18" charset="0"/>
              </a:rPr>
              <a:t>&lt;/script&gt;</a:t>
            </a:r>
          </a:p>
          <a:p>
            <a:pPr marL="274320">
              <a:spcBef>
                <a:spcPts val="0"/>
              </a:spcBef>
              <a:buFontTx/>
              <a:buNone/>
            </a:pPr>
            <a:r>
              <a:rPr lang="en-US" sz="2700" i="1">
                <a:latin typeface="Cambria" panose="02040503050406030204" pitchFamily="18" charset="0"/>
              </a:rPr>
              <a:t>&lt;/head&gt; </a:t>
            </a:r>
          </a:p>
          <a:p>
            <a:pPr marL="274320">
              <a:spcBef>
                <a:spcPts val="0"/>
              </a:spcBef>
              <a:buFontTx/>
              <a:buNone/>
            </a:pPr>
            <a:r>
              <a:rPr lang="en-US" sz="2700" i="1">
                <a:latin typeface="Cambria" panose="02040503050406030204" pitchFamily="18" charset="0"/>
              </a:rPr>
              <a:t>&lt;body&gt;</a:t>
            </a:r>
          </a:p>
          <a:p>
            <a:pPr marL="274320">
              <a:spcBef>
                <a:spcPts val="0"/>
              </a:spcBef>
              <a:buFontTx/>
              <a:buNone/>
            </a:pPr>
            <a:r>
              <a:rPr lang="en-US" sz="2700" i="1">
                <a:latin typeface="Cambria" panose="02040503050406030204" pitchFamily="18" charset="0"/>
              </a:rPr>
              <a:t>		</a:t>
            </a:r>
            <a:r>
              <a:rPr lang="en-US" sz="2700" i="1">
                <a:solidFill>
                  <a:srgbClr val="0000FF"/>
                </a:solidFill>
                <a:latin typeface="Cambria" panose="02040503050406030204" pitchFamily="18" charset="0"/>
              </a:rPr>
              <a:t>&lt;script </a:t>
            </a:r>
            <a:r>
              <a:rPr lang="en-US" sz="2700" i="1">
                <a:latin typeface="Cambria" panose="02040503050406030204" pitchFamily="18" charset="0"/>
              </a:rPr>
              <a:t>type="</a:t>
            </a:r>
            <a:r>
              <a:rPr lang="en-US" sz="2700" i="1">
                <a:solidFill>
                  <a:srgbClr val="FF0000"/>
                </a:solidFill>
                <a:latin typeface="Cambria" panose="02040503050406030204" pitchFamily="18" charset="0"/>
              </a:rPr>
              <a:t>text/javascript</a:t>
            </a:r>
            <a:r>
              <a:rPr lang="en-US" sz="2700" i="1">
                <a:latin typeface="Cambria" panose="02040503050406030204" pitchFamily="18" charset="0"/>
              </a:rPr>
              <a:t>"&gt; </a:t>
            </a:r>
          </a:p>
          <a:p>
            <a:pPr marL="274320">
              <a:spcBef>
                <a:spcPts val="0"/>
              </a:spcBef>
              <a:buFontTx/>
              <a:buNone/>
            </a:pPr>
            <a:r>
              <a:rPr lang="en-US" sz="2700" i="1">
                <a:latin typeface="Cambria" panose="02040503050406030204" pitchFamily="18" charset="0"/>
              </a:rPr>
              <a:t>	 		</a:t>
            </a:r>
            <a:r>
              <a:rPr lang="en-US" sz="2700" i="1">
                <a:solidFill>
                  <a:srgbClr val="003300"/>
                </a:solidFill>
                <a:latin typeface="Cambria" panose="02040503050406030204" pitchFamily="18" charset="0"/>
              </a:rPr>
              <a:t>some statements  </a:t>
            </a:r>
            <a:r>
              <a:rPr lang="en-US" sz="2700" i="1">
                <a:solidFill>
                  <a:srgbClr val="00B050"/>
                </a:solidFill>
                <a:latin typeface="Cambria" panose="02040503050406030204" pitchFamily="18" charset="0"/>
              </a:rPr>
              <a:t>	</a:t>
            </a:r>
          </a:p>
          <a:p>
            <a:pPr marL="274320">
              <a:spcBef>
                <a:spcPts val="0"/>
              </a:spcBef>
              <a:buFontTx/>
              <a:buNone/>
            </a:pPr>
            <a:r>
              <a:rPr lang="en-US" sz="2700" i="1">
                <a:latin typeface="Cambria" panose="02040503050406030204" pitchFamily="18" charset="0"/>
              </a:rPr>
              <a:t>		</a:t>
            </a:r>
            <a:r>
              <a:rPr lang="en-US" sz="2700" i="1">
                <a:solidFill>
                  <a:srgbClr val="0000FF"/>
                </a:solidFill>
                <a:latin typeface="Cambria" panose="02040503050406030204" pitchFamily="18" charset="0"/>
              </a:rPr>
              <a:t>&lt;/script&gt; </a:t>
            </a:r>
            <a:r>
              <a:rPr lang="en-US" sz="2700" i="1">
                <a:latin typeface="Cambria" panose="02040503050406030204" pitchFamily="18" charset="0"/>
              </a:rPr>
              <a:t>	</a:t>
            </a:r>
          </a:p>
          <a:p>
            <a:pPr marL="274320">
              <a:spcBef>
                <a:spcPts val="0"/>
              </a:spcBef>
              <a:buFontTx/>
              <a:buNone/>
            </a:pPr>
            <a:r>
              <a:rPr lang="en-US" sz="2700" i="1">
                <a:latin typeface="Cambria" panose="02040503050406030204" pitchFamily="18" charset="0"/>
              </a:rPr>
              <a:t>		</a:t>
            </a:r>
            <a:r>
              <a:rPr lang="en-US" sz="2700" i="1">
                <a:solidFill>
                  <a:srgbClr val="0000FF"/>
                </a:solidFill>
                <a:latin typeface="Cambria" panose="02040503050406030204" pitchFamily="18" charset="0"/>
              </a:rPr>
              <a:t>&lt;script </a:t>
            </a:r>
            <a:r>
              <a:rPr lang="en-US" sz="2700" i="1">
                <a:latin typeface="Cambria" panose="02040503050406030204" pitchFamily="18" charset="0"/>
              </a:rPr>
              <a:t>src = “</a:t>
            </a:r>
            <a:r>
              <a:rPr lang="en-US" sz="2700" i="1">
                <a:solidFill>
                  <a:srgbClr val="FF0000"/>
                </a:solidFill>
                <a:latin typeface="Cambria" panose="02040503050406030204" pitchFamily="18" charset="0"/>
              </a:rPr>
              <a:t>file_script.js</a:t>
            </a:r>
            <a:r>
              <a:rPr lang="en-US" sz="2700" i="1">
                <a:latin typeface="Cambria" panose="02040503050406030204" pitchFamily="18" charset="0"/>
              </a:rPr>
              <a:t>"&gt; </a:t>
            </a:r>
            <a:r>
              <a:rPr lang="en-US" sz="2700" i="1">
                <a:solidFill>
                  <a:srgbClr val="0000FF"/>
                </a:solidFill>
                <a:latin typeface="Cambria" panose="02040503050406030204" pitchFamily="18" charset="0"/>
              </a:rPr>
              <a:t>&lt;/script&gt;</a:t>
            </a:r>
          </a:p>
          <a:p>
            <a:pPr marL="274320">
              <a:spcBef>
                <a:spcPts val="0"/>
              </a:spcBef>
              <a:buFontTx/>
              <a:buNone/>
            </a:pPr>
            <a:r>
              <a:rPr lang="en-US" sz="2700" i="1">
                <a:latin typeface="Cambria" panose="02040503050406030204" pitchFamily="18" charset="0"/>
              </a:rPr>
              <a:t>&lt;/body&gt; </a:t>
            </a:r>
          </a:p>
          <a:p>
            <a:pPr marL="274320">
              <a:spcBef>
                <a:spcPts val="0"/>
              </a:spcBef>
              <a:buFontTx/>
              <a:buNone/>
            </a:pPr>
            <a:r>
              <a:rPr lang="en-US" sz="2700" i="1">
                <a:latin typeface="Cambria" panose="02040503050406030204" pitchFamily="18" charset="0"/>
              </a:rPr>
              <a:t>&lt;/html&gt;</a:t>
            </a:r>
            <a:endParaRPr lang="en-US" sz="27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6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Embed JavaScript in the web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Placed between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&lt;head&gt; </a:t>
            </a:r>
            <a:r>
              <a:rPr lang="en-US" sz="2800">
                <a:latin typeface="Cambria" panose="02040503050406030204" pitchFamily="18" charset="0"/>
              </a:rPr>
              <a:t>and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&lt;/head&gt; </a:t>
            </a:r>
            <a:r>
              <a:rPr lang="en-US" sz="2800">
                <a:latin typeface="Cambria" panose="02040503050406030204" pitchFamily="18" charset="0"/>
              </a:rPr>
              <a:t>tags: the script will execute as soon as the web page is opened.</a:t>
            </a:r>
            <a:endParaRPr lang="vi-VN" sz="2800">
              <a:latin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Placed between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&lt;body&gt; </a:t>
            </a:r>
            <a:r>
              <a:rPr lang="en-US" sz="2800">
                <a:latin typeface="Cambria" panose="02040503050406030204" pitchFamily="18" charset="0"/>
              </a:rPr>
              <a:t>and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&lt;/body&gt; </a:t>
            </a:r>
            <a:r>
              <a:rPr lang="en-US" sz="2800">
                <a:latin typeface="Cambria" panose="02040503050406030204" pitchFamily="18" charset="0"/>
              </a:rPr>
              <a:t>tags: The script in the body is executed while the web page is open (after executing the scripts contained in the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&lt;head&gt; </a:t>
            </a:r>
            <a:r>
              <a:rPr lang="en-US" sz="2800">
                <a:latin typeface="Cambria" panose="02040503050406030204" pitchFamily="18" charset="0"/>
              </a:rPr>
              <a:t>section).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vi-VN" sz="2800">
                <a:latin typeface="Cambria" panose="02040503050406030204" pitchFamily="18" charset="0"/>
              </a:rPr>
              <a:t>Unlimited scripts.</a:t>
            </a:r>
          </a:p>
        </p:txBody>
      </p:sp>
    </p:spTree>
    <p:extLst>
      <p:ext uri="{BB962C8B-B14F-4D97-AF65-F5344CB8AC3E}">
        <p14:creationId xmlns:p14="http://schemas.microsoft.com/office/powerpoint/2010/main" val="73672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Embed JavaScript in the web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Example 1:</a:t>
            </a:r>
            <a:endParaRPr lang="vi-VN" sz="2800"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1447800"/>
            <a:ext cx="9372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html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head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meta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charset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="utf-8"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title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&gt;&lt;/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title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script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="text/javascript"&gt;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doSum(a, b)</a:t>
            </a: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      document.getElementById(</a:t>
            </a:r>
            <a:r>
              <a:rPr lang="en-US" sz="1600">
                <a:solidFill>
                  <a:srgbClr val="A31515"/>
                </a:solidFill>
                <a:latin typeface="Cascadia Mono" panose="020B0609020000020004" pitchFamily="49" charset="0"/>
              </a:rPr>
              <a:t>"idresult"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).innerHTML=(eval(a)+eval(b))</a:t>
            </a: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script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head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body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Input a: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="number"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id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="ida"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/&gt;&lt;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br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Input b: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="number"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id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="idb"/&gt;&lt;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br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="button"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value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="Compute +"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onclick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doSum(ida.value, idb.value)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"/&gt;&lt;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br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>
                <a:solidFill>
                  <a:srgbClr val="000000"/>
                </a:solidFill>
                <a:latin typeface="Cascadia Mono" panose="020B0609020000020004" pitchFamily="49" charset="0"/>
              </a:rPr>
              <a:t>    Result:</a:t>
            </a:r>
            <a:r>
              <a:rPr lang="sv-SE" sz="16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60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sv-SE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>
                <a:solidFill>
                  <a:srgbClr val="FF0000"/>
                </a:solidFill>
                <a:latin typeface="Cascadia Mono" panose="020B0609020000020004" pitchFamily="49" charset="0"/>
              </a:rPr>
              <a:t>id</a:t>
            </a:r>
            <a:r>
              <a:rPr lang="sv-SE" sz="1600">
                <a:solidFill>
                  <a:srgbClr val="0000FF"/>
                </a:solidFill>
                <a:latin typeface="Cascadia Mono" panose="020B0609020000020004" pitchFamily="49" charset="0"/>
              </a:rPr>
              <a:t>="idresult"</a:t>
            </a:r>
            <a:r>
              <a:rPr lang="sv-SE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>
                <a:solidFill>
                  <a:srgbClr val="0000FF"/>
                </a:solidFill>
                <a:latin typeface="Cascadia Mono" panose="020B0609020000020004" pitchFamily="49" charset="0"/>
              </a:rPr>
              <a:t>&gt;&lt;/</a:t>
            </a:r>
            <a:r>
              <a:rPr lang="sv-SE" sz="160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sv-SE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body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html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1076325"/>
            <a:ext cx="5029200" cy="208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57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Embed JavaScript in the web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Example 2:</a:t>
            </a:r>
            <a:endParaRPr lang="vi-VN" sz="2800">
              <a:latin typeface="Cambria" panose="020405030504060302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059124"/>
            <a:ext cx="5029200" cy="204004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53376" y="1628415"/>
            <a:ext cx="1153382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head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meta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charset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="utf-8"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title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&gt;&lt;/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title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script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src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="myscript.js"&gt;&lt;/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script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script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="text/javascript"&gt;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callDoSum() {</a:t>
            </a: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txtA = document.getElementById(</a:t>
            </a:r>
            <a:r>
              <a:rPr lang="en-US" sz="1600">
                <a:solidFill>
                  <a:srgbClr val="A31515"/>
                </a:solidFill>
                <a:latin typeface="Cascadia Mono" panose="020B0609020000020004" pitchFamily="49" charset="0"/>
              </a:rPr>
              <a:t>"ida"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txtB = document.getElementById(</a:t>
            </a:r>
            <a:r>
              <a:rPr lang="en-US" sz="1600">
                <a:solidFill>
                  <a:srgbClr val="A31515"/>
                </a:solidFill>
                <a:latin typeface="Cascadia Mono" panose="020B0609020000020004" pitchFamily="49" charset="0"/>
              </a:rPr>
              <a:t>"idb"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result = doSum(txtA.value, txtB.value)</a:t>
            </a: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      document.getElementById(</a:t>
            </a:r>
            <a:r>
              <a:rPr lang="en-US" sz="1600">
                <a:solidFill>
                  <a:srgbClr val="A31515"/>
                </a:solidFill>
                <a:latin typeface="Cascadia Mono" panose="020B0609020000020004" pitchFamily="49" charset="0"/>
              </a:rPr>
              <a:t>"idresult"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).innerHTML = result</a:t>
            </a: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script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head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body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Input a: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="number"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id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="ida"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/&gt;&lt;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br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Input b: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="number"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id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="idb"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/&gt;&lt;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br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="button"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value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="Compute +"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onclick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callDoSum()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/&gt;&lt;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br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Result: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id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="idresult"&gt;&lt;/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body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70860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Conventions in JavaScript</a:t>
              </a:r>
              <a:endParaRPr lang="vi-VN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vi-VN" sz="2800">
                <a:latin typeface="Cambria" panose="02040503050406030204" pitchFamily="18" charset="0"/>
              </a:rPr>
              <a:t>JavaScript is case sensitive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For example, two variables </a:t>
            </a:r>
            <a:r>
              <a:rPr lang="en-US">
                <a:solidFill>
                  <a:srgbClr val="FF0000"/>
                </a:solidFill>
                <a:latin typeface="Cambria" panose="02040503050406030204" pitchFamily="18" charset="0"/>
              </a:rPr>
              <a:t>Java</a:t>
            </a:r>
            <a:r>
              <a:rPr lang="en-US">
                <a:latin typeface="Cambria" panose="02040503050406030204" pitchFamily="18" charset="0"/>
              </a:rPr>
              <a:t>, </a:t>
            </a:r>
            <a:r>
              <a:rPr lang="en-US">
                <a:solidFill>
                  <a:srgbClr val="FF0000"/>
                </a:solidFill>
                <a:latin typeface="Cambria" panose="02040503050406030204" pitchFamily="18" charset="0"/>
              </a:rPr>
              <a:t>java</a:t>
            </a:r>
            <a:r>
              <a:rPr lang="en-US">
                <a:latin typeface="Cambria" panose="02040503050406030204" pitchFamily="18" charset="0"/>
              </a:rPr>
              <a:t> are different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JavaScript statements are terminated with a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; </a:t>
            </a:r>
            <a:r>
              <a:rPr lang="en-US" sz="2800">
                <a:latin typeface="Cambria" panose="02040503050406030204" pitchFamily="18" charset="0"/>
              </a:rPr>
              <a:t>or don't need</a:t>
            </a:r>
            <a:endParaRPr lang="vi-VN" sz="280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Regardless of spaces, tabs, and line breaks in the statement. </a:t>
            </a:r>
          </a:p>
        </p:txBody>
      </p:sp>
    </p:spTree>
    <p:extLst>
      <p:ext uri="{BB962C8B-B14F-4D97-AF65-F5344CB8AC3E}">
        <p14:creationId xmlns:p14="http://schemas.microsoft.com/office/powerpoint/2010/main" val="519397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Conventions in JavaScript</a:t>
              </a:r>
              <a:endParaRPr lang="vi-VN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Strings and quotes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Strings in JavaScript are enclosed in single quotes ('') or double quotes ("")</a:t>
            </a:r>
            <a:endParaRPr lang="vi-VN">
              <a:latin typeface="Cambria" panose="02040503050406030204" pitchFamily="18" charset="0"/>
            </a:endParaRPr>
          </a:p>
          <a:p>
            <a:pPr lvl="1" algn="just"/>
            <a:r>
              <a:rPr lang="en-US">
                <a:latin typeface="Cambria" panose="02040503050406030204" pitchFamily="18" charset="0"/>
              </a:rPr>
              <a:t>For example :</a:t>
            </a:r>
          </a:p>
          <a:p>
            <a:pPr algn="just"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		&lt;input value = </a:t>
            </a:r>
            <a:r>
              <a:rPr lang="en-US" sz="2800" b="1">
                <a:latin typeface="Cambria" panose="02040503050406030204" pitchFamily="18" charset="0"/>
              </a:rPr>
              <a:t>‘He said “JavaScript is good”’&gt;</a:t>
            </a:r>
          </a:p>
          <a:p>
            <a:pPr algn="just"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		&lt;input type=“button”value=“Click Me!” onclick = </a:t>
            </a:r>
            <a:r>
              <a:rPr lang="en-US" sz="2800" b="1">
                <a:latin typeface="Cambria" panose="02040503050406030204" pitchFamily="18" charset="0"/>
              </a:rPr>
              <a:t>“alert(‘Hello’);”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Comment: according to the following note syntax</a:t>
            </a:r>
          </a:p>
          <a:p>
            <a:pPr lvl="2" algn="just">
              <a:buFontTx/>
              <a:buNone/>
            </a:pPr>
            <a:r>
              <a:rPr lang="en-US" sz="2800">
                <a:solidFill>
                  <a:srgbClr val="003300"/>
                </a:solidFill>
                <a:latin typeface="Cambria" panose="02040503050406030204" pitchFamily="18" charset="0"/>
              </a:rPr>
              <a:t>// single comment</a:t>
            </a:r>
          </a:p>
          <a:p>
            <a:pPr lvl="1" algn="just">
              <a:buFontTx/>
              <a:buNone/>
            </a:pPr>
            <a:r>
              <a:rPr lang="en-US">
                <a:solidFill>
                  <a:srgbClr val="003300"/>
                </a:solidFill>
                <a:latin typeface="Cambria" panose="02040503050406030204" pitchFamily="18" charset="0"/>
              </a:rPr>
              <a:t>	 /* multiple comment</a:t>
            </a:r>
          </a:p>
          <a:p>
            <a:pPr lvl="1" algn="just">
              <a:buFontTx/>
              <a:buNone/>
            </a:pPr>
            <a:r>
              <a:rPr lang="en-US">
                <a:solidFill>
                  <a:srgbClr val="003300"/>
                </a:solidFill>
                <a:latin typeface="Cambria" panose="02040503050406030204" pitchFamily="18" charset="0"/>
              </a:rPr>
              <a:t>			 multiple comment */</a:t>
            </a:r>
          </a:p>
        </p:txBody>
      </p:sp>
    </p:spTree>
    <p:extLst>
      <p:ext uri="{BB962C8B-B14F-4D97-AF65-F5344CB8AC3E}">
        <p14:creationId xmlns:p14="http://schemas.microsoft.com/office/powerpoint/2010/main" val="3090270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Conventions in JavaScript</a:t>
              </a:r>
              <a:endParaRPr lang="vi-VN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Variable and function: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Starting with Characters (A..Z, a..z), _, $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Does not start with a digit (0..9)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No spaces in variables or functions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Do not name the same keyword</a:t>
            </a:r>
            <a:endParaRPr lang="vi-VN">
              <a:latin typeface="Cambria" panose="02040503050406030204" pitchFamily="18" charset="0"/>
            </a:endParaRPr>
          </a:p>
          <a:p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Lesson Objectives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Understanding JavaScript language in web design and programming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Know how to use the rules and syntax of the HTML language to support the design of the interface and design of the web page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Know how to combine JavaScript language, JavaScript functions with HTML tags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Preparing for studying DOM, JSon, AngularJS…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Conventions in JavaScript</a:t>
              </a:r>
              <a:endParaRPr lang="vi-VN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Keywords should not duplicate name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92094"/>
            <a:ext cx="6654800" cy="488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132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Variables and variable declarations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Each variable will have a representative name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A variable is a "container" of the information you want to store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Information and data of the variable may change during the execution of the command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Use a variable name to refer to that variable's data</a:t>
            </a:r>
          </a:p>
        </p:txBody>
      </p:sp>
    </p:spTree>
    <p:extLst>
      <p:ext uri="{BB962C8B-B14F-4D97-AF65-F5344CB8AC3E}">
        <p14:creationId xmlns:p14="http://schemas.microsoft.com/office/powerpoint/2010/main" val="4242857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Variables and variable declarations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Use the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latin typeface="Cambria" panose="02040503050406030204" pitchFamily="18" charset="0"/>
              </a:rPr>
              <a:t> keyword before the variable name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Variables can be initialized before or not</a:t>
            </a:r>
          </a:p>
          <a:p>
            <a:pPr lvl="1">
              <a:buFontTx/>
              <a:buNone/>
            </a:pP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	var</a:t>
            </a:r>
            <a:r>
              <a:rPr lang="en-US">
                <a:latin typeface="Cambria" panose="02040503050406030204" pitchFamily="18" charset="0"/>
              </a:rPr>
              <a:t> strname = </a:t>
            </a:r>
            <a:r>
              <a:rPr lang="en-US" i="1">
                <a:solidFill>
                  <a:srgbClr val="FF0000"/>
                </a:solidFill>
                <a:latin typeface="Cambria" panose="02040503050406030204" pitchFamily="18" charset="0"/>
              </a:rPr>
              <a:t>value </a:t>
            </a:r>
            <a:r>
              <a:rPr lang="en-US" i="1">
                <a:latin typeface="Cambria" panose="02040503050406030204" pitchFamily="18" charset="0"/>
              </a:rPr>
              <a:t>;</a:t>
            </a:r>
          </a:p>
          <a:p>
            <a:pPr lvl="2"/>
            <a:r>
              <a:rPr lang="en-US" sz="2800" i="1">
                <a:latin typeface="Cambria" panose="02040503050406030204" pitchFamily="18" charset="0"/>
              </a:rPr>
              <a:t>Variable name : </a:t>
            </a:r>
            <a:r>
              <a:rPr lang="en-US" sz="2800" b="1" i="1">
                <a:latin typeface="Cambria" panose="02040503050406030204" pitchFamily="18" charset="0"/>
              </a:rPr>
              <a:t>strname</a:t>
            </a:r>
          </a:p>
          <a:p>
            <a:pPr lvl="2"/>
            <a:r>
              <a:rPr lang="en-US" sz="2800" i="1">
                <a:latin typeface="Cambria" panose="02040503050406030204" pitchFamily="18" charset="0"/>
              </a:rPr>
              <a:t>The value assigned to the variable : </a:t>
            </a:r>
            <a:r>
              <a:rPr lang="en-US" sz="2800" b="1" i="1">
                <a:latin typeface="Cambria" panose="02040503050406030204" pitchFamily="18" charset="0"/>
              </a:rPr>
              <a:t>value </a:t>
            </a:r>
            <a:endParaRPr lang="en-US" sz="2800" b="1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For example: </a:t>
            </a:r>
          </a:p>
          <a:p>
            <a:pPr lvl="1">
              <a:buFontTx/>
              <a:buNone/>
            </a:pP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	var</a:t>
            </a:r>
            <a:r>
              <a:rPr lang="en-US">
                <a:latin typeface="Cambria" panose="02040503050406030204" pitchFamily="18" charset="0"/>
              </a:rPr>
              <a:t> strname = </a:t>
            </a:r>
            <a:r>
              <a:rPr lang="en-US" i="1">
                <a:latin typeface="Cambria" panose="02040503050406030204" pitchFamily="18" charset="0"/>
              </a:rPr>
              <a:t>“</a:t>
            </a:r>
            <a:r>
              <a:rPr lang="en-US" i="1">
                <a:solidFill>
                  <a:srgbClr val="FF0000"/>
                </a:solidFill>
                <a:latin typeface="Cambria" panose="02040503050406030204" pitchFamily="18" charset="0"/>
              </a:rPr>
              <a:t>Hello Word!</a:t>
            </a:r>
            <a:r>
              <a:rPr lang="en-US" i="1">
                <a:latin typeface="Cambria" panose="02040503050406030204" pitchFamily="18" charset="0"/>
              </a:rPr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853601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Variables and variable declarations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For example:</a:t>
            </a:r>
          </a:p>
          <a:p>
            <a:pPr algn="just"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		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latin typeface="Cambria" panose="02040503050406030204" pitchFamily="18" charset="0"/>
              </a:rPr>
              <a:t> x ; </a:t>
            </a:r>
          </a:p>
          <a:p>
            <a:pPr algn="just"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		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latin typeface="Cambria" panose="02040503050406030204" pitchFamily="18" charset="0"/>
              </a:rPr>
              <a:t> y, sum ;</a:t>
            </a:r>
          </a:p>
          <a:p>
            <a:pPr algn="just">
              <a:buFontTx/>
              <a:buNone/>
            </a:pPr>
            <a:r>
              <a:rPr lang="es-ES" sz="2800">
                <a:latin typeface="Cambria" panose="02040503050406030204" pitchFamily="18" charset="0"/>
              </a:rPr>
              <a:t>		</a:t>
            </a:r>
            <a:r>
              <a:rPr lang="es-ES" sz="2800">
                <a:solidFill>
                  <a:srgbClr val="0000FF"/>
                </a:solidFill>
                <a:latin typeface="Cambria" panose="02040503050406030204" pitchFamily="18" charset="0"/>
              </a:rPr>
              <a:t>var</a:t>
            </a:r>
            <a:r>
              <a:rPr lang="es-ES" sz="2800">
                <a:latin typeface="Cambria" panose="02040503050406030204" pitchFamily="18" charset="0"/>
              </a:rPr>
              <a:t> x = 1, y = -10, sum = 0;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Variables in JavaScript can store values of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any data type</a:t>
            </a:r>
            <a:endParaRPr lang="en-US" sz="2800" b="1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>
                <a:latin typeface="Cambria" panose="02040503050406030204" pitchFamily="18" charset="0"/>
              </a:rPr>
              <a:t>Variables in JavaScript may not need to be declared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For example :</a:t>
            </a:r>
          </a:p>
          <a:p>
            <a:pPr marL="0" indent="0">
              <a:buNone/>
            </a:pPr>
            <a:r>
              <a:rPr lang="en-US" sz="2800">
                <a:latin typeface="Cambria" panose="02040503050406030204" pitchFamily="18" charset="0"/>
              </a:rPr>
              <a:t>	x = 5</a:t>
            </a:r>
          </a:p>
          <a:p>
            <a:pPr marL="0" indent="0">
              <a:buNone/>
            </a:pPr>
            <a:r>
              <a:rPr lang="en-US" sz="2800">
                <a:latin typeface="Cambria" panose="02040503050406030204" pitchFamily="18" charset="0"/>
              </a:rPr>
              <a:t>            x = x + 2</a:t>
            </a:r>
          </a:p>
          <a:p>
            <a:pPr marL="0" indent="0">
              <a:buNone/>
            </a:pPr>
            <a:r>
              <a:rPr lang="en-US" sz="2800">
                <a:latin typeface="Cambria" panose="02040503050406030204" pitchFamily="18" charset="0"/>
              </a:rPr>
              <a:t>            alert(x)</a:t>
            </a:r>
          </a:p>
        </p:txBody>
      </p:sp>
    </p:spTree>
    <p:extLst>
      <p:ext uri="{BB962C8B-B14F-4D97-AF65-F5344CB8AC3E}">
        <p14:creationId xmlns:p14="http://schemas.microsoft.com/office/powerpoint/2010/main" val="3824491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Data types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452152"/>
              </p:ext>
            </p:extLst>
          </p:nvPr>
        </p:nvGraphicFramePr>
        <p:xfrm>
          <a:off x="457200" y="1066800"/>
          <a:ext cx="11430003" cy="53698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476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ambria" panose="02040503050406030204" pitchFamily="18" charset="0"/>
                        </a:rPr>
                        <a:t>Data types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For example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Description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8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Object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var listBooks = new Array(10) ;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using the </a:t>
                      </a: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</a:rPr>
                        <a:t>new</a:t>
                      </a: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 to allocate memory for object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String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“Good luck.”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“10”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Can contain Unicode string and Empty string ""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Number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0.066218 , 12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According to IEEE 754 standard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boolean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true / false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undefined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var myVariable ;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myVariable = undefined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null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connection.Close();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connection = null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function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var add = new function("x", "y", "return(x+y)"); add(2, 3);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functionName = new function( [argname1, [... argnameN,]] body );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763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Data types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Integer type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Integers can be represented in decimal (base 10), hexadecimal (base 16), and octal (base 8)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A decimal integer digit consists of a sequence of numbers without a leading zero.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A leading zero in an integer digit indicates that it is represented in octal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If leading an integer digit is 0x (or 0X) indicating it is represented in hexadecimal</a:t>
            </a:r>
          </a:p>
        </p:txBody>
      </p:sp>
    </p:spTree>
    <p:extLst>
      <p:ext uri="{BB962C8B-B14F-4D97-AF65-F5344CB8AC3E}">
        <p14:creationId xmlns:p14="http://schemas.microsoft.com/office/powerpoint/2010/main" val="1393088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Data types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Integer type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Decimal integers include numbers from 0 to 9.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Hexadecimal integers can include the numbers 0 through 9 and the letters a through f and A through F.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The octal integer includes the numbers 0 through 7.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Octal integers are deprecated and have been dropped from ECMA-262 edition 3.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JavaScript still supports octal integers for compatibility with earlier versions.</a:t>
            </a:r>
          </a:p>
          <a:p>
            <a:pPr lvl="1" algn="just"/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13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Data types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>
                <a:latin typeface="Cambria" panose="02040503050406030204" pitchFamily="18" charset="0"/>
              </a:rPr>
              <a:t>Integer type</a:t>
            </a:r>
          </a:p>
          <a:p>
            <a:pPr marL="742950" lvl="2" indent="-342900"/>
            <a:r>
              <a:rPr lang="en-US" sz="2800">
                <a:latin typeface="Cambria" panose="02040503050406030204" pitchFamily="18" charset="0"/>
              </a:rPr>
              <a:t>Integer example:</a:t>
            </a:r>
          </a:p>
          <a:p>
            <a:pPr marL="742950" lvl="2" indent="-342900">
              <a:buFont typeface="Wingdings" pitchFamily="2" charset="2"/>
              <a:buNone/>
            </a:pPr>
            <a:r>
              <a:rPr lang="en-US" sz="2800">
                <a:latin typeface="Cambria" panose="02040503050406030204" pitchFamily="18" charset="0"/>
              </a:rPr>
              <a:t>	42</a:t>
            </a:r>
          </a:p>
          <a:p>
            <a:pPr marL="742950" lvl="2" indent="-342900">
              <a:buFont typeface="Wingdings" pitchFamily="2" charset="2"/>
              <a:buNone/>
            </a:pPr>
            <a:r>
              <a:rPr lang="en-US" sz="2800">
                <a:latin typeface="Cambria" panose="02040503050406030204" pitchFamily="18" charset="0"/>
              </a:rPr>
              <a:t>	0xFFF</a:t>
            </a:r>
          </a:p>
          <a:p>
            <a:pPr marL="742950" lvl="2" indent="-342900">
              <a:buFont typeface="Wingdings" pitchFamily="2" charset="2"/>
              <a:buNone/>
            </a:pPr>
            <a:r>
              <a:rPr lang="en-US" sz="2800">
                <a:latin typeface="Cambria" panose="02040503050406030204" pitchFamily="18" charset="0"/>
              </a:rPr>
              <a:t>	-345 </a:t>
            </a:r>
          </a:p>
        </p:txBody>
      </p:sp>
    </p:spTree>
    <p:extLst>
      <p:ext uri="{BB962C8B-B14F-4D97-AF65-F5344CB8AC3E}">
        <p14:creationId xmlns:p14="http://schemas.microsoft.com/office/powerpoint/2010/main" val="1187051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Data types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>
                <a:latin typeface="Cambria" panose="02040503050406030204" pitchFamily="18" charset="0"/>
              </a:rPr>
              <a:t>Real number type (floating point number type) </a:t>
            </a:r>
          </a:p>
          <a:p>
            <a:pPr marL="742950" lvl="2" indent="-342900"/>
            <a:r>
              <a:rPr lang="en-US" sz="2800">
                <a:latin typeface="Cambria" panose="02040503050406030204" pitchFamily="18" charset="0"/>
              </a:rPr>
              <a:t>The real number type can have the following components:</a:t>
            </a:r>
          </a:p>
          <a:p>
            <a:pPr marL="742950" lvl="2" indent="-342900"/>
            <a:r>
              <a:rPr lang="en-US" sz="2800">
                <a:latin typeface="Cambria" panose="02040503050406030204" pitchFamily="18" charset="0"/>
              </a:rPr>
              <a:t>Integer decimal part</a:t>
            </a:r>
          </a:p>
          <a:p>
            <a:pPr marL="742950" lvl="2" indent="-342900"/>
            <a:r>
              <a:rPr lang="en-US" sz="2800">
                <a:latin typeface="Cambria" panose="02040503050406030204" pitchFamily="18" charset="0"/>
              </a:rPr>
              <a:t>One decimal point (".")</a:t>
            </a:r>
          </a:p>
          <a:p>
            <a:pPr marL="742950" lvl="2" indent="-342900"/>
            <a:r>
              <a:rPr lang="en-US" sz="2800">
                <a:latin typeface="Cambria" panose="02040503050406030204" pitchFamily="18" charset="0"/>
              </a:rPr>
              <a:t>Remainder (which is another decimal)</a:t>
            </a:r>
          </a:p>
          <a:p>
            <a:pPr marL="742950" lvl="2" indent="-342900"/>
            <a:r>
              <a:rPr lang="en-US" sz="2800">
                <a:latin typeface="Cambria" panose="02040503050406030204" pitchFamily="18" charset="0"/>
              </a:rPr>
              <a:t>Index number</a:t>
            </a:r>
          </a:p>
        </p:txBody>
      </p:sp>
    </p:spTree>
    <p:extLst>
      <p:ext uri="{BB962C8B-B14F-4D97-AF65-F5344CB8AC3E}">
        <p14:creationId xmlns:p14="http://schemas.microsoft.com/office/powerpoint/2010/main" val="3630752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Data types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algn="just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>
                <a:latin typeface="Cambria" panose="02040503050406030204" pitchFamily="18" charset="0"/>
              </a:rPr>
              <a:t>Real number type (floating point number type) </a:t>
            </a:r>
          </a:p>
          <a:p>
            <a:pPr marL="742950" lvl="2" indent="-342900" algn="just"/>
            <a:r>
              <a:rPr lang="en-US" sz="2800">
                <a:latin typeface="Cambria" panose="02040503050406030204" pitchFamily="18" charset="0"/>
              </a:rPr>
              <a:t>Where the exponent is a letter "e" or "E", followed by an integer, possibly marked (preceded by a "+" or "-").</a:t>
            </a:r>
          </a:p>
          <a:p>
            <a:pPr marL="742950" lvl="2" indent="-342900" algn="just"/>
            <a:r>
              <a:rPr lang="en-US" sz="2800">
                <a:latin typeface="Cambria" panose="02040503050406030204" pitchFamily="18" charset="0"/>
              </a:rPr>
              <a:t>A floating point number must contain at least one number and one decimal point, or “e” (or “E”).</a:t>
            </a:r>
          </a:p>
        </p:txBody>
      </p:sp>
    </p:spTree>
    <p:extLst>
      <p:ext uri="{BB962C8B-B14F-4D97-AF65-F5344CB8AC3E}">
        <p14:creationId xmlns:p14="http://schemas.microsoft.com/office/powerpoint/2010/main" val="222256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Lesson content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>
                <a:latin typeface="Cambria" panose="02040503050406030204" pitchFamily="18" charset="0"/>
              </a:rPr>
              <a:t>The concept of Script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>
                <a:latin typeface="Cambria" panose="02040503050406030204" pitchFamily="18" charset="0"/>
              </a:rPr>
              <a:t>Details of how to use JavaScript</a:t>
            </a:r>
          </a:p>
        </p:txBody>
      </p:sp>
    </p:spTree>
    <p:extLst>
      <p:ext uri="{BB962C8B-B14F-4D97-AF65-F5344CB8AC3E}">
        <p14:creationId xmlns:p14="http://schemas.microsoft.com/office/powerpoint/2010/main" val="4000555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Data types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>
                <a:latin typeface="Cambria" panose="02040503050406030204" pitchFamily="18" charset="0"/>
              </a:rPr>
              <a:t>Real number type (floating point number type) </a:t>
            </a:r>
          </a:p>
          <a:p>
            <a:pPr marL="742950" lvl="2" indent="-342900"/>
            <a:r>
              <a:rPr lang="en-US" sz="2800">
                <a:latin typeface="Cambria" panose="02040503050406030204" pitchFamily="18" charset="0"/>
              </a:rPr>
              <a:t>Examples of real numbers :</a:t>
            </a:r>
          </a:p>
          <a:p>
            <a:pPr marL="1371600" lvl="3" indent="0">
              <a:buNone/>
            </a:pPr>
            <a:r>
              <a:rPr lang="en-US" sz="2800">
                <a:latin typeface="Cambria" panose="02040503050406030204" pitchFamily="18" charset="0"/>
              </a:rPr>
              <a:t>3.114</a:t>
            </a:r>
          </a:p>
          <a:p>
            <a:pPr marL="1371600" lvl="3" indent="0">
              <a:buNone/>
            </a:pPr>
            <a:r>
              <a:rPr lang="en-US" sz="2800">
                <a:latin typeface="Cambria" panose="02040503050406030204" pitchFamily="18" charset="0"/>
              </a:rPr>
              <a:t>-3.1E12</a:t>
            </a:r>
          </a:p>
          <a:p>
            <a:pPr marL="1371600" lvl="3" indent="0">
              <a:buNone/>
            </a:pPr>
            <a:r>
              <a:rPr lang="en-US" sz="2800">
                <a:latin typeface="Cambria" panose="02040503050406030204" pitchFamily="18" charset="0"/>
              </a:rPr>
              <a:t>.1e12</a:t>
            </a:r>
          </a:p>
          <a:p>
            <a:pPr marL="1371600" lvl="3" indent="0">
              <a:buNone/>
            </a:pPr>
            <a:r>
              <a:rPr lang="en-US" sz="2800">
                <a:latin typeface="Cambria" panose="02040503050406030204" pitchFamily="18" charset="0"/>
              </a:rPr>
              <a:t>2E-12</a:t>
            </a:r>
          </a:p>
        </p:txBody>
      </p:sp>
    </p:spTree>
    <p:extLst>
      <p:ext uri="{BB962C8B-B14F-4D97-AF65-F5344CB8AC3E}">
        <p14:creationId xmlns:p14="http://schemas.microsoft.com/office/powerpoint/2010/main" val="2586200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Data types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>
                <a:latin typeface="Cambria" panose="02040503050406030204" pitchFamily="18" charset="0"/>
              </a:rPr>
              <a:t>Logical (or Boolean) type</a:t>
            </a:r>
          </a:p>
          <a:p>
            <a:pPr marL="742950" lvl="2" indent="-342900"/>
            <a:r>
              <a:rPr lang="en-US" sz="2800">
                <a:latin typeface="Cambria" panose="02040503050406030204" pitchFamily="18" charset="0"/>
              </a:rPr>
              <a:t>Logical type is used to indicate two conditions: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true</a:t>
            </a:r>
            <a:r>
              <a:rPr lang="en-US" sz="2800">
                <a:latin typeface="Cambria" panose="02040503050406030204" pitchFamily="18" charset="0"/>
              </a:rPr>
              <a:t> or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false</a:t>
            </a:r>
            <a:r>
              <a:rPr lang="en-US" sz="2800">
                <a:latin typeface="Cambria" panose="02040503050406030204" pitchFamily="18" charset="0"/>
              </a:rPr>
              <a:t>.</a:t>
            </a:r>
          </a:p>
          <a:p>
            <a:pPr marL="742950" lvl="2" indent="-342900"/>
            <a:r>
              <a:rPr lang="en-US" sz="2800">
                <a:latin typeface="Cambria" panose="02040503050406030204" pitchFamily="18" charset="0"/>
              </a:rPr>
              <a:t>The value domain of this type has only two values:</a:t>
            </a:r>
          </a:p>
          <a:p>
            <a:pPr lvl="3"/>
            <a:r>
              <a:rPr lang="en-US" sz="2800">
                <a:latin typeface="Cambria" panose="02040503050406030204" pitchFamily="18" charset="0"/>
              </a:rPr>
              <a:t>true.</a:t>
            </a:r>
          </a:p>
          <a:p>
            <a:pPr lvl="3"/>
            <a:r>
              <a:rPr lang="en-US" sz="2800">
                <a:latin typeface="Cambria" panose="02040503050406030204" pitchFamily="18" charset="0"/>
              </a:rPr>
              <a:t>false. </a:t>
            </a:r>
          </a:p>
        </p:txBody>
      </p:sp>
    </p:spTree>
    <p:extLst>
      <p:ext uri="{BB962C8B-B14F-4D97-AF65-F5344CB8AC3E}">
        <p14:creationId xmlns:p14="http://schemas.microsoft.com/office/powerpoint/2010/main" val="126299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Data types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algn="just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>
                <a:latin typeface="Cambria" panose="02040503050406030204" pitchFamily="18" charset="0"/>
              </a:rPr>
              <a:t>String Type</a:t>
            </a:r>
          </a:p>
          <a:p>
            <a:pPr marL="742950" lvl="2" indent="-342900" algn="just"/>
            <a:r>
              <a:rPr lang="en-US" sz="2800">
                <a:latin typeface="Cambria" panose="02040503050406030204" pitchFamily="18" charset="0"/>
              </a:rPr>
              <a:t>A literal string consisting of zero or more characters enclosed in double quotes ("") or single quotes ('').</a:t>
            </a:r>
          </a:p>
          <a:p>
            <a:pPr marL="742950" lvl="2" indent="-342900" algn="just"/>
            <a:r>
              <a:rPr lang="en-US" sz="2800">
                <a:latin typeface="Cambria" panose="02040503050406030204" pitchFamily="18" charset="0"/>
              </a:rPr>
              <a:t>A string must be delimited by quotes of the same type, i.e. both single quotes or double quotes</a:t>
            </a:r>
          </a:p>
        </p:txBody>
      </p:sp>
    </p:spTree>
    <p:extLst>
      <p:ext uri="{BB962C8B-B14F-4D97-AF65-F5344CB8AC3E}">
        <p14:creationId xmlns:p14="http://schemas.microsoft.com/office/powerpoint/2010/main" val="2435131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Data types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algn="just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>
                <a:latin typeface="Cambria" panose="02040503050406030204" pitchFamily="18" charset="0"/>
              </a:rPr>
              <a:t>String type</a:t>
            </a:r>
          </a:p>
          <a:p>
            <a:pPr marL="400050" lvl="2" indent="0" algn="just">
              <a:buNone/>
            </a:pPr>
            <a:r>
              <a:rPr lang="en-US" sz="2800">
                <a:latin typeface="Cambria" panose="02040503050406030204" pitchFamily="18" charset="0"/>
              </a:rPr>
              <a:t>Examples of strings:</a:t>
            </a:r>
          </a:p>
          <a:p>
            <a:pPr marL="742950" lvl="2" indent="-342900" algn="just"/>
            <a:r>
              <a:rPr lang="en-US" sz="2800">
                <a:latin typeface="Cambria" panose="02040503050406030204" pitchFamily="18" charset="0"/>
              </a:rPr>
              <a:t>“Hello”</a:t>
            </a:r>
          </a:p>
          <a:p>
            <a:pPr marL="742950" lvl="2" indent="-342900" algn="just"/>
            <a:r>
              <a:rPr lang="en-US" sz="2800">
                <a:latin typeface="Cambria" panose="02040503050406030204" pitchFamily="18" charset="0"/>
              </a:rPr>
              <a:t>‘Error!’</a:t>
            </a:r>
          </a:p>
          <a:p>
            <a:pPr marL="742950" lvl="2" indent="-342900" algn="just"/>
            <a:r>
              <a:rPr lang="en-US" sz="2800">
                <a:latin typeface="Cambria" panose="02040503050406030204" pitchFamily="18" charset="0"/>
              </a:rPr>
              <a:t>“12345” </a:t>
            </a:r>
          </a:p>
          <a:p>
            <a:pPr marL="742950" lvl="2" indent="-342900" algn="just"/>
            <a:r>
              <a:rPr lang="en-US" sz="2800">
                <a:latin typeface="Cambria" panose="02040503050406030204" pitchFamily="18" charset="0"/>
              </a:rPr>
              <a:t>You can call any method of the String object on a string value - JavaScript automatically converts the string to a temporary String object, then it calls the requested method, which it then discards temporary String object. </a:t>
            </a:r>
          </a:p>
        </p:txBody>
      </p:sp>
    </p:spTree>
    <p:extLst>
      <p:ext uri="{BB962C8B-B14F-4D97-AF65-F5344CB8AC3E}">
        <p14:creationId xmlns:p14="http://schemas.microsoft.com/office/powerpoint/2010/main" val="3460978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Data types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algn="just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>
                <a:latin typeface="Cambria" panose="02040503050406030204" pitchFamily="18" charset="0"/>
              </a:rPr>
              <a:t>String Type</a:t>
            </a:r>
          </a:p>
          <a:p>
            <a:pPr marL="742950" lvl="2" indent="-342900" algn="just"/>
            <a:r>
              <a:rPr lang="en-US" sz="2800">
                <a:latin typeface="Cambria" panose="02040503050406030204" pitchFamily="18" charset="0"/>
              </a:rPr>
              <a:t>When using a string, in addition to regular characters, we can also insert special characters into the string. Special characters will perform a specific task.</a:t>
            </a:r>
          </a:p>
          <a:p>
            <a:pPr marL="742950" lvl="2" indent="-342900" algn="just">
              <a:buFont typeface="Wingdings" pitchFamily="2" charset="2"/>
              <a:buNone/>
            </a:pPr>
            <a:r>
              <a:rPr lang="en-US" sz="2800">
                <a:latin typeface="Cambria" panose="02040503050406030204" pitchFamily="18" charset="0"/>
              </a:rPr>
              <a:t>For example : “one line \n another line”</a:t>
            </a:r>
          </a:p>
          <a:p>
            <a:pPr marL="742950" lvl="2" indent="-342900" algn="just"/>
            <a:r>
              <a:rPr lang="en-US" sz="2800">
                <a:latin typeface="Cambria" panose="02040503050406030204" pitchFamily="18" charset="0"/>
              </a:rPr>
              <a:t>In the above example, the sign "\" combined with the character "n" will mean line-to-line. So when executing the above command, the result will be displayed as:</a:t>
            </a:r>
          </a:p>
          <a:p>
            <a:pPr marL="742950" lvl="2" indent="-342900" algn="just">
              <a:buFont typeface="Wingdings" pitchFamily="2" charset="2"/>
              <a:buNone/>
            </a:pPr>
            <a:r>
              <a:rPr lang="en-US" sz="2800" b="1">
                <a:latin typeface="Cambria" panose="02040503050406030204" pitchFamily="18" charset="0"/>
              </a:rPr>
              <a:t>one line </a:t>
            </a:r>
          </a:p>
          <a:p>
            <a:pPr marL="742950" lvl="2" indent="-342900" algn="just">
              <a:buFont typeface="Wingdings" pitchFamily="2" charset="2"/>
              <a:buNone/>
            </a:pPr>
            <a:r>
              <a:rPr lang="en-US" sz="2800" b="1">
                <a:latin typeface="Cambria" panose="02040503050406030204" pitchFamily="18" charset="0"/>
              </a:rPr>
              <a:t>another line</a:t>
            </a:r>
          </a:p>
        </p:txBody>
      </p:sp>
    </p:spTree>
    <p:extLst>
      <p:ext uri="{BB962C8B-B14F-4D97-AF65-F5344CB8AC3E}">
        <p14:creationId xmlns:p14="http://schemas.microsoft.com/office/powerpoint/2010/main" val="1611094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Data types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>
                <a:latin typeface="Cambria" panose="02040503050406030204" pitchFamily="18" charset="0"/>
              </a:rPr>
              <a:t>String</a:t>
            </a:r>
          </a:p>
          <a:p>
            <a:pPr marL="342900" lvl="1" indent="-342900">
              <a:buFont typeface="Wingdings" pitchFamily="2" charset="2"/>
              <a:buNone/>
            </a:pPr>
            <a:r>
              <a:rPr lang="en-US">
                <a:latin typeface="Cambria" panose="02040503050406030204" pitchFamily="18" charset="0"/>
              </a:rPr>
              <a:t>		character	Meaning</a:t>
            </a:r>
          </a:p>
          <a:p>
            <a:pPr marL="342900" lvl="1" indent="-342900">
              <a:buFont typeface="Wingdings" pitchFamily="2" charset="2"/>
              <a:buNone/>
            </a:pPr>
            <a:r>
              <a:rPr lang="en-US">
                <a:latin typeface="Cambria" panose="02040503050406030204" pitchFamily="18" charset="0"/>
              </a:rPr>
              <a:t>		\b		Backspace</a:t>
            </a:r>
          </a:p>
          <a:p>
            <a:pPr marL="342900" lvl="1" indent="-342900">
              <a:buFont typeface="Wingdings" pitchFamily="2" charset="2"/>
              <a:buNone/>
            </a:pPr>
            <a:r>
              <a:rPr lang="en-US">
                <a:latin typeface="Cambria" panose="02040503050406030204" pitchFamily="18" charset="0"/>
              </a:rPr>
              <a:t>		\f		Form feed</a:t>
            </a:r>
          </a:p>
          <a:p>
            <a:pPr marL="342900" lvl="1" indent="-342900">
              <a:buFont typeface="Wingdings" pitchFamily="2" charset="2"/>
              <a:buNone/>
            </a:pPr>
            <a:r>
              <a:rPr lang="en-US">
                <a:latin typeface="Cambria" panose="02040503050406030204" pitchFamily="18" charset="0"/>
              </a:rPr>
              <a:t>		\n		new line</a:t>
            </a:r>
          </a:p>
          <a:p>
            <a:pPr marL="342900" lvl="1" indent="-342900">
              <a:buFont typeface="Wingdings" pitchFamily="2" charset="2"/>
              <a:buNone/>
            </a:pPr>
            <a:r>
              <a:rPr lang="en-US">
                <a:latin typeface="Cambria" panose="02040503050406030204" pitchFamily="18" charset="0"/>
              </a:rPr>
              <a:t>		\r		Move the cursor to the beginning of the current line</a:t>
            </a:r>
          </a:p>
          <a:p>
            <a:pPr marL="342900" lvl="1" indent="-342900">
              <a:buFont typeface="Wingdings" pitchFamily="2" charset="2"/>
              <a:buNone/>
            </a:pPr>
            <a:r>
              <a:rPr lang="en-US">
                <a:latin typeface="Cambria" panose="02040503050406030204" pitchFamily="18" charset="0"/>
              </a:rPr>
              <a:t>		\t		 one Tab space</a:t>
            </a:r>
          </a:p>
        </p:txBody>
      </p:sp>
    </p:spTree>
    <p:extLst>
      <p:ext uri="{BB962C8B-B14F-4D97-AF65-F5344CB8AC3E}">
        <p14:creationId xmlns:p14="http://schemas.microsoft.com/office/powerpoint/2010/main" val="3836793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Data types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algn="just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>
                <a:latin typeface="Cambria" panose="02040503050406030204" pitchFamily="18" charset="0"/>
              </a:rPr>
              <a:t>String type</a:t>
            </a:r>
          </a:p>
          <a:p>
            <a:pPr marL="742950" lvl="2" indent="-342900" algn="just"/>
            <a:r>
              <a:rPr lang="en-US" sz="2800">
                <a:latin typeface="Cambria" panose="02040503050406030204" pitchFamily="18" charset="0"/>
              </a:rPr>
              <a:t>In addition, some other special characters can be inserted in a string by preceded it with a backslash (\).</a:t>
            </a:r>
          </a:p>
          <a:p>
            <a:pPr marL="742950" lvl="2" indent="-342900" algn="just"/>
            <a:r>
              <a:rPr lang="en-US" sz="2800">
                <a:latin typeface="Cambria" panose="02040503050406030204" pitchFamily="18" charset="0"/>
              </a:rPr>
              <a:t>This is considered an escape character.</a:t>
            </a:r>
          </a:p>
          <a:p>
            <a:pPr marL="742950" lvl="2" indent="-342900" algn="just"/>
            <a:r>
              <a:rPr lang="en-US" sz="2800">
                <a:latin typeface="Cambria" panose="02040503050406030204" pitchFamily="18" charset="0"/>
              </a:rPr>
              <a:t>The backslash is used to ignore the meaning of the character after it.</a:t>
            </a:r>
          </a:p>
          <a:p>
            <a:pPr marL="742950" lvl="2" indent="-342900" algn="just"/>
            <a:r>
              <a:rPr lang="en-US" sz="2800">
                <a:latin typeface="Cambria" panose="02040503050406030204" pitchFamily="18" charset="0"/>
              </a:rPr>
              <a:t>For example, if you want to display the characters ', " or \ in the string, you must put the backslash in front, that is \', \" and \\.</a:t>
            </a:r>
          </a:p>
        </p:txBody>
      </p:sp>
    </p:spTree>
    <p:extLst>
      <p:ext uri="{BB962C8B-B14F-4D97-AF65-F5344CB8AC3E}">
        <p14:creationId xmlns:p14="http://schemas.microsoft.com/office/powerpoint/2010/main" val="1736112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Data types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algn="just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>
                <a:latin typeface="Cambria" panose="02040503050406030204" pitchFamily="18" charset="0"/>
              </a:rPr>
              <a:t>null </a:t>
            </a:r>
          </a:p>
          <a:p>
            <a:pPr marL="742950" lvl="2" indent="-342900" algn="just"/>
            <a:r>
              <a:rPr lang="en-US" sz="2800">
                <a:latin typeface="Cambria" panose="02040503050406030204" pitchFamily="18" charset="0"/>
              </a:rPr>
              <a:t>The null type has only one value: null.</a:t>
            </a:r>
          </a:p>
          <a:p>
            <a:pPr marL="742950" lvl="2" indent="-342900" algn="just"/>
            <a:r>
              <a:rPr lang="en-US" sz="2800">
                <a:latin typeface="Cambria" panose="02040503050406030204" pitchFamily="18" charset="0"/>
              </a:rPr>
              <a:t>Null means no data, it functions as a placeholder in a variable in the sense that there is nothing useful there.</a:t>
            </a:r>
          </a:p>
          <a:p>
            <a:pPr marL="742950" lvl="2" indent="-342900" algn="just"/>
            <a:r>
              <a:rPr lang="en-US" sz="2800">
                <a:latin typeface="Cambria" panose="02040503050406030204" pitchFamily="18" charset="0"/>
              </a:rPr>
              <a:t>The number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 0 </a:t>
            </a:r>
            <a:r>
              <a:rPr lang="en-US" sz="2800">
                <a:latin typeface="Cambria" panose="02040503050406030204" pitchFamily="18" charset="0"/>
              </a:rPr>
              <a:t>or an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empty string </a:t>
            </a:r>
            <a:r>
              <a:rPr lang="en-US" sz="2800">
                <a:latin typeface="Cambria" panose="02040503050406030204" pitchFamily="18" charset="0"/>
              </a:rPr>
              <a:t>or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null</a:t>
            </a:r>
            <a:r>
              <a:rPr lang="en-US" sz="2800">
                <a:latin typeface="Cambria" panose="02040503050406030204" pitchFamily="18" charset="0"/>
              </a:rPr>
              <a:t> are different values</a:t>
            </a:r>
          </a:p>
        </p:txBody>
      </p:sp>
    </p:spTree>
    <p:extLst>
      <p:ext uri="{BB962C8B-B14F-4D97-AF65-F5344CB8AC3E}">
        <p14:creationId xmlns:p14="http://schemas.microsoft.com/office/powerpoint/2010/main" val="1503128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Operator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Math operators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Assignment operator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Comparison operator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Logical operator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String concatenation operator</a:t>
            </a:r>
          </a:p>
        </p:txBody>
      </p:sp>
    </p:spTree>
    <p:extLst>
      <p:ext uri="{BB962C8B-B14F-4D97-AF65-F5344CB8AC3E}">
        <p14:creationId xmlns:p14="http://schemas.microsoft.com/office/powerpoint/2010/main" val="33434115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Math operators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0357262"/>
              </p:ext>
            </p:extLst>
          </p:nvPr>
        </p:nvGraphicFramePr>
        <p:xfrm>
          <a:off x="540910" y="1085850"/>
          <a:ext cx="11125200" cy="53735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54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7644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latin typeface="Cambria" panose="02040503050406030204" pitchFamily="18" charset="0"/>
                        </a:rPr>
                        <a:t>Operator</a:t>
                      </a:r>
                    </a:p>
                  </a:txBody>
                  <a:tcPr marL="76711" marR="76711" marT="38356" marB="38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latin typeface="Cambria" panose="02040503050406030204" pitchFamily="18" charset="0"/>
                        </a:rPr>
                        <a:t>Description</a:t>
                      </a:r>
                    </a:p>
                  </a:txBody>
                  <a:tcPr marL="76711" marR="76711" marT="38356" marB="38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latin typeface="Cambria" panose="02040503050406030204" pitchFamily="18" charset="0"/>
                        </a:rPr>
                        <a:t>Example</a:t>
                      </a:r>
                    </a:p>
                  </a:txBody>
                  <a:tcPr marL="76711" marR="76711" marT="38356" marB="38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latin typeface="Cambria" panose="02040503050406030204" pitchFamily="18" charset="0"/>
                        </a:rPr>
                        <a:t>Result</a:t>
                      </a:r>
                    </a:p>
                  </a:txBody>
                  <a:tcPr marL="76711" marR="76711" marT="38356" marB="38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644">
                <a:tc>
                  <a:txBody>
                    <a:bodyPr/>
                    <a:lstStyle/>
                    <a:p>
                      <a:r>
                        <a:rPr lang="en-US" sz="2200">
                          <a:latin typeface="Cambria" panose="02040503050406030204" pitchFamily="18" charset="0"/>
                        </a:rPr>
                        <a:t>+</a:t>
                      </a:r>
                    </a:p>
                  </a:txBody>
                  <a:tcPr marL="76711" marR="76711" marT="38356" marB="383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ambria" panose="02040503050406030204" pitchFamily="18" charset="0"/>
                        </a:rPr>
                        <a:t>Addition</a:t>
                      </a:r>
                    </a:p>
                  </a:txBody>
                  <a:tcPr marL="76711" marR="76711" marT="38356" marB="383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ambria" panose="02040503050406030204" pitchFamily="18" charset="0"/>
                        </a:rPr>
                        <a:t>x=2</a:t>
                      </a:r>
                      <a:br>
                        <a:rPr lang="en-US" sz="2200">
                          <a:latin typeface="Cambria" panose="02040503050406030204" pitchFamily="18" charset="0"/>
                        </a:rPr>
                      </a:br>
                      <a:r>
                        <a:rPr lang="en-US" sz="2200">
                          <a:latin typeface="Cambria" panose="02040503050406030204" pitchFamily="18" charset="0"/>
                        </a:rPr>
                        <a:t>x+2</a:t>
                      </a:r>
                    </a:p>
                  </a:txBody>
                  <a:tcPr marL="76711" marR="76711" marT="38356" marB="383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76711" marR="76711" marT="38356" marB="383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644">
                <a:tc>
                  <a:txBody>
                    <a:bodyPr/>
                    <a:lstStyle/>
                    <a:p>
                      <a:r>
                        <a:rPr lang="en-US" sz="220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76711" marR="76711" marT="38356" marB="383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ambria" panose="02040503050406030204" pitchFamily="18" charset="0"/>
                        </a:rPr>
                        <a:t>Subtraction</a:t>
                      </a:r>
                    </a:p>
                  </a:txBody>
                  <a:tcPr marL="76711" marR="76711" marT="38356" marB="383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ambria" panose="02040503050406030204" pitchFamily="18" charset="0"/>
                        </a:rPr>
                        <a:t>x=2</a:t>
                      </a:r>
                      <a:br>
                        <a:rPr lang="en-US" sz="2200">
                          <a:latin typeface="Cambria" panose="02040503050406030204" pitchFamily="18" charset="0"/>
                        </a:rPr>
                      </a:br>
                      <a:r>
                        <a:rPr lang="en-US" sz="2200">
                          <a:latin typeface="Cambria" panose="02040503050406030204" pitchFamily="18" charset="0"/>
                        </a:rPr>
                        <a:t>5-x</a:t>
                      </a:r>
                    </a:p>
                  </a:txBody>
                  <a:tcPr marL="76711" marR="76711" marT="38356" marB="383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76711" marR="76711" marT="38356" marB="383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644">
                <a:tc>
                  <a:txBody>
                    <a:bodyPr/>
                    <a:lstStyle/>
                    <a:p>
                      <a:r>
                        <a:rPr lang="en-US" sz="2200">
                          <a:latin typeface="Cambria" panose="02040503050406030204" pitchFamily="18" charset="0"/>
                        </a:rPr>
                        <a:t>*</a:t>
                      </a:r>
                    </a:p>
                  </a:txBody>
                  <a:tcPr marL="76711" marR="76711" marT="38356" marB="383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ambria" panose="02040503050406030204" pitchFamily="18" charset="0"/>
                        </a:rPr>
                        <a:t>Multiplication</a:t>
                      </a:r>
                    </a:p>
                  </a:txBody>
                  <a:tcPr marL="76711" marR="76711" marT="38356" marB="383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ambria" panose="02040503050406030204" pitchFamily="18" charset="0"/>
                        </a:rPr>
                        <a:t>x=4</a:t>
                      </a:r>
                      <a:br>
                        <a:rPr lang="en-US" sz="2200">
                          <a:latin typeface="Cambria" panose="02040503050406030204" pitchFamily="18" charset="0"/>
                        </a:rPr>
                      </a:br>
                      <a:r>
                        <a:rPr lang="en-US" sz="2200">
                          <a:latin typeface="Cambria" panose="02040503050406030204" pitchFamily="18" charset="0"/>
                        </a:rPr>
                        <a:t>x*5</a:t>
                      </a:r>
                    </a:p>
                  </a:txBody>
                  <a:tcPr marL="76711" marR="76711" marT="38356" marB="383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ambria" panose="02040503050406030204" pitchFamily="18" charset="0"/>
                        </a:rPr>
                        <a:t>20</a:t>
                      </a:r>
                    </a:p>
                  </a:txBody>
                  <a:tcPr marL="76711" marR="76711" marT="38356" marB="383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644">
                <a:tc>
                  <a:txBody>
                    <a:bodyPr/>
                    <a:lstStyle/>
                    <a:p>
                      <a:r>
                        <a:rPr lang="en-US" sz="2200">
                          <a:latin typeface="Cambria" panose="02040503050406030204" pitchFamily="18" charset="0"/>
                        </a:rPr>
                        <a:t>/</a:t>
                      </a:r>
                    </a:p>
                  </a:txBody>
                  <a:tcPr marL="76711" marR="76711" marT="38356" marB="383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ambria" panose="02040503050406030204" pitchFamily="18" charset="0"/>
                        </a:rPr>
                        <a:t>Division</a:t>
                      </a:r>
                    </a:p>
                  </a:txBody>
                  <a:tcPr marL="76711" marR="76711" marT="38356" marB="383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ambria" panose="02040503050406030204" pitchFamily="18" charset="0"/>
                        </a:rPr>
                        <a:t>15/5, 5/2</a:t>
                      </a:r>
                    </a:p>
                  </a:txBody>
                  <a:tcPr marL="76711" marR="76711" marT="38356" marB="383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ambria" panose="02040503050406030204" pitchFamily="18" charset="0"/>
                        </a:rPr>
                        <a:t>3 , 2.5</a:t>
                      </a:r>
                    </a:p>
                  </a:txBody>
                  <a:tcPr marL="76711" marR="76711" marT="38356" marB="383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868">
                <a:tc>
                  <a:txBody>
                    <a:bodyPr/>
                    <a:lstStyle/>
                    <a:p>
                      <a:r>
                        <a:rPr lang="en-US" sz="2200">
                          <a:latin typeface="Cambria" panose="02040503050406030204" pitchFamily="18" charset="0"/>
                        </a:rPr>
                        <a:t>%</a:t>
                      </a:r>
                    </a:p>
                  </a:txBody>
                  <a:tcPr marL="76711" marR="76711" marT="38356" marB="383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ambria" panose="02040503050406030204" pitchFamily="18" charset="0"/>
                        </a:rPr>
                        <a:t>Modulus (division remainder)</a:t>
                      </a:r>
                    </a:p>
                  </a:txBody>
                  <a:tcPr marL="76711" marR="76711" marT="38356" marB="383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ambria" panose="02040503050406030204" pitchFamily="18" charset="0"/>
                        </a:rPr>
                        <a:t>5%2, 10%8, 10%2</a:t>
                      </a:r>
                    </a:p>
                  </a:txBody>
                  <a:tcPr marL="76711" marR="76711" marT="38356" marB="383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ambria" panose="02040503050406030204" pitchFamily="18" charset="0"/>
                        </a:rPr>
                        <a:t>1, 2, 0</a:t>
                      </a:r>
                    </a:p>
                  </a:txBody>
                  <a:tcPr marL="76711" marR="76711" marT="38356" marB="383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644">
                <a:tc>
                  <a:txBody>
                    <a:bodyPr/>
                    <a:lstStyle/>
                    <a:p>
                      <a:r>
                        <a:rPr lang="en-US" sz="2200">
                          <a:latin typeface="Cambria" panose="02040503050406030204" pitchFamily="18" charset="0"/>
                        </a:rPr>
                        <a:t>++</a:t>
                      </a:r>
                    </a:p>
                  </a:txBody>
                  <a:tcPr marL="76711" marR="76711" marT="38356" marB="383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ambria" panose="02040503050406030204" pitchFamily="18" charset="0"/>
                        </a:rPr>
                        <a:t>Increment</a:t>
                      </a:r>
                    </a:p>
                  </a:txBody>
                  <a:tcPr marL="76711" marR="76711" marT="38356" marB="383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ambria" panose="02040503050406030204" pitchFamily="18" charset="0"/>
                        </a:rPr>
                        <a:t>x=5</a:t>
                      </a:r>
                      <a:br>
                        <a:rPr lang="en-US" sz="2200">
                          <a:latin typeface="Cambria" panose="02040503050406030204" pitchFamily="18" charset="0"/>
                        </a:rPr>
                      </a:br>
                      <a:r>
                        <a:rPr lang="en-US" sz="2200">
                          <a:latin typeface="Cambria" panose="02040503050406030204" pitchFamily="18" charset="0"/>
                        </a:rPr>
                        <a:t>x++</a:t>
                      </a:r>
                    </a:p>
                  </a:txBody>
                  <a:tcPr marL="76711" marR="76711" marT="38356" marB="383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ambria" panose="02040503050406030204" pitchFamily="18" charset="0"/>
                        </a:rPr>
                        <a:t>x=6</a:t>
                      </a:r>
                    </a:p>
                  </a:txBody>
                  <a:tcPr marL="76711" marR="76711" marT="38356" marB="383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644">
                <a:tc>
                  <a:txBody>
                    <a:bodyPr/>
                    <a:lstStyle/>
                    <a:p>
                      <a:r>
                        <a:rPr lang="en-US" sz="2200">
                          <a:latin typeface="Cambria" panose="02040503050406030204" pitchFamily="18" charset="0"/>
                        </a:rPr>
                        <a:t>--</a:t>
                      </a:r>
                    </a:p>
                  </a:txBody>
                  <a:tcPr marL="76711" marR="76711" marT="38356" marB="383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ambria" panose="02040503050406030204" pitchFamily="18" charset="0"/>
                        </a:rPr>
                        <a:t>Decrement</a:t>
                      </a:r>
                    </a:p>
                  </a:txBody>
                  <a:tcPr marL="76711" marR="76711" marT="38356" marB="383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ambria" panose="02040503050406030204" pitchFamily="18" charset="0"/>
                        </a:rPr>
                        <a:t>x=5</a:t>
                      </a:r>
                      <a:br>
                        <a:rPr lang="en-US" sz="2200">
                          <a:latin typeface="Cambria" panose="02040503050406030204" pitchFamily="18" charset="0"/>
                        </a:rPr>
                      </a:br>
                      <a:r>
                        <a:rPr lang="en-US" sz="2200">
                          <a:latin typeface="Cambria" panose="02040503050406030204" pitchFamily="18" charset="0"/>
                        </a:rPr>
                        <a:t>x--</a:t>
                      </a:r>
                    </a:p>
                  </a:txBody>
                  <a:tcPr marL="76711" marR="76711" marT="38356" marB="383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ambria" panose="02040503050406030204" pitchFamily="18" charset="0"/>
                        </a:rPr>
                        <a:t>x=4</a:t>
                      </a:r>
                    </a:p>
                  </a:txBody>
                  <a:tcPr marL="76711" marR="76711" marT="38356" marB="383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28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1. Concept of Script language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It's a scripting language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Make the website interactive with users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Common scripting languages: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JavaScript (Netscape)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Jscript (Microsoft)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VBScript (Microsoft)</a:t>
            </a:r>
          </a:p>
        </p:txBody>
      </p:sp>
    </p:spTree>
    <p:extLst>
      <p:ext uri="{BB962C8B-B14F-4D97-AF65-F5344CB8AC3E}">
        <p14:creationId xmlns:p14="http://schemas.microsoft.com/office/powerpoint/2010/main" val="11039364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Assignment operator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265786"/>
              </p:ext>
            </p:extLst>
          </p:nvPr>
        </p:nvGraphicFramePr>
        <p:xfrm>
          <a:off x="517096" y="1219200"/>
          <a:ext cx="11217703" cy="39470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31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7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latin typeface="Cambria" panose="02040503050406030204" pitchFamily="18" charset="0"/>
                        </a:rPr>
                        <a:t>Operator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latin typeface="Cambria" panose="02040503050406030204" pitchFamily="18" charset="0"/>
                        </a:rPr>
                        <a:t>Example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latin typeface="Cambria" panose="02040503050406030204" pitchFamily="18" charset="0"/>
                        </a:rPr>
                        <a:t>Is The Same As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11"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=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x=y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x=y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211"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+=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x+=y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x=x+y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11"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-=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x-=y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x=x-y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11"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*=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x*=y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x=x*y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211"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/=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x/=y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x=x/y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11"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%=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x%=y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x=x%y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024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Comparison operator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353568"/>
              </p:ext>
            </p:extLst>
          </p:nvPr>
        </p:nvGraphicFramePr>
        <p:xfrm>
          <a:off x="533400" y="1295400"/>
          <a:ext cx="11049001" cy="395502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87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4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latin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latin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latin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71"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==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is equal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5==8 returns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71"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!=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is not equal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5!=8 returns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71"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is greater than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5&gt;8 returns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271"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is less than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5&lt;8 returns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271"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&gt;=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is greater than or equal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5&gt;=8 returns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271"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&lt;=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is less than or equal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5&lt;=8 returns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3194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Logical operator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4364254"/>
              </p:ext>
            </p:extLst>
          </p:nvPr>
        </p:nvGraphicFramePr>
        <p:xfrm>
          <a:off x="502810" y="1219200"/>
          <a:ext cx="10820400" cy="50514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7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5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3288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ambria" panose="02040503050406030204" pitchFamily="18" charset="0"/>
                        </a:rPr>
                        <a:t>Operator</a:t>
                      </a:r>
                      <a:endParaRPr lang="en-US" sz="2800" b="1">
                        <a:latin typeface="Cambria" panose="02040503050406030204" pitchFamily="18" charset="0"/>
                      </a:endParaRPr>
                    </a:p>
                  </a:txBody>
                  <a:tcPr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ambria" panose="02040503050406030204" pitchFamily="18" charset="0"/>
                        </a:rPr>
                        <a:t>Description</a:t>
                      </a:r>
                      <a:endParaRPr lang="en-US" sz="2800" b="1">
                        <a:latin typeface="Cambria" panose="02040503050406030204" pitchFamily="18" charset="0"/>
                      </a:endParaRPr>
                    </a:p>
                  </a:txBody>
                  <a:tcPr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ambria" panose="02040503050406030204" pitchFamily="18" charset="0"/>
                        </a:rPr>
                        <a:t>Example</a:t>
                      </a:r>
                      <a:endParaRPr lang="en-US" sz="2800" b="1">
                        <a:latin typeface="Cambria" panose="02040503050406030204" pitchFamily="18" charset="0"/>
                      </a:endParaRPr>
                    </a:p>
                  </a:txBody>
                  <a:tcPr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65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ambria" panose="02040503050406030204" pitchFamily="18" charset="0"/>
                        </a:rPr>
                        <a:t>&amp;&amp;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ambria" panose="02040503050406030204" pitchFamily="18" charset="0"/>
                        </a:rPr>
                        <a:t>and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x=6, y=3</a:t>
                      </a:r>
                    </a:p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(x &lt; 10 &amp;&amp; y &gt; 1) returns true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65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ambria" panose="02040503050406030204" pitchFamily="18" charset="0"/>
                        </a:rPr>
                        <a:t>||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ambria" panose="02040503050406030204" pitchFamily="18" charset="0"/>
                        </a:rPr>
                        <a:t>or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latin typeface="Cambria" panose="02040503050406030204" pitchFamily="18" charset="0"/>
                        </a:rPr>
                        <a:t>x=6, y=3</a:t>
                      </a:r>
                    </a:p>
                    <a:p>
                      <a:r>
                        <a:rPr lang="es-ES" sz="2800">
                          <a:latin typeface="Cambria" panose="02040503050406030204" pitchFamily="18" charset="0"/>
                        </a:rPr>
                        <a:t>(x==5 || y==5) returns false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411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ambria" panose="02040503050406030204" pitchFamily="18" charset="0"/>
                        </a:rPr>
                        <a:t>!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ambria" panose="02040503050406030204" pitchFamily="18" charset="0"/>
                        </a:rPr>
                        <a:t>not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x=6, y=3</a:t>
                      </a:r>
                    </a:p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!(x==y) returns true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411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ambria" panose="02040503050406030204" pitchFamily="18" charset="0"/>
                        </a:rPr>
                        <a:t>?: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ambria" panose="02040503050406030204" pitchFamily="18" charset="0"/>
                        </a:rPr>
                        <a:t>If .. Else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x=6, y=3</a:t>
                      </a:r>
                    </a:p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x&gt;y ? return x : return y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488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String concatenation operator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  <a:cs typeface="Courier New" pitchFamily="49" charset="0"/>
              </a:rPr>
              <a:t> When we need to concatenate two strings, we use the plus operator "+":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  <a:cs typeface="Courier New" pitchFamily="49" charset="0"/>
              </a:rPr>
              <a:t>We consider the following example: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  <a:cs typeface="Courier New" pitchFamily="49" charset="0"/>
              </a:rPr>
              <a:t>	txt1 = “What a very”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  <a:cs typeface="Courier New" pitchFamily="49" charset="0"/>
              </a:rPr>
              <a:t>	txt2 = “nice day!”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  <a:cs typeface="Courier New" pitchFamily="49" charset="0"/>
              </a:rPr>
              <a:t>	txt3 = txt1 + txt2 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  <a:cs typeface="Courier New" pitchFamily="49" charset="0"/>
              </a:rPr>
              <a:t> Then txt3 has the value: "What a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  <a:cs typeface="Courier New" pitchFamily="49" charset="0"/>
              </a:rPr>
              <a:t>verynice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  <a:cs typeface="Courier New" pitchFamily="49" charset="0"/>
              </a:rPr>
              <a:t> day!"</a:t>
            </a:r>
            <a:r>
              <a:rPr lang="en-US" sz="2800">
                <a:latin typeface="Cambria" panose="020405030504060302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To add a space between two values, we append a string that is a space character between</a:t>
            </a:r>
          </a:p>
        </p:txBody>
      </p:sp>
    </p:spTree>
    <p:extLst>
      <p:ext uri="{BB962C8B-B14F-4D97-AF65-F5344CB8AC3E}">
        <p14:creationId xmlns:p14="http://schemas.microsoft.com/office/powerpoint/2010/main" val="3549610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String concatenation operator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	txt1 = "What a very" </a:t>
            </a:r>
          </a:p>
          <a:p>
            <a:pPr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	txt2 = "nice day!" </a:t>
            </a:r>
          </a:p>
          <a:p>
            <a:pPr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	txt3 = txt1 + " " + txt2 </a:t>
            </a:r>
          </a:p>
          <a:p>
            <a:pPr>
              <a:buFontTx/>
              <a:buNone/>
            </a:pPr>
            <a:endParaRPr lang="en-US" sz="2800">
              <a:latin typeface="Cambria" panose="02040503050406030204" pitchFamily="18" charset="0"/>
            </a:endParaRPr>
          </a:p>
          <a:p>
            <a:pPr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or </a:t>
            </a:r>
          </a:p>
          <a:p>
            <a:pPr>
              <a:buFontTx/>
              <a:buNone/>
            </a:pPr>
            <a:endParaRPr lang="en-US" sz="2800">
              <a:latin typeface="Cambria" panose="02040503050406030204" pitchFamily="18" charset="0"/>
            </a:endParaRPr>
          </a:p>
          <a:p>
            <a:pPr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	txt1 = "What a very " </a:t>
            </a:r>
          </a:p>
          <a:p>
            <a:pPr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	txt2 = "nice day!" </a:t>
            </a:r>
          </a:p>
          <a:p>
            <a:pPr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	txt3 = txt1 + txt2</a:t>
            </a:r>
          </a:p>
        </p:txBody>
      </p:sp>
    </p:spTree>
    <p:extLst>
      <p:ext uri="{BB962C8B-B14F-4D97-AF65-F5344CB8AC3E}">
        <p14:creationId xmlns:p14="http://schemas.microsoft.com/office/powerpoint/2010/main" val="19420718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vi-VN" sz="2800" b="1">
                  <a:latin typeface="Cambria" panose="02040503050406030204" pitchFamily="18" charset="0"/>
                </a:rPr>
                <a:t>Control structure</a:t>
              </a:r>
              <a:endParaRPr lang="en-US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Conditional statements: if else, switch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Loop commands: for, while, do…while</a:t>
            </a:r>
          </a:p>
        </p:txBody>
      </p:sp>
    </p:spTree>
    <p:extLst>
      <p:ext uri="{BB962C8B-B14F-4D97-AF65-F5344CB8AC3E}">
        <p14:creationId xmlns:p14="http://schemas.microsoft.com/office/powerpoint/2010/main" val="1123331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If condition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688" y="2286000"/>
            <a:ext cx="32142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2060"/>
                </a:solidFill>
                <a:latin typeface="Cambria" panose="02040503050406030204" pitchFamily="18" charset="0"/>
              </a:rPr>
              <a:t>if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  (&lt;expression&gt; )</a:t>
            </a:r>
          </a:p>
          <a:p>
            <a:r>
              <a:rPr lang="en-US" sz="2800" b="1">
                <a:solidFill>
                  <a:srgbClr val="002060"/>
                </a:solidFill>
                <a:latin typeface="Cambria" panose="02040503050406030204" pitchFamily="18" charset="0"/>
              </a:rPr>
              <a:t>{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   &lt;statement&gt;</a:t>
            </a:r>
          </a:p>
          <a:p>
            <a:r>
              <a:rPr lang="en-US" sz="2800" b="1">
                <a:solidFill>
                  <a:srgbClr val="002060"/>
                </a:solidFill>
                <a:latin typeface="Cambria" panose="02040503050406030204" pitchFamily="18" charset="0"/>
              </a:rPr>
              <a:t>}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04768" y="1076325"/>
            <a:ext cx="3300832" cy="468153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ontent Placeholder 4"/>
          <p:cNvSpPr txBox="1">
            <a:spLocks/>
          </p:cNvSpPr>
          <p:nvPr/>
        </p:nvSpPr>
        <p:spPr>
          <a:xfrm>
            <a:off x="7533380" y="586537"/>
            <a:ext cx="4454308" cy="58809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For example</a:t>
            </a:r>
          </a:p>
          <a:p>
            <a:pPr>
              <a:buFontTx/>
              <a:buNone/>
            </a:pPr>
            <a: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  <a:t>&lt;script</a:t>
            </a:r>
            <a:r>
              <a:rPr lang="en-US" sz="2400">
                <a:latin typeface="Cambria" panose="02040503050406030204" pitchFamily="18" charset="0"/>
              </a:rPr>
              <a:t> type="</a:t>
            </a:r>
            <a:r>
              <a:rPr lang="en-US" sz="2400">
                <a:solidFill>
                  <a:srgbClr val="FF0000"/>
                </a:solidFill>
                <a:latin typeface="Cambria" panose="02040503050406030204" pitchFamily="18" charset="0"/>
              </a:rPr>
              <a:t>text/javascript</a:t>
            </a:r>
            <a:r>
              <a:rPr lang="en-US" sz="2400">
                <a:latin typeface="Cambria" panose="02040503050406030204" pitchFamily="18" charset="0"/>
              </a:rPr>
              <a:t>"</a:t>
            </a:r>
            <a: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  <a:t>&gt;</a:t>
            </a:r>
            <a:r>
              <a:rPr lang="en-US" sz="2400">
                <a:latin typeface="Cambria" panose="02040503050406030204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sz="2400">
                <a:solidFill>
                  <a:srgbClr val="003300"/>
                </a:solidFill>
                <a:latin typeface="Cambria" panose="02040503050406030204" pitchFamily="18" charset="0"/>
              </a:rPr>
              <a:t>//If the time on your browser is less than 10, </a:t>
            </a:r>
          </a:p>
          <a:p>
            <a:pPr>
              <a:buFontTx/>
              <a:buNone/>
            </a:pPr>
            <a:r>
              <a:rPr lang="en-US" sz="2400">
                <a:solidFill>
                  <a:srgbClr val="003300"/>
                </a:solidFill>
                <a:latin typeface="Cambria" panose="02040503050406030204" pitchFamily="18" charset="0"/>
              </a:rPr>
              <a:t>//you will get a "Good morning" greeting.</a:t>
            </a:r>
          </a:p>
          <a:p>
            <a:pPr>
              <a:buFontTx/>
              <a:buNone/>
            </a:pPr>
            <a: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  <a:t>var</a:t>
            </a:r>
            <a:r>
              <a:rPr lang="en-US" sz="2400">
                <a:latin typeface="Cambria" panose="02040503050406030204" pitchFamily="18" charset="0"/>
              </a:rPr>
              <a:t> d=new Date() ;</a:t>
            </a:r>
          </a:p>
          <a:p>
            <a:pPr>
              <a:buFontTx/>
              <a:buNone/>
            </a:pPr>
            <a:r>
              <a:rPr lang="en-US" sz="2400">
                <a:latin typeface="Cambria" panose="02040503050406030204" pitchFamily="18" charset="0"/>
              </a:rPr>
              <a:t>var time=d.getHours() ;</a:t>
            </a:r>
          </a:p>
          <a:p>
            <a:pPr>
              <a:buFontTx/>
              <a:buNone/>
            </a:pPr>
            <a:r>
              <a:rPr lang="en-US" sz="2400">
                <a:latin typeface="Cambria" panose="02040503050406030204" pitchFamily="18" charset="0"/>
              </a:rPr>
              <a:t>if (time&lt;10) { document.write("&lt;b&gt;Good morning&lt;/b&gt;") ;</a:t>
            </a:r>
          </a:p>
          <a:p>
            <a:pPr>
              <a:buFontTx/>
              <a:buNone/>
            </a:pPr>
            <a:r>
              <a:rPr lang="en-US" sz="2400">
                <a:latin typeface="Cambria" panose="02040503050406030204" pitchFamily="18" charset="0"/>
              </a:rPr>
              <a:t>} </a:t>
            </a:r>
          </a:p>
          <a:p>
            <a:pPr>
              <a:buFontTx/>
              <a:buNone/>
            </a:pPr>
            <a: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369228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If…else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1371600"/>
            <a:ext cx="480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>
                <a:solidFill>
                  <a:srgbClr val="002060"/>
                </a:solidFill>
                <a:latin typeface="Cambria" panose="02040503050406030204" pitchFamily="18" charset="0"/>
              </a:rPr>
              <a:t>if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  (&lt; expression &gt; )</a:t>
            </a:r>
          </a:p>
          <a:p>
            <a:pPr lvl="1"/>
            <a:r>
              <a:rPr lang="en-US" sz="2800" b="1">
                <a:solidFill>
                  <a:srgbClr val="002060"/>
                </a:solidFill>
                <a:latin typeface="Cambria" panose="02040503050406030204" pitchFamily="18" charset="0"/>
              </a:rPr>
              <a:t>{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1"/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   &lt; statement 1&gt;</a:t>
            </a:r>
          </a:p>
          <a:p>
            <a:pPr lvl="1"/>
            <a:r>
              <a:rPr lang="en-US" sz="2800" b="1">
                <a:solidFill>
                  <a:srgbClr val="002060"/>
                </a:solidFill>
                <a:latin typeface="Cambria" panose="02040503050406030204" pitchFamily="18" charset="0"/>
              </a:rPr>
              <a:t>}</a:t>
            </a:r>
          </a:p>
          <a:p>
            <a:pPr lvl="1"/>
            <a:r>
              <a:rPr lang="en-US" sz="2800" b="1">
                <a:solidFill>
                  <a:srgbClr val="002060"/>
                </a:solidFill>
                <a:latin typeface="Cambria" panose="02040503050406030204" pitchFamily="18" charset="0"/>
              </a:rPr>
              <a:t>else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1"/>
            <a:r>
              <a:rPr lang="en-US" sz="2800" b="1">
                <a:solidFill>
                  <a:srgbClr val="002060"/>
                </a:solidFill>
                <a:latin typeface="Cambria" panose="02040503050406030204" pitchFamily="18" charset="0"/>
              </a:rPr>
              <a:t>{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1"/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   &lt; statement 2&gt;</a:t>
            </a:r>
          </a:p>
          <a:p>
            <a:pPr lvl="1"/>
            <a:r>
              <a:rPr lang="en-US" sz="2800" b="1">
                <a:solidFill>
                  <a:srgbClr val="002060"/>
                </a:solidFill>
                <a:latin typeface="Cambria" panose="02040503050406030204" pitchFamily="18" charset="0"/>
              </a:rPr>
              <a:t>}</a:t>
            </a:r>
          </a:p>
          <a:p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112716"/>
            <a:ext cx="3657600" cy="414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Content Placeholder 3"/>
          <p:cNvSpPr txBox="1">
            <a:spLocks/>
          </p:cNvSpPr>
          <p:nvPr/>
        </p:nvSpPr>
        <p:spPr>
          <a:xfrm>
            <a:off x="7981950" y="815955"/>
            <a:ext cx="3905250" cy="505144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For example :</a:t>
            </a:r>
          </a:p>
          <a:p>
            <a:pPr>
              <a:buNone/>
            </a:pPr>
            <a:r>
              <a:rPr lang="en-US" sz="2400">
                <a:latin typeface="Cambria" panose="02040503050406030204" pitchFamily="18" charset="0"/>
              </a:rPr>
              <a:t>&lt;</a:t>
            </a:r>
            <a:r>
              <a:rPr lang="en-US" sz="2400">
                <a:solidFill>
                  <a:srgbClr val="6600FF"/>
                </a:solidFill>
                <a:latin typeface="Cambria" panose="02040503050406030204" pitchFamily="18" charset="0"/>
              </a:rPr>
              <a:t>script</a:t>
            </a:r>
            <a:r>
              <a:rPr lang="en-US" sz="2400">
                <a:latin typeface="Cambria" panose="02040503050406030204" pitchFamily="18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Cambria" panose="02040503050406030204" pitchFamily="18" charset="0"/>
              </a:rPr>
              <a:t>type</a:t>
            </a:r>
            <a:r>
              <a:rPr lang="en-US" sz="2400">
                <a:latin typeface="Cambria" panose="02040503050406030204" pitchFamily="18" charset="0"/>
              </a:rPr>
              <a:t>="</a:t>
            </a:r>
            <a:r>
              <a:rPr lang="en-US" sz="2400">
                <a:solidFill>
                  <a:srgbClr val="0000FF"/>
                </a:solidFill>
                <a:latin typeface="Cambria" panose="02040503050406030204" pitchFamily="18" charset="0"/>
              </a:rPr>
              <a:t>text/javascript</a:t>
            </a:r>
            <a:r>
              <a:rPr lang="en-US" sz="2400">
                <a:latin typeface="Cambria" panose="02040503050406030204" pitchFamily="18" charset="0"/>
              </a:rPr>
              <a:t>"&gt; </a:t>
            </a:r>
          </a:p>
          <a:p>
            <a:pPr>
              <a:buFontTx/>
              <a:buNone/>
            </a:pPr>
            <a:r>
              <a:rPr lang="en-US" sz="2800">
                <a:solidFill>
                  <a:srgbClr val="7030A0"/>
                </a:solidFill>
                <a:latin typeface="Cambria" panose="02040503050406030204" pitchFamily="18" charset="0"/>
              </a:rPr>
              <a:t>v</a:t>
            </a:r>
            <a:r>
              <a:rPr lang="pl-PL" sz="2800">
                <a:solidFill>
                  <a:srgbClr val="7030A0"/>
                </a:solidFill>
                <a:latin typeface="Cambria" panose="02040503050406030204" pitchFamily="18" charset="0"/>
              </a:rPr>
              <a:t>ar</a:t>
            </a:r>
            <a:r>
              <a:rPr lang="en-US" sz="2800">
                <a:latin typeface="Cambria" panose="02040503050406030204" pitchFamily="18" charset="0"/>
              </a:rPr>
              <a:t> </a:t>
            </a:r>
            <a:r>
              <a:rPr lang="pl-PL" sz="2800">
                <a:latin typeface="Cambria" panose="02040503050406030204" pitchFamily="18" charset="0"/>
              </a:rPr>
              <a:t>x = 5, y = 6, z</a:t>
            </a:r>
            <a:endParaRPr lang="en-US" sz="2800">
              <a:latin typeface="Cambria" panose="02040503050406030204" pitchFamily="18" charset="0"/>
            </a:endParaRPr>
          </a:p>
          <a:p>
            <a:pPr>
              <a:buFontTx/>
              <a:buNone/>
            </a:pPr>
            <a:r>
              <a:rPr lang="en-US" sz="2800">
                <a:solidFill>
                  <a:srgbClr val="7030A0"/>
                </a:solidFill>
                <a:latin typeface="Cambria" panose="02040503050406030204" pitchFamily="18" charset="0"/>
              </a:rPr>
              <a:t>if</a:t>
            </a:r>
            <a:r>
              <a:rPr lang="en-US" sz="2800">
                <a:latin typeface="Cambria" panose="02040503050406030204" pitchFamily="18" charset="0"/>
              </a:rPr>
              <a:t>(x == 5) </a:t>
            </a:r>
            <a:r>
              <a:rPr lang="en-US" sz="2800">
                <a:solidFill>
                  <a:srgbClr val="7030A0"/>
                </a:solidFill>
                <a:latin typeface="Cambria" panose="02040503050406030204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		if(y == 6) z = 17 </a:t>
            </a:r>
          </a:p>
          <a:p>
            <a:pPr>
              <a:buFontTx/>
              <a:buNone/>
            </a:pPr>
            <a:r>
              <a:rPr lang="en-US" sz="2800">
                <a:solidFill>
                  <a:srgbClr val="7030A0"/>
                </a:solidFill>
                <a:latin typeface="Cambria" panose="02040503050406030204" pitchFamily="18" charset="0"/>
              </a:rPr>
              <a:t>}</a:t>
            </a:r>
          </a:p>
          <a:p>
            <a:pPr>
              <a:buFontTx/>
              <a:buNone/>
            </a:pPr>
            <a:r>
              <a:rPr lang="en-US" sz="2800">
                <a:solidFill>
                  <a:srgbClr val="7030A0"/>
                </a:solidFill>
                <a:latin typeface="Cambria" panose="02040503050406030204" pitchFamily="18" charset="0"/>
              </a:rPr>
              <a:t>else </a:t>
            </a:r>
          </a:p>
          <a:p>
            <a:pPr>
              <a:buFontTx/>
              <a:buNone/>
            </a:pPr>
            <a:r>
              <a:rPr lang="en-US" sz="2800">
                <a:latin typeface="Cambria" panose="02040503050406030204" pitchFamily="18" charset="0"/>
              </a:rPr>
              <a:t>		z = 20</a:t>
            </a:r>
          </a:p>
          <a:p>
            <a:pPr>
              <a:buNone/>
            </a:pPr>
            <a:r>
              <a:rPr lang="en-US" sz="2800">
                <a:solidFill>
                  <a:srgbClr val="7030A0"/>
                </a:solidFill>
                <a:latin typeface="Cambria" panose="02040503050406030204" pitchFamily="18" charset="0"/>
              </a:rPr>
              <a:t>&lt;/script&gt;</a:t>
            </a:r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9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switch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381951" y="1076324"/>
            <a:ext cx="83820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2">
              <a:buClr>
                <a:srgbClr val="000066"/>
              </a:buClr>
              <a:buNone/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switch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</a:t>
            </a:r>
            <a:r>
              <a:rPr lang="en-US" sz="2200" kern="0">
                <a:solidFill>
                  <a:srgbClr val="002060"/>
                </a:solidFill>
                <a:latin typeface="Cambria" panose="02040503050406030204" pitchFamily="18" charset="0"/>
              </a:rPr>
              <a:t>(&lt; variable to check &gt;) </a:t>
            </a: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{</a:t>
            </a: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  </a:t>
            </a: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case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&lt;value 1&gt;: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	&lt;statement 1&gt;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	</a:t>
            </a: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break;</a:t>
            </a: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lvl="2">
              <a:buClr>
                <a:srgbClr val="000066"/>
              </a:buClr>
              <a:buNone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  </a:t>
            </a: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case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</a:t>
            </a:r>
            <a:r>
              <a:rPr lang="en-US" sz="2200" kern="0">
                <a:solidFill>
                  <a:srgbClr val="002060"/>
                </a:solidFill>
                <a:latin typeface="Cambria" panose="02040503050406030204" pitchFamily="18" charset="0"/>
              </a:rPr>
              <a:t>&lt; value 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2&gt;:</a:t>
            </a:r>
          </a:p>
          <a:p>
            <a:pPr lvl="2">
              <a:buClr>
                <a:srgbClr val="000066"/>
              </a:buClr>
              <a:buNone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	</a:t>
            </a:r>
            <a:r>
              <a:rPr lang="en-US" sz="2200" kern="0">
                <a:solidFill>
                  <a:srgbClr val="002060"/>
                </a:solidFill>
                <a:latin typeface="Cambria" panose="02040503050406030204" pitchFamily="18" charset="0"/>
              </a:rPr>
              <a:t>&lt; statement 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2&gt;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	</a:t>
            </a: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break;</a:t>
            </a: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…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  </a:t>
            </a: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default:</a:t>
            </a: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lvl="2">
              <a:buClr>
                <a:srgbClr val="000066"/>
              </a:buClr>
              <a:buNone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	</a:t>
            </a:r>
            <a:r>
              <a:rPr lang="en-US" sz="2200" kern="0">
                <a:solidFill>
                  <a:srgbClr val="002060"/>
                </a:solidFill>
                <a:latin typeface="Cambria" panose="02040503050406030204" pitchFamily="18" charset="0"/>
              </a:rPr>
              <a:t>&lt; statements if none of the above &gt;</a:t>
            </a: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	</a:t>
            </a: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break;</a:t>
            </a: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}</a:t>
            </a: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921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switch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 rotWithShape="1">
          <a:blip r:embed="rId3"/>
          <a:srcRect t="2628"/>
          <a:stretch/>
        </p:blipFill>
        <p:spPr bwMode="auto">
          <a:xfrm>
            <a:off x="990600" y="1143000"/>
            <a:ext cx="6820832" cy="5268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0647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1. Concept of Script language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Client-Side Application: 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Execute at Browser(Netscape Navigator, IE,Firefox, chrome,…)</a:t>
            </a:r>
          </a:p>
          <a:p>
            <a:pPr lvl="1" algn="just"/>
            <a:r>
              <a:rPr lang="vi-VN">
                <a:latin typeface="Cambria" panose="02040503050406030204" pitchFamily="18" charset="0"/>
              </a:rPr>
              <a:t>Script at Client-Side (Perform user interactions, change website structure, check user input data, ...)</a:t>
            </a:r>
            <a:endParaRPr lang="en-US">
              <a:latin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Server-Side Application: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Running on WebServer (IIS, Netscape Enterprise Server, ...)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Script at Server-Side (database connection, information sharing between web browsers, file system access on server, ...)</a:t>
            </a:r>
            <a:endParaRPr lang="vi-VN">
              <a:latin typeface="Cambria" panose="02040503050406030204" pitchFamily="18" charset="0"/>
            </a:endParaRPr>
          </a:p>
          <a:p>
            <a:pPr lvl="1" algn="just"/>
            <a:endParaRPr lang="en-US">
              <a:latin typeface="Cambria" panose="02040503050406030204" pitchFamily="18" charset="0"/>
            </a:endParaRPr>
          </a:p>
          <a:p>
            <a:pPr algn="just"/>
            <a:endParaRPr lang="vi-VN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7170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switch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84200" y="1143000"/>
            <a:ext cx="5508624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Example 1 :</a:t>
            </a:r>
            <a:endParaRPr lang="en-US" sz="2000">
              <a:solidFill>
                <a:srgbClr val="0000FF"/>
              </a:solidFill>
              <a:latin typeface="Cambria" panose="02040503050406030204" pitchFamily="18" charset="0"/>
            </a:endParaRPr>
          </a:p>
          <a:p>
            <a:pPr>
              <a:buFontTx/>
              <a:buNone/>
            </a:pPr>
            <a:r>
              <a:rPr lang="en-US" sz="2000">
                <a:latin typeface="Cambria" panose="02040503050406030204" pitchFamily="18" charset="0"/>
              </a:rPr>
              <a:t>&lt;</a:t>
            </a:r>
            <a:r>
              <a:rPr lang="en-US" sz="2000">
                <a:solidFill>
                  <a:srgbClr val="6600FF"/>
                </a:solidFill>
                <a:latin typeface="Cambria" panose="02040503050406030204" pitchFamily="18" charset="0"/>
              </a:rPr>
              <a:t>script</a:t>
            </a:r>
            <a:r>
              <a:rPr lang="en-US" sz="2000">
                <a:latin typeface="Cambria" panose="02040503050406030204" pitchFamily="18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Cambria" panose="02040503050406030204" pitchFamily="18" charset="0"/>
              </a:rPr>
              <a:t>type</a:t>
            </a:r>
            <a:r>
              <a:rPr lang="en-US" sz="2000">
                <a:latin typeface="Cambria" panose="02040503050406030204" pitchFamily="18" charset="0"/>
              </a:rPr>
              <a:t>="</a:t>
            </a:r>
            <a:r>
              <a:rPr lang="en-US" sz="2000">
                <a:solidFill>
                  <a:srgbClr val="0000FF"/>
                </a:solidFill>
                <a:latin typeface="Cambria" panose="02040503050406030204" pitchFamily="18" charset="0"/>
              </a:rPr>
              <a:t>text/javascript</a:t>
            </a:r>
            <a:r>
              <a:rPr lang="en-US" sz="2000">
                <a:latin typeface="Cambria" panose="02040503050406030204" pitchFamily="18" charset="0"/>
              </a:rPr>
              <a:t>"&gt; 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7030A0"/>
                </a:solidFill>
                <a:latin typeface="Cambria" panose="02040503050406030204" pitchFamily="18" charset="0"/>
              </a:rPr>
              <a:t>var</a:t>
            </a:r>
            <a:r>
              <a:rPr lang="en-US" sz="2000">
                <a:latin typeface="Cambria" panose="02040503050406030204" pitchFamily="18" charset="0"/>
              </a:rPr>
              <a:t> d=new Date(); </a:t>
            </a:r>
          </a:p>
          <a:p>
            <a:pPr>
              <a:buFontTx/>
              <a:buNone/>
            </a:pPr>
            <a:r>
              <a:rPr lang="en-US" sz="2000">
                <a:latin typeface="Cambria" panose="02040503050406030204" pitchFamily="18" charset="0"/>
              </a:rPr>
              <a:t>theDay=d.getDay(); 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Cambria" panose="02040503050406030204" pitchFamily="18" charset="0"/>
              </a:rPr>
              <a:t>switch</a:t>
            </a:r>
            <a:r>
              <a:rPr lang="en-US" sz="2000">
                <a:latin typeface="Cambria" panose="02040503050406030204" pitchFamily="18" charset="0"/>
              </a:rPr>
              <a:t> (theDay)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7030A0"/>
                </a:solidFill>
                <a:latin typeface="Cambria" panose="02040503050406030204" pitchFamily="18" charset="0"/>
              </a:rPr>
              <a:t> { 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Cambria" panose="02040503050406030204" pitchFamily="18" charset="0"/>
              </a:rPr>
              <a:t>case</a:t>
            </a:r>
            <a:r>
              <a:rPr lang="en-US" sz="2000">
                <a:latin typeface="Cambria" panose="02040503050406030204" pitchFamily="18" charset="0"/>
              </a:rPr>
              <a:t> 5: document.write(“Friday"); break ;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Cambria" panose="02040503050406030204" pitchFamily="18" charset="0"/>
              </a:rPr>
              <a:t>case</a:t>
            </a:r>
            <a:r>
              <a:rPr lang="en-US" sz="2000">
                <a:latin typeface="Cambria" panose="02040503050406030204" pitchFamily="18" charset="0"/>
              </a:rPr>
              <a:t> 6: document.write(“Saturday"); break ;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Cambria" panose="02040503050406030204" pitchFamily="18" charset="0"/>
              </a:rPr>
              <a:t>case</a:t>
            </a:r>
            <a:r>
              <a:rPr lang="en-US" sz="2000">
                <a:latin typeface="Cambria" panose="02040503050406030204" pitchFamily="18" charset="0"/>
              </a:rPr>
              <a:t> 0: document.write(“Sunday“); break ;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Cambria" panose="02040503050406030204" pitchFamily="18" charset="0"/>
              </a:rPr>
              <a:t>default</a:t>
            </a:r>
            <a:r>
              <a:rPr lang="en-US" sz="2000">
                <a:latin typeface="Cambria" panose="02040503050406030204" pitchFamily="18" charset="0"/>
              </a:rPr>
              <a:t>: document.write("I'm looking forward to this weekend!") ;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7030A0"/>
                </a:solidFill>
                <a:latin typeface="Cambria" panose="02040503050406030204" pitchFamily="18" charset="0"/>
              </a:rPr>
              <a:t>} 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7030A0"/>
                </a:solidFill>
                <a:latin typeface="Cambria" panose="02040503050406030204" pitchFamily="18" charset="0"/>
              </a:rPr>
              <a:t>&lt;/script&gt;</a:t>
            </a:r>
          </a:p>
          <a:p>
            <a:pPr>
              <a:buFontTx/>
              <a:buNone/>
            </a:pPr>
            <a:endParaRPr lang="en-US" sz="2000">
              <a:latin typeface="Cambria" panose="02040503050406030204" pitchFamily="18" charset="0"/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6832600" y="1016000"/>
            <a:ext cx="441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Example 2 :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Cambria" panose="02040503050406030204" pitchFamily="18" charset="0"/>
              </a:rPr>
              <a:t>var </a:t>
            </a:r>
            <a:r>
              <a:rPr lang="en-US" sz="2000">
                <a:latin typeface="Cambria" panose="02040503050406030204" pitchFamily="18" charset="0"/>
              </a:rPr>
              <a:t>diem = “G”;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Cambria" panose="02040503050406030204" pitchFamily="18" charset="0"/>
              </a:rPr>
              <a:t>switch</a:t>
            </a:r>
            <a:r>
              <a:rPr lang="en-US" sz="2000">
                <a:latin typeface="Cambria" panose="02040503050406030204" pitchFamily="18" charset="0"/>
              </a:rPr>
              <a:t>(diem)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7030A0"/>
                </a:solidFill>
                <a:latin typeface="Cambria" panose="02040503050406030204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Cambria" panose="02040503050406030204" pitchFamily="18" charset="0"/>
              </a:rPr>
              <a:t>case “Y</a:t>
            </a:r>
            <a:r>
              <a:rPr lang="en-US" sz="2000">
                <a:latin typeface="Cambria" panose="02040503050406030204" pitchFamily="18" charset="0"/>
              </a:rPr>
              <a:t>”:document.write(“Yếu");break;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Cambria" panose="02040503050406030204" pitchFamily="18" charset="0"/>
              </a:rPr>
              <a:t>case “TB</a:t>
            </a:r>
            <a:r>
              <a:rPr lang="en-US" sz="2000">
                <a:latin typeface="Cambria" panose="02040503050406030204" pitchFamily="18" charset="0"/>
              </a:rPr>
              <a:t>”:</a:t>
            </a:r>
          </a:p>
          <a:p>
            <a:pPr>
              <a:buFontTx/>
              <a:buNone/>
            </a:pPr>
            <a:r>
              <a:rPr lang="en-US" sz="2000">
                <a:latin typeface="Cambria" panose="02040503050406030204" pitchFamily="18" charset="0"/>
              </a:rPr>
              <a:t> document.write(“Trungbình");break;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Cambria" panose="02040503050406030204" pitchFamily="18" charset="0"/>
              </a:rPr>
              <a:t>case</a:t>
            </a:r>
            <a:r>
              <a:rPr lang="en-US" sz="2000">
                <a:latin typeface="Cambria" panose="02040503050406030204" pitchFamily="18" charset="0"/>
              </a:rPr>
              <a:t> “K”:document.write(“Khá");break;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Cambria" panose="02040503050406030204" pitchFamily="18" charset="0"/>
              </a:rPr>
              <a:t>case</a:t>
            </a:r>
            <a:r>
              <a:rPr lang="en-US" sz="2000">
                <a:latin typeface="Cambria" panose="02040503050406030204" pitchFamily="18" charset="0"/>
              </a:rPr>
              <a:t> “G”:document.write(“Giỏi");break;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Cambria" panose="02040503050406030204" pitchFamily="18" charset="0"/>
              </a:rPr>
              <a:t>default</a:t>
            </a:r>
            <a:r>
              <a:rPr lang="en-US" sz="2000">
                <a:latin typeface="Cambria" panose="02040503050406030204" pitchFamily="18" charset="0"/>
              </a:rPr>
              <a:t> :document.write(“Xuấtsắc");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7030A0"/>
                </a:solidFill>
                <a:latin typeface="Cambria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2269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For loop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93284" y="1094537"/>
            <a:ext cx="6288515" cy="5105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 u="sng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Syntax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: </a:t>
            </a:r>
          </a:p>
          <a:p>
            <a:pPr lvl="1" algn="just">
              <a:buFont typeface="Arial" pitchFamily="34" charset="0"/>
              <a:buNone/>
            </a:pPr>
            <a:r>
              <a:rPr lang="en-US" sz="2400" b="1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for (Exp1; Exp2; Exp3) </a:t>
            </a:r>
          </a:p>
          <a:p>
            <a:pPr lvl="2" algn="just">
              <a:buFont typeface="Arial" pitchFamily="34" charset="0"/>
              <a:buNone/>
            </a:pPr>
            <a:r>
              <a:rPr lang="en-US" b="1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statement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u="sng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Meaning:</a:t>
            </a:r>
          </a:p>
          <a:p>
            <a:pPr algn="just">
              <a:buFont typeface="Tahoma" pitchFamily="34" charset="0"/>
              <a:buChar char="−"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Exp1 is the initialization expression to be executed.</a:t>
            </a:r>
          </a:p>
          <a:p>
            <a:pPr algn="just">
              <a:buFont typeface="Tahoma" pitchFamily="34" charset="0"/>
              <a:buChar char="−"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Exp2 is the conditional expression</a:t>
            </a:r>
          </a:p>
          <a:p>
            <a:pPr algn="just">
              <a:buFont typeface="Tahoma" pitchFamily="34" charset="0"/>
              <a:buChar char="−"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Exp3 is the iterative control expression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1076325"/>
            <a:ext cx="268360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458059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343400" cy="508000"/>
            <a:chOff x="789624" y="1191463"/>
            <a:chExt cx="4343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142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For loop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93285" y="1094537"/>
            <a:ext cx="4002515" cy="5105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 u="sng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For example :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2800" u="sng">
              <a:solidFill>
                <a:srgbClr val="002060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pPr marL="0" lvl="0" fontAlgn="base">
              <a:spcBef>
                <a:spcPts val="0"/>
              </a:spcBef>
              <a:buClr>
                <a:srgbClr val="3DC5C5"/>
              </a:buClr>
              <a:buNone/>
              <a:defRPr/>
            </a:pPr>
            <a:r>
              <a:rPr lang="en-US" sz="2800" b="1" ker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var gt=1</a:t>
            </a:r>
          </a:p>
          <a:p>
            <a:pPr marL="0" lvl="0" fontAlgn="base">
              <a:spcBef>
                <a:spcPts val="0"/>
              </a:spcBef>
              <a:buClr>
                <a:srgbClr val="3DC5C5"/>
              </a:buClr>
              <a:buNone/>
              <a:defRPr/>
            </a:pPr>
            <a:r>
              <a:rPr lang="en-US" sz="2800" b="1" ker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var n = 5</a:t>
            </a:r>
          </a:p>
          <a:p>
            <a:pPr marL="0" lvl="0" fontAlgn="base">
              <a:spcBef>
                <a:spcPts val="0"/>
              </a:spcBef>
              <a:buClr>
                <a:srgbClr val="3DC5C5"/>
              </a:buClr>
              <a:buNone/>
              <a:defRPr/>
            </a:pPr>
            <a:r>
              <a:rPr lang="en-US" sz="2800" b="1" ker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for(var i=1; i&lt;=n; i++)</a:t>
            </a:r>
          </a:p>
          <a:p>
            <a:pPr marL="0" lvl="0" fontAlgn="base">
              <a:spcBef>
                <a:spcPts val="0"/>
              </a:spcBef>
              <a:buClr>
                <a:srgbClr val="3DC5C5"/>
              </a:buClr>
              <a:buNone/>
              <a:defRPr/>
            </a:pPr>
            <a:r>
              <a:rPr lang="it-IT" sz="2800" b="1" ker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{</a:t>
            </a:r>
            <a:endParaRPr lang="en-US" sz="2800" b="1" kern="0">
              <a:solidFill>
                <a:srgbClr val="002060"/>
              </a:solidFill>
              <a:latin typeface="Cambria" panose="02040503050406030204" pitchFamily="18" charset="0"/>
              <a:ea typeface="Times New Roman"/>
            </a:endParaRPr>
          </a:p>
          <a:p>
            <a:pPr marL="0" lvl="0" fontAlgn="base">
              <a:spcBef>
                <a:spcPts val="0"/>
              </a:spcBef>
              <a:buClr>
                <a:srgbClr val="3DC5C5"/>
              </a:buClr>
              <a:buNone/>
              <a:defRPr/>
            </a:pPr>
            <a:r>
              <a:rPr lang="it-IT" sz="2800" b="1" ker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	gt=gt* i</a:t>
            </a:r>
            <a:endParaRPr lang="en-US" sz="2800" b="1" kern="0">
              <a:solidFill>
                <a:srgbClr val="002060"/>
              </a:solidFill>
              <a:latin typeface="Cambria" panose="02040503050406030204" pitchFamily="18" charset="0"/>
              <a:ea typeface="Times New Roman"/>
            </a:endParaRPr>
          </a:p>
          <a:p>
            <a:pPr marL="0" lvl="0" fontAlgn="base">
              <a:spcBef>
                <a:spcPts val="0"/>
              </a:spcBef>
              <a:buClr>
                <a:srgbClr val="3DC5C5"/>
              </a:buClr>
              <a:buNone/>
              <a:defRPr/>
            </a:pPr>
            <a:r>
              <a:rPr lang="it-IT" sz="2800" b="1" ker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}</a:t>
            </a:r>
            <a:endParaRPr lang="en-US" sz="2800" b="1" kern="0">
              <a:solidFill>
                <a:srgbClr val="002060"/>
              </a:solidFill>
              <a:latin typeface="Cambria" panose="02040503050406030204" pitchFamily="18" charset="0"/>
              <a:ea typeface="Times New Roman"/>
            </a:endParaRPr>
          </a:p>
          <a:p>
            <a:pPr marL="0" indent="0" algn="just">
              <a:buNone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gt=?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0" y="457200"/>
            <a:ext cx="6836102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mbria" panose="02040503050406030204" pitchFamily="18" charset="0"/>
              </a:rPr>
              <a:t>n=5, gt=1</a:t>
            </a:r>
          </a:p>
          <a:p>
            <a:r>
              <a:rPr lang="en-US" sz="2200">
                <a:latin typeface="Cambria" panose="02040503050406030204" pitchFamily="18" charset="0"/>
              </a:rPr>
              <a:t>step 1) i=1, check i&lt;=n</a:t>
            </a:r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i&lt;=5TRUE, do the body for:</a:t>
            </a:r>
          </a:p>
          <a:p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	gt=gt*i=1*1=1</a:t>
            </a:r>
          </a:p>
          <a:p>
            <a:r>
              <a:rPr lang="en-US" sz="2200">
                <a:latin typeface="Cambria" panose="02040503050406030204" pitchFamily="18" charset="0"/>
              </a:rPr>
              <a:t>step</a:t>
            </a:r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 2) i++i=i+1=1+1=2, </a:t>
            </a:r>
          </a:p>
          <a:p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	check i&lt;=n 2&lt;=5 TRUE, do the body for</a:t>
            </a:r>
          </a:p>
          <a:p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	gt=gt*i=1*2=2</a:t>
            </a:r>
          </a:p>
          <a:p>
            <a:r>
              <a:rPr lang="en-US" sz="2200">
                <a:latin typeface="Cambria" panose="02040503050406030204" pitchFamily="18" charset="0"/>
              </a:rPr>
              <a:t>step</a:t>
            </a:r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 3) i++i=i+1=2+1=3</a:t>
            </a:r>
          </a:p>
          <a:p>
            <a:r>
              <a:rPr lang="en-US" sz="2200">
                <a:latin typeface="Cambria" panose="02040503050406030204" pitchFamily="18" charset="0"/>
              </a:rPr>
              <a:t>	</a:t>
            </a:r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 check</a:t>
            </a:r>
            <a:r>
              <a:rPr lang="en-US" sz="2200">
                <a:latin typeface="Cambria" panose="02040503050406030204" pitchFamily="18" charset="0"/>
              </a:rPr>
              <a:t> i&lt;=n </a:t>
            </a:r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3&lt;=5 TRUE, do the body for :</a:t>
            </a:r>
          </a:p>
          <a:p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	gt=gt*i=2*3=6</a:t>
            </a:r>
          </a:p>
          <a:p>
            <a:r>
              <a:rPr lang="en-US" sz="2200">
                <a:latin typeface="Cambria" panose="02040503050406030204" pitchFamily="18" charset="0"/>
              </a:rPr>
              <a:t>step 4) i++</a:t>
            </a:r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i=i+1=3+1=4</a:t>
            </a:r>
          </a:p>
          <a:p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	 check i&lt;=n 4 &lt;=5 TRUE, do the body for :</a:t>
            </a:r>
          </a:p>
          <a:p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	gt=gt*i=6*4=24</a:t>
            </a:r>
          </a:p>
          <a:p>
            <a:r>
              <a:rPr lang="en-US" sz="2200">
                <a:latin typeface="Cambria" panose="02040503050406030204" pitchFamily="18" charset="0"/>
              </a:rPr>
              <a:t>step 5) i++</a:t>
            </a:r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i=i+1=4+1=5</a:t>
            </a:r>
          </a:p>
          <a:p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	 check i&lt;=n5&lt;=5 TRUE, do the body for :</a:t>
            </a:r>
          </a:p>
          <a:p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200">
                <a:solidFill>
                  <a:srgbClr val="FF000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gt=gt*i=24*5=120</a:t>
            </a:r>
          </a:p>
          <a:p>
            <a:r>
              <a:rPr lang="en-US" sz="2200">
                <a:latin typeface="Cambria" panose="02040503050406030204" pitchFamily="18" charset="0"/>
              </a:rPr>
              <a:t>step 6) i++</a:t>
            </a:r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i=i+1=5+1=6</a:t>
            </a:r>
          </a:p>
          <a:p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	 check i&lt;=n 6&lt;=5FALSEEND for</a:t>
            </a:r>
            <a:endParaRPr lang="en-US" sz="22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517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343400" cy="508000"/>
            <a:chOff x="789624" y="1191463"/>
            <a:chExt cx="4343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142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while loop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640556" y="1219200"/>
            <a:ext cx="6141244" cy="4724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u="sng">
                <a:latin typeface="Cambria" panose="02040503050406030204" pitchFamily="18" charset="0"/>
                <a:cs typeface="Times New Roman" pitchFamily="18" charset="0"/>
              </a:rPr>
              <a:t>Syntax</a:t>
            </a:r>
            <a:r>
              <a:rPr lang="en-US" sz="2600">
                <a:latin typeface="Cambria" panose="02040503050406030204" pitchFamily="18" charset="0"/>
                <a:cs typeface="Times New Roman" pitchFamily="18" charset="0"/>
              </a:rPr>
              <a:t>:  </a:t>
            </a:r>
          </a:p>
          <a:p>
            <a:pPr lvl="1">
              <a:buFont typeface="Arial" pitchFamily="34" charset="0"/>
              <a:buNone/>
            </a:pPr>
            <a:r>
              <a:rPr lang="en-US" sz="2600" b="1">
                <a:solidFill>
                  <a:srgbClr val="C00000"/>
                </a:solidFill>
                <a:latin typeface="Cambria" panose="02040503050406030204" pitchFamily="18" charset="0"/>
                <a:cs typeface="Times New Roman" pitchFamily="18" charset="0"/>
              </a:rPr>
              <a:t>while(expression) </a:t>
            </a:r>
          </a:p>
          <a:p>
            <a:pPr lvl="1">
              <a:buFont typeface="Arial" pitchFamily="34" charset="0"/>
              <a:buNone/>
            </a:pPr>
            <a:r>
              <a:rPr lang="en-US" sz="2600" b="1">
                <a:solidFill>
                  <a:srgbClr val="C00000"/>
                </a:solidFill>
                <a:latin typeface="Cambria" panose="02040503050406030204" pitchFamily="18" charset="0"/>
                <a:cs typeface="Times New Roman" pitchFamily="18" charset="0"/>
              </a:rPr>
              <a:t>		statement</a:t>
            </a:r>
          </a:p>
          <a:p>
            <a:r>
              <a:rPr lang="en-US" sz="2600" u="sng">
                <a:latin typeface="Cambria" panose="02040503050406030204" pitchFamily="18" charset="0"/>
                <a:cs typeface="Times New Roman" pitchFamily="18" charset="0"/>
              </a:rPr>
              <a:t>Meaning:</a:t>
            </a:r>
          </a:p>
          <a:p>
            <a:pPr>
              <a:buFont typeface="Tahoma" pitchFamily="34" charset="0"/>
              <a:buChar char="●"/>
            </a:pPr>
            <a:r>
              <a:rPr lang="en-US" sz="2600">
                <a:latin typeface="Cambria" panose="02040503050406030204" pitchFamily="18" charset="0"/>
                <a:cs typeface="Times New Roman" pitchFamily="18" charset="0"/>
              </a:rPr>
              <a:t>Step 1: Expression is evaluated</a:t>
            </a:r>
          </a:p>
          <a:p>
            <a:pPr>
              <a:buFont typeface="Tahoma" pitchFamily="34" charset="0"/>
              <a:buChar char="●"/>
            </a:pPr>
            <a:r>
              <a:rPr lang="en-US" sz="2600">
                <a:latin typeface="Cambria" panose="02040503050406030204" pitchFamily="18" charset="0"/>
                <a:cs typeface="Times New Roman" pitchFamily="18" charset="0"/>
              </a:rPr>
              <a:t>Step 2: If the result is true, the statement executes and returns to Step 1</a:t>
            </a:r>
          </a:p>
          <a:p>
            <a:pPr>
              <a:buFont typeface="Tahoma" pitchFamily="34" charset="0"/>
              <a:buChar char="●"/>
            </a:pPr>
            <a:r>
              <a:rPr lang="en-US" sz="2600">
                <a:latin typeface="Cambria" panose="02040503050406030204" pitchFamily="18" charset="0"/>
                <a:cs typeface="Times New Roman" pitchFamily="18" charset="0"/>
              </a:rPr>
              <a:t>Step 3: If the result is false then exit the while loop.</a:t>
            </a:r>
          </a:p>
          <a:p>
            <a:r>
              <a:rPr lang="en-US" sz="260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while loop may not execute statement at all</a:t>
            </a:r>
            <a:endParaRPr lang="en-US" sz="2600"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 rotWithShape="1">
          <a:blip r:embed="rId3"/>
          <a:srcRect t="7265"/>
          <a:stretch/>
        </p:blipFill>
        <p:spPr bwMode="auto">
          <a:xfrm>
            <a:off x="6324600" y="1219200"/>
            <a:ext cx="3810000" cy="4656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752415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114800" cy="508000"/>
            <a:chOff x="789624" y="1191463"/>
            <a:chExt cx="4114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3913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while loop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076325"/>
            <a:ext cx="3276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buClr>
                <a:srgbClr val="3DC5C5"/>
              </a:buClr>
              <a:defRPr/>
            </a:pP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For example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n = 5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800" b="1" ker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gt=1</a:t>
            </a:r>
            <a:endParaRPr kumimoji="0" lang="en-US" sz="2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  <a:ea typeface="Times New Roman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i = 1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while (i &lt;= n)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{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gt =gt* i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i++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}</a:t>
            </a:r>
          </a:p>
          <a:p>
            <a:pPr lvl="0">
              <a:buClr>
                <a:srgbClr val="3DC5C5"/>
              </a:buClr>
              <a:buNone/>
              <a:defRPr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gt?</a:t>
            </a:r>
            <a:endParaRPr kumimoji="0" lang="en-US" sz="2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0" y="636008"/>
            <a:ext cx="70866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Cambria" panose="02040503050406030204" pitchFamily="18" charset="0"/>
              </a:rPr>
              <a:t>n=5, gt=1, i=1</a:t>
            </a:r>
          </a:p>
          <a:p>
            <a:r>
              <a:rPr lang="en-US" sz="2200">
                <a:latin typeface="Cambria" panose="02040503050406030204" pitchFamily="18" charset="0"/>
              </a:rPr>
              <a:t>Step 1: Check i&lt;=n</a:t>
            </a:r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1&lt;=5TRUEdo the body while:</a:t>
            </a:r>
          </a:p>
          <a:p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 	gt=gt*i=1*1=1</a:t>
            </a:r>
          </a:p>
          <a:p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	i++i=i+1=1+1=2</a:t>
            </a:r>
          </a:p>
          <a:p>
            <a:r>
              <a:rPr lang="en-US" sz="2200">
                <a:latin typeface="Cambria" panose="02040503050406030204" pitchFamily="18" charset="0"/>
              </a:rPr>
              <a:t>Step</a:t>
            </a:r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 2: </a:t>
            </a:r>
            <a:r>
              <a:rPr lang="en-US" sz="2200">
                <a:latin typeface="Cambria" panose="02040503050406030204" pitchFamily="18" charset="0"/>
              </a:rPr>
              <a:t>Check</a:t>
            </a:r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 i&lt;=n2&lt;=5 TRUEdo the body while:</a:t>
            </a:r>
          </a:p>
          <a:p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	gt=gt*i=1*2=2</a:t>
            </a:r>
          </a:p>
          <a:p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	i++i=i+1= 2+1=3</a:t>
            </a:r>
          </a:p>
          <a:p>
            <a:r>
              <a:rPr lang="en-US" sz="2200">
                <a:latin typeface="Cambria" panose="02040503050406030204" pitchFamily="18" charset="0"/>
              </a:rPr>
              <a:t>Step</a:t>
            </a:r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 3: </a:t>
            </a:r>
            <a:r>
              <a:rPr lang="en-US" sz="2200">
                <a:latin typeface="Cambria" panose="02040503050406030204" pitchFamily="18" charset="0"/>
              </a:rPr>
              <a:t>Check</a:t>
            </a:r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 i&lt;=n 3 &lt;=5 TRUEdo the body while:</a:t>
            </a:r>
          </a:p>
          <a:p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	gt=gt*i=2*3=6</a:t>
            </a:r>
          </a:p>
          <a:p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	i++i=i+1=3+1=4</a:t>
            </a:r>
          </a:p>
          <a:p>
            <a:r>
              <a:rPr lang="en-US" sz="2200">
                <a:latin typeface="Cambria" panose="02040503050406030204" pitchFamily="18" charset="0"/>
              </a:rPr>
              <a:t>Step 4: Check i&lt;=n</a:t>
            </a:r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4&lt;=5 TRUEdo the body while:</a:t>
            </a:r>
          </a:p>
          <a:p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	gt=gt*i=6*4=24</a:t>
            </a:r>
          </a:p>
          <a:p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	i++i=i+1=4+1=5</a:t>
            </a:r>
          </a:p>
          <a:p>
            <a:r>
              <a:rPr lang="en-US" sz="2200">
                <a:latin typeface="Cambria" panose="02040503050406030204" pitchFamily="18" charset="0"/>
              </a:rPr>
              <a:t>Step</a:t>
            </a:r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 5: </a:t>
            </a:r>
            <a:r>
              <a:rPr lang="en-US" sz="2200">
                <a:latin typeface="Cambria" panose="02040503050406030204" pitchFamily="18" charset="0"/>
              </a:rPr>
              <a:t>Check</a:t>
            </a:r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 i&lt;=n5&lt;=5 TRUEdo the body while:</a:t>
            </a:r>
          </a:p>
          <a:p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200">
                <a:solidFill>
                  <a:srgbClr val="FF000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gt=gt*i=24*5=120</a:t>
            </a:r>
          </a:p>
          <a:p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	i+=i=i+1=5+1=6</a:t>
            </a:r>
          </a:p>
          <a:p>
            <a:r>
              <a:rPr lang="en-US" sz="2200">
                <a:latin typeface="Cambria" panose="02040503050406030204" pitchFamily="18" charset="0"/>
              </a:rPr>
              <a:t>Step</a:t>
            </a:r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 6: </a:t>
            </a:r>
            <a:r>
              <a:rPr lang="en-US" sz="2200">
                <a:latin typeface="Cambria" panose="02040503050406030204" pitchFamily="18" charset="0"/>
              </a:rPr>
              <a:t>Check</a:t>
            </a:r>
            <a:r>
              <a:rPr lang="en-US" sz="2200">
                <a:latin typeface="Cambria" panose="02040503050406030204" pitchFamily="18" charset="0"/>
                <a:sym typeface="Wingdings" panose="05000000000000000000" pitchFamily="2" charset="2"/>
              </a:rPr>
              <a:t> i&lt;=n6&lt;=5FALSEEND while</a:t>
            </a:r>
            <a:endParaRPr lang="en-US" sz="22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8953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do…while loop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647700" y="1151513"/>
            <a:ext cx="6591300" cy="509789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Font typeface="Arial" pitchFamily="34" charset="0"/>
              <a:buNone/>
            </a:pPr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do {  </a:t>
            </a:r>
          </a:p>
          <a:p>
            <a:pPr lvl="1">
              <a:spcBef>
                <a:spcPts val="0"/>
              </a:spcBef>
              <a:buFont typeface="Arial" pitchFamily="34" charset="0"/>
              <a:buNone/>
            </a:pPr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statement</a:t>
            </a:r>
          </a:p>
          <a:p>
            <a:pPr lvl="1">
              <a:buFont typeface="Arial" pitchFamily="34" charset="0"/>
              <a:buNone/>
            </a:pPr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   }while(expression)</a:t>
            </a:r>
          </a:p>
          <a:p>
            <a:pPr>
              <a:buFont typeface="Tahoma" pitchFamily="34" charset="0"/>
              <a:buChar char="●"/>
            </a:pPr>
            <a:r>
              <a:rPr lang="en-US" sz="2800" u="sng">
                <a:latin typeface="Times New Roman" pitchFamily="18" charset="0"/>
                <a:cs typeface="Times New Roman" pitchFamily="18" charset="0"/>
              </a:rPr>
              <a:t>Meaning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Tahoma" pitchFamily="34" charset="0"/>
              <a:buChar char="−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Step 1: Statement is done</a:t>
            </a:r>
          </a:p>
          <a:p>
            <a:pPr>
              <a:buFont typeface="Tahoma" pitchFamily="34" charset="0"/>
              <a:buChar char="−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Step 2: Expression is evaluated.</a:t>
            </a:r>
          </a:p>
          <a:p>
            <a:pPr>
              <a:buFont typeface="Tahoma" pitchFamily="34" charset="0"/>
              <a:buChar char="−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If expression is true then go back to step 1</a:t>
            </a:r>
          </a:p>
          <a:p>
            <a:pPr>
              <a:buFont typeface="Tahoma" pitchFamily="34" charset="0"/>
              <a:buChar char="−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If expression is false then exit the loop.</a:t>
            </a:r>
          </a:p>
          <a:p>
            <a:pPr>
              <a:buFont typeface="Tahoma" pitchFamily="34" charset="0"/>
              <a:buChar char="−"/>
            </a:pPr>
            <a:r>
              <a:rPr lang="en-US" sz="280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do...while loop maybe statement will be executed at least once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7982" y="1082012"/>
            <a:ext cx="3298436" cy="51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003520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48200" cy="508000"/>
            <a:chOff x="789624" y="1191463"/>
            <a:chExt cx="4648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47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do…while loop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53376" y="1162050"/>
            <a:ext cx="4066224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sz="2800" kern="0" noProof="0">
                <a:solidFill>
                  <a:srgbClr val="002060"/>
                </a:solidFill>
                <a:latin typeface="Cambria" panose="02040503050406030204" pitchFamily="18" charset="0"/>
              </a:rPr>
              <a:t>Example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n = 5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i = 1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800" b="1" ker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gt=1</a:t>
            </a:r>
            <a:endParaRPr kumimoji="0" lang="en-US" sz="2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  <a:ea typeface="Times New Roman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do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{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gt =gt* i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i++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} while (i&lt;=n)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gt?</a:t>
            </a:r>
            <a:endParaRPr kumimoji="0" lang="en-US" sz="2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  <a:ea typeface="Times New Roman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7800" y="465833"/>
            <a:ext cx="58281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n=5; gt=1, i=1</a:t>
            </a:r>
          </a:p>
          <a:p>
            <a:r>
              <a:rPr lang="en-US" sz="2400">
                <a:latin typeface="Cambria" panose="02040503050406030204" pitchFamily="18" charset="0"/>
              </a:rPr>
              <a:t>Step 1: gt=gt*i=1*1=1</a:t>
            </a:r>
          </a:p>
          <a:p>
            <a:r>
              <a:rPr lang="en-US" sz="2400">
                <a:latin typeface="Cambria" panose="02040503050406030204" pitchFamily="18" charset="0"/>
              </a:rPr>
              <a:t>	i++</a:t>
            </a:r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i=i+1=1+1=2</a:t>
            </a:r>
          </a:p>
          <a:p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Check i&lt;=n 2&lt;=5TRUE</a:t>
            </a:r>
          </a:p>
          <a:p>
            <a:r>
              <a:rPr lang="en-US" sz="2400">
                <a:latin typeface="Cambria" panose="02040503050406030204" pitchFamily="18" charset="0"/>
              </a:rPr>
              <a:t>Step</a:t>
            </a:r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 2: gt=gt*i=1*2=2</a:t>
            </a:r>
          </a:p>
          <a:p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	i++i=i+1=2+1=3</a:t>
            </a:r>
          </a:p>
          <a:p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Check i&lt;=n 3&lt;=5 TRUE</a:t>
            </a:r>
          </a:p>
          <a:p>
            <a:r>
              <a:rPr lang="en-US" sz="2400">
                <a:latin typeface="Cambria" panose="02040503050406030204" pitchFamily="18" charset="0"/>
              </a:rPr>
              <a:t>Step</a:t>
            </a:r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 3: gt=gt*i=2*3=6</a:t>
            </a:r>
          </a:p>
          <a:p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	i++i=i+1=3+1=4</a:t>
            </a:r>
          </a:p>
          <a:p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Check i&lt;=n 4&lt;=5 TRUE</a:t>
            </a:r>
          </a:p>
          <a:p>
            <a:r>
              <a:rPr lang="en-US" sz="2400">
                <a:latin typeface="Cambria" panose="02040503050406030204" pitchFamily="18" charset="0"/>
              </a:rPr>
              <a:t>Step</a:t>
            </a:r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 4: gt=gt*i=6*4=24</a:t>
            </a:r>
          </a:p>
          <a:p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	i++i=i+1=4+1=5</a:t>
            </a:r>
          </a:p>
          <a:p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Check i&lt;=n5&lt;=5 TRUE</a:t>
            </a:r>
          </a:p>
          <a:p>
            <a:r>
              <a:rPr lang="en-US" sz="2400">
                <a:latin typeface="Cambria" panose="02040503050406030204" pitchFamily="18" charset="0"/>
              </a:rPr>
              <a:t>Step</a:t>
            </a:r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 5: </a:t>
            </a:r>
            <a:r>
              <a:rPr lang="en-US" sz="2400">
                <a:solidFill>
                  <a:srgbClr val="FF000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gt=gt*i=24*5=120</a:t>
            </a:r>
          </a:p>
          <a:p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	i++i=i+1=5+1=6</a:t>
            </a:r>
          </a:p>
          <a:p>
            <a:r>
              <a:rPr lang="en-US" sz="2400">
                <a:latin typeface="Cambria" panose="02040503050406030204" pitchFamily="18" charset="0"/>
                <a:sym typeface="Wingdings" panose="05000000000000000000" pitchFamily="2" charset="2"/>
              </a:rPr>
              <a:t>Check i&lt;=n 6&lt;=5FalseEND do while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497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Functions in Javascript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Declare a function or method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Each user-defined function or method begins with the keyword </a:t>
            </a:r>
            <a:r>
              <a:rPr lang="en-US">
                <a:solidFill>
                  <a:srgbClr val="FF0000"/>
                </a:solidFill>
                <a:latin typeface="Cambria" panose="02040503050406030204" pitchFamily="18" charset="0"/>
              </a:rPr>
              <a:t>function</a:t>
            </a:r>
            <a:r>
              <a:rPr lang="en-US">
                <a:latin typeface="Cambria" panose="02040503050406030204" pitchFamily="18" charset="0"/>
              </a:rPr>
              <a:t> .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Parameters passed to a function or method do not need to declare a data type</a:t>
            </a:r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0788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Functions in Javascript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How to define a function?:</a:t>
            </a:r>
          </a:p>
          <a:p>
            <a:pPr lvl="1">
              <a:spcBef>
                <a:spcPts val="0"/>
              </a:spcBef>
            </a:pPr>
            <a:r>
              <a:rPr lang="en-US">
                <a:latin typeface="Cambria" panose="02040503050406030204" pitchFamily="18" charset="0"/>
              </a:rPr>
              <a:t>Functions with parameters :</a:t>
            </a:r>
            <a:endParaRPr lang="vi-VN">
              <a:latin typeface="Cambria" panose="02040503050406030204" pitchFamily="18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vi-VN" sz="2800">
                <a:solidFill>
                  <a:srgbClr val="FF0000"/>
                </a:solidFill>
                <a:latin typeface="Cambria" panose="02040503050406030204" pitchFamily="18" charset="0"/>
              </a:rPr>
              <a:t>function</a:t>
            </a:r>
            <a:r>
              <a:rPr lang="vi-VN" sz="2800">
                <a:latin typeface="Cambria" panose="02040503050406030204" pitchFamily="18" charset="0"/>
              </a:rPr>
              <a:t> </a:t>
            </a:r>
            <a:r>
              <a:rPr lang="en-US" sz="2800">
                <a:latin typeface="Cambria" panose="02040503050406030204" pitchFamily="18" charset="0"/>
              </a:rPr>
              <a:t>FunctionX</a:t>
            </a:r>
            <a:r>
              <a:rPr lang="vi-VN" sz="2800">
                <a:latin typeface="Cambria" panose="02040503050406030204" pitchFamily="18" charset="0"/>
              </a:rPr>
              <a:t>(</a:t>
            </a:r>
            <a:r>
              <a:rPr lang="en-US" sz="2800">
                <a:latin typeface="Cambria" panose="02040503050406030204" pitchFamily="18" charset="0"/>
              </a:rPr>
              <a:t>parameter 1</a:t>
            </a:r>
            <a:r>
              <a:rPr lang="vi-VN" sz="2800">
                <a:latin typeface="Cambria" panose="02040503050406030204" pitchFamily="18" charset="0"/>
              </a:rPr>
              <a:t>, </a:t>
            </a:r>
            <a:r>
              <a:rPr lang="en-US" sz="2800">
                <a:latin typeface="Cambria" panose="02040503050406030204" pitchFamily="18" charset="0"/>
              </a:rPr>
              <a:t>parameter 2</a:t>
            </a:r>
            <a:r>
              <a:rPr lang="vi-VN" sz="2800">
                <a:latin typeface="Cambria" panose="02040503050406030204" pitchFamily="18" charset="0"/>
              </a:rPr>
              <a:t>,..)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vi-VN" sz="2800">
                <a:latin typeface="Cambria" panose="02040503050406030204" pitchFamily="18" charset="0"/>
              </a:rPr>
              <a:t>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800">
                <a:latin typeface="Cambria" panose="02040503050406030204" pitchFamily="18" charset="0"/>
              </a:rPr>
              <a:t>	// body of function</a:t>
            </a:r>
            <a:endParaRPr lang="vi-VN" sz="2800">
              <a:latin typeface="Cambria" panose="02040503050406030204" pitchFamily="18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vi-VN" sz="2800">
                <a:latin typeface="Cambria" panose="02040503050406030204" pitchFamily="18" charset="0"/>
              </a:rPr>
              <a:t>}</a:t>
            </a:r>
            <a:endParaRPr lang="en-US" sz="2800">
              <a:latin typeface="Cambria" panose="02040503050406030204" pitchFamily="18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>
                <a:latin typeface="Cambria" panose="02040503050406030204" pitchFamily="18" charset="0"/>
              </a:rPr>
              <a:t>- Function without parameters</a:t>
            </a:r>
            <a:endParaRPr lang="vi-VN">
              <a:latin typeface="Cambria" panose="02040503050406030204" pitchFamily="18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vi-VN" sz="2800">
                <a:solidFill>
                  <a:srgbClr val="FF0000"/>
                </a:solidFill>
                <a:latin typeface="Cambria" panose="02040503050406030204" pitchFamily="18" charset="0"/>
              </a:rPr>
              <a:t>function</a:t>
            </a:r>
            <a:r>
              <a:rPr lang="vi-VN" sz="2800">
                <a:latin typeface="Cambria" panose="02040503050406030204" pitchFamily="18" charset="0"/>
              </a:rPr>
              <a:t> </a:t>
            </a:r>
            <a:r>
              <a:rPr lang="en-US" sz="2800">
                <a:latin typeface="Cambria" panose="02040503050406030204" pitchFamily="18" charset="0"/>
              </a:rPr>
              <a:t>FunctionX</a:t>
            </a:r>
            <a:r>
              <a:rPr lang="vi-VN" sz="2800">
                <a:latin typeface="Cambria" panose="02040503050406030204" pitchFamily="18" charset="0"/>
              </a:rPr>
              <a:t>(</a:t>
            </a:r>
            <a:r>
              <a:rPr lang="en-US" sz="2800">
                <a:latin typeface="Cambria" panose="02040503050406030204" pitchFamily="18" charset="0"/>
              </a:rPr>
              <a:t>)</a:t>
            </a:r>
            <a:endParaRPr lang="vi-VN" sz="2800">
              <a:latin typeface="Cambria" panose="02040503050406030204" pitchFamily="18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vi-VN" sz="2800">
                <a:latin typeface="Cambria" panose="02040503050406030204" pitchFamily="18" charset="0"/>
              </a:rPr>
              <a:t>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800">
                <a:latin typeface="Cambria" panose="02040503050406030204" pitchFamily="18" charset="0"/>
              </a:rPr>
              <a:t>	// body of function</a:t>
            </a:r>
            <a:endParaRPr lang="vi-VN" sz="2800">
              <a:latin typeface="Cambria" panose="02040503050406030204" pitchFamily="18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vi-VN" sz="2800">
                <a:latin typeface="Cambria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4737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Functions in Javascript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latin typeface="Cambria" panose="02040503050406030204" pitchFamily="18" charset="0"/>
              </a:rPr>
              <a:t>- The function returns the value :</a:t>
            </a:r>
          </a:p>
          <a:p>
            <a:pPr marL="342900" lvl="2" indent="-342900">
              <a:buNone/>
            </a:pPr>
            <a:r>
              <a:rPr lang="vi-VN" sz="2800">
                <a:latin typeface="Cambria" panose="02040503050406030204" pitchFamily="18" charset="0"/>
              </a:rPr>
              <a:t>    </a:t>
            </a:r>
            <a:r>
              <a:rPr lang="vi-VN" sz="2800">
                <a:solidFill>
                  <a:srgbClr val="0000FF"/>
                </a:solidFill>
                <a:latin typeface="Cambria" panose="02040503050406030204" pitchFamily="18" charset="0"/>
              </a:rPr>
              <a:t>function</a:t>
            </a:r>
            <a:r>
              <a:rPr lang="vi-VN" sz="2800">
                <a:latin typeface="Cambria" panose="02040503050406030204" pitchFamily="18" charset="0"/>
              </a:rPr>
              <a:t> </a:t>
            </a:r>
            <a:r>
              <a:rPr lang="en-US" sz="2800">
                <a:latin typeface="Cambria" panose="02040503050406030204" pitchFamily="18" charset="0"/>
              </a:rPr>
              <a:t>FunctionX</a:t>
            </a:r>
            <a:r>
              <a:rPr lang="vi-VN" sz="2800">
                <a:latin typeface="Cambria" panose="02040503050406030204" pitchFamily="18" charset="0"/>
              </a:rPr>
              <a:t>(</a:t>
            </a:r>
            <a:r>
              <a:rPr lang="en-US" sz="2800">
                <a:latin typeface="Cambria" panose="02040503050406030204" pitchFamily="18" charset="0"/>
              </a:rPr>
              <a:t>parameter 1</a:t>
            </a:r>
            <a:r>
              <a:rPr lang="vi-VN" sz="2800">
                <a:latin typeface="Cambria" panose="02040503050406030204" pitchFamily="18" charset="0"/>
              </a:rPr>
              <a:t>, </a:t>
            </a:r>
            <a:r>
              <a:rPr lang="en-US" sz="2800">
                <a:latin typeface="Cambria" panose="02040503050406030204" pitchFamily="18" charset="0"/>
              </a:rPr>
              <a:t>parameter 2</a:t>
            </a:r>
            <a:r>
              <a:rPr lang="vi-VN" sz="2800">
                <a:latin typeface="Cambria" panose="02040503050406030204" pitchFamily="18" charset="0"/>
              </a:rPr>
              <a:t>,..)</a:t>
            </a:r>
          </a:p>
          <a:p>
            <a:pPr>
              <a:buNone/>
            </a:pPr>
            <a:r>
              <a:rPr lang="en-US" sz="2800">
                <a:latin typeface="Cambria" panose="02040503050406030204" pitchFamily="18" charset="0"/>
              </a:rPr>
              <a:t>	</a:t>
            </a:r>
            <a:r>
              <a:rPr lang="vi-VN" sz="2800">
                <a:latin typeface="Cambria" panose="02040503050406030204" pitchFamily="18" charset="0"/>
              </a:rPr>
              <a:t>{</a:t>
            </a:r>
          </a:p>
          <a:p>
            <a:pPr>
              <a:buNone/>
            </a:pPr>
            <a:r>
              <a:rPr lang="en-US" sz="2800">
                <a:solidFill>
                  <a:srgbClr val="00B050"/>
                </a:solidFill>
                <a:latin typeface="Cambria" panose="02040503050406030204" pitchFamily="18" charset="0"/>
              </a:rPr>
              <a:t>		</a:t>
            </a:r>
            <a:r>
              <a:rPr lang="en-US" sz="2800">
                <a:solidFill>
                  <a:srgbClr val="003300"/>
                </a:solidFill>
                <a:latin typeface="Cambria" panose="02040503050406030204" pitchFamily="18" charset="0"/>
              </a:rPr>
              <a:t>// Body of function</a:t>
            </a:r>
          </a:p>
          <a:p>
            <a:pPr>
              <a:buNone/>
            </a:pPr>
            <a:r>
              <a:rPr lang="en-US" sz="2800">
                <a:latin typeface="Cambria" panose="02040503050406030204" pitchFamily="18" charset="0"/>
              </a:rPr>
              <a:t>		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return (value)</a:t>
            </a:r>
            <a:endParaRPr lang="vi-VN" sz="2800">
              <a:solidFill>
                <a:srgbClr val="0000FF"/>
              </a:solidFill>
              <a:latin typeface="Cambria" panose="02040503050406030204" pitchFamily="18" charset="0"/>
            </a:endParaRPr>
          </a:p>
          <a:p>
            <a:pPr>
              <a:buNone/>
            </a:pPr>
            <a:r>
              <a:rPr lang="en-US" sz="2800">
                <a:latin typeface="Cambria" panose="02040503050406030204" pitchFamily="18" charset="0"/>
              </a:rPr>
              <a:t>	</a:t>
            </a:r>
            <a:r>
              <a:rPr lang="vi-VN" sz="2800">
                <a:latin typeface="Cambria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687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1. Concept of Script language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The process of implementing Server-Side application consists of 2 stages: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Create Web pages that contain both Client-Side and Script Server-Side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When the Client browser requests to do so, the server (run-time engine) will execute the Server-side Scipts commands and return the HTML Web page to the browser.</a:t>
            </a:r>
            <a:endParaRPr lang="vi-VN">
              <a:latin typeface="Cambria" panose="02040503050406030204" pitchFamily="18" charset="0"/>
            </a:endParaRPr>
          </a:p>
          <a:p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0281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Functions in Javascript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u="sng">
                <a:latin typeface="Cambria" panose="02040503050406030204" pitchFamily="18" charset="0"/>
              </a:rPr>
              <a:t>- Example of creating a function in JavaScript :</a:t>
            </a:r>
          </a:p>
          <a:p>
            <a:r>
              <a:rPr lang="en-US">
                <a:latin typeface="Times New Roman" pitchFamily="18" charset="0"/>
              </a:rPr>
              <a:t>Function definition :</a:t>
            </a:r>
          </a:p>
          <a:p>
            <a:pPr lvl="1">
              <a:buNone/>
            </a:pPr>
            <a:r>
              <a:rPr lang="vi-VN">
                <a:solidFill>
                  <a:srgbClr val="0000FF"/>
                </a:solidFill>
                <a:latin typeface="Times New Roman" pitchFamily="18" charset="0"/>
              </a:rPr>
              <a:t>function</a:t>
            </a:r>
            <a:r>
              <a:rPr lang="vi-VN">
                <a:latin typeface="Times New Roman" pitchFamily="18" charset="0"/>
              </a:rPr>
              <a:t> Sum(x, y)</a:t>
            </a:r>
          </a:p>
          <a:p>
            <a:pPr lvl="1">
              <a:buNone/>
            </a:pPr>
            <a:r>
              <a:rPr lang="vi-VN">
                <a:latin typeface="Times New Roman" pitchFamily="18" charset="0"/>
              </a:rPr>
              <a:t>{</a:t>
            </a:r>
          </a:p>
          <a:p>
            <a:pPr lvl="2">
              <a:buNone/>
            </a:pPr>
            <a:r>
              <a:rPr lang="en-US" sz="2800">
                <a:latin typeface="Times New Roman" pitchFamily="18" charset="0"/>
              </a:rPr>
              <a:t>s</a:t>
            </a:r>
            <a:r>
              <a:rPr lang="vi-VN" sz="2800">
                <a:latin typeface="Times New Roman" pitchFamily="18" charset="0"/>
              </a:rPr>
              <a:t> = x + y</a:t>
            </a:r>
            <a:endParaRPr lang="en-US" sz="2800">
              <a:latin typeface="Times New Roman" pitchFamily="18" charset="0"/>
            </a:endParaRPr>
          </a:p>
          <a:p>
            <a:pPr lvl="2">
              <a:buNone/>
            </a:pPr>
            <a:r>
              <a:rPr lang="vi-VN" sz="2800">
                <a:solidFill>
                  <a:srgbClr val="0000FF"/>
                </a:solidFill>
                <a:latin typeface="Times New Roman" pitchFamily="18" charset="0"/>
              </a:rPr>
              <a:t>return</a:t>
            </a:r>
            <a:r>
              <a:rPr lang="vi-VN" sz="2800"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</a:rPr>
              <a:t>s</a:t>
            </a:r>
            <a:r>
              <a:rPr lang="vi-VN" sz="2800">
                <a:latin typeface="Times New Roman" pitchFamily="18" charset="0"/>
              </a:rPr>
              <a:t>; </a:t>
            </a:r>
          </a:p>
          <a:p>
            <a:pPr lvl="1">
              <a:buNone/>
            </a:pPr>
            <a:r>
              <a:rPr lang="vi-VN">
                <a:latin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</a:rPr>
              <a:t>Calling the function :</a:t>
            </a:r>
            <a:endParaRPr lang="vi-VN">
              <a:latin typeface="Times New Roman" pitchFamily="18" charset="0"/>
            </a:endParaRPr>
          </a:p>
          <a:p>
            <a:pPr lvl="1">
              <a:buNone/>
            </a:pPr>
            <a:r>
              <a:rPr lang="vi-VN">
                <a:solidFill>
                  <a:srgbClr val="0000FF"/>
                </a:solidFill>
                <a:latin typeface="Times New Roman" pitchFamily="18" charset="0"/>
              </a:rPr>
              <a:t>var</a:t>
            </a:r>
            <a:r>
              <a:rPr lang="vi-VN">
                <a:latin typeface="Times New Roman" pitchFamily="18" charset="0"/>
              </a:rPr>
              <a:t> x = Sum(</a:t>
            </a:r>
            <a:r>
              <a:rPr lang="en-US">
                <a:latin typeface="Times New Roman" pitchFamily="18" charset="0"/>
              </a:rPr>
              <a:t>3</a:t>
            </a:r>
            <a:r>
              <a:rPr lang="vi-VN">
                <a:latin typeface="Times New Roman" pitchFamily="18" charset="0"/>
              </a:rPr>
              <a:t>0, </a:t>
            </a:r>
            <a:r>
              <a:rPr lang="en-US">
                <a:latin typeface="Times New Roman" pitchFamily="18" charset="0"/>
              </a:rPr>
              <a:t>4</a:t>
            </a:r>
            <a:r>
              <a:rPr lang="vi-VN">
                <a:latin typeface="Times New Roman" pitchFamily="18" charset="0"/>
              </a:rPr>
              <a:t>0)</a:t>
            </a:r>
          </a:p>
          <a:p>
            <a:pPr marL="0" indent="0">
              <a:buNone/>
            </a:pPr>
            <a:endParaRPr lang="vi-VN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6834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Some built-in functions in Javascript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eval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isNaN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parseInt and parseFloat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Number and String function</a:t>
            </a:r>
            <a:endParaRPr lang="en-GB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5648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Some built-in functions in Javascript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 b="1">
                <a:latin typeface="Cambria" panose="02040503050406030204" pitchFamily="18" charset="0"/>
              </a:rPr>
              <a:t>eval function</a:t>
            </a:r>
          </a:p>
          <a:p>
            <a:pPr marL="914400" lvl="1" indent="-457200" algn="just"/>
            <a:r>
              <a:rPr lang="en-US">
                <a:latin typeface="Cambria" panose="02040503050406030204" pitchFamily="18" charset="0"/>
              </a:rPr>
              <a:t>Used to evaluate a string without referring to any specific object.</a:t>
            </a:r>
          </a:p>
          <a:p>
            <a:pPr marL="914400" lvl="1" indent="-457200" algn="just"/>
            <a:r>
              <a:rPr lang="en-US">
                <a:latin typeface="Cambria" panose="02040503050406030204" pitchFamily="18" charset="0"/>
              </a:rPr>
              <a:t>Syntax:</a:t>
            </a:r>
          </a:p>
          <a:p>
            <a:pPr lvl="2" algn="just">
              <a:buFont typeface="Wingdings" pitchFamily="2" charset="2"/>
              <a:buNone/>
            </a:pPr>
            <a:r>
              <a:rPr lang="en-US" sz="2800">
                <a:solidFill>
                  <a:schemeClr val="folHlink"/>
                </a:solidFill>
                <a:latin typeface="Cambria" panose="02040503050406030204" pitchFamily="18" charset="0"/>
              </a:rPr>
              <a:t>	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eval</a:t>
            </a:r>
            <a:r>
              <a:rPr lang="en-US" sz="2800">
                <a:latin typeface="Cambria" panose="02040503050406030204" pitchFamily="18" charset="0"/>
              </a:rPr>
              <a:t>(string)</a:t>
            </a:r>
          </a:p>
          <a:p>
            <a:pPr marL="914400" lvl="1" indent="-457200" algn="just"/>
            <a:r>
              <a:rPr lang="en-US">
                <a:latin typeface="Cambria" panose="02040503050406030204" pitchFamily="18" charset="0"/>
              </a:rPr>
              <a:t>Where string is the string to be evaluated. This string can be a JavaScript expression, a statement, or a group of statements.</a:t>
            </a:r>
          </a:p>
          <a:p>
            <a:pPr marL="914400" lvl="1" indent="-457200" algn="just"/>
            <a:r>
              <a:rPr lang="en-US">
                <a:latin typeface="Cambria" panose="02040503050406030204" pitchFamily="18" charset="0"/>
              </a:rPr>
              <a:t>The expression can include variables and properties of an object.</a:t>
            </a:r>
          </a:p>
        </p:txBody>
      </p:sp>
    </p:spTree>
    <p:extLst>
      <p:ext uri="{BB962C8B-B14F-4D97-AF65-F5344CB8AC3E}">
        <p14:creationId xmlns:p14="http://schemas.microsoft.com/office/powerpoint/2010/main" val="31653036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Some built-in functions in Javascript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 b="1">
                <a:latin typeface="Cambria" panose="02040503050406030204" pitchFamily="18" charset="0"/>
              </a:rPr>
              <a:t>eval function</a:t>
            </a:r>
          </a:p>
          <a:p>
            <a:pPr marL="914400" lvl="1" indent="-457200" algn="just"/>
            <a:r>
              <a:rPr lang="en-US">
                <a:latin typeface="Cambria" panose="02040503050406030204" pitchFamily="18" charset="0"/>
              </a:rPr>
              <a:t>If the string represents an expression, the eval function evaluates the expression.</a:t>
            </a:r>
          </a:p>
          <a:p>
            <a:pPr marL="914400" lvl="1" indent="-457200" algn="just"/>
            <a:r>
              <a:rPr lang="en-US">
                <a:latin typeface="Cambria" panose="02040503050406030204" pitchFamily="18" charset="0"/>
              </a:rPr>
              <a:t>If the argument represents one or more JavaScript statements, the eval function executes these statements.</a:t>
            </a:r>
          </a:p>
          <a:p>
            <a:pPr marL="914400" lvl="1" indent="-457200" algn="just"/>
            <a:r>
              <a:rPr lang="en-US">
                <a:latin typeface="Cambria" panose="02040503050406030204" pitchFamily="18" charset="0"/>
              </a:rPr>
              <a:t>Do not use the eval function to evaluate an arithmetic expression; JavaScript evaluates arithmetic expressions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6836050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Some built-in functions in Javascript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 b="1">
                <a:latin typeface="Cambria" panose="02040503050406030204" pitchFamily="18" charset="0"/>
              </a:rPr>
              <a:t>isNaN</a:t>
            </a:r>
            <a:r>
              <a:rPr lang="en-US" sz="2800">
                <a:latin typeface="Cambria" panose="02040503050406030204" pitchFamily="18" charset="0"/>
              </a:rPr>
              <a:t>  function</a:t>
            </a:r>
          </a:p>
          <a:p>
            <a:pPr marL="914400" lvl="1" indent="-457200" algn="just"/>
            <a:r>
              <a:rPr lang="en-US">
                <a:latin typeface="Cambria" panose="02040503050406030204" pitchFamily="18" charset="0"/>
              </a:rPr>
              <a:t>The isNaN function evaluates an argument to determine if it is “NaN” (Not a Number). </a:t>
            </a:r>
          </a:p>
          <a:p>
            <a:pPr marL="914400" lvl="1" indent="-457200" algn="just"/>
            <a:r>
              <a:rPr lang="en-US">
                <a:latin typeface="Cambria" panose="02040503050406030204" pitchFamily="18" charset="0"/>
              </a:rPr>
              <a:t>Syntax:</a:t>
            </a:r>
          </a:p>
          <a:p>
            <a:pPr marL="1257300" lvl="2" indent="-342900" algn="just">
              <a:buFont typeface="Wingdings" pitchFamily="2" charset="2"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	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isNaN</a:t>
            </a:r>
            <a:r>
              <a:rPr lang="en-US" sz="2800">
                <a:latin typeface="Cambria" panose="02040503050406030204" pitchFamily="18" charset="0"/>
              </a:rPr>
              <a:t>(testValue)</a:t>
            </a:r>
          </a:p>
          <a:p>
            <a:pPr marL="914400" lvl="1" indent="-457200" algn="just"/>
            <a:r>
              <a:rPr lang="en-US">
                <a:latin typeface="Cambria" panose="02040503050406030204" pitchFamily="18" charset="0"/>
              </a:rPr>
              <a:t>With testValue being the value you want to evaluate.</a:t>
            </a:r>
          </a:p>
          <a:p>
            <a:pPr marL="914400" lvl="1" indent="-457200" algn="just"/>
            <a:r>
              <a:rPr lang="en-US">
                <a:latin typeface="Cambria" panose="02040503050406030204" pitchFamily="18" charset="0"/>
              </a:rPr>
              <a:t>The parseInt and parseFloat functions return “NaN” when they evaluate to a value that is not a number.</a:t>
            </a:r>
          </a:p>
          <a:p>
            <a:pPr marL="914400" lvl="1" indent="-457200" algn="just"/>
            <a:r>
              <a:rPr lang="en-US">
                <a:latin typeface="Cambria" panose="02040503050406030204" pitchFamily="18" charset="0"/>
              </a:rPr>
              <a:t>The isNaN function returns true if it is passed the value "NaN" and false otherwise.</a:t>
            </a:r>
          </a:p>
        </p:txBody>
      </p:sp>
    </p:spTree>
    <p:extLst>
      <p:ext uri="{BB962C8B-B14F-4D97-AF65-F5344CB8AC3E}">
        <p14:creationId xmlns:p14="http://schemas.microsoft.com/office/powerpoint/2010/main" val="29655270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Some built-in functions in Javascript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The following code evaluates floatValue to determine if it is a number and then calls an appropriate procedure:</a:t>
            </a:r>
          </a:p>
          <a:p>
            <a:pPr marL="1295400" lvl="2" indent="-381000">
              <a:buFont typeface="Wingdings" pitchFamily="2" charset="2"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latin typeface="Cambria" panose="02040503050406030204" pitchFamily="18" charset="0"/>
              </a:rPr>
              <a:t> floatValue = parseFloat (toFloat)</a:t>
            </a:r>
          </a:p>
          <a:p>
            <a:pPr marL="1295400" lvl="2" indent="-381000">
              <a:buFont typeface="Wingdings" pitchFamily="2" charset="2"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if</a:t>
            </a:r>
            <a:r>
              <a:rPr lang="en-US" sz="2800">
                <a:latin typeface="Cambria" panose="02040503050406030204" pitchFamily="18" charset="0"/>
              </a:rPr>
              <a:t> (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isNaN</a:t>
            </a:r>
            <a:r>
              <a:rPr lang="en-US" sz="2800">
                <a:latin typeface="Cambria" panose="02040503050406030204" pitchFamily="18" charset="0"/>
              </a:rPr>
              <a:t> (floatValue)) {</a:t>
            </a:r>
          </a:p>
          <a:p>
            <a:pPr marL="1295400" lvl="2" indent="-381000">
              <a:buFont typeface="Wingdings" pitchFamily="2" charset="2"/>
              <a:buNone/>
            </a:pPr>
            <a:r>
              <a:rPr lang="en-US" sz="2800">
                <a:latin typeface="Cambria" panose="02040503050406030204" pitchFamily="18" charset="0"/>
              </a:rPr>
              <a:t>	notFloat()</a:t>
            </a:r>
          </a:p>
          <a:p>
            <a:pPr marL="1295400" lvl="2" indent="-381000">
              <a:buFont typeface="Wingdings" pitchFamily="2" charset="2"/>
              <a:buNone/>
            </a:pPr>
            <a:r>
              <a:rPr lang="en-US" sz="2800">
                <a:latin typeface="Cambria" panose="02040503050406030204" pitchFamily="18" charset="0"/>
              </a:rPr>
              <a:t>} </a:t>
            </a:r>
          </a:p>
          <a:p>
            <a:pPr marL="1295400" lvl="2" indent="-381000">
              <a:buFont typeface="Wingdings" pitchFamily="2" charset="2"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else </a:t>
            </a:r>
            <a:r>
              <a:rPr lang="en-US" sz="2800">
                <a:latin typeface="Cambria" panose="02040503050406030204" pitchFamily="18" charset="0"/>
              </a:rPr>
              <a:t>{</a:t>
            </a:r>
          </a:p>
          <a:p>
            <a:pPr marL="1295400" lvl="2" indent="-381000">
              <a:buFont typeface="Wingdings" pitchFamily="2" charset="2"/>
              <a:buNone/>
            </a:pPr>
            <a:r>
              <a:rPr lang="en-US" sz="2800">
                <a:latin typeface="Cambria" panose="02040503050406030204" pitchFamily="18" charset="0"/>
              </a:rPr>
              <a:t>	isFloat()</a:t>
            </a:r>
          </a:p>
          <a:p>
            <a:pPr marL="1295400" lvl="2" indent="-381000">
              <a:buFont typeface="Wingdings" pitchFamily="2" charset="2"/>
              <a:buNone/>
            </a:pPr>
            <a:r>
              <a:rPr lang="en-US" sz="2800">
                <a:latin typeface="Cambria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25502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Some built-in functions in Javascript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Number converts object to number</a:t>
            </a:r>
            <a:endParaRPr lang="en-GB" sz="2800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600200"/>
            <a:ext cx="373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CD"/>
                </a:solidFill>
                <a:latin typeface="Cambria" panose="02040503050406030204" pitchFamily="18" charset="0"/>
              </a:rPr>
              <a:t>var</a:t>
            </a: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 x1 = </a:t>
            </a:r>
            <a:r>
              <a:rPr lang="en-US" sz="2400">
                <a:solidFill>
                  <a:srgbClr val="0000CD"/>
                </a:solidFill>
                <a:latin typeface="Cambria" panose="02040503050406030204" pitchFamily="18" charset="0"/>
              </a:rPr>
              <a:t>true</a:t>
            </a: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;</a:t>
            </a: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solidFill>
                  <a:srgbClr val="0000CD"/>
                </a:solidFill>
                <a:latin typeface="Cambria" panose="02040503050406030204" pitchFamily="18" charset="0"/>
              </a:rPr>
              <a:t>var</a:t>
            </a: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 x2 = </a:t>
            </a:r>
            <a:r>
              <a:rPr lang="en-US" sz="2400">
                <a:solidFill>
                  <a:srgbClr val="0000CD"/>
                </a:solidFill>
                <a:latin typeface="Cambria" panose="02040503050406030204" pitchFamily="18" charset="0"/>
              </a:rPr>
              <a:t>false</a:t>
            </a: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;</a:t>
            </a: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solidFill>
                  <a:srgbClr val="0000CD"/>
                </a:solidFill>
                <a:latin typeface="Cambria" panose="02040503050406030204" pitchFamily="18" charset="0"/>
              </a:rPr>
              <a:t>var</a:t>
            </a: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 x3 = </a:t>
            </a:r>
            <a:r>
              <a:rPr lang="en-US" sz="2400">
                <a:solidFill>
                  <a:srgbClr val="0000CD"/>
                </a:solidFill>
                <a:latin typeface="Cambria" panose="02040503050406030204" pitchFamily="18" charset="0"/>
              </a:rPr>
              <a:t>new</a:t>
            </a: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 Date();</a:t>
            </a: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solidFill>
                  <a:srgbClr val="0000CD"/>
                </a:solidFill>
                <a:latin typeface="Cambria" panose="02040503050406030204" pitchFamily="18" charset="0"/>
              </a:rPr>
              <a:t>var</a:t>
            </a: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 x4 = </a:t>
            </a:r>
            <a:r>
              <a:rPr lang="en-US" sz="2400">
                <a:solidFill>
                  <a:srgbClr val="A52A2A"/>
                </a:solidFill>
                <a:latin typeface="Cambria" panose="02040503050406030204" pitchFamily="18" charset="0"/>
              </a:rPr>
              <a:t>"999"</a:t>
            </a: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;</a:t>
            </a: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solidFill>
                  <a:srgbClr val="0000CD"/>
                </a:solidFill>
                <a:latin typeface="Cambria" panose="02040503050406030204" pitchFamily="18" charset="0"/>
              </a:rPr>
              <a:t>var</a:t>
            </a: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 x5 = </a:t>
            </a:r>
            <a:r>
              <a:rPr lang="en-US" sz="2400">
                <a:solidFill>
                  <a:srgbClr val="A52A2A"/>
                </a:solidFill>
                <a:latin typeface="Cambria" panose="02040503050406030204" pitchFamily="18" charset="0"/>
              </a:rPr>
              <a:t>"999 888"</a:t>
            </a: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;</a:t>
            </a:r>
            <a:br>
              <a:rPr lang="en-US" sz="2400">
                <a:latin typeface="Cambria" panose="02040503050406030204" pitchFamily="18" charset="0"/>
              </a:rPr>
            </a:b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solidFill>
                  <a:srgbClr val="0000CD"/>
                </a:solidFill>
                <a:latin typeface="Cambria" panose="02040503050406030204" pitchFamily="18" charset="0"/>
              </a:rPr>
              <a:t>var</a:t>
            </a: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 n = </a:t>
            </a: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Number(x1) + </a:t>
            </a:r>
            <a:r>
              <a:rPr lang="en-US" sz="2400">
                <a:solidFill>
                  <a:srgbClr val="A52A2A"/>
                </a:solidFill>
                <a:latin typeface="Cambria" panose="02040503050406030204" pitchFamily="18" charset="0"/>
              </a:rPr>
              <a:t>"&lt;br&gt;"</a:t>
            </a: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 + </a:t>
            </a: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Number(x2) + </a:t>
            </a:r>
            <a:r>
              <a:rPr lang="en-US" sz="2400">
                <a:solidFill>
                  <a:srgbClr val="A52A2A"/>
                </a:solidFill>
                <a:latin typeface="Cambria" panose="02040503050406030204" pitchFamily="18" charset="0"/>
              </a:rPr>
              <a:t>"&lt;br&gt;"</a:t>
            </a: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 + </a:t>
            </a: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Number(x3) + </a:t>
            </a:r>
            <a:r>
              <a:rPr lang="en-US" sz="2400">
                <a:solidFill>
                  <a:srgbClr val="A52A2A"/>
                </a:solidFill>
                <a:latin typeface="Cambria" panose="02040503050406030204" pitchFamily="18" charset="0"/>
              </a:rPr>
              <a:t>"&lt;br&gt;"</a:t>
            </a: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 + </a:t>
            </a: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Number(x4) + </a:t>
            </a:r>
            <a:r>
              <a:rPr lang="en-US" sz="2400">
                <a:solidFill>
                  <a:srgbClr val="A52A2A"/>
                </a:solidFill>
                <a:latin typeface="Cambria" panose="02040503050406030204" pitchFamily="18" charset="0"/>
              </a:rPr>
              <a:t>"&lt;br&gt;"</a:t>
            </a: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 + </a:t>
            </a:r>
            <a:br>
              <a:rPr lang="en-US" sz="2400">
                <a:latin typeface="Cambria" panose="02040503050406030204" pitchFamily="18" charset="0"/>
              </a:rPr>
            </a:b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Number(x5);</a:t>
            </a:r>
            <a:endParaRPr lang="en-US" sz="2400"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38800" y="175260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u="sng">
                <a:solidFill>
                  <a:srgbClr val="000000"/>
                </a:solidFill>
                <a:latin typeface="Cambria" panose="02040503050406030204" pitchFamily="18" charset="0"/>
              </a:rPr>
              <a:t>Results:</a:t>
            </a:r>
          </a:p>
          <a:p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1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0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1382704503079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999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NaN</a:t>
            </a:r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0623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Next lesson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String Handling in JavaScript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Some data objects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Class and Object (OOP)</a:t>
            </a:r>
          </a:p>
        </p:txBody>
      </p:sp>
    </p:spTree>
    <p:extLst>
      <p:ext uri="{BB962C8B-B14F-4D97-AF65-F5344CB8AC3E}">
        <p14:creationId xmlns:p14="http://schemas.microsoft.com/office/powerpoint/2010/main" val="4405094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2. Details of how to use JavaScript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JavaScript Concepts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Embed JavaScript in the web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Conventions in JavaScript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Variables and variable declarations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Datatype-Operator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Control 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Method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String Handling in JavaScript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Some data objects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Object class</a:t>
            </a:r>
          </a:p>
        </p:txBody>
      </p:sp>
    </p:spTree>
    <p:extLst>
      <p:ext uri="{BB962C8B-B14F-4D97-AF65-F5344CB8AC3E}">
        <p14:creationId xmlns:p14="http://schemas.microsoft.com/office/powerpoint/2010/main" val="3498815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JavaScript Concepts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HTML: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HTML is only at the level of information representation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HTML is not yet capable of responding to user events.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Netscape released a scripting language called LiveScript (1995) to perform this feature.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It was later renamed to JavaScipt to take advantage of the popularity of the Java programming language.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Standard Name: ECMAScript, Currently Javascript has version 6 (ES 6)</a:t>
            </a:r>
          </a:p>
        </p:txBody>
      </p:sp>
    </p:spTree>
    <p:extLst>
      <p:ext uri="{BB962C8B-B14F-4D97-AF65-F5344CB8AC3E}">
        <p14:creationId xmlns:p14="http://schemas.microsoft.com/office/powerpoint/2010/main" val="206233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JavaScript Concepts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JavaScript is a scripting language used to create client-side scripts and server-side scripts.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JavaScript makes it easier to create dynamic and interactive Web pages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Client applications run on a browser such as Internet Explorer, Firefox, Chrome...</a:t>
            </a:r>
          </a:p>
        </p:txBody>
      </p:sp>
    </p:spTree>
    <p:extLst>
      <p:ext uri="{BB962C8B-B14F-4D97-AF65-F5344CB8AC3E}">
        <p14:creationId xmlns:p14="http://schemas.microsoft.com/office/powerpoint/2010/main" val="12015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4485</Words>
  <Application>Microsoft Office PowerPoint</Application>
  <PresentationFormat>Widescreen</PresentationFormat>
  <Paragraphs>797</Paragraphs>
  <Slides>68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Calibri</vt:lpstr>
      <vt:lpstr>Cambria</vt:lpstr>
      <vt:lpstr>Cascadia Mono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Trần Duy Thanh</cp:lastModifiedBy>
  <cp:revision>937</cp:revision>
  <dcterms:created xsi:type="dcterms:W3CDTF">2011-04-06T04:04:31Z</dcterms:created>
  <dcterms:modified xsi:type="dcterms:W3CDTF">2024-01-09T03:56:44Z</dcterms:modified>
</cp:coreProperties>
</file>