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88" r:id="rId4"/>
    <p:sldId id="287" r:id="rId5"/>
    <p:sldId id="266" r:id="rId6"/>
    <p:sldId id="267" r:id="rId7"/>
    <p:sldId id="268" r:id="rId8"/>
    <p:sldId id="278" r:id="rId9"/>
    <p:sldId id="269" r:id="rId10"/>
    <p:sldId id="270" r:id="rId11"/>
    <p:sldId id="271" r:id="rId12"/>
    <p:sldId id="272" r:id="rId13"/>
    <p:sldId id="279" r:id="rId14"/>
    <p:sldId id="280" r:id="rId15"/>
    <p:sldId id="281" r:id="rId16"/>
    <p:sldId id="273" r:id="rId17"/>
    <p:sldId id="274" r:id="rId18"/>
    <p:sldId id="275" r:id="rId19"/>
    <p:sldId id="276" r:id="rId20"/>
    <p:sldId id="277" r:id="rId21"/>
    <p:sldId id="265" r:id="rId22"/>
    <p:sldId id="282" r:id="rId23"/>
    <p:sldId id="285" r:id="rId24"/>
    <p:sldId id="283" r:id="rId25"/>
    <p:sldId id="286" r:id="rId26"/>
    <p:sldId id="284" r:id="rId27"/>
    <p:sldId id="289" r:id="rId28"/>
    <p:sldId id="264" r:id="rId29"/>
    <p:sldId id="292" r:id="rId30"/>
    <p:sldId id="290" r:id="rId31"/>
    <p:sldId id="293" r:id="rId32"/>
    <p:sldId id="291" r:id="rId33"/>
    <p:sldId id="294" r:id="rId34"/>
    <p:sldId id="26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1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5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0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3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0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7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7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6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1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4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2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8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5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9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4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3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4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6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getminutes.asp" TargetMode="External"/><Relationship Id="rId3" Type="http://schemas.openxmlformats.org/officeDocument/2006/relationships/hyperlink" Target="http://www.w3schools.com/jsref/jsref_getdate.asp" TargetMode="External"/><Relationship Id="rId7" Type="http://schemas.openxmlformats.org/officeDocument/2006/relationships/hyperlink" Target="http://www.w3schools.com/jsref/jsref_getmilliseconds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gethours.asp" TargetMode="External"/><Relationship Id="rId5" Type="http://schemas.openxmlformats.org/officeDocument/2006/relationships/hyperlink" Target="http://www.w3schools.com/jsref/jsref_getfullyear.asp" TargetMode="External"/><Relationship Id="rId10" Type="http://schemas.openxmlformats.org/officeDocument/2006/relationships/hyperlink" Target="http://www.w3schools.com/jsref/jsref_getseconds.asp" TargetMode="External"/><Relationship Id="rId4" Type="http://schemas.openxmlformats.org/officeDocument/2006/relationships/hyperlink" Target="http://www.w3schools.com/jsref/jsref_getday.asp" TargetMode="External"/><Relationship Id="rId9" Type="http://schemas.openxmlformats.org/officeDocument/2006/relationships/hyperlink" Target="http://www.w3schools.com/jsref/jsref_getmonth.as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indexof_array.asp" TargetMode="External"/><Relationship Id="rId7" Type="http://schemas.openxmlformats.org/officeDocument/2006/relationships/hyperlink" Target="http://www.w3schools.com/jsref/jsref_unshift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shift.asp" TargetMode="External"/><Relationship Id="rId5" Type="http://schemas.openxmlformats.org/officeDocument/2006/relationships/hyperlink" Target="http://www.w3schools.com/jsref/jsref_push.asp" TargetMode="External"/><Relationship Id="rId4" Type="http://schemas.openxmlformats.org/officeDocument/2006/relationships/hyperlink" Target="http://www.w3schools.com/jsref/jsref_pop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Java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cript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 Part 2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slice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Extract substring in the original string, allowing negative numbers (if the number is negative, count backwards from the end of the string)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str.slice(7,13);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res=“Banana”</a:t>
            </a:r>
            <a:endParaRPr lang="en-US" sz="280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5087" y="2442120"/>
            <a:ext cx="511217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str.slice(-12,-6);</a:t>
            </a:r>
          </a:p>
          <a:p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res=“Banana”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7097" y="4645372"/>
            <a:ext cx="5121703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str.slice(-12);</a:t>
            </a:r>
          </a:p>
          <a:p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res=“Banana, Kiwi”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5562" y="4591050"/>
            <a:ext cx="5121703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str.slice(12);</a:t>
            </a:r>
          </a:p>
          <a:p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res=“a, Kiwi”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substr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Similar to substring, slice. But extracting by the number of characters you want to extract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2819399"/>
            <a:ext cx="51054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str.substring(7,13);</a:t>
            </a:r>
          </a:p>
          <a:p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res=“Banana”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810" y="2819400"/>
            <a:ext cx="51054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str.substr(7,6);</a:t>
            </a:r>
          </a:p>
          <a:p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res=“Banana”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replace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Replace old string with new string</a:t>
            </a:r>
          </a:p>
          <a:p>
            <a:pPr marL="0" indent="0">
              <a:buNone/>
            </a:pPr>
            <a:r>
              <a:rPr lang="en-US" sz="2800" u="sng">
                <a:latin typeface="Cambria" panose="02040503050406030204" pitchFamily="18" charset="0"/>
              </a:rPr>
              <a:t>Example 1: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str = "Please visit Microsoft!";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 str2 = str.replace("Microsoft", "W3Schools");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str2=</a:t>
            </a:r>
            <a:r>
              <a:rPr lang="en-US" sz="2800">
                <a:latin typeface="Cambria" panose="02040503050406030204" pitchFamily="18" charset="0"/>
              </a:rPr>
              <a:t> "Please visit W3Schools!"</a:t>
            </a:r>
          </a:p>
        </p:txBody>
      </p:sp>
    </p:spTree>
    <p:extLst>
      <p:ext uri="{BB962C8B-B14F-4D97-AF65-F5344CB8AC3E}">
        <p14:creationId xmlns:p14="http://schemas.microsoft.com/office/powerpoint/2010/main" val="391506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replace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Replace old string with new string (it can't replace all by itself)</a:t>
            </a:r>
          </a:p>
          <a:p>
            <a:pPr marL="0" indent="0">
              <a:buNone/>
            </a:pPr>
            <a:r>
              <a:rPr lang="en-US" sz="2800" u="sng">
                <a:latin typeface="Cambria" panose="02040503050406030204" pitchFamily="18" charset="0"/>
              </a:rPr>
              <a:t>Example 2: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str = "Please visit Microsoft and Microsoft!";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 str2 = str.replace("Microsoft", "W3Schools");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str2=</a:t>
            </a:r>
            <a:r>
              <a:rPr lang="en-US" sz="2800">
                <a:latin typeface="Cambria" panose="02040503050406030204" pitchFamily="18" charset="0"/>
              </a:rPr>
              <a:t> "Please visit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W3Schools</a:t>
            </a:r>
            <a:r>
              <a:rPr lang="en-US" sz="2800">
                <a:latin typeface="Cambria" panose="02040503050406030204" pitchFamily="18" charset="0"/>
              </a:rPr>
              <a:t> and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Microsoft</a:t>
            </a:r>
            <a:r>
              <a:rPr lang="en-US" sz="2800">
                <a:latin typeface="Cambria" panose="02040503050406030204" pitchFamily="18" charset="0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126916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replace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Replace old string with new string (replace all)</a:t>
            </a:r>
          </a:p>
          <a:p>
            <a:pPr marL="0" indent="0">
              <a:buNone/>
            </a:pPr>
            <a:r>
              <a:rPr lang="en-US" sz="2800" u="sng">
                <a:latin typeface="Cambria" panose="02040503050406030204" pitchFamily="18" charset="0"/>
              </a:rPr>
              <a:t>Example 3: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str = "Please visit Microsoft and Microsoft!";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 str2 = str.replace(/Microsoft/g, "W3Schools");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str2=</a:t>
            </a:r>
            <a:r>
              <a:rPr lang="en-US" sz="2800">
                <a:latin typeface="Cambria" panose="02040503050406030204" pitchFamily="18" charset="0"/>
              </a:rPr>
              <a:t> "Please visit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W3Schools</a:t>
            </a:r>
            <a:r>
              <a:rPr lang="en-US" sz="2800">
                <a:latin typeface="Cambria" panose="02040503050406030204" pitchFamily="18" charset="0"/>
              </a:rPr>
              <a:t> and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W3Schools</a:t>
            </a:r>
            <a:r>
              <a:rPr lang="en-US" sz="2800">
                <a:latin typeface="Cambria" panose="02040503050406030204" pitchFamily="18" charset="0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204330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replace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Replace old string with new string (case sensitive)</a:t>
            </a:r>
          </a:p>
          <a:p>
            <a:pPr marL="0" indent="0">
              <a:buNone/>
            </a:pPr>
            <a:r>
              <a:rPr lang="en-US" sz="2800" u="sng">
                <a:latin typeface="Cambria" panose="02040503050406030204" pitchFamily="18" charset="0"/>
              </a:rPr>
              <a:t>Example 4: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str = "Please visit Microsoft and Microsoft!";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 str2 = str.replace("MICROSOFT", "W3Schools");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str2=</a:t>
            </a:r>
            <a:r>
              <a:rPr lang="en-US" sz="2800">
                <a:latin typeface="Cambria" panose="02040503050406030204" pitchFamily="18" charset="0"/>
              </a:rPr>
              <a:t> "Please visit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Microsoft</a:t>
            </a:r>
            <a:r>
              <a:rPr lang="en-US" sz="2800">
                <a:latin typeface="Cambria" panose="02040503050406030204" pitchFamily="18" charset="0"/>
              </a:rPr>
              <a:t> and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Microsoft</a:t>
            </a:r>
            <a:r>
              <a:rPr lang="en-US" sz="2800">
                <a:latin typeface="Cambria" panose="02040503050406030204" pitchFamily="18" charset="0"/>
              </a:rPr>
              <a:t>!";</a:t>
            </a:r>
            <a:br>
              <a:rPr lang="en-US" sz="2800">
                <a:latin typeface="Cambria" panose="02040503050406030204" pitchFamily="18" charset="0"/>
              </a:rPr>
            </a:b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4337596"/>
            <a:ext cx="103632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str = "Please visit Microsoft and Microsoft!";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 str2 = str.replace(/MICROSOFT/gi, "W3Schools");</a:t>
            </a:r>
          </a:p>
          <a:p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str2=</a:t>
            </a:r>
            <a:r>
              <a:rPr lang="en-US" sz="2800">
                <a:latin typeface="Cambria" panose="02040503050406030204" pitchFamily="18" charset="0"/>
              </a:rPr>
              <a:t> "Please visit W3Schools and W3Schools!";</a:t>
            </a:r>
          </a:p>
        </p:txBody>
      </p:sp>
    </p:spTree>
    <p:extLst>
      <p:ext uri="{BB962C8B-B14F-4D97-AF65-F5344CB8AC3E}">
        <p14:creationId xmlns:p14="http://schemas.microsoft.com/office/powerpoint/2010/main" val="312774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toUpperCase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Convert string to Uppercase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1112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text1 =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"Hello World!"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  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String</a:t>
            </a:r>
            <a:b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text2 = text1.toUpperCase();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text2 is text1 converted to upper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toLowerCase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Convert string to lowercase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" y="1752600"/>
            <a:ext cx="10934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text1 =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"Hello World!"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  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String</a:t>
            </a:r>
            <a:b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text2 = text1.toLowerCase();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text2 is text1 converted to lower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8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concat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Used to concatenate 2 or more strings together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886" y="1828800"/>
            <a:ext cx="7834313" cy="99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text1 =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"Hello"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+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 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+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"World!"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text2=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"Hello"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.concat(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 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"World!"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3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split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Split a string into an array of strings according to some criteria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125" y="175260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"a,b,c,d,e,f";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arr = str.split(",");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289560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for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(var</a:t>
            </a:r>
            <a:r>
              <a:rPr lang="en-US" sz="2800">
                <a:latin typeface="Cambria" panose="02040503050406030204" pitchFamily="18" charset="0"/>
              </a:rPr>
              <a:t> i=0;i&lt;arr.length;i++)</a:t>
            </a:r>
          </a:p>
          <a:p>
            <a:r>
              <a:rPr lang="en-US" sz="2800">
                <a:latin typeface="Cambria" panose="02040503050406030204" pitchFamily="18" charset="0"/>
              </a:rPr>
              <a:t>    {</a:t>
            </a:r>
          </a:p>
          <a:p>
            <a:r>
              <a:rPr lang="en-US" sz="2800">
                <a:latin typeface="Cambria" panose="02040503050406030204" pitchFamily="18" charset="0"/>
              </a:rPr>
              <a:t>       document.writeln(arr[i])</a:t>
            </a:r>
          </a:p>
          <a:p>
            <a:r>
              <a:rPr lang="en-US" sz="2800">
                <a:latin typeface="Cambria" panose="020405030504060302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0649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Mastering string processing rules and techniques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Applies to common objects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Constructing an Object Class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549443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charAt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Returns a character at any position in the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60020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str =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"HELLO WORLD"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str.charAt(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   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H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0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800" b="1">
                  <a:latin typeface="Cambria" panose="02040503050406030204" pitchFamily="18" charset="0"/>
                </a:rPr>
                <a:t>Some data objects</a:t>
              </a:r>
              <a:endParaRPr lang="en-US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Math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Date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Array object</a:t>
            </a:r>
          </a:p>
        </p:txBody>
      </p:sp>
    </p:spTree>
    <p:extLst>
      <p:ext uri="{BB962C8B-B14F-4D97-AF65-F5344CB8AC3E}">
        <p14:creationId xmlns:p14="http://schemas.microsoft.com/office/powerpoint/2010/main" val="338496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800" b="1">
                  <a:latin typeface="Cambria" panose="02040503050406030204" pitchFamily="18" charset="0"/>
                </a:rPr>
                <a:t>Math object</a:t>
              </a:r>
              <a:endParaRPr lang="en-US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Math object has properties and methods that represent advanced mathematical operations. </a:t>
            </a:r>
            <a:r>
              <a:rPr lang="en-US" sz="2800">
                <a:latin typeface="Cambria" panose="02040503050406030204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Math.PI;       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3.141592653589793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Math.round(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4.7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5</a:t>
            </a:r>
            <a:b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Math.round(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4.4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 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4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Math.pow(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8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64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Math.sqrt(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8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Math.abs(-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4.7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4.7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Math.ceil(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4.4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5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Math.floor(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4.7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4</a:t>
            </a:r>
          </a:p>
        </p:txBody>
      </p:sp>
    </p:spTree>
    <p:extLst>
      <p:ext uri="{BB962C8B-B14F-4D97-AF65-F5344CB8AC3E}">
        <p14:creationId xmlns:p14="http://schemas.microsoft.com/office/powerpoint/2010/main" val="366922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800" b="1">
                  <a:latin typeface="Cambria" panose="02040503050406030204" pitchFamily="18" charset="0"/>
                </a:rPr>
                <a:t>Math object</a:t>
              </a:r>
              <a:endParaRPr lang="en-US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Math.min(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150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30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20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-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8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-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200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-200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Math.max(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150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30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20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-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8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-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200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150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Math.sin(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90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* Math.PI /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180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1 (the sine of 90 degrees)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Math.cos(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* Math.PI / 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180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     </a:t>
            </a:r>
            <a:r>
              <a:rPr lang="en-US" sz="2800">
                <a:solidFill>
                  <a:srgbClr val="008000"/>
                </a:solidFill>
                <a:latin typeface="Cambria" panose="02040503050406030204" pitchFamily="18" charset="0"/>
              </a:rPr>
              <a:t>// returns 1 (the cos of 0 degrees)</a:t>
            </a:r>
            <a:endParaRPr lang="en-US" sz="2800"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>
              <a:solidFill>
                <a:srgbClr val="008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280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7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800" b="1">
                  <a:latin typeface="Cambria" panose="02040503050406030204" pitchFamily="18" charset="0"/>
                </a:rPr>
                <a:t>Date</a:t>
              </a:r>
              <a:r>
                <a:rPr lang="en-US" sz="2800" b="1">
                  <a:latin typeface="Cambria" panose="02040503050406030204" pitchFamily="18" charset="0"/>
                </a:rPr>
                <a:t>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Date is a built-in object that holds date and time information.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Date object has no properties.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Date object has many methods for setting, retrieving, and processing time information.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Date object stores time in milliseconds since 1/1/1970 00:00:00</a:t>
            </a:r>
            <a:endParaRPr lang="en-GB" sz="2800">
              <a:latin typeface="Cambria" panose="02040503050406030204" pitchFamily="18" charset="0"/>
              <a:cs typeface="Times New Roman" pitchFamily="18" charset="0"/>
            </a:endParaRP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en-GB" b="1">
                <a:latin typeface="Cambria" panose="02040503050406030204" pitchFamily="18" charset="0"/>
                <a:cs typeface="Times New Roman" pitchFamily="18" charset="0"/>
              </a:rPr>
              <a:t>DateObject = new Date(parameters);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GB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7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800" b="1">
                  <a:latin typeface="Cambria" panose="02040503050406030204" pitchFamily="18" charset="0"/>
                </a:rPr>
                <a:t>Date</a:t>
              </a:r>
              <a:r>
                <a:rPr lang="en-US" sz="2800" b="1">
                  <a:latin typeface="Cambria" panose="02040503050406030204" pitchFamily="18" charset="0"/>
                </a:rPr>
                <a:t>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40000"/>
              </a:lnSpc>
              <a:buNone/>
            </a:pPr>
            <a:endParaRPr lang="en-GB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788254"/>
              </p:ext>
            </p:extLst>
          </p:nvPr>
        </p:nvGraphicFramePr>
        <p:xfrm>
          <a:off x="609600" y="1219200"/>
          <a:ext cx="11049000" cy="4964430"/>
        </p:xfrm>
        <a:graphic>
          <a:graphicData uri="http://schemas.openxmlformats.org/drawingml/2006/table">
            <a:tbl>
              <a:tblPr/>
              <a:tblGrid>
                <a:gridCol w="294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3"/>
                        </a:rPr>
                        <a:t>getDate()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day of the month (from 1-31)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4"/>
                        </a:rPr>
                        <a:t>getDay()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day of the week (from 0-6)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5"/>
                        </a:rPr>
                        <a:t>getFullYear()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year (four digits)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6"/>
                        </a:rPr>
                        <a:t>getHours()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hour (from 0-23)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7"/>
                        </a:rPr>
                        <a:t>getMilliseconds()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milliseconds (from 0-999)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8"/>
                        </a:rPr>
                        <a:t>getMinutes()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minutes (from 0-59)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9"/>
                        </a:rPr>
                        <a:t>getMonth()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month (from 0-11)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hlinkClick r:id="rId10"/>
                        </a:rPr>
                        <a:t>getSeconds()</a:t>
                      </a:r>
                      <a:endParaRPr lang="en-US" sz="2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</a:rPr>
                        <a:t>Returns the seconds (from 0-59)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5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Array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Declaration: 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var </a:t>
            </a:r>
            <a:r>
              <a:rPr lang="en-US">
                <a:latin typeface="Cambria" panose="02040503050406030204" pitchFamily="18" charset="0"/>
              </a:rPr>
              <a:t>arr_name =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new</a:t>
            </a:r>
            <a:r>
              <a:rPr lang="en-US">
                <a:latin typeface="Cambria" panose="02040503050406030204" pitchFamily="18" charset="0"/>
              </a:rPr>
              <a:t> Array(number of element);</a:t>
            </a:r>
          </a:p>
          <a:p>
            <a:pPr lvl="1"/>
            <a:r>
              <a:rPr lang="en-US" u="sng">
                <a:latin typeface="Cambria" panose="02040503050406030204" pitchFamily="18" charset="0"/>
              </a:rPr>
              <a:t>Example:</a:t>
            </a:r>
          </a:p>
          <a:p>
            <a:pPr marL="857250" lvl="2" indent="0"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weekday=new Array(2);</a:t>
            </a:r>
          </a:p>
          <a:p>
            <a:pPr marL="857250" lvl="2" indent="0">
              <a:buNone/>
            </a:pPr>
            <a:r>
              <a:rPr lang="en-US" sz="2800">
                <a:latin typeface="Cambria" panose="02040503050406030204" pitchFamily="18" charset="0"/>
              </a:rPr>
              <a:t>weekday[0]="Sunday";</a:t>
            </a:r>
          </a:p>
          <a:p>
            <a:pPr marL="857250" lvl="2" indent="0">
              <a:buNone/>
            </a:pPr>
            <a:r>
              <a:rPr lang="en-US" sz="2800">
                <a:latin typeface="Cambria" panose="02040503050406030204" pitchFamily="18" charset="0"/>
              </a:rPr>
              <a:t>weekday[1]="Monday";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var</a:t>
            </a:r>
            <a:r>
              <a:rPr lang="en-US">
                <a:latin typeface="Cambria" panose="02040503050406030204" pitchFamily="18" charset="0"/>
              </a:rPr>
              <a:t> arr2 = [element 1, element 2,…];</a:t>
            </a:r>
          </a:p>
          <a:p>
            <a:pPr marL="457200" lvl="1" indent="0">
              <a:buNone/>
            </a:pPr>
            <a:r>
              <a:rPr lang="en-US">
                <a:latin typeface="Cambria" panose="02040503050406030204" pitchFamily="18" charset="0"/>
              </a:rPr>
              <a:t>- </a:t>
            </a:r>
            <a:r>
              <a:rPr lang="en-US" u="sng">
                <a:latin typeface="Cambria" panose="02040503050406030204" pitchFamily="18" charset="0"/>
              </a:rPr>
              <a:t>Ví dụ:</a:t>
            </a:r>
          </a:p>
          <a:p>
            <a:pPr marL="457200" lvl="1" indent="0">
              <a:buNone/>
            </a:pPr>
            <a:r>
              <a:rPr lang="en-US">
                <a:latin typeface="Cambria" panose="02040503050406030204" pitchFamily="18" charset="0"/>
              </a:rPr>
              <a:t>	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var</a:t>
            </a:r>
            <a:r>
              <a:rPr lang="en-US">
                <a:latin typeface="Cambria" panose="02040503050406030204" pitchFamily="18" charset="0"/>
              </a:rPr>
              <a:t> weekday = [“Sunday”, “Monday”];</a:t>
            </a:r>
          </a:p>
        </p:txBody>
      </p:sp>
    </p:spTree>
    <p:extLst>
      <p:ext uri="{BB962C8B-B14F-4D97-AF65-F5344CB8AC3E}">
        <p14:creationId xmlns:p14="http://schemas.microsoft.com/office/powerpoint/2010/main" val="141266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Array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14544"/>
              </p:ext>
            </p:extLst>
          </p:nvPr>
        </p:nvGraphicFramePr>
        <p:xfrm>
          <a:off x="531385" y="1301023"/>
          <a:ext cx="11125200" cy="5023577"/>
        </p:xfrm>
        <a:graphic>
          <a:graphicData uri="http://schemas.openxmlformats.org/drawingml/2006/table">
            <a:tbl>
              <a:tblPr/>
              <a:tblGrid>
                <a:gridCol w="222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80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</a:rPr>
                        <a:t>Method</a:t>
                      </a:r>
                    </a:p>
                  </a:txBody>
                  <a:tcPr marL="16249" marR="16249" marT="16249" marB="1624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</a:rPr>
                        <a:t>Description</a:t>
                      </a:r>
                    </a:p>
                  </a:txBody>
                  <a:tcPr marL="16249" marR="16249" marT="16249" marB="1624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27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  <a:hlinkClick r:id="rId3"/>
                        </a:rPr>
                        <a:t>indexOf()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</a:rPr>
                        <a:t>Search the array for an element and returns its position</a:t>
                      </a: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27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  <a:hlinkClick r:id="rId4"/>
                        </a:rPr>
                        <a:t>pop()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</a:rPr>
                        <a:t>Removes the last element of an array, and returns that element</a:t>
                      </a: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27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  <a:hlinkClick r:id="rId5"/>
                        </a:rPr>
                        <a:t>push()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</a:rPr>
                        <a:t>Adds new elements to the end of an array, and returns the new length</a:t>
                      </a: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27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  <a:hlinkClick r:id="rId6"/>
                        </a:rPr>
                        <a:t>shift()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</a:rPr>
                        <a:t>Removes the first element of an array, and returns that element</a:t>
                      </a: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27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  <a:hlinkClick r:id="rId7"/>
                        </a:rPr>
                        <a:t>unshift()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  <a:latin typeface="Cambria" panose="02040503050406030204" pitchFamily="18" charset="0"/>
                          <a:ea typeface="Segoe UI" pitchFamily="34" charset="0"/>
                          <a:cs typeface="Segoe UI" pitchFamily="34" charset="0"/>
                        </a:rPr>
                        <a:t>Adds new elements to the beginning of an array, and returns the new length</a:t>
                      </a:r>
                    </a:p>
                  </a:txBody>
                  <a:tcPr marL="27082" marR="27082" marT="37915" marB="379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44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 and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Properties (variables) used to define objects and methods (functions) that affect data are located in the object.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example, a car is an object. Its attributes are texture, style, and color. Most cars have a few common methods like start(), drive(), brake(), stop().</a:t>
            </a:r>
            <a:endParaRPr lang="en-GB" sz="280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76600"/>
            <a:ext cx="9067800" cy="29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9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 and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To access an object's properties, we must specify the object name and its properties:</a:t>
            </a:r>
            <a:endParaRPr lang="en-GB" sz="2800">
              <a:latin typeface="Cambria" panose="02040503050406030204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en-GB">
                <a:solidFill>
                  <a:srgbClr val="0000FF"/>
                </a:solidFill>
                <a:latin typeface="Cambria" panose="02040503050406030204" pitchFamily="18" charset="0"/>
                <a:cs typeface="Times New Roman" pitchFamily="18" charset="0"/>
              </a:rPr>
              <a:t>		objectName.propertyName </a:t>
            </a:r>
            <a:r>
              <a:rPr lang="en-GB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or</a:t>
            </a:r>
            <a:r>
              <a:rPr lang="en-GB">
                <a:solidFill>
                  <a:srgbClr val="0000FF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i="1">
                <a:latin typeface="Cambria" panose="02040503050406030204" pitchFamily="18" charset="0"/>
              </a:rPr>
              <a:t>objectName["</a:t>
            </a:r>
            <a:r>
              <a:rPr lang="en-US" i="1">
                <a:solidFill>
                  <a:srgbClr val="0070C0"/>
                </a:solidFill>
                <a:latin typeface="Cambria" panose="02040503050406030204" pitchFamily="18" charset="0"/>
              </a:rPr>
              <a:t>propertyName</a:t>
            </a:r>
            <a:r>
              <a:rPr lang="en-US" i="1">
                <a:latin typeface="Cambria" panose="02040503050406030204" pitchFamily="18" charset="0"/>
              </a:rPr>
              <a:t>"]</a:t>
            </a:r>
            <a:endParaRPr lang="en-GB">
              <a:solidFill>
                <a:srgbClr val="0000FF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To access an object's method, we must specify the object name and its properties:</a:t>
            </a:r>
            <a:r>
              <a:rPr lang="en-GB" sz="2800"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en-GB">
                <a:latin typeface="Cambria" panose="02040503050406030204" pitchFamily="18" charset="0"/>
                <a:cs typeface="Times New Roman" pitchFamily="18" charset="0"/>
              </a:rPr>
              <a:t>		</a:t>
            </a:r>
            <a:r>
              <a:rPr lang="en-GB">
                <a:solidFill>
                  <a:srgbClr val="0000FF"/>
                </a:solidFill>
                <a:latin typeface="Cambria" panose="02040503050406030204" pitchFamily="18" charset="0"/>
                <a:cs typeface="Times New Roman" pitchFamily="18" charset="0"/>
              </a:rPr>
              <a:t>objectName.method() </a:t>
            </a:r>
          </a:p>
        </p:txBody>
      </p:sp>
    </p:spTree>
    <p:extLst>
      <p:ext uri="{BB962C8B-B14F-4D97-AF65-F5344CB8AC3E}">
        <p14:creationId xmlns:p14="http://schemas.microsoft.com/office/powerpoint/2010/main" val="121990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String Handling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Objects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424584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 and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We can declare an object :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4910" y="275974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person = {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			firstName: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"John"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			lastName: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"Doe"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			age: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50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			eyeColor: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"blue“</a:t>
            </a:r>
          </a:p>
          <a:p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		 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};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910" y="2763945"/>
            <a:ext cx="419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car = {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		type: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"Fiat"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		model: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"500"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</a:p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		color: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"white"</a:t>
            </a:r>
          </a:p>
          <a:p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	    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5947" y="1610380"/>
            <a:ext cx="3467937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name/object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00200" y="2134158"/>
            <a:ext cx="2133600" cy="76144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65689" y="2133600"/>
            <a:ext cx="1987511" cy="76200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228850" y="3171825"/>
            <a:ext cx="1143000" cy="1399983"/>
          </a:xfrm>
          <a:custGeom>
            <a:avLst/>
            <a:gdLst>
              <a:gd name="connsiteX0" fmla="*/ 157163 w 1143000"/>
              <a:gd name="connsiteY0" fmla="*/ 1385888 h 1399983"/>
              <a:gd name="connsiteX1" fmla="*/ 85725 w 1143000"/>
              <a:gd name="connsiteY1" fmla="*/ 1371600 h 1399983"/>
              <a:gd name="connsiteX2" fmla="*/ 42863 w 1143000"/>
              <a:gd name="connsiteY2" fmla="*/ 1285875 h 1399983"/>
              <a:gd name="connsiteX3" fmla="*/ 0 w 1143000"/>
              <a:gd name="connsiteY3" fmla="*/ 1200150 h 1399983"/>
              <a:gd name="connsiteX4" fmla="*/ 14288 w 1143000"/>
              <a:gd name="connsiteY4" fmla="*/ 914400 h 1399983"/>
              <a:gd name="connsiteX5" fmla="*/ 28575 w 1143000"/>
              <a:gd name="connsiteY5" fmla="*/ 871538 h 1399983"/>
              <a:gd name="connsiteX6" fmla="*/ 57150 w 1143000"/>
              <a:gd name="connsiteY6" fmla="*/ 828675 h 1399983"/>
              <a:gd name="connsiteX7" fmla="*/ 71438 w 1143000"/>
              <a:gd name="connsiteY7" fmla="*/ 785813 h 1399983"/>
              <a:gd name="connsiteX8" fmla="*/ 100013 w 1143000"/>
              <a:gd name="connsiteY8" fmla="*/ 671513 h 1399983"/>
              <a:gd name="connsiteX9" fmla="*/ 100013 w 1143000"/>
              <a:gd name="connsiteY9" fmla="*/ 171450 h 1399983"/>
              <a:gd name="connsiteX10" fmla="*/ 142875 w 1143000"/>
              <a:gd name="connsiteY10" fmla="*/ 128588 h 1399983"/>
              <a:gd name="connsiteX11" fmla="*/ 228600 w 1143000"/>
              <a:gd name="connsiteY11" fmla="*/ 100013 h 1399983"/>
              <a:gd name="connsiteX12" fmla="*/ 271463 w 1143000"/>
              <a:gd name="connsiteY12" fmla="*/ 71438 h 1399983"/>
              <a:gd name="connsiteX13" fmla="*/ 371475 w 1143000"/>
              <a:gd name="connsiteY13" fmla="*/ 42863 h 1399983"/>
              <a:gd name="connsiteX14" fmla="*/ 457200 w 1143000"/>
              <a:gd name="connsiteY14" fmla="*/ 14288 h 1399983"/>
              <a:gd name="connsiteX15" fmla="*/ 500063 w 1143000"/>
              <a:gd name="connsiteY15" fmla="*/ 0 h 1399983"/>
              <a:gd name="connsiteX16" fmla="*/ 814388 w 1143000"/>
              <a:gd name="connsiteY16" fmla="*/ 14288 h 1399983"/>
              <a:gd name="connsiteX17" fmla="*/ 900113 w 1143000"/>
              <a:gd name="connsiteY17" fmla="*/ 42863 h 1399983"/>
              <a:gd name="connsiteX18" fmla="*/ 885825 w 1143000"/>
              <a:gd name="connsiteY18" fmla="*/ 142875 h 1399983"/>
              <a:gd name="connsiteX19" fmla="*/ 842963 w 1143000"/>
              <a:gd name="connsiteY19" fmla="*/ 157163 h 1399983"/>
              <a:gd name="connsiteX20" fmla="*/ 814388 w 1143000"/>
              <a:gd name="connsiteY20" fmla="*/ 200025 h 1399983"/>
              <a:gd name="connsiteX21" fmla="*/ 857250 w 1143000"/>
              <a:gd name="connsiteY21" fmla="*/ 400050 h 1399983"/>
              <a:gd name="connsiteX22" fmla="*/ 871538 w 1143000"/>
              <a:gd name="connsiteY22" fmla="*/ 442913 h 1399983"/>
              <a:gd name="connsiteX23" fmla="*/ 942975 w 1143000"/>
              <a:gd name="connsiteY23" fmla="*/ 528638 h 1399983"/>
              <a:gd name="connsiteX24" fmla="*/ 1014413 w 1143000"/>
              <a:gd name="connsiteY24" fmla="*/ 600075 h 1399983"/>
              <a:gd name="connsiteX25" fmla="*/ 1100138 w 1143000"/>
              <a:gd name="connsiteY25" fmla="*/ 571500 h 1399983"/>
              <a:gd name="connsiteX26" fmla="*/ 1143000 w 1143000"/>
              <a:gd name="connsiteY26" fmla="*/ 557213 h 1399983"/>
              <a:gd name="connsiteX27" fmla="*/ 1128713 w 1143000"/>
              <a:gd name="connsiteY27" fmla="*/ 828675 h 1399983"/>
              <a:gd name="connsiteX28" fmla="*/ 1114425 w 1143000"/>
              <a:gd name="connsiteY28" fmla="*/ 871538 h 1399983"/>
              <a:gd name="connsiteX29" fmla="*/ 1071563 w 1143000"/>
              <a:gd name="connsiteY29" fmla="*/ 900113 h 1399983"/>
              <a:gd name="connsiteX30" fmla="*/ 1014413 w 1143000"/>
              <a:gd name="connsiteY30" fmla="*/ 985838 h 1399983"/>
              <a:gd name="connsiteX31" fmla="*/ 971550 w 1143000"/>
              <a:gd name="connsiteY31" fmla="*/ 1114425 h 1399983"/>
              <a:gd name="connsiteX32" fmla="*/ 957263 w 1143000"/>
              <a:gd name="connsiteY32" fmla="*/ 1157288 h 1399983"/>
              <a:gd name="connsiteX33" fmla="*/ 942975 w 1143000"/>
              <a:gd name="connsiteY33" fmla="*/ 1200150 h 1399983"/>
              <a:gd name="connsiteX34" fmla="*/ 928688 w 1143000"/>
              <a:gd name="connsiteY34" fmla="*/ 1257300 h 1399983"/>
              <a:gd name="connsiteX35" fmla="*/ 914400 w 1143000"/>
              <a:gd name="connsiteY35" fmla="*/ 1328738 h 1399983"/>
              <a:gd name="connsiteX36" fmla="*/ 871538 w 1143000"/>
              <a:gd name="connsiteY36" fmla="*/ 1343025 h 1399983"/>
              <a:gd name="connsiteX37" fmla="*/ 428625 w 1143000"/>
              <a:gd name="connsiteY37" fmla="*/ 1385888 h 1399983"/>
              <a:gd name="connsiteX38" fmla="*/ 157163 w 1143000"/>
              <a:gd name="connsiteY38" fmla="*/ 1385888 h 139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3000" h="1399983">
                <a:moveTo>
                  <a:pt x="157163" y="1385888"/>
                </a:moveTo>
                <a:cubicBezTo>
                  <a:pt x="100013" y="1383507"/>
                  <a:pt x="106810" y="1383648"/>
                  <a:pt x="85725" y="1371600"/>
                </a:cubicBezTo>
                <a:cubicBezTo>
                  <a:pt x="57061" y="1355221"/>
                  <a:pt x="55331" y="1310810"/>
                  <a:pt x="42863" y="1285875"/>
                </a:cubicBezTo>
                <a:cubicBezTo>
                  <a:pt x="-12534" y="1175080"/>
                  <a:pt x="35916" y="1307895"/>
                  <a:pt x="0" y="1200150"/>
                </a:cubicBezTo>
                <a:cubicBezTo>
                  <a:pt x="4763" y="1104900"/>
                  <a:pt x="6026" y="1009410"/>
                  <a:pt x="14288" y="914400"/>
                </a:cubicBezTo>
                <a:cubicBezTo>
                  <a:pt x="15593" y="899396"/>
                  <a:pt x="21840" y="885008"/>
                  <a:pt x="28575" y="871538"/>
                </a:cubicBezTo>
                <a:cubicBezTo>
                  <a:pt x="36254" y="856179"/>
                  <a:pt x="49471" y="844034"/>
                  <a:pt x="57150" y="828675"/>
                </a:cubicBezTo>
                <a:cubicBezTo>
                  <a:pt x="63885" y="815205"/>
                  <a:pt x="67475" y="800343"/>
                  <a:pt x="71438" y="785813"/>
                </a:cubicBezTo>
                <a:cubicBezTo>
                  <a:pt x="81771" y="747924"/>
                  <a:pt x="100013" y="671513"/>
                  <a:pt x="100013" y="671513"/>
                </a:cubicBezTo>
                <a:cubicBezTo>
                  <a:pt x="98152" y="626857"/>
                  <a:pt x="68646" y="281234"/>
                  <a:pt x="100013" y="171450"/>
                </a:cubicBezTo>
                <a:cubicBezTo>
                  <a:pt x="105564" y="152022"/>
                  <a:pt x="125212" y="138401"/>
                  <a:pt x="142875" y="128588"/>
                </a:cubicBezTo>
                <a:cubicBezTo>
                  <a:pt x="169205" y="113960"/>
                  <a:pt x="228600" y="100013"/>
                  <a:pt x="228600" y="100013"/>
                </a:cubicBezTo>
                <a:cubicBezTo>
                  <a:pt x="242888" y="90488"/>
                  <a:pt x="256104" y="79117"/>
                  <a:pt x="271463" y="71438"/>
                </a:cubicBezTo>
                <a:cubicBezTo>
                  <a:pt x="295477" y="59431"/>
                  <a:pt x="348578" y="49732"/>
                  <a:pt x="371475" y="42863"/>
                </a:cubicBezTo>
                <a:cubicBezTo>
                  <a:pt x="400325" y="34208"/>
                  <a:pt x="428625" y="23813"/>
                  <a:pt x="457200" y="14288"/>
                </a:cubicBezTo>
                <a:lnTo>
                  <a:pt x="500063" y="0"/>
                </a:lnTo>
                <a:cubicBezTo>
                  <a:pt x="604838" y="4763"/>
                  <a:pt x="710102" y="3114"/>
                  <a:pt x="814388" y="14288"/>
                </a:cubicBezTo>
                <a:cubicBezTo>
                  <a:pt x="844337" y="17497"/>
                  <a:pt x="900113" y="42863"/>
                  <a:pt x="900113" y="42863"/>
                </a:cubicBezTo>
                <a:cubicBezTo>
                  <a:pt x="895350" y="76200"/>
                  <a:pt x="900885" y="112754"/>
                  <a:pt x="885825" y="142875"/>
                </a:cubicBezTo>
                <a:cubicBezTo>
                  <a:pt x="879090" y="156345"/>
                  <a:pt x="854723" y="147755"/>
                  <a:pt x="842963" y="157163"/>
                </a:cubicBezTo>
                <a:cubicBezTo>
                  <a:pt x="829555" y="167890"/>
                  <a:pt x="823913" y="185738"/>
                  <a:pt x="814388" y="200025"/>
                </a:cubicBezTo>
                <a:cubicBezTo>
                  <a:pt x="832411" y="344211"/>
                  <a:pt x="816533" y="277900"/>
                  <a:pt x="857250" y="400050"/>
                </a:cubicBezTo>
                <a:cubicBezTo>
                  <a:pt x="862013" y="414338"/>
                  <a:pt x="863184" y="430382"/>
                  <a:pt x="871538" y="442913"/>
                </a:cubicBezTo>
                <a:cubicBezTo>
                  <a:pt x="942484" y="549331"/>
                  <a:pt x="851302" y="418629"/>
                  <a:pt x="942975" y="528638"/>
                </a:cubicBezTo>
                <a:cubicBezTo>
                  <a:pt x="1002504" y="600073"/>
                  <a:pt x="935833" y="547689"/>
                  <a:pt x="1014413" y="600075"/>
                </a:cubicBezTo>
                <a:lnTo>
                  <a:pt x="1100138" y="571500"/>
                </a:lnTo>
                <a:lnTo>
                  <a:pt x="1143000" y="557213"/>
                </a:lnTo>
                <a:cubicBezTo>
                  <a:pt x="1138238" y="647700"/>
                  <a:pt x="1136917" y="738435"/>
                  <a:pt x="1128713" y="828675"/>
                </a:cubicBezTo>
                <a:cubicBezTo>
                  <a:pt x="1127349" y="843674"/>
                  <a:pt x="1123833" y="859778"/>
                  <a:pt x="1114425" y="871538"/>
                </a:cubicBezTo>
                <a:cubicBezTo>
                  <a:pt x="1103698" y="884947"/>
                  <a:pt x="1085850" y="890588"/>
                  <a:pt x="1071563" y="900113"/>
                </a:cubicBezTo>
                <a:cubicBezTo>
                  <a:pt x="1052513" y="928688"/>
                  <a:pt x="1025273" y="953257"/>
                  <a:pt x="1014413" y="985838"/>
                </a:cubicBezTo>
                <a:lnTo>
                  <a:pt x="971550" y="1114425"/>
                </a:lnTo>
                <a:lnTo>
                  <a:pt x="957263" y="1157288"/>
                </a:lnTo>
                <a:cubicBezTo>
                  <a:pt x="952501" y="1171575"/>
                  <a:pt x="946628" y="1185539"/>
                  <a:pt x="942975" y="1200150"/>
                </a:cubicBezTo>
                <a:cubicBezTo>
                  <a:pt x="938213" y="1219200"/>
                  <a:pt x="932948" y="1238131"/>
                  <a:pt x="928688" y="1257300"/>
                </a:cubicBezTo>
                <a:cubicBezTo>
                  <a:pt x="923420" y="1281006"/>
                  <a:pt x="927870" y="1308532"/>
                  <a:pt x="914400" y="1328738"/>
                </a:cubicBezTo>
                <a:cubicBezTo>
                  <a:pt x="906046" y="1341269"/>
                  <a:pt x="885825" y="1338263"/>
                  <a:pt x="871538" y="1343025"/>
                </a:cubicBezTo>
                <a:cubicBezTo>
                  <a:pt x="718887" y="1444791"/>
                  <a:pt x="836222" y="1377396"/>
                  <a:pt x="428625" y="1385888"/>
                </a:cubicBezTo>
                <a:cubicBezTo>
                  <a:pt x="333396" y="1387872"/>
                  <a:pt x="214313" y="1388269"/>
                  <a:pt x="157163" y="1385888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43633" y="3086100"/>
            <a:ext cx="1657642" cy="1900238"/>
          </a:xfrm>
          <a:custGeom>
            <a:avLst/>
            <a:gdLst>
              <a:gd name="connsiteX0" fmla="*/ 292 w 1657642"/>
              <a:gd name="connsiteY0" fmla="*/ 542925 h 1900238"/>
              <a:gd name="connsiteX1" fmla="*/ 14580 w 1657642"/>
              <a:gd name="connsiteY1" fmla="*/ 457200 h 1900238"/>
              <a:gd name="connsiteX2" fmla="*/ 43155 w 1657642"/>
              <a:gd name="connsiteY2" fmla="*/ 285750 h 1900238"/>
              <a:gd name="connsiteX3" fmla="*/ 57442 w 1657642"/>
              <a:gd name="connsiteY3" fmla="*/ 200025 h 1900238"/>
              <a:gd name="connsiteX4" fmla="*/ 71730 w 1657642"/>
              <a:gd name="connsiteY4" fmla="*/ 157163 h 1900238"/>
              <a:gd name="connsiteX5" fmla="*/ 128880 w 1657642"/>
              <a:gd name="connsiteY5" fmla="*/ 142875 h 1900238"/>
              <a:gd name="connsiteX6" fmla="*/ 228892 w 1657642"/>
              <a:gd name="connsiteY6" fmla="*/ 100013 h 1900238"/>
              <a:gd name="connsiteX7" fmla="*/ 371767 w 1657642"/>
              <a:gd name="connsiteY7" fmla="*/ 42863 h 1900238"/>
              <a:gd name="connsiteX8" fmla="*/ 457492 w 1657642"/>
              <a:gd name="connsiteY8" fmla="*/ 28575 h 1900238"/>
              <a:gd name="connsiteX9" fmla="*/ 500355 w 1657642"/>
              <a:gd name="connsiteY9" fmla="*/ 14288 h 1900238"/>
              <a:gd name="connsiteX10" fmla="*/ 714667 w 1657642"/>
              <a:gd name="connsiteY10" fmla="*/ 0 h 1900238"/>
              <a:gd name="connsiteX11" fmla="*/ 1314742 w 1657642"/>
              <a:gd name="connsiteY11" fmla="*/ 14288 h 1900238"/>
              <a:gd name="connsiteX12" fmla="*/ 1514767 w 1657642"/>
              <a:gd name="connsiteY12" fmla="*/ 71438 h 1900238"/>
              <a:gd name="connsiteX13" fmla="*/ 1557630 w 1657642"/>
              <a:gd name="connsiteY13" fmla="*/ 85725 h 1900238"/>
              <a:gd name="connsiteX14" fmla="*/ 1600492 w 1657642"/>
              <a:gd name="connsiteY14" fmla="*/ 100013 h 1900238"/>
              <a:gd name="connsiteX15" fmla="*/ 1657642 w 1657642"/>
              <a:gd name="connsiteY15" fmla="*/ 185738 h 1900238"/>
              <a:gd name="connsiteX16" fmla="*/ 1643355 w 1657642"/>
              <a:gd name="connsiteY16" fmla="*/ 242888 h 1900238"/>
              <a:gd name="connsiteX17" fmla="*/ 1629067 w 1657642"/>
              <a:gd name="connsiteY17" fmla="*/ 500063 h 1900238"/>
              <a:gd name="connsiteX18" fmla="*/ 1586205 w 1657642"/>
              <a:gd name="connsiteY18" fmla="*/ 600075 h 1900238"/>
              <a:gd name="connsiteX19" fmla="*/ 1529055 w 1657642"/>
              <a:gd name="connsiteY19" fmla="*/ 728663 h 1900238"/>
              <a:gd name="connsiteX20" fmla="*/ 1543342 w 1657642"/>
              <a:gd name="connsiteY20" fmla="*/ 842963 h 1900238"/>
              <a:gd name="connsiteX21" fmla="*/ 1543342 w 1657642"/>
              <a:gd name="connsiteY21" fmla="*/ 971550 h 1900238"/>
              <a:gd name="connsiteX22" fmla="*/ 1457617 w 1657642"/>
              <a:gd name="connsiteY22" fmla="*/ 1000125 h 1900238"/>
              <a:gd name="connsiteX23" fmla="*/ 1414755 w 1657642"/>
              <a:gd name="connsiteY23" fmla="*/ 1014413 h 1900238"/>
              <a:gd name="connsiteX24" fmla="*/ 757530 w 1657642"/>
              <a:gd name="connsiteY24" fmla="*/ 1042988 h 1900238"/>
              <a:gd name="connsiteX25" fmla="*/ 700380 w 1657642"/>
              <a:gd name="connsiteY25" fmla="*/ 1057275 h 1900238"/>
              <a:gd name="connsiteX26" fmla="*/ 657517 w 1657642"/>
              <a:gd name="connsiteY26" fmla="*/ 1214438 h 1900238"/>
              <a:gd name="connsiteX27" fmla="*/ 643230 w 1657642"/>
              <a:gd name="connsiteY27" fmla="*/ 1257300 h 1900238"/>
              <a:gd name="connsiteX28" fmla="*/ 657517 w 1657642"/>
              <a:gd name="connsiteY28" fmla="*/ 1443038 h 1900238"/>
              <a:gd name="connsiteX29" fmla="*/ 700380 w 1657642"/>
              <a:gd name="connsiteY29" fmla="*/ 1471613 h 1900238"/>
              <a:gd name="connsiteX30" fmla="*/ 1143292 w 1657642"/>
              <a:gd name="connsiteY30" fmla="*/ 1485900 h 1900238"/>
              <a:gd name="connsiteX31" fmla="*/ 1400467 w 1657642"/>
              <a:gd name="connsiteY31" fmla="*/ 1528763 h 1900238"/>
              <a:gd name="connsiteX32" fmla="*/ 1486192 w 1657642"/>
              <a:gd name="connsiteY32" fmla="*/ 1571625 h 1900238"/>
              <a:gd name="connsiteX33" fmla="*/ 1471905 w 1657642"/>
              <a:gd name="connsiteY33" fmla="*/ 1614488 h 1900238"/>
              <a:gd name="connsiteX34" fmla="*/ 1457617 w 1657642"/>
              <a:gd name="connsiteY34" fmla="*/ 1757363 h 1900238"/>
              <a:gd name="connsiteX35" fmla="*/ 1314742 w 1657642"/>
              <a:gd name="connsiteY35" fmla="*/ 1871663 h 1900238"/>
              <a:gd name="connsiteX36" fmla="*/ 1271880 w 1657642"/>
              <a:gd name="connsiteY36" fmla="*/ 1885950 h 1900238"/>
              <a:gd name="connsiteX37" fmla="*/ 657517 w 1657642"/>
              <a:gd name="connsiteY37" fmla="*/ 1900238 h 1900238"/>
              <a:gd name="connsiteX38" fmla="*/ 314617 w 1657642"/>
              <a:gd name="connsiteY38" fmla="*/ 1885950 h 1900238"/>
              <a:gd name="connsiteX39" fmla="*/ 257467 w 1657642"/>
              <a:gd name="connsiteY39" fmla="*/ 1871663 h 1900238"/>
              <a:gd name="connsiteX40" fmla="*/ 186030 w 1657642"/>
              <a:gd name="connsiteY40" fmla="*/ 1857375 h 1900238"/>
              <a:gd name="connsiteX41" fmla="*/ 114592 w 1657642"/>
              <a:gd name="connsiteY41" fmla="*/ 1771650 h 1900238"/>
              <a:gd name="connsiteX42" fmla="*/ 86017 w 1657642"/>
              <a:gd name="connsiteY42" fmla="*/ 1685925 h 1900238"/>
              <a:gd name="connsiteX43" fmla="*/ 71730 w 1657642"/>
              <a:gd name="connsiteY43" fmla="*/ 1643063 h 1900238"/>
              <a:gd name="connsiteX44" fmla="*/ 57442 w 1657642"/>
              <a:gd name="connsiteY44" fmla="*/ 1600200 h 1900238"/>
              <a:gd name="connsiteX45" fmla="*/ 71730 w 1657642"/>
              <a:gd name="connsiteY45" fmla="*/ 1428750 h 1900238"/>
              <a:gd name="connsiteX46" fmla="*/ 128880 w 1657642"/>
              <a:gd name="connsiteY46" fmla="*/ 1343025 h 1900238"/>
              <a:gd name="connsiteX47" fmla="*/ 114592 w 1657642"/>
              <a:gd name="connsiteY47" fmla="*/ 700088 h 1900238"/>
              <a:gd name="connsiteX48" fmla="*/ 57442 w 1657642"/>
              <a:gd name="connsiteY48" fmla="*/ 614363 h 1900238"/>
              <a:gd name="connsiteX49" fmla="*/ 28867 w 1657642"/>
              <a:gd name="connsiteY49" fmla="*/ 571500 h 1900238"/>
              <a:gd name="connsiteX50" fmla="*/ 292 w 1657642"/>
              <a:gd name="connsiteY50" fmla="*/ 542925 h 190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57642" h="1900238">
                <a:moveTo>
                  <a:pt x="292" y="542925"/>
                </a:moveTo>
                <a:cubicBezTo>
                  <a:pt x="-2089" y="523875"/>
                  <a:pt x="10751" y="485915"/>
                  <a:pt x="14580" y="457200"/>
                </a:cubicBezTo>
                <a:cubicBezTo>
                  <a:pt x="35848" y="297692"/>
                  <a:pt x="13372" y="375097"/>
                  <a:pt x="43155" y="285750"/>
                </a:cubicBezTo>
                <a:cubicBezTo>
                  <a:pt x="47917" y="257175"/>
                  <a:pt x="51158" y="228304"/>
                  <a:pt x="57442" y="200025"/>
                </a:cubicBezTo>
                <a:cubicBezTo>
                  <a:pt x="60709" y="185323"/>
                  <a:pt x="59970" y="166571"/>
                  <a:pt x="71730" y="157163"/>
                </a:cubicBezTo>
                <a:cubicBezTo>
                  <a:pt x="87063" y="144896"/>
                  <a:pt x="109830" y="147638"/>
                  <a:pt x="128880" y="142875"/>
                </a:cubicBezTo>
                <a:cubicBezTo>
                  <a:pt x="215742" y="84967"/>
                  <a:pt x="123451" y="139553"/>
                  <a:pt x="228892" y="100013"/>
                </a:cubicBezTo>
                <a:cubicBezTo>
                  <a:pt x="303517" y="72029"/>
                  <a:pt x="279223" y="58288"/>
                  <a:pt x="371767" y="42863"/>
                </a:cubicBezTo>
                <a:cubicBezTo>
                  <a:pt x="400342" y="38100"/>
                  <a:pt x="429213" y="34859"/>
                  <a:pt x="457492" y="28575"/>
                </a:cubicBezTo>
                <a:cubicBezTo>
                  <a:pt x="472194" y="25308"/>
                  <a:pt x="485387" y="15951"/>
                  <a:pt x="500355" y="14288"/>
                </a:cubicBezTo>
                <a:cubicBezTo>
                  <a:pt x="571513" y="6382"/>
                  <a:pt x="643230" y="4763"/>
                  <a:pt x="714667" y="0"/>
                </a:cubicBezTo>
                <a:cubicBezTo>
                  <a:pt x="914692" y="4763"/>
                  <a:pt x="1115019" y="2305"/>
                  <a:pt x="1314742" y="14288"/>
                </a:cubicBezTo>
                <a:cubicBezTo>
                  <a:pt x="1358500" y="16913"/>
                  <a:pt x="1468300" y="55949"/>
                  <a:pt x="1514767" y="71438"/>
                </a:cubicBezTo>
                <a:lnTo>
                  <a:pt x="1557630" y="85725"/>
                </a:lnTo>
                <a:lnTo>
                  <a:pt x="1600492" y="100013"/>
                </a:lnTo>
                <a:cubicBezTo>
                  <a:pt x="1626265" y="125785"/>
                  <a:pt x="1657642" y="144382"/>
                  <a:pt x="1657642" y="185738"/>
                </a:cubicBezTo>
                <a:cubicBezTo>
                  <a:pt x="1657642" y="205374"/>
                  <a:pt x="1648117" y="223838"/>
                  <a:pt x="1643355" y="242888"/>
                </a:cubicBezTo>
                <a:cubicBezTo>
                  <a:pt x="1638592" y="328613"/>
                  <a:pt x="1636840" y="414558"/>
                  <a:pt x="1629067" y="500063"/>
                </a:cubicBezTo>
                <a:cubicBezTo>
                  <a:pt x="1621508" y="583214"/>
                  <a:pt x="1616147" y="532705"/>
                  <a:pt x="1586205" y="600075"/>
                </a:cubicBezTo>
                <a:cubicBezTo>
                  <a:pt x="1518193" y="753101"/>
                  <a:pt x="1593725" y="631657"/>
                  <a:pt x="1529055" y="728663"/>
                </a:cubicBezTo>
                <a:cubicBezTo>
                  <a:pt x="1533817" y="766763"/>
                  <a:pt x="1536473" y="805186"/>
                  <a:pt x="1543342" y="842963"/>
                </a:cubicBezTo>
                <a:cubicBezTo>
                  <a:pt x="1551594" y="888347"/>
                  <a:pt x="1589339" y="918982"/>
                  <a:pt x="1543342" y="971550"/>
                </a:cubicBezTo>
                <a:cubicBezTo>
                  <a:pt x="1523507" y="994218"/>
                  <a:pt x="1486192" y="990600"/>
                  <a:pt x="1457617" y="1000125"/>
                </a:cubicBezTo>
                <a:cubicBezTo>
                  <a:pt x="1443330" y="1004888"/>
                  <a:pt x="1429786" y="1013474"/>
                  <a:pt x="1414755" y="1014413"/>
                </a:cubicBezTo>
                <a:cubicBezTo>
                  <a:pt x="1043479" y="1037617"/>
                  <a:pt x="1262461" y="1026156"/>
                  <a:pt x="757530" y="1042988"/>
                </a:cubicBezTo>
                <a:cubicBezTo>
                  <a:pt x="738480" y="1047750"/>
                  <a:pt x="716718" y="1046383"/>
                  <a:pt x="700380" y="1057275"/>
                </a:cubicBezTo>
                <a:cubicBezTo>
                  <a:pt x="655308" y="1087323"/>
                  <a:pt x="663198" y="1183192"/>
                  <a:pt x="657517" y="1214438"/>
                </a:cubicBezTo>
                <a:cubicBezTo>
                  <a:pt x="654823" y="1229255"/>
                  <a:pt x="647992" y="1243013"/>
                  <a:pt x="643230" y="1257300"/>
                </a:cubicBezTo>
                <a:cubicBezTo>
                  <a:pt x="647992" y="1319213"/>
                  <a:pt x="641517" y="1383039"/>
                  <a:pt x="657517" y="1443038"/>
                </a:cubicBezTo>
                <a:cubicBezTo>
                  <a:pt x="661941" y="1459630"/>
                  <a:pt x="683275" y="1470104"/>
                  <a:pt x="700380" y="1471613"/>
                </a:cubicBezTo>
                <a:cubicBezTo>
                  <a:pt x="847522" y="1484596"/>
                  <a:pt x="995655" y="1481138"/>
                  <a:pt x="1143292" y="1485900"/>
                </a:cubicBezTo>
                <a:cubicBezTo>
                  <a:pt x="1283422" y="1532610"/>
                  <a:pt x="1199000" y="1511974"/>
                  <a:pt x="1400467" y="1528763"/>
                </a:cubicBezTo>
                <a:cubicBezTo>
                  <a:pt x="1418511" y="1534778"/>
                  <a:pt x="1477670" y="1550319"/>
                  <a:pt x="1486192" y="1571625"/>
                </a:cubicBezTo>
                <a:cubicBezTo>
                  <a:pt x="1491785" y="1585608"/>
                  <a:pt x="1476667" y="1600200"/>
                  <a:pt x="1471905" y="1614488"/>
                </a:cubicBezTo>
                <a:cubicBezTo>
                  <a:pt x="1467142" y="1662113"/>
                  <a:pt x="1471893" y="1711679"/>
                  <a:pt x="1457617" y="1757363"/>
                </a:cubicBezTo>
                <a:cubicBezTo>
                  <a:pt x="1427558" y="1853550"/>
                  <a:pt x="1394633" y="1845033"/>
                  <a:pt x="1314742" y="1871663"/>
                </a:cubicBezTo>
                <a:cubicBezTo>
                  <a:pt x="1300455" y="1876425"/>
                  <a:pt x="1286936" y="1885600"/>
                  <a:pt x="1271880" y="1885950"/>
                </a:cubicBezTo>
                <a:lnTo>
                  <a:pt x="657517" y="1900238"/>
                </a:lnTo>
                <a:cubicBezTo>
                  <a:pt x="543217" y="1895475"/>
                  <a:pt x="428725" y="1894101"/>
                  <a:pt x="314617" y="1885950"/>
                </a:cubicBezTo>
                <a:cubicBezTo>
                  <a:pt x="295031" y="1884551"/>
                  <a:pt x="276636" y="1875923"/>
                  <a:pt x="257467" y="1871663"/>
                </a:cubicBezTo>
                <a:cubicBezTo>
                  <a:pt x="233761" y="1866395"/>
                  <a:pt x="209842" y="1862138"/>
                  <a:pt x="186030" y="1857375"/>
                </a:cubicBezTo>
                <a:cubicBezTo>
                  <a:pt x="159111" y="1830457"/>
                  <a:pt x="130506" y="1807457"/>
                  <a:pt x="114592" y="1771650"/>
                </a:cubicBezTo>
                <a:cubicBezTo>
                  <a:pt x="102359" y="1744125"/>
                  <a:pt x="95542" y="1714500"/>
                  <a:pt x="86017" y="1685925"/>
                </a:cubicBezTo>
                <a:lnTo>
                  <a:pt x="71730" y="1643063"/>
                </a:lnTo>
                <a:lnTo>
                  <a:pt x="57442" y="1600200"/>
                </a:lnTo>
                <a:cubicBezTo>
                  <a:pt x="62205" y="1543050"/>
                  <a:pt x="56381" y="1484006"/>
                  <a:pt x="71730" y="1428750"/>
                </a:cubicBezTo>
                <a:cubicBezTo>
                  <a:pt x="80922" y="1395660"/>
                  <a:pt x="128880" y="1343025"/>
                  <a:pt x="128880" y="1343025"/>
                </a:cubicBezTo>
                <a:cubicBezTo>
                  <a:pt x="124117" y="1128713"/>
                  <a:pt x="135508" y="913430"/>
                  <a:pt x="114592" y="700088"/>
                </a:cubicBezTo>
                <a:cubicBezTo>
                  <a:pt x="111241" y="665909"/>
                  <a:pt x="76492" y="642938"/>
                  <a:pt x="57442" y="614363"/>
                </a:cubicBezTo>
                <a:lnTo>
                  <a:pt x="28867" y="571500"/>
                </a:lnTo>
                <a:cubicBezTo>
                  <a:pt x="11212" y="518535"/>
                  <a:pt x="2673" y="561975"/>
                  <a:pt x="292" y="542925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6729" y="5689859"/>
            <a:ext cx="355539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Attribute of the object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124200" y="4579021"/>
            <a:ext cx="2543661" cy="11118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7430" y="4342430"/>
            <a:ext cx="2765071" cy="1347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9258928" y="2895600"/>
            <a:ext cx="2388631" cy="2197950"/>
          </a:xfrm>
          <a:custGeom>
            <a:avLst/>
            <a:gdLst>
              <a:gd name="connsiteX0" fmla="*/ 1031319 w 2388631"/>
              <a:gd name="connsiteY0" fmla="*/ 2155087 h 2197950"/>
              <a:gd name="connsiteX1" fmla="*/ 1131331 w 2388631"/>
              <a:gd name="connsiteY1" fmla="*/ 2183662 h 2197950"/>
              <a:gd name="connsiteX2" fmla="*/ 1174194 w 2388631"/>
              <a:gd name="connsiteY2" fmla="*/ 2197950 h 2197950"/>
              <a:gd name="connsiteX3" fmla="*/ 1674256 w 2388631"/>
              <a:gd name="connsiteY3" fmla="*/ 2183662 h 2197950"/>
              <a:gd name="connsiteX4" fmla="*/ 1817131 w 2388631"/>
              <a:gd name="connsiteY4" fmla="*/ 2155087 h 2197950"/>
              <a:gd name="connsiteX5" fmla="*/ 1902856 w 2388631"/>
              <a:gd name="connsiteY5" fmla="*/ 2126512 h 2197950"/>
              <a:gd name="connsiteX6" fmla="*/ 1945719 w 2388631"/>
              <a:gd name="connsiteY6" fmla="*/ 2112225 h 2197950"/>
              <a:gd name="connsiteX7" fmla="*/ 2031444 w 2388631"/>
              <a:gd name="connsiteY7" fmla="*/ 2055075 h 2197950"/>
              <a:gd name="connsiteX8" fmla="*/ 2045731 w 2388631"/>
              <a:gd name="connsiteY8" fmla="*/ 1983637 h 2197950"/>
              <a:gd name="connsiteX9" fmla="*/ 2074306 w 2388631"/>
              <a:gd name="connsiteY9" fmla="*/ 1897912 h 2197950"/>
              <a:gd name="connsiteX10" fmla="*/ 2102881 w 2388631"/>
              <a:gd name="connsiteY10" fmla="*/ 1697887 h 2197950"/>
              <a:gd name="connsiteX11" fmla="*/ 2074306 w 2388631"/>
              <a:gd name="connsiteY11" fmla="*/ 1455000 h 2197950"/>
              <a:gd name="connsiteX12" fmla="*/ 2045731 w 2388631"/>
              <a:gd name="connsiteY12" fmla="*/ 1412137 h 2197950"/>
              <a:gd name="connsiteX13" fmla="*/ 2102881 w 2388631"/>
              <a:gd name="connsiteY13" fmla="*/ 1040662 h 2197950"/>
              <a:gd name="connsiteX14" fmla="*/ 2145744 w 2388631"/>
              <a:gd name="connsiteY14" fmla="*/ 1026375 h 2197950"/>
              <a:gd name="connsiteX15" fmla="*/ 2188606 w 2388631"/>
              <a:gd name="connsiteY15" fmla="*/ 983512 h 2197950"/>
              <a:gd name="connsiteX16" fmla="*/ 2231469 w 2388631"/>
              <a:gd name="connsiteY16" fmla="*/ 969225 h 2197950"/>
              <a:gd name="connsiteX17" fmla="*/ 2260044 w 2388631"/>
              <a:gd name="connsiteY17" fmla="*/ 926362 h 2197950"/>
              <a:gd name="connsiteX18" fmla="*/ 2302906 w 2388631"/>
              <a:gd name="connsiteY18" fmla="*/ 897787 h 2197950"/>
              <a:gd name="connsiteX19" fmla="*/ 2331481 w 2388631"/>
              <a:gd name="connsiteY19" fmla="*/ 854925 h 2197950"/>
              <a:gd name="connsiteX20" fmla="*/ 2388631 w 2388631"/>
              <a:gd name="connsiteY20" fmla="*/ 669187 h 2197950"/>
              <a:gd name="connsiteX21" fmla="*/ 2374344 w 2388631"/>
              <a:gd name="connsiteY21" fmla="*/ 211987 h 2197950"/>
              <a:gd name="connsiteX22" fmla="*/ 2345769 w 2388631"/>
              <a:gd name="connsiteY22" fmla="*/ 169125 h 2197950"/>
              <a:gd name="connsiteX23" fmla="*/ 2288619 w 2388631"/>
              <a:gd name="connsiteY23" fmla="*/ 154837 h 2197950"/>
              <a:gd name="connsiteX24" fmla="*/ 2231469 w 2388631"/>
              <a:gd name="connsiteY24" fmla="*/ 111975 h 2197950"/>
              <a:gd name="connsiteX25" fmla="*/ 2117169 w 2388631"/>
              <a:gd name="connsiteY25" fmla="*/ 83400 h 2197950"/>
              <a:gd name="connsiteX26" fmla="*/ 2060019 w 2388631"/>
              <a:gd name="connsiteY26" fmla="*/ 69112 h 2197950"/>
              <a:gd name="connsiteX27" fmla="*/ 2017156 w 2388631"/>
              <a:gd name="connsiteY27" fmla="*/ 54825 h 2197950"/>
              <a:gd name="connsiteX28" fmla="*/ 1888569 w 2388631"/>
              <a:gd name="connsiteY28" fmla="*/ 40537 h 2197950"/>
              <a:gd name="connsiteX29" fmla="*/ 1845706 w 2388631"/>
              <a:gd name="connsiteY29" fmla="*/ 26250 h 2197950"/>
              <a:gd name="connsiteX30" fmla="*/ 1302781 w 2388631"/>
              <a:gd name="connsiteY30" fmla="*/ 26250 h 2197950"/>
              <a:gd name="connsiteX31" fmla="*/ 1231344 w 2388631"/>
              <a:gd name="connsiteY31" fmla="*/ 40537 h 2197950"/>
              <a:gd name="connsiteX32" fmla="*/ 1145619 w 2388631"/>
              <a:gd name="connsiteY32" fmla="*/ 69112 h 2197950"/>
              <a:gd name="connsiteX33" fmla="*/ 1088469 w 2388631"/>
              <a:gd name="connsiteY33" fmla="*/ 154837 h 2197950"/>
              <a:gd name="connsiteX34" fmla="*/ 1045606 w 2388631"/>
              <a:gd name="connsiteY34" fmla="*/ 240562 h 2197950"/>
              <a:gd name="connsiteX35" fmla="*/ 1059894 w 2388631"/>
              <a:gd name="connsiteY35" fmla="*/ 526312 h 2197950"/>
              <a:gd name="connsiteX36" fmla="*/ 1131331 w 2388631"/>
              <a:gd name="connsiteY36" fmla="*/ 654900 h 2197950"/>
              <a:gd name="connsiteX37" fmla="*/ 1145619 w 2388631"/>
              <a:gd name="connsiteY37" fmla="*/ 697762 h 2197950"/>
              <a:gd name="connsiteX38" fmla="*/ 1117044 w 2388631"/>
              <a:gd name="connsiteY38" fmla="*/ 740625 h 2197950"/>
              <a:gd name="connsiteX39" fmla="*/ 974169 w 2388631"/>
              <a:gd name="connsiteY39" fmla="*/ 783487 h 2197950"/>
              <a:gd name="connsiteX40" fmla="*/ 945594 w 2388631"/>
              <a:gd name="connsiteY40" fmla="*/ 826350 h 2197950"/>
              <a:gd name="connsiteX41" fmla="*/ 917019 w 2388631"/>
              <a:gd name="connsiteY41" fmla="*/ 912075 h 2197950"/>
              <a:gd name="connsiteX42" fmla="*/ 1045606 w 2388631"/>
              <a:gd name="connsiteY42" fmla="*/ 969225 h 2197950"/>
              <a:gd name="connsiteX43" fmla="*/ 1074181 w 2388631"/>
              <a:gd name="connsiteY43" fmla="*/ 1012087 h 2197950"/>
              <a:gd name="connsiteX44" fmla="*/ 1059894 w 2388631"/>
              <a:gd name="connsiteY44" fmla="*/ 1183537 h 2197950"/>
              <a:gd name="connsiteX45" fmla="*/ 959881 w 2388631"/>
              <a:gd name="connsiteY45" fmla="*/ 1226400 h 2197950"/>
              <a:gd name="connsiteX46" fmla="*/ 874156 w 2388631"/>
              <a:gd name="connsiteY46" fmla="*/ 1254975 h 2197950"/>
              <a:gd name="connsiteX47" fmla="*/ 831294 w 2388631"/>
              <a:gd name="connsiteY47" fmla="*/ 1269262 h 2197950"/>
              <a:gd name="connsiteX48" fmla="*/ 716994 w 2388631"/>
              <a:gd name="connsiteY48" fmla="*/ 1283550 h 2197950"/>
              <a:gd name="connsiteX49" fmla="*/ 431244 w 2388631"/>
              <a:gd name="connsiteY49" fmla="*/ 1269262 h 2197950"/>
              <a:gd name="connsiteX50" fmla="*/ 345519 w 2388631"/>
              <a:gd name="connsiteY50" fmla="*/ 1240687 h 2197950"/>
              <a:gd name="connsiteX51" fmla="*/ 302656 w 2388631"/>
              <a:gd name="connsiteY51" fmla="*/ 1226400 h 2197950"/>
              <a:gd name="connsiteX52" fmla="*/ 116919 w 2388631"/>
              <a:gd name="connsiteY52" fmla="*/ 1240687 h 2197950"/>
              <a:gd name="connsiteX53" fmla="*/ 74056 w 2388631"/>
              <a:gd name="connsiteY53" fmla="*/ 1283550 h 2197950"/>
              <a:gd name="connsiteX54" fmla="*/ 31194 w 2388631"/>
              <a:gd name="connsiteY54" fmla="*/ 1312125 h 2197950"/>
              <a:gd name="connsiteX55" fmla="*/ 16906 w 2388631"/>
              <a:gd name="connsiteY55" fmla="*/ 1483575 h 2197950"/>
              <a:gd name="connsiteX56" fmla="*/ 59769 w 2388631"/>
              <a:gd name="connsiteY56" fmla="*/ 1497862 h 2197950"/>
              <a:gd name="connsiteX57" fmla="*/ 488394 w 2388631"/>
              <a:gd name="connsiteY57" fmla="*/ 1540725 h 2197950"/>
              <a:gd name="connsiteX58" fmla="*/ 716994 w 2388631"/>
              <a:gd name="connsiteY58" fmla="*/ 1555012 h 2197950"/>
              <a:gd name="connsiteX59" fmla="*/ 831294 w 2388631"/>
              <a:gd name="connsiteY59" fmla="*/ 1626450 h 2197950"/>
              <a:gd name="connsiteX60" fmla="*/ 845581 w 2388631"/>
              <a:gd name="connsiteY60" fmla="*/ 1769325 h 2197950"/>
              <a:gd name="connsiteX61" fmla="*/ 859869 w 2388631"/>
              <a:gd name="connsiteY61" fmla="*/ 1812187 h 2197950"/>
              <a:gd name="connsiteX62" fmla="*/ 945594 w 2388631"/>
              <a:gd name="connsiteY62" fmla="*/ 1897912 h 2197950"/>
              <a:gd name="connsiteX63" fmla="*/ 988456 w 2388631"/>
              <a:gd name="connsiteY63" fmla="*/ 1912200 h 2197950"/>
              <a:gd name="connsiteX64" fmla="*/ 1045606 w 2388631"/>
              <a:gd name="connsiteY64" fmla="*/ 1997925 h 2197950"/>
              <a:gd name="connsiteX65" fmla="*/ 1074181 w 2388631"/>
              <a:gd name="connsiteY65" fmla="*/ 2183662 h 219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388631" h="2197950">
                <a:moveTo>
                  <a:pt x="1031319" y="2155087"/>
                </a:moveTo>
                <a:lnTo>
                  <a:pt x="1131331" y="2183662"/>
                </a:lnTo>
                <a:cubicBezTo>
                  <a:pt x="1145756" y="2187990"/>
                  <a:pt x="1159133" y="2197950"/>
                  <a:pt x="1174194" y="2197950"/>
                </a:cubicBezTo>
                <a:cubicBezTo>
                  <a:pt x="1340949" y="2197950"/>
                  <a:pt x="1507569" y="2188425"/>
                  <a:pt x="1674256" y="2183662"/>
                </a:cubicBezTo>
                <a:cubicBezTo>
                  <a:pt x="1721881" y="2174137"/>
                  <a:pt x="1771055" y="2170446"/>
                  <a:pt x="1817131" y="2155087"/>
                </a:cubicBezTo>
                <a:lnTo>
                  <a:pt x="1902856" y="2126512"/>
                </a:lnTo>
                <a:lnTo>
                  <a:pt x="1945719" y="2112225"/>
                </a:lnTo>
                <a:cubicBezTo>
                  <a:pt x="1974294" y="2093175"/>
                  <a:pt x="2024709" y="2088751"/>
                  <a:pt x="2031444" y="2055075"/>
                </a:cubicBezTo>
                <a:cubicBezTo>
                  <a:pt x="2036206" y="2031262"/>
                  <a:pt x="2039341" y="2007066"/>
                  <a:pt x="2045731" y="1983637"/>
                </a:cubicBezTo>
                <a:cubicBezTo>
                  <a:pt x="2053656" y="1954578"/>
                  <a:pt x="2069354" y="1927623"/>
                  <a:pt x="2074306" y="1897912"/>
                </a:cubicBezTo>
                <a:cubicBezTo>
                  <a:pt x="2094907" y="1774313"/>
                  <a:pt x="2085001" y="1840932"/>
                  <a:pt x="2102881" y="1697887"/>
                </a:cubicBezTo>
                <a:cubicBezTo>
                  <a:pt x="2100623" y="1666267"/>
                  <a:pt x="2106781" y="1519950"/>
                  <a:pt x="2074306" y="1455000"/>
                </a:cubicBezTo>
                <a:cubicBezTo>
                  <a:pt x="2066627" y="1439641"/>
                  <a:pt x="2055256" y="1426425"/>
                  <a:pt x="2045731" y="1412137"/>
                </a:cubicBezTo>
                <a:cubicBezTo>
                  <a:pt x="2054210" y="1208639"/>
                  <a:pt x="1965813" y="1109195"/>
                  <a:pt x="2102881" y="1040662"/>
                </a:cubicBezTo>
                <a:cubicBezTo>
                  <a:pt x="2116352" y="1033927"/>
                  <a:pt x="2131456" y="1031137"/>
                  <a:pt x="2145744" y="1026375"/>
                </a:cubicBezTo>
                <a:cubicBezTo>
                  <a:pt x="2160031" y="1012087"/>
                  <a:pt x="2171794" y="994720"/>
                  <a:pt x="2188606" y="983512"/>
                </a:cubicBezTo>
                <a:cubicBezTo>
                  <a:pt x="2201137" y="975158"/>
                  <a:pt x="2219709" y="978633"/>
                  <a:pt x="2231469" y="969225"/>
                </a:cubicBezTo>
                <a:cubicBezTo>
                  <a:pt x="2244878" y="958498"/>
                  <a:pt x="2247902" y="938504"/>
                  <a:pt x="2260044" y="926362"/>
                </a:cubicBezTo>
                <a:cubicBezTo>
                  <a:pt x="2272186" y="914220"/>
                  <a:pt x="2288619" y="907312"/>
                  <a:pt x="2302906" y="897787"/>
                </a:cubicBezTo>
                <a:cubicBezTo>
                  <a:pt x="2312431" y="883500"/>
                  <a:pt x="2324877" y="870775"/>
                  <a:pt x="2331481" y="854925"/>
                </a:cubicBezTo>
                <a:cubicBezTo>
                  <a:pt x="2362153" y="781312"/>
                  <a:pt x="2371383" y="738181"/>
                  <a:pt x="2388631" y="669187"/>
                </a:cubicBezTo>
                <a:cubicBezTo>
                  <a:pt x="2383869" y="516787"/>
                  <a:pt x="2387365" y="363904"/>
                  <a:pt x="2374344" y="211987"/>
                </a:cubicBezTo>
                <a:cubicBezTo>
                  <a:pt x="2372878" y="194878"/>
                  <a:pt x="2360056" y="178650"/>
                  <a:pt x="2345769" y="169125"/>
                </a:cubicBezTo>
                <a:cubicBezTo>
                  <a:pt x="2329431" y="158233"/>
                  <a:pt x="2307669" y="159600"/>
                  <a:pt x="2288619" y="154837"/>
                </a:cubicBezTo>
                <a:cubicBezTo>
                  <a:pt x="2269569" y="140550"/>
                  <a:pt x="2253450" y="121134"/>
                  <a:pt x="2231469" y="111975"/>
                </a:cubicBezTo>
                <a:cubicBezTo>
                  <a:pt x="2195217" y="96870"/>
                  <a:pt x="2155269" y="92925"/>
                  <a:pt x="2117169" y="83400"/>
                </a:cubicBezTo>
                <a:cubicBezTo>
                  <a:pt x="2098119" y="78637"/>
                  <a:pt x="2078648" y="75321"/>
                  <a:pt x="2060019" y="69112"/>
                </a:cubicBezTo>
                <a:cubicBezTo>
                  <a:pt x="2045731" y="64350"/>
                  <a:pt x="2032012" y="57301"/>
                  <a:pt x="2017156" y="54825"/>
                </a:cubicBezTo>
                <a:cubicBezTo>
                  <a:pt x="1974617" y="47735"/>
                  <a:pt x="1931431" y="45300"/>
                  <a:pt x="1888569" y="40537"/>
                </a:cubicBezTo>
                <a:cubicBezTo>
                  <a:pt x="1874281" y="35775"/>
                  <a:pt x="1860187" y="30387"/>
                  <a:pt x="1845706" y="26250"/>
                </a:cubicBezTo>
                <a:cubicBezTo>
                  <a:pt x="1655679" y="-28043"/>
                  <a:pt x="1607869" y="17277"/>
                  <a:pt x="1302781" y="26250"/>
                </a:cubicBezTo>
                <a:cubicBezTo>
                  <a:pt x="1278969" y="31012"/>
                  <a:pt x="1254772" y="34148"/>
                  <a:pt x="1231344" y="40537"/>
                </a:cubicBezTo>
                <a:cubicBezTo>
                  <a:pt x="1202285" y="48462"/>
                  <a:pt x="1145619" y="69112"/>
                  <a:pt x="1145619" y="69112"/>
                </a:cubicBezTo>
                <a:cubicBezTo>
                  <a:pt x="1126569" y="97687"/>
                  <a:pt x="1099329" y="122257"/>
                  <a:pt x="1088469" y="154837"/>
                </a:cubicBezTo>
                <a:cubicBezTo>
                  <a:pt x="1068751" y="213990"/>
                  <a:pt x="1082535" y="185169"/>
                  <a:pt x="1045606" y="240562"/>
                </a:cubicBezTo>
                <a:cubicBezTo>
                  <a:pt x="1050369" y="335812"/>
                  <a:pt x="1051632" y="431302"/>
                  <a:pt x="1059894" y="526312"/>
                </a:cubicBezTo>
                <a:cubicBezTo>
                  <a:pt x="1064963" y="584611"/>
                  <a:pt x="1111610" y="595739"/>
                  <a:pt x="1131331" y="654900"/>
                </a:cubicBezTo>
                <a:lnTo>
                  <a:pt x="1145619" y="697762"/>
                </a:lnTo>
                <a:cubicBezTo>
                  <a:pt x="1136094" y="712050"/>
                  <a:pt x="1131605" y="731524"/>
                  <a:pt x="1117044" y="740625"/>
                </a:cubicBezTo>
                <a:cubicBezTo>
                  <a:pt x="1093853" y="755120"/>
                  <a:pt x="1007629" y="775122"/>
                  <a:pt x="974169" y="783487"/>
                </a:cubicBezTo>
                <a:cubicBezTo>
                  <a:pt x="964644" y="797775"/>
                  <a:pt x="952568" y="810658"/>
                  <a:pt x="945594" y="826350"/>
                </a:cubicBezTo>
                <a:cubicBezTo>
                  <a:pt x="933361" y="853875"/>
                  <a:pt x="917019" y="912075"/>
                  <a:pt x="917019" y="912075"/>
                </a:cubicBezTo>
                <a:cubicBezTo>
                  <a:pt x="948809" y="1007448"/>
                  <a:pt x="902693" y="912060"/>
                  <a:pt x="1045606" y="969225"/>
                </a:cubicBezTo>
                <a:cubicBezTo>
                  <a:pt x="1061549" y="975602"/>
                  <a:pt x="1064656" y="997800"/>
                  <a:pt x="1074181" y="1012087"/>
                </a:cubicBezTo>
                <a:cubicBezTo>
                  <a:pt x="1069419" y="1069237"/>
                  <a:pt x="1075649" y="1128395"/>
                  <a:pt x="1059894" y="1183537"/>
                </a:cubicBezTo>
                <a:cubicBezTo>
                  <a:pt x="1052102" y="1210808"/>
                  <a:pt x="974901" y="1221894"/>
                  <a:pt x="959881" y="1226400"/>
                </a:cubicBezTo>
                <a:cubicBezTo>
                  <a:pt x="931031" y="1235055"/>
                  <a:pt x="902731" y="1245450"/>
                  <a:pt x="874156" y="1254975"/>
                </a:cubicBezTo>
                <a:cubicBezTo>
                  <a:pt x="859869" y="1259737"/>
                  <a:pt x="846238" y="1267394"/>
                  <a:pt x="831294" y="1269262"/>
                </a:cubicBezTo>
                <a:lnTo>
                  <a:pt x="716994" y="1283550"/>
                </a:lnTo>
                <a:cubicBezTo>
                  <a:pt x="621744" y="1278787"/>
                  <a:pt x="525984" y="1280194"/>
                  <a:pt x="431244" y="1269262"/>
                </a:cubicBezTo>
                <a:cubicBezTo>
                  <a:pt x="401322" y="1265809"/>
                  <a:pt x="374094" y="1250212"/>
                  <a:pt x="345519" y="1240687"/>
                </a:cubicBezTo>
                <a:lnTo>
                  <a:pt x="302656" y="1226400"/>
                </a:lnTo>
                <a:cubicBezTo>
                  <a:pt x="240744" y="1231162"/>
                  <a:pt x="177160" y="1225627"/>
                  <a:pt x="116919" y="1240687"/>
                </a:cubicBezTo>
                <a:cubicBezTo>
                  <a:pt x="97316" y="1245588"/>
                  <a:pt x="89578" y="1270615"/>
                  <a:pt x="74056" y="1283550"/>
                </a:cubicBezTo>
                <a:cubicBezTo>
                  <a:pt x="60865" y="1294543"/>
                  <a:pt x="45481" y="1302600"/>
                  <a:pt x="31194" y="1312125"/>
                </a:cubicBezTo>
                <a:cubicBezTo>
                  <a:pt x="11357" y="1371636"/>
                  <a:pt x="-19547" y="1419782"/>
                  <a:pt x="16906" y="1483575"/>
                </a:cubicBezTo>
                <a:cubicBezTo>
                  <a:pt x="24378" y="1496651"/>
                  <a:pt x="45481" y="1493100"/>
                  <a:pt x="59769" y="1497862"/>
                </a:cubicBezTo>
                <a:cubicBezTo>
                  <a:pt x="210517" y="1598362"/>
                  <a:pt x="79317" y="1521698"/>
                  <a:pt x="488394" y="1540725"/>
                </a:cubicBezTo>
                <a:cubicBezTo>
                  <a:pt x="564660" y="1544272"/>
                  <a:pt x="640794" y="1550250"/>
                  <a:pt x="716994" y="1555012"/>
                </a:cubicBezTo>
                <a:cubicBezTo>
                  <a:pt x="819009" y="1589017"/>
                  <a:pt x="786011" y="1558525"/>
                  <a:pt x="831294" y="1626450"/>
                </a:cubicBezTo>
                <a:cubicBezTo>
                  <a:pt x="836056" y="1674075"/>
                  <a:pt x="838303" y="1722019"/>
                  <a:pt x="845581" y="1769325"/>
                </a:cubicBezTo>
                <a:cubicBezTo>
                  <a:pt x="847871" y="1784210"/>
                  <a:pt x="850623" y="1800299"/>
                  <a:pt x="859869" y="1812187"/>
                </a:cubicBezTo>
                <a:cubicBezTo>
                  <a:pt x="884679" y="1844086"/>
                  <a:pt x="907257" y="1885132"/>
                  <a:pt x="945594" y="1897912"/>
                </a:cubicBezTo>
                <a:lnTo>
                  <a:pt x="988456" y="1912200"/>
                </a:lnTo>
                <a:lnTo>
                  <a:pt x="1045606" y="1997925"/>
                </a:lnTo>
                <a:cubicBezTo>
                  <a:pt x="1100599" y="2080414"/>
                  <a:pt x="1074181" y="2023614"/>
                  <a:pt x="1074181" y="21836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30169" y="1075604"/>
            <a:ext cx="4209431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latin typeface="Cambria" panose="02040503050406030204" pitchFamily="18" charset="0"/>
              </a:rPr>
              <a:t>The value of the attribute, which determines the data type</a:t>
            </a:r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9934885" y="2460599"/>
            <a:ext cx="580715" cy="435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 and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810" y="1126153"/>
            <a:ext cx="114430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="demo"&gt;&lt;/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firstName: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lastName :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"Doe"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id       :  5566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document.getElementById(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).innerHTML =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person.firstName +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+ person.lastName;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285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 and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We can declare an object with a method 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3898" y="1642826"/>
            <a:ext cx="73247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person = {</a:t>
            </a:r>
          </a:p>
          <a:p>
            <a:r>
              <a:rPr lang="en-US" sz="2800">
                <a:latin typeface="Cambria" panose="02040503050406030204" pitchFamily="18" charset="0"/>
              </a:rPr>
              <a:t>    firstName: "John",</a:t>
            </a:r>
          </a:p>
          <a:p>
            <a:r>
              <a:rPr lang="en-US" sz="2800">
                <a:latin typeface="Cambria" panose="02040503050406030204" pitchFamily="18" charset="0"/>
              </a:rPr>
              <a:t>    lastName : "Doe",</a:t>
            </a:r>
          </a:p>
          <a:p>
            <a:r>
              <a:rPr lang="en-US" sz="2800">
                <a:latin typeface="Cambria" panose="02040503050406030204" pitchFamily="18" charset="0"/>
              </a:rPr>
              <a:t>    id       : 5566,</a:t>
            </a:r>
          </a:p>
          <a:p>
            <a:r>
              <a:rPr lang="en-US" sz="2800">
                <a:latin typeface="Cambria" panose="02040503050406030204" pitchFamily="18" charset="0"/>
              </a:rPr>
              <a:t>    fullName : 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function() </a:t>
            </a:r>
            <a:r>
              <a:rPr lang="en-US" sz="2800">
                <a:latin typeface="Cambria" panose="02040503050406030204" pitchFamily="18" charset="0"/>
              </a:rPr>
              <a:t>{</a:t>
            </a:r>
          </a:p>
          <a:p>
            <a:r>
              <a:rPr lang="en-US" sz="2800">
                <a:latin typeface="Cambria" panose="02040503050406030204" pitchFamily="18" charset="0"/>
              </a:rPr>
              <a:t>       </a:t>
            </a:r>
            <a:r>
              <a:rPr lang="en-US" sz="280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800">
                <a:latin typeface="Cambria" panose="02040503050406030204" pitchFamily="18" charset="0"/>
              </a:rPr>
              <a:t> this.firstName + " " + this.lastName;</a:t>
            </a:r>
          </a:p>
          <a:p>
            <a:r>
              <a:rPr lang="en-US" sz="2800">
                <a:latin typeface="Cambria" panose="02040503050406030204" pitchFamily="18" charset="0"/>
              </a:rPr>
              <a:t>    }</a:t>
            </a:r>
          </a:p>
          <a:p>
            <a:r>
              <a:rPr lang="en-US" sz="2800">
                <a:latin typeface="Cambria" panose="02040503050406030204" pitchFamily="18" charset="0"/>
              </a:rPr>
              <a:t>};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965" y="2590800"/>
            <a:ext cx="2289409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Method name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86000" y="3147685"/>
            <a:ext cx="1981200" cy="55277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 and 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289" y="1094537"/>
            <a:ext cx="114242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="demo"&gt;&lt;/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pPr lvl="2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firstName: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lastName :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"Doe"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id       : 5566,</a:t>
            </a:r>
          </a:p>
          <a:p>
            <a:pPr lvl="2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fullName 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.firstName +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.lastName;</a:t>
            </a:r>
          </a:p>
          <a:p>
            <a:pPr lvl="2"/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document.getElementById(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).innerHTML = person.fullName();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40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String Handling in JavaScript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String handling is very important in every programming language. With JavaScript, a string acts like an object, so there are methods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Example String declaration:</a:t>
            </a:r>
          </a:p>
          <a:p>
            <a:pPr marL="0" indent="0">
              <a:buNone/>
            </a:pP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txt =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"ABCDEFGHIJKLMNOPQRSTUVWXYZ"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sln = txt.length;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Common functions in string processing: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52395"/>
              </p:ext>
            </p:extLst>
          </p:nvPr>
        </p:nvGraphicFramePr>
        <p:xfrm>
          <a:off x="1600200" y="4038600"/>
          <a:ext cx="812799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indexOf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lastIndexOf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search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substring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slice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substr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replace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toUpperCase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toLowerCase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concat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split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charAt</a:t>
                      </a:r>
                      <a:endParaRPr lang="en-US" sz="280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8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indexOf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Returns the first position found of a substring in the original string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 str = </a:t>
            </a:r>
            <a:r>
              <a:rPr lang="en-US" sz="2800">
                <a:solidFill>
                  <a:srgbClr val="A31515"/>
                </a:solidFill>
                <a:latin typeface="Cambria" panose="02040503050406030204" pitchFamily="18" charset="0"/>
              </a:rPr>
              <a:t>"time and tide wait for no man"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 pos = str.indexOf(</a:t>
            </a:r>
            <a:r>
              <a:rPr lang="en-US" sz="2800">
                <a:solidFill>
                  <a:srgbClr val="A31515"/>
                </a:solidFill>
                <a:latin typeface="Cambria" panose="02040503050406030204" pitchFamily="18" charset="0"/>
              </a:rPr>
              <a:t>"an"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pos=5</a:t>
            </a: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0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lastIndexOf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Returns the last position found of the substring in the original string</a:t>
            </a:r>
          </a:p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 str = </a:t>
            </a:r>
            <a:r>
              <a:rPr lang="en-US" sz="2800">
                <a:solidFill>
                  <a:srgbClr val="A31515"/>
                </a:solidFill>
                <a:latin typeface="Cambria" panose="02040503050406030204" pitchFamily="18" charset="0"/>
              </a:rPr>
              <a:t>"time and tide wait for no man"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 pos = str.</a:t>
            </a:r>
            <a:r>
              <a:rPr lang="en-US" sz="2800">
                <a:latin typeface="Cambria" panose="02040503050406030204" pitchFamily="18" charset="0"/>
              </a:rPr>
              <a:t> lastIndexOf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ambria" panose="02040503050406030204" pitchFamily="18" charset="0"/>
              </a:rPr>
              <a:t>"an"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pos=27</a:t>
            </a: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search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Returns the first position found of a substring in the original string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 str = </a:t>
            </a:r>
            <a:r>
              <a:rPr lang="en-US" sz="2800">
                <a:solidFill>
                  <a:srgbClr val="A31515"/>
                </a:solidFill>
                <a:latin typeface="Cambria" panose="02040503050406030204" pitchFamily="18" charset="0"/>
              </a:rPr>
              <a:t>"time and tide wait for no man"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 pos = str.search(</a:t>
            </a:r>
            <a:r>
              <a:rPr lang="en-US" sz="2800">
                <a:solidFill>
                  <a:srgbClr val="A31515"/>
                </a:solidFill>
                <a:latin typeface="Cambria" panose="02040503050406030204" pitchFamily="18" charset="0"/>
              </a:rPr>
              <a:t>"an"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pos=5</a:t>
            </a:r>
            <a:endParaRPr lang="en-US" sz="280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800">
                <a:latin typeface="Cambria" panose="02040503050406030204" pitchFamily="18" charset="0"/>
              </a:rPr>
              <a:t>The search function is similar to indexOf but it allows searching by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141427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search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7098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Example case-insensitive search:</a:t>
            </a:r>
          </a:p>
          <a:p>
            <a:pPr marL="0" indent="0">
              <a:buNone/>
            </a:pP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str = </a:t>
            </a:r>
            <a:r>
              <a:rPr lang="en-US" sz="2800">
                <a:solidFill>
                  <a:srgbClr val="A52A2A"/>
                </a:solidFill>
                <a:latin typeface="Cambria" panose="02040503050406030204" pitchFamily="18" charset="0"/>
              </a:rPr>
              <a:t>"Visit W3Schools"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CD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 n = str.search(/w3schools/i);</a:t>
            </a:r>
          </a:p>
          <a:p>
            <a:pPr marL="0" indent="0">
              <a:buNone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n=6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substring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Extract substring in original string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str.substring(7,13);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res=“Banana”</a:t>
            </a: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38100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</a:t>
            </a:r>
            <a:r>
              <a:rPr lang="en-US" sz="2800">
                <a:latin typeface="Cambria" panose="02040503050406030204" pitchFamily="18" charset="0"/>
              </a:rPr>
              <a:t> str = "Apple, Banana, Kiwi";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var </a:t>
            </a:r>
            <a:r>
              <a:rPr lang="en-US" sz="2800">
                <a:latin typeface="Cambria" panose="02040503050406030204" pitchFamily="18" charset="0"/>
              </a:rPr>
              <a:t>res = str.substring(7);</a:t>
            </a:r>
          </a:p>
          <a:p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res=“Banana, Kiwi”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9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1887</Words>
  <Application>Microsoft Office PowerPoint</Application>
  <PresentationFormat>Widescreen</PresentationFormat>
  <Paragraphs>323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705</cp:revision>
  <dcterms:created xsi:type="dcterms:W3CDTF">2011-04-06T04:04:31Z</dcterms:created>
  <dcterms:modified xsi:type="dcterms:W3CDTF">2024-01-09T03:56:58Z</dcterms:modified>
</cp:coreProperties>
</file>