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61" r:id="rId3"/>
    <p:sldId id="262" r:id="rId4"/>
    <p:sldId id="263" r:id="rId5"/>
    <p:sldId id="269" r:id="rId6"/>
    <p:sldId id="270" r:id="rId7"/>
    <p:sldId id="271" r:id="rId8"/>
    <p:sldId id="272" r:id="rId9"/>
    <p:sldId id="273" r:id="rId10"/>
    <p:sldId id="264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65" r:id="rId23"/>
    <p:sldId id="286" r:id="rId24"/>
    <p:sldId id="287" r:id="rId25"/>
    <p:sldId id="288" r:id="rId26"/>
    <p:sldId id="289" r:id="rId27"/>
    <p:sldId id="290" r:id="rId28"/>
    <p:sldId id="318" r:id="rId29"/>
    <p:sldId id="319" r:id="rId30"/>
    <p:sldId id="266" r:id="rId31"/>
    <p:sldId id="291" r:id="rId32"/>
    <p:sldId id="292" r:id="rId33"/>
    <p:sldId id="293" r:id="rId34"/>
    <p:sldId id="294" r:id="rId35"/>
    <p:sldId id="295" r:id="rId36"/>
    <p:sldId id="301" r:id="rId37"/>
    <p:sldId id="296" r:id="rId38"/>
    <p:sldId id="297" r:id="rId39"/>
    <p:sldId id="298" r:id="rId40"/>
    <p:sldId id="299" r:id="rId41"/>
    <p:sldId id="300" r:id="rId42"/>
    <p:sldId id="268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20" r:id="rId52"/>
    <p:sldId id="321" r:id="rId53"/>
    <p:sldId id="310" r:id="rId54"/>
    <p:sldId id="313" r:id="rId55"/>
    <p:sldId id="314" r:id="rId56"/>
    <p:sldId id="315" r:id="rId57"/>
    <p:sldId id="316" r:id="rId58"/>
    <p:sldId id="317" r:id="rId59"/>
    <p:sldId id="260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434" autoAdjust="0"/>
  </p:normalViewPr>
  <p:slideViewPr>
    <p:cSldViewPr>
      <p:cViewPr varScale="1">
        <p:scale>
          <a:sx n="61" d="100"/>
          <a:sy n="61" d="100"/>
        </p:scale>
        <p:origin x="480" y="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09/01/2024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Graphic Design and Web Business Development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dom_obj_all.asp" TargetMode="External"/><Relationship Id="rId2" Type="http://schemas.openxmlformats.org/officeDocument/2006/relationships/hyperlink" Target="https://www.w3schools.com/jsref/dom_obj_documen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ref/dom_obj_style.asp" TargetMode="External"/><Relationship Id="rId5" Type="http://schemas.openxmlformats.org/officeDocument/2006/relationships/hyperlink" Target="https://www.w3schools.com/jsref/dom_obj_event.asp" TargetMode="External"/><Relationship Id="rId4" Type="http://schemas.openxmlformats.org/officeDocument/2006/relationships/hyperlink" Target="https://www.w3schools.com/jsref/dom_obj_attributes.as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dom_obj_event.as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7853363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vi-VN" sz="4400" b="0" kern="0">
                <a:solidFill>
                  <a:srgbClr val="002060"/>
                </a:solidFill>
                <a:latin typeface="Cambria" panose="02040503050406030204" pitchFamily="18" charset="0"/>
              </a:rPr>
              <a:t>XML and DOM model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Image result for html css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22222"/>
            <a:ext cx="450532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 commerce 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2"/>
          <a:stretch/>
        </p:blipFill>
        <p:spPr bwMode="auto">
          <a:xfrm>
            <a:off x="8534400" y="3286126"/>
            <a:ext cx="3333750" cy="311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7467600" cy="508000"/>
            <a:chOff x="789624" y="1191463"/>
            <a:chExt cx="7467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7266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2. DOM Properties and Methods</a:t>
              </a:r>
              <a:endParaRPr lang="vi-VN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Some Methods of document:</a:t>
            </a:r>
          </a:p>
          <a:p>
            <a:pPr lvl="1" algn="just"/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document.createElement(“tag”): </a:t>
            </a:r>
            <a:r>
              <a:rPr lang="en-US">
                <a:latin typeface="Cambria" panose="02040503050406030204" pitchFamily="18" charset="0"/>
              </a:rPr>
              <a:t>create an element </a:t>
            </a:r>
          </a:p>
          <a:p>
            <a:pPr lvl="1" algn="just"/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document.getElementById(“id”):</a:t>
            </a:r>
            <a:r>
              <a:rPr lang="en-US">
                <a:latin typeface="Cambria" panose="02040503050406030204" pitchFamily="18" charset="0"/>
              </a:rPr>
              <a:t> find an element by ID</a:t>
            </a:r>
          </a:p>
          <a:p>
            <a:pPr lvl="1" algn="just"/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document.getElementsByTagName(“tag”): </a:t>
            </a:r>
            <a:r>
              <a:rPr lang="en-US">
                <a:latin typeface="Cambria" panose="02040503050406030204" pitchFamily="18" charset="0"/>
              </a:rPr>
              <a:t>find elements by tag</a:t>
            </a:r>
          </a:p>
          <a:p>
            <a:pPr lvl="1" algn="just"/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document.getElementsByClassName(“class”): </a:t>
            </a:r>
            <a:r>
              <a:rPr lang="en-US">
                <a:latin typeface="Cambria" panose="02040503050406030204" pitchFamily="18" charset="0"/>
              </a:rPr>
              <a:t>find elements by class</a:t>
            </a:r>
            <a:endParaRPr 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7467600" cy="508000"/>
            <a:chOff x="789624" y="1191463"/>
            <a:chExt cx="7467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7266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2. DOM Properties and Methods</a:t>
              </a:r>
              <a:endParaRPr lang="vi-VN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Some properties of Element: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x.id </a:t>
            </a:r>
            <a:r>
              <a:rPr lang="en-US">
                <a:latin typeface="Cambria" panose="02040503050406030204" pitchFamily="18" charset="0"/>
              </a:rPr>
              <a:t>– id of x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x.tagName </a:t>
            </a:r>
            <a:r>
              <a:rPr lang="en-US">
                <a:latin typeface="Cambria" panose="02040503050406030204" pitchFamily="18" charset="0"/>
              </a:rPr>
              <a:t>– tag name of x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x.innerHTML </a:t>
            </a:r>
            <a:r>
              <a:rPr lang="en-US">
                <a:latin typeface="Cambria" panose="02040503050406030204" pitchFamily="18" charset="0"/>
              </a:rPr>
              <a:t>– text value of x (as HTML)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x.parentNode </a:t>
            </a:r>
            <a:r>
              <a:rPr lang="en-US">
                <a:latin typeface="Cambria" panose="02040503050406030204" pitchFamily="18" charset="0"/>
              </a:rPr>
              <a:t>– parent node of x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x.childNodes </a:t>
            </a:r>
            <a:r>
              <a:rPr lang="en-US">
                <a:latin typeface="Cambria" panose="02040503050406030204" pitchFamily="18" charset="0"/>
              </a:rPr>
              <a:t>– child nodes of x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x.attributes </a:t>
            </a:r>
            <a:r>
              <a:rPr lang="en-US">
                <a:latin typeface="Cambria" panose="02040503050406030204" pitchFamily="18" charset="0"/>
              </a:rPr>
              <a:t>– attributes of x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x.className </a:t>
            </a:r>
            <a:r>
              <a:rPr lang="en-US">
                <a:latin typeface="Cambria" panose="02040503050406030204" pitchFamily="18" charset="0"/>
              </a:rPr>
              <a:t>– class name of x</a:t>
            </a:r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5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7467600" cy="508000"/>
            <a:chOff x="789624" y="1191463"/>
            <a:chExt cx="7467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7266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2. DOM Properties and Methods</a:t>
              </a:r>
              <a:endParaRPr lang="vi-VN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Some methods of Element:</a:t>
            </a:r>
          </a:p>
          <a:p>
            <a:pPr lvl="1" algn="just"/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x.getElementsByClassName(“class”)</a:t>
            </a:r>
            <a:r>
              <a:rPr lang="en-US">
                <a:latin typeface="Cambria" panose="02040503050406030204" pitchFamily="18" charset="0"/>
              </a:rPr>
              <a:t>: find elements by class</a:t>
            </a:r>
          </a:p>
          <a:p>
            <a:pPr lvl="1" algn="just"/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x.getElementsByTagName(“</a:t>
            </a:r>
            <a:r>
              <a:rPr lang="en-US" i="1">
                <a:solidFill>
                  <a:srgbClr val="0000FF"/>
                </a:solidFill>
                <a:latin typeface="Cambria" panose="02040503050406030204" pitchFamily="18" charset="0"/>
              </a:rPr>
              <a:t>name”</a:t>
            </a:r>
            <a:r>
              <a:rPr lang="en-US">
                <a:latin typeface="Cambria" panose="02040503050406030204" pitchFamily="18" charset="0"/>
              </a:rPr>
              <a:t>): find elements by tag name</a:t>
            </a:r>
          </a:p>
          <a:p>
            <a:pPr lvl="1" algn="just"/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x.querySelector(“selectors”)</a:t>
            </a:r>
            <a:r>
              <a:rPr lang="en-US">
                <a:latin typeface="Cambria" panose="02040503050406030204" pitchFamily="18" charset="0"/>
              </a:rPr>
              <a:t>: find elements by css selector</a:t>
            </a:r>
          </a:p>
          <a:p>
            <a:pPr lvl="1" algn="just"/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x.appendChild(</a:t>
            </a:r>
            <a:r>
              <a:rPr lang="en-US" i="1">
                <a:solidFill>
                  <a:srgbClr val="0000FF"/>
                </a:solidFill>
                <a:latin typeface="Cambria" panose="02040503050406030204" pitchFamily="18" charset="0"/>
              </a:rPr>
              <a:t>node</a:t>
            </a:r>
            <a:r>
              <a:rPr lang="en-US">
                <a:latin typeface="Cambria" panose="02040503050406030204" pitchFamily="18" charset="0"/>
              </a:rPr>
              <a:t>): add child node to x</a:t>
            </a:r>
          </a:p>
          <a:p>
            <a:pPr lvl="1" algn="just"/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x.removeChild(</a:t>
            </a:r>
            <a:r>
              <a:rPr lang="en-US" i="1">
                <a:solidFill>
                  <a:srgbClr val="0000FF"/>
                </a:solidFill>
                <a:latin typeface="Cambria" panose="02040503050406030204" pitchFamily="18" charset="0"/>
              </a:rPr>
              <a:t>node</a:t>
            </a:r>
            <a:r>
              <a:rPr lang="en-US">
                <a:latin typeface="Cambria" panose="02040503050406030204" pitchFamily="18" charset="0"/>
              </a:rPr>
              <a:t>): delete child node from x</a:t>
            </a:r>
          </a:p>
          <a:p>
            <a:pPr lvl="1" algn="just"/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x.setAttribute(“attr”, “value”):</a:t>
            </a:r>
            <a:r>
              <a:rPr lang="en-US">
                <a:latin typeface="Cambria" panose="02040503050406030204" pitchFamily="18" charset="0"/>
              </a:rPr>
              <a:t> assign attribute value to x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193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7467600" cy="508000"/>
            <a:chOff x="789624" y="1191463"/>
            <a:chExt cx="7467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7266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2. DOM Properties and Methods</a:t>
              </a:r>
              <a:endParaRPr lang="vi-VN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 b="1">
                <a:latin typeface="Cambria" panose="02040503050406030204" pitchFamily="18" charset="0"/>
              </a:rPr>
              <a:t>Properties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4800" y="1600200"/>
            <a:ext cx="51054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sz="2800">
                <a:solidFill>
                  <a:srgbClr val="FF3300"/>
                </a:solidFill>
                <a:latin typeface="Cambria" panose="02040503050406030204" pitchFamily="18" charset="0"/>
              </a:rPr>
              <a:t>innerHTML</a:t>
            </a:r>
          </a:p>
          <a:p>
            <a:pPr lvl="1" algn="just">
              <a:lnSpc>
                <a:spcPct val="80000"/>
              </a:lnSpc>
            </a:pPr>
            <a:r>
              <a:rPr lang="en-US">
                <a:latin typeface="Cambria" panose="02040503050406030204" pitchFamily="18" charset="0"/>
              </a:rPr>
              <a:t>Used to access or change the content and format of HTML tags including </a:t>
            </a:r>
            <a:r>
              <a:rPr lang="en-US" sz="2600">
                <a:solidFill>
                  <a:srgbClr val="0000FF"/>
                </a:solidFill>
                <a:latin typeface="Cambria" panose="02040503050406030204" pitchFamily="18" charset="0"/>
              </a:rPr>
              <a:t>&lt;html&gt; </a:t>
            </a:r>
            <a:r>
              <a:rPr lang="en-US">
                <a:latin typeface="Cambria" panose="02040503050406030204" pitchFamily="18" charset="0"/>
              </a:rPr>
              <a:t>and </a:t>
            </a:r>
            <a:r>
              <a:rPr lang="en-US" sz="2600">
                <a:solidFill>
                  <a:srgbClr val="0000FF"/>
                </a:solidFill>
                <a:latin typeface="Cambria" panose="02040503050406030204" pitchFamily="18" charset="0"/>
              </a:rPr>
              <a:t>&lt;body&gt; </a:t>
            </a:r>
            <a:r>
              <a:rPr lang="en-US">
                <a:latin typeface="Cambria" panose="02040503050406030204" pitchFamily="18" charset="0"/>
              </a:rPr>
              <a:t>tags</a:t>
            </a: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>
                <a:latin typeface="Cambria" panose="02040503050406030204" pitchFamily="18" charset="0"/>
              </a:rPr>
              <a:t>In the example below: </a:t>
            </a:r>
            <a:r>
              <a:rPr lang="en-US" sz="2600">
                <a:solidFill>
                  <a:srgbClr val="0000FF"/>
                </a:solidFill>
                <a:latin typeface="Cambria" panose="02040503050406030204" pitchFamily="18" charset="0"/>
              </a:rPr>
              <a:t>getElementById</a:t>
            </a:r>
            <a:r>
              <a:rPr lang="en-US">
                <a:latin typeface="Cambria" panose="02040503050406030204" pitchFamily="18" charset="0"/>
              </a:rPr>
              <a:t> is the method, </a:t>
            </a:r>
            <a:r>
              <a:rPr lang="en-US">
                <a:solidFill>
                  <a:srgbClr val="FF0000"/>
                </a:solidFill>
                <a:latin typeface="Cambria" panose="02040503050406030204" pitchFamily="18" charset="0"/>
              </a:rPr>
              <a:t>innerHTML</a:t>
            </a:r>
            <a:r>
              <a:rPr lang="en-US">
                <a:latin typeface="Cambria" panose="02040503050406030204" pitchFamily="18" charset="0"/>
              </a:rPr>
              <a:t> is the property (attribute)</a:t>
            </a:r>
            <a:r>
              <a:rPr lang="en-US">
                <a:latin typeface="Cambria" panose="02040503050406030204" pitchFamily="18" charset="0"/>
                <a:sym typeface="Wingdings" panose="05000000000000000000" pitchFamily="2" charset="2"/>
              </a:rPr>
              <a:t></a:t>
            </a:r>
            <a:r>
              <a:rPr lang="en-US">
                <a:latin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5943600" y="1437480"/>
            <a:ext cx="57912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600">
                <a:latin typeface="Cambria" panose="02040503050406030204" pitchFamily="18" charset="0"/>
              </a:rPr>
              <a:t>-Get the value of &lt;p&gt; tag with id="intro"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>
                <a:solidFill>
                  <a:srgbClr val="0000FF"/>
                </a:solidFill>
                <a:latin typeface="Cambria" panose="02040503050406030204" pitchFamily="18" charset="0"/>
              </a:rPr>
              <a:t>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>
                <a:latin typeface="Cambria" panose="02040503050406030204" pitchFamily="18" charset="0"/>
              </a:rPr>
              <a:t>&lt;p id="intro"&gt;Hello World!&lt;/p&gt;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>
                <a:solidFill>
                  <a:srgbClr val="0000FF"/>
                </a:solidFill>
                <a:latin typeface="Cambria" panose="02040503050406030204" pitchFamily="18" charset="0"/>
              </a:rPr>
              <a:t>&lt;script type="text/javascript"&gt;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>
                <a:latin typeface="Cambria" panose="02040503050406030204" pitchFamily="18" charset="0"/>
              </a:rPr>
              <a:t>txt=document.</a:t>
            </a:r>
            <a:r>
              <a:rPr lang="en-US" sz="2600">
                <a:solidFill>
                  <a:srgbClr val="0000FF"/>
                </a:solidFill>
                <a:latin typeface="Cambria" panose="02040503050406030204" pitchFamily="18" charset="0"/>
              </a:rPr>
              <a:t>getElementById</a:t>
            </a:r>
            <a:r>
              <a:rPr lang="en-US" sz="2600">
                <a:latin typeface="Cambria" panose="02040503050406030204" pitchFamily="18" charset="0"/>
              </a:rPr>
              <a:t>("intro").</a:t>
            </a:r>
            <a:r>
              <a:rPr lang="en-US" sz="2600">
                <a:solidFill>
                  <a:srgbClr val="FF3300"/>
                </a:solidFill>
                <a:latin typeface="Cambria" panose="02040503050406030204" pitchFamily="18" charset="0"/>
              </a:rPr>
              <a:t>innerHTML</a:t>
            </a:r>
            <a:r>
              <a:rPr lang="en-US" sz="2600">
                <a:latin typeface="Cambria" panose="02040503050406030204" pitchFamily="18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>
                <a:latin typeface="Cambria" panose="02040503050406030204" pitchFamily="18" charset="0"/>
              </a:rPr>
              <a:t>document.write("&lt;p&gt;The text from the intro paragraph: " + txt + "&lt;/p&gt;");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>
                <a:solidFill>
                  <a:srgbClr val="0000FF"/>
                </a:solidFill>
                <a:latin typeface="Cambria" panose="02040503050406030204" pitchFamily="18" charset="0"/>
              </a:rPr>
              <a:t>&lt;/script&gt;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>
                <a:solidFill>
                  <a:srgbClr val="0000FF"/>
                </a:solidFill>
                <a:latin typeface="Cambria" panose="02040503050406030204" pitchFamily="18" charset="0"/>
              </a:rPr>
              <a:t>&lt;/body&gt;</a:t>
            </a:r>
          </a:p>
          <a:p>
            <a:pPr>
              <a:lnSpc>
                <a:spcPct val="80000"/>
              </a:lnSpc>
            </a:pPr>
            <a:endParaRPr lang="en-US" sz="2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426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7467600" cy="508000"/>
            <a:chOff x="789624" y="1191463"/>
            <a:chExt cx="7467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7266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2. DOM Properties and Methods</a:t>
              </a:r>
              <a:endParaRPr lang="vi-VN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 b="1">
                <a:latin typeface="Cambria" panose="02040503050406030204" pitchFamily="18" charset="0"/>
              </a:rPr>
              <a:t>Properties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81882" y="1676400"/>
            <a:ext cx="478155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sz="2800">
                <a:solidFill>
                  <a:srgbClr val="FF3300"/>
                </a:solidFill>
                <a:latin typeface="Cambria" panose="02040503050406030204" pitchFamily="18" charset="0"/>
              </a:rPr>
              <a:t>childNodes </a:t>
            </a:r>
            <a:r>
              <a:rPr lang="en-US" sz="2800">
                <a:latin typeface="Cambria" panose="02040503050406030204" pitchFamily="18" charset="0"/>
              </a:rPr>
              <a:t>vs </a:t>
            </a:r>
            <a:r>
              <a:rPr lang="en-US" sz="2800">
                <a:solidFill>
                  <a:srgbClr val="FF3300"/>
                </a:solidFill>
                <a:latin typeface="Cambria" panose="02040503050406030204" pitchFamily="18" charset="0"/>
              </a:rPr>
              <a:t>nodeValue</a:t>
            </a:r>
          </a:p>
          <a:p>
            <a:pPr lvl="1" algn="just">
              <a:lnSpc>
                <a:spcPct val="90000"/>
              </a:lnSpc>
            </a:pPr>
            <a:r>
              <a:rPr lang="en-US">
                <a:latin typeface="Cambria" panose="02040503050406030204" pitchFamily="18" charset="0"/>
              </a:rPr>
              <a:t>Used to get the contents of the tags</a:t>
            </a:r>
          </a:p>
          <a:p>
            <a:pPr lvl="1" algn="just">
              <a:lnSpc>
                <a:spcPct val="90000"/>
              </a:lnSpc>
            </a:pPr>
            <a:r>
              <a:rPr lang="en-US">
                <a:latin typeface="Cambria" panose="02040503050406030204" pitchFamily="18" charset="0"/>
              </a:rPr>
              <a:t>In the example below: </a:t>
            </a:r>
            <a:r>
              <a:rPr lang="en-US">
                <a:solidFill>
                  <a:srgbClr val="FF0000"/>
                </a:solidFill>
                <a:latin typeface="Cambria" panose="02040503050406030204" pitchFamily="18" charset="0"/>
              </a:rPr>
              <a:t>getElementById</a:t>
            </a:r>
            <a:r>
              <a:rPr lang="en-US">
                <a:latin typeface="Cambria" panose="02040503050406030204" pitchFamily="18" charset="0"/>
              </a:rPr>
              <a:t> is the method, </a:t>
            </a:r>
            <a:r>
              <a:rPr lang="en-US">
                <a:solidFill>
                  <a:srgbClr val="FF0000"/>
                </a:solidFill>
                <a:latin typeface="Cambria" panose="02040503050406030204" pitchFamily="18" charset="0"/>
              </a:rPr>
              <a:t>childNodes</a:t>
            </a:r>
            <a:r>
              <a:rPr lang="en-US">
                <a:latin typeface="Cambria" panose="02040503050406030204" pitchFamily="18" charset="0"/>
              </a:rPr>
              <a:t> and </a:t>
            </a:r>
            <a:r>
              <a:rPr lang="en-US">
                <a:solidFill>
                  <a:srgbClr val="FF0000"/>
                </a:solidFill>
                <a:latin typeface="Cambria" panose="02040503050406030204" pitchFamily="18" charset="0"/>
              </a:rPr>
              <a:t>nodeValue</a:t>
            </a:r>
            <a:r>
              <a:rPr lang="en-US">
                <a:latin typeface="Cambria" panose="02040503050406030204" pitchFamily="18" charset="0"/>
              </a:rPr>
              <a:t> are properties </a:t>
            </a:r>
            <a:r>
              <a:rPr lang="en-US">
                <a:solidFill>
                  <a:srgbClr val="FF330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</a:t>
            </a:r>
            <a:endParaRPr lang="en-US" dirty="0">
              <a:solidFill>
                <a:srgbClr val="FF3300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>
          <a:xfrm>
            <a:off x="5410200" y="1371600"/>
            <a:ext cx="66294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400">
                <a:latin typeface="Cambria" panose="02040503050406030204" pitchFamily="18" charset="0"/>
              </a:rPr>
              <a:t>-Get the value of &lt;p&gt; tag with id="intro"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Cambria" panose="02040503050406030204" pitchFamily="18" charset="0"/>
              </a:rPr>
              <a:t>	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&lt;body&gt;</a:t>
            </a:r>
            <a:b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&lt;p id="intro"&gt;Hello World!&lt;/p&gt;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&lt;script type="text/javascript"&gt;</a:t>
            </a:r>
            <a:b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txt=document.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getElementById</a:t>
            </a:r>
            <a:r>
              <a:rPr lang="en-US" sz="2800">
                <a:latin typeface="Cambria" panose="02040503050406030204" pitchFamily="18" charset="0"/>
              </a:rPr>
              <a:t>("intro").</a:t>
            </a:r>
            <a:r>
              <a:rPr lang="en-US" sz="2800">
                <a:solidFill>
                  <a:srgbClr val="FF3300"/>
                </a:solidFill>
                <a:latin typeface="Cambria" panose="02040503050406030204" pitchFamily="18" charset="0"/>
              </a:rPr>
              <a:t>childNodes[0].nodeValue</a:t>
            </a:r>
            <a:r>
              <a:rPr lang="en-US" sz="2800">
                <a:latin typeface="Cambria" panose="02040503050406030204" pitchFamily="18" charset="0"/>
              </a:rPr>
              <a:t>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document.write("&lt;p&gt;The text from the intro paragraph: " + txt + "&lt;/p&gt;");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&lt;/script&gt;</a:t>
            </a:r>
            <a:b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</a:b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&lt;/body&gt;</a:t>
            </a:r>
            <a:r>
              <a:rPr lang="en-US" sz="2800">
                <a:latin typeface="Cambria" panose="02040503050406030204" pitchFamily="18" charset="0"/>
              </a:rPr>
              <a:t> </a:t>
            </a:r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335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7467600" cy="508000"/>
            <a:chOff x="789624" y="1191463"/>
            <a:chExt cx="7467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7266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2. DOM Properties and Methods</a:t>
              </a:r>
              <a:endParaRPr lang="vi-VN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And many objects in the DOM, refer to : </a:t>
            </a:r>
          </a:p>
          <a:p>
            <a:r>
              <a:rPr lang="en-US" sz="2800">
                <a:latin typeface="Cambria" panose="02040503050406030204" pitchFamily="18" charset="0"/>
                <a:hlinkClick r:id="rId2"/>
              </a:rPr>
              <a:t>https://www.w3schools.com/jsref/dom_obj_document.asp</a:t>
            </a:r>
            <a:endParaRPr lang="en-US" sz="2800">
              <a:latin typeface="Cambria" panose="02040503050406030204" pitchFamily="18" charset="0"/>
            </a:endParaRPr>
          </a:p>
          <a:p>
            <a:r>
              <a:rPr lang="en-US" sz="2800">
                <a:latin typeface="Cambria" panose="02040503050406030204" pitchFamily="18" charset="0"/>
                <a:hlinkClick r:id="rId3"/>
              </a:rPr>
              <a:t>https://www.w3schools.com/jsref/dom_obj_all.asp</a:t>
            </a:r>
            <a:endParaRPr lang="en-US" sz="2800">
              <a:latin typeface="Cambria" panose="02040503050406030204" pitchFamily="18" charset="0"/>
            </a:endParaRPr>
          </a:p>
          <a:p>
            <a:r>
              <a:rPr lang="en-US" sz="2800">
                <a:latin typeface="Cambria" panose="02040503050406030204" pitchFamily="18" charset="0"/>
                <a:hlinkClick r:id="rId4"/>
              </a:rPr>
              <a:t>https://www.w3schools.com/jsref/dom_obj_attributes.asp</a:t>
            </a:r>
            <a:endParaRPr lang="en-US" sz="2800">
              <a:latin typeface="Cambria" panose="02040503050406030204" pitchFamily="18" charset="0"/>
            </a:endParaRPr>
          </a:p>
          <a:p>
            <a:r>
              <a:rPr lang="en-US" sz="2800">
                <a:latin typeface="Cambria" panose="02040503050406030204" pitchFamily="18" charset="0"/>
                <a:hlinkClick r:id="rId5"/>
              </a:rPr>
              <a:t>https://www.w3schools.com/jsref/dom_obj_event.asp</a:t>
            </a:r>
            <a:endParaRPr lang="en-US" sz="2800">
              <a:latin typeface="Cambria" panose="02040503050406030204" pitchFamily="18" charset="0"/>
            </a:endParaRPr>
          </a:p>
          <a:p>
            <a:r>
              <a:rPr lang="en-US" sz="2800">
                <a:latin typeface="Cambria" panose="02040503050406030204" pitchFamily="18" charset="0"/>
                <a:hlinkClick r:id="rId6"/>
              </a:rPr>
              <a:t>https://www.w3schools.com/jsref/dom_obj_style.asp</a:t>
            </a:r>
            <a:endParaRPr lang="en-US" sz="280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312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7467600" cy="508000"/>
            <a:chOff x="789624" y="1191463"/>
            <a:chExt cx="7467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7266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2. DOM Properties and Methods</a:t>
              </a:r>
              <a:endParaRPr lang="vi-VN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 b="1">
                <a:latin typeface="Cambria" panose="02040503050406030204" pitchFamily="18" charset="0"/>
              </a:rPr>
              <a:t>Methods</a:t>
            </a:r>
          </a:p>
          <a:p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getElementById()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Used to retrieve the node (tag) with the parameter id of that node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Syntax:</a:t>
            </a:r>
            <a:r>
              <a:rPr lang="en-US" b="1" i="1">
                <a:latin typeface="Cambria" panose="02040503050406030204" pitchFamily="18" charset="0"/>
              </a:rPr>
              <a:t> </a:t>
            </a:r>
          </a:p>
          <a:p>
            <a:pPr lvl="1">
              <a:buFontTx/>
              <a:buNone/>
            </a:pPr>
            <a:r>
              <a:rPr lang="en-US" b="1" i="1">
                <a:latin typeface="Cambria" panose="02040503050406030204" pitchFamily="18" charset="0"/>
              </a:rPr>
              <a:t>		</a:t>
            </a:r>
            <a:r>
              <a:rPr lang="en-US" b="1" i="1">
                <a:solidFill>
                  <a:srgbClr val="0000FF"/>
                </a:solidFill>
                <a:latin typeface="Cambria" panose="02040503050406030204" pitchFamily="18" charset="0"/>
              </a:rPr>
              <a:t>node</a:t>
            </a:r>
            <a:r>
              <a:rPr lang="en-US" b="1">
                <a:solidFill>
                  <a:srgbClr val="0000FF"/>
                </a:solidFill>
                <a:latin typeface="Cambria" panose="02040503050406030204" pitchFamily="18" charset="0"/>
              </a:rPr>
              <a:t>.getElementById(</a:t>
            </a:r>
            <a:r>
              <a:rPr lang="en-US" b="1" i="1">
                <a:solidFill>
                  <a:srgbClr val="0000FF"/>
                </a:solidFill>
                <a:latin typeface="Cambria" panose="02040503050406030204" pitchFamily="18" charset="0"/>
              </a:rPr>
              <a:t>"id"</a:t>
            </a:r>
            <a:r>
              <a:rPr lang="en-US" b="1">
                <a:solidFill>
                  <a:srgbClr val="0000FF"/>
                </a:solidFill>
                <a:latin typeface="Cambria" panose="02040503050406030204" pitchFamily="18" charset="0"/>
              </a:rPr>
              <a:t>) </a:t>
            </a:r>
          </a:p>
          <a:p>
            <a:r>
              <a:rPr lang="en-US" sz="2800">
                <a:latin typeface="Cambria" panose="02040503050406030204" pitchFamily="18" charset="0"/>
              </a:rPr>
              <a:t>Example:	</a:t>
            </a:r>
          </a:p>
          <a:p>
            <a:pPr>
              <a:buFontTx/>
              <a:buNone/>
            </a:pPr>
            <a:r>
              <a:rPr lang="en-US" sz="2800" b="1">
                <a:latin typeface="Cambria" panose="02040503050406030204" pitchFamily="18" charset="0"/>
              </a:rPr>
              <a:t>		</a:t>
            </a:r>
            <a: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  <a:t>document.getElementById("intro"); </a:t>
            </a:r>
          </a:p>
          <a:p>
            <a:pPr lvl="1"/>
            <a:endParaRPr lang="en-US" sz="2400" b="1">
              <a:solidFill>
                <a:srgbClr val="0000FF"/>
              </a:solidFill>
            </a:endParaRPr>
          </a:p>
          <a:p>
            <a:endParaRPr lang="en-US" sz="280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448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7467600" cy="508000"/>
            <a:chOff x="789624" y="1191463"/>
            <a:chExt cx="7467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7266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2. DOM Properties and Methods</a:t>
              </a:r>
              <a:endParaRPr lang="vi-VN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800" b="1">
                <a:latin typeface="Cambria" panose="02040503050406030204" pitchFamily="18" charset="0"/>
              </a:rPr>
              <a:t>Example:</a:t>
            </a:r>
            <a:endParaRPr lang="en-US" sz="2800" b="1">
              <a:solidFill>
                <a:srgbClr val="0000FF"/>
              </a:solidFill>
              <a:latin typeface="Cambria" panose="020405030504060302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&lt;p id="intro"&gt;Hello World!&lt;/p&gt;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&lt;script type="text/javascript"&gt;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	x=document.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getElementById</a:t>
            </a:r>
            <a:r>
              <a:rPr lang="en-US" sz="2800">
                <a:latin typeface="Cambria" panose="02040503050406030204" pitchFamily="18" charset="0"/>
              </a:rPr>
              <a:t>("intro"); //get node x whose id is intro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	document.write("&lt;p&gt;The text from the intro paragraph: " + x.</a:t>
            </a:r>
            <a:r>
              <a:rPr lang="en-US" sz="2800">
                <a:solidFill>
                  <a:srgbClr val="FF3300"/>
                </a:solidFill>
                <a:latin typeface="Cambria" panose="02040503050406030204" pitchFamily="18" charset="0"/>
              </a:rPr>
              <a:t>innerHTML</a:t>
            </a:r>
            <a:r>
              <a:rPr lang="en-US" sz="2800">
                <a:latin typeface="Cambria" panose="02040503050406030204" pitchFamily="18" charset="0"/>
              </a:rPr>
              <a:t> + "&lt;/p&gt;"); //print the value of node x to the browser 					  //using the innerHTML property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&lt;/script&gt;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&lt;/body&gt;</a:t>
            </a:r>
          </a:p>
        </p:txBody>
      </p:sp>
      <p:sp>
        <p:nvSpPr>
          <p:cNvPr id="8" name="Freeform 7"/>
          <p:cNvSpPr/>
          <p:nvPr/>
        </p:nvSpPr>
        <p:spPr>
          <a:xfrm>
            <a:off x="200025" y="3043238"/>
            <a:ext cx="600075" cy="701778"/>
          </a:xfrm>
          <a:custGeom>
            <a:avLst/>
            <a:gdLst>
              <a:gd name="connsiteX0" fmla="*/ 557213 w 600075"/>
              <a:gd name="connsiteY0" fmla="*/ 0 h 701778"/>
              <a:gd name="connsiteX1" fmla="*/ 85725 w 600075"/>
              <a:gd name="connsiteY1" fmla="*/ 42862 h 701778"/>
              <a:gd name="connsiteX2" fmla="*/ 42863 w 600075"/>
              <a:gd name="connsiteY2" fmla="*/ 57150 h 701778"/>
              <a:gd name="connsiteX3" fmla="*/ 0 w 600075"/>
              <a:gd name="connsiteY3" fmla="*/ 85725 h 701778"/>
              <a:gd name="connsiteX4" fmla="*/ 14288 w 600075"/>
              <a:gd name="connsiteY4" fmla="*/ 371475 h 701778"/>
              <a:gd name="connsiteX5" fmla="*/ 42863 w 600075"/>
              <a:gd name="connsiteY5" fmla="*/ 457200 h 701778"/>
              <a:gd name="connsiteX6" fmla="*/ 85725 w 600075"/>
              <a:gd name="connsiteY6" fmla="*/ 485775 h 701778"/>
              <a:gd name="connsiteX7" fmla="*/ 100013 w 600075"/>
              <a:gd name="connsiteY7" fmla="*/ 528637 h 701778"/>
              <a:gd name="connsiteX8" fmla="*/ 228600 w 600075"/>
              <a:gd name="connsiteY8" fmla="*/ 628650 h 701778"/>
              <a:gd name="connsiteX9" fmla="*/ 271463 w 600075"/>
              <a:gd name="connsiteY9" fmla="*/ 657225 h 701778"/>
              <a:gd name="connsiteX10" fmla="*/ 371475 w 600075"/>
              <a:gd name="connsiteY10" fmla="*/ 700087 h 701778"/>
              <a:gd name="connsiteX11" fmla="*/ 600075 w 600075"/>
              <a:gd name="connsiteY11" fmla="*/ 700087 h 701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0075" h="701778">
                <a:moveTo>
                  <a:pt x="557213" y="0"/>
                </a:moveTo>
                <a:cubicBezTo>
                  <a:pt x="141365" y="15401"/>
                  <a:pt x="293519" y="-26404"/>
                  <a:pt x="85725" y="42862"/>
                </a:cubicBezTo>
                <a:cubicBezTo>
                  <a:pt x="71438" y="47625"/>
                  <a:pt x="55394" y="48796"/>
                  <a:pt x="42863" y="57150"/>
                </a:cubicBezTo>
                <a:lnTo>
                  <a:pt x="0" y="85725"/>
                </a:lnTo>
                <a:cubicBezTo>
                  <a:pt x="4763" y="180975"/>
                  <a:pt x="3356" y="276735"/>
                  <a:pt x="14288" y="371475"/>
                </a:cubicBezTo>
                <a:cubicBezTo>
                  <a:pt x="17741" y="401397"/>
                  <a:pt x="17801" y="440492"/>
                  <a:pt x="42863" y="457200"/>
                </a:cubicBezTo>
                <a:lnTo>
                  <a:pt x="85725" y="485775"/>
                </a:lnTo>
                <a:cubicBezTo>
                  <a:pt x="90488" y="500062"/>
                  <a:pt x="91659" y="516106"/>
                  <a:pt x="100013" y="528637"/>
                </a:cubicBezTo>
                <a:cubicBezTo>
                  <a:pt x="126873" y="568927"/>
                  <a:pt x="194535" y="605940"/>
                  <a:pt x="228600" y="628650"/>
                </a:cubicBezTo>
                <a:lnTo>
                  <a:pt x="271463" y="657225"/>
                </a:lnTo>
                <a:cubicBezTo>
                  <a:pt x="309732" y="682738"/>
                  <a:pt x="321603" y="697593"/>
                  <a:pt x="371475" y="700087"/>
                </a:cubicBezTo>
                <a:cubicBezTo>
                  <a:pt x="447580" y="703892"/>
                  <a:pt x="523875" y="700087"/>
                  <a:pt x="600075" y="70008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28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7467600" cy="508000"/>
            <a:chOff x="789624" y="1191463"/>
            <a:chExt cx="7467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7266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2. DOM Properties and Methods</a:t>
              </a:r>
              <a:endParaRPr lang="vi-VN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 b="1">
                <a:latin typeface="Cambria" panose="02040503050406030204" pitchFamily="18" charset="0"/>
              </a:rPr>
              <a:t>Methods</a:t>
            </a:r>
          </a:p>
          <a:p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getElementsByTagName()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Used to retrieve the node (tag) with the same tag name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Syntax:</a:t>
            </a:r>
            <a:r>
              <a:rPr lang="en-US" b="1" i="1">
                <a:latin typeface="Cambria" panose="02040503050406030204" pitchFamily="18" charset="0"/>
              </a:rPr>
              <a:t> </a:t>
            </a:r>
          </a:p>
          <a:p>
            <a:pPr lvl="1">
              <a:buFontTx/>
              <a:buNone/>
            </a:pPr>
            <a:r>
              <a:rPr lang="en-US" b="1" i="1">
                <a:latin typeface="Cambria" panose="02040503050406030204" pitchFamily="18" charset="0"/>
              </a:rPr>
              <a:t>		</a:t>
            </a:r>
            <a:r>
              <a:rPr lang="en-US" i="1">
                <a:solidFill>
                  <a:srgbClr val="0000FF"/>
                </a:solidFill>
                <a:latin typeface="Cambria" panose="02040503050406030204" pitchFamily="18" charset="0"/>
              </a:rPr>
              <a:t>node</a:t>
            </a: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.getElementsByTagName(</a:t>
            </a:r>
            <a:r>
              <a:rPr lang="en-US" i="1">
                <a:solidFill>
                  <a:srgbClr val="0000FF"/>
                </a:solidFill>
                <a:latin typeface="Cambria" panose="02040503050406030204" pitchFamily="18" charset="0"/>
              </a:rPr>
              <a:t>"tagname"</a:t>
            </a: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); </a:t>
            </a:r>
          </a:p>
          <a:p>
            <a:r>
              <a:rPr lang="en-US" sz="2800">
                <a:latin typeface="Cambria" panose="02040503050406030204" pitchFamily="18" charset="0"/>
              </a:rPr>
              <a:t>Example:	</a:t>
            </a:r>
          </a:p>
          <a:p>
            <a:pPr>
              <a:buFontTx/>
              <a:buNone/>
            </a:pPr>
            <a:r>
              <a:rPr lang="en-US" sz="2800" b="1">
                <a:latin typeface="Cambria" panose="02040503050406030204" pitchFamily="18" charset="0"/>
              </a:rPr>
              <a:t>	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document.getElementsByTagName("p"); </a:t>
            </a:r>
          </a:p>
          <a:p>
            <a:pPr>
              <a:buFontTx/>
              <a:buNone/>
            </a:pPr>
            <a:r>
              <a:rPr lang="en-US" sz="2800">
                <a:latin typeface="Cambria" panose="02040503050406030204" pitchFamily="18" charset="0"/>
                <a:sym typeface="Wingdings" pitchFamily="2" charset="2"/>
              </a:rPr>
              <a:t>		 </a:t>
            </a:r>
            <a:r>
              <a:rPr lang="sv-SE" sz="2800">
                <a:latin typeface="Cambria" panose="02040503050406030204" pitchFamily="18" charset="0"/>
                <a:sym typeface="Wingdings" pitchFamily="2" charset="2"/>
              </a:rPr>
              <a:t>Retrieve all tags named &lt;p&gt; list of &lt;p&gt; tag</a:t>
            </a:r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51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7467600" cy="508000"/>
            <a:chOff x="789624" y="1191463"/>
            <a:chExt cx="7467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7266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2. DOM Properties and Methods</a:t>
              </a:r>
              <a:endParaRPr lang="vi-VN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 b="1">
                <a:latin typeface="Cambria" panose="02040503050406030204" pitchFamily="18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&lt;p&gt;Hello World!&lt;/p&gt;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&lt;p&gt;The DOM is very useful!&lt;/p&gt;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&lt;p&gt;This example demonstrates the &lt;b&gt;getElementsByTagName&lt;/b&gt; method.&lt;/p&gt;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&lt;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script type="text/javascript"&gt;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x=document.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getElementsByTagName</a:t>
            </a:r>
            <a:r>
              <a:rPr lang="en-US" sz="2800">
                <a:latin typeface="Cambria" panose="02040503050406030204" pitchFamily="18" charset="0"/>
              </a:rPr>
              <a:t>("p"); //get all tags named 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document.write("Text of first paragraph: " + </a:t>
            </a:r>
            <a:r>
              <a:rPr lang="en-US" sz="2800">
                <a:solidFill>
                  <a:srgbClr val="CC00FF"/>
                </a:solidFill>
                <a:latin typeface="Cambria" panose="02040503050406030204" pitchFamily="18" charset="0"/>
              </a:rPr>
              <a:t>x[0].</a:t>
            </a:r>
            <a:r>
              <a:rPr lang="en-US" sz="2800">
                <a:solidFill>
                  <a:srgbClr val="FF3300"/>
                </a:solidFill>
                <a:latin typeface="Cambria" panose="02040503050406030204" pitchFamily="18" charset="0"/>
              </a:rPr>
              <a:t>innerHTML</a:t>
            </a:r>
            <a:r>
              <a:rPr lang="en-US" sz="2800">
                <a:latin typeface="Cambria" panose="02040503050406030204" pitchFamily="18" charset="0"/>
              </a:rPr>
              <a:t>); // Print to //the browser the value of the first tag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&lt;/script&gt;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39611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Lesson Objectives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Understanding HTML DOM in web design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Grasp the preeminent features of HTML DOM combined with JavaScript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Applying the dynamics of HTML DOM in designing and building websites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Understand and analyze XML document structure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Understand how AJAX works in data retrieval</a:t>
            </a:r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7467600" cy="508000"/>
            <a:chOff x="789624" y="1191463"/>
            <a:chExt cx="7467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7266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2. DOM Properties and Methods</a:t>
              </a:r>
              <a:endParaRPr lang="vi-VN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getElementsByTagName() </a:t>
            </a:r>
            <a:r>
              <a:rPr lang="en-US" sz="2800">
                <a:latin typeface="Cambria" panose="02040503050406030204" pitchFamily="18" charset="0"/>
              </a:rPr>
              <a:t>returns a list of tags with the same name: 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Example: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	</a:t>
            </a:r>
            <a:r>
              <a:rPr lang="en-US" sz="2800">
                <a:solidFill>
                  <a:srgbClr val="CC00FF"/>
                </a:solidFill>
                <a:latin typeface="Cambria" panose="02040503050406030204" pitchFamily="18" charset="0"/>
              </a:rPr>
              <a:t>x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=document.getElementsByTagName("p"); 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Some of the features in this list are:</a:t>
            </a:r>
          </a:p>
          <a:p>
            <a:pPr lvl="1" algn="just">
              <a:lnSpc>
                <a:spcPct val="80000"/>
              </a:lnSpc>
            </a:pPr>
            <a:r>
              <a:rPr lang="en-US">
                <a:latin typeface="Cambria" panose="02040503050406030204" pitchFamily="18" charset="0"/>
              </a:rPr>
              <a:t>The first position is 0</a:t>
            </a:r>
          </a:p>
          <a:p>
            <a:pPr lvl="1" algn="just">
              <a:lnSpc>
                <a:spcPct val="80000"/>
              </a:lnSpc>
            </a:pPr>
            <a:r>
              <a:rPr lang="en-US">
                <a:latin typeface="Cambria" panose="02040503050406030204" pitchFamily="18" charset="0"/>
              </a:rPr>
              <a:t>To access each element in the list, for example, if we want to access the first element, we use: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>
                <a:latin typeface="Cambria" panose="02040503050406030204" pitchFamily="18" charset="0"/>
              </a:rPr>
              <a:t>			y = </a:t>
            </a:r>
            <a:r>
              <a:rPr lang="en-US">
                <a:solidFill>
                  <a:srgbClr val="CC00FF"/>
                </a:solidFill>
                <a:latin typeface="Cambria" panose="02040503050406030204" pitchFamily="18" charset="0"/>
              </a:rPr>
              <a:t>x</a:t>
            </a:r>
            <a:r>
              <a:rPr lang="en-US">
                <a:latin typeface="Cambria" panose="02040503050406030204" pitchFamily="18" charset="0"/>
              </a:rPr>
              <a:t>[1];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To get the length of a list, we use the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length </a:t>
            </a:r>
            <a:r>
              <a:rPr lang="en-US" sz="2800">
                <a:latin typeface="Cambria" panose="02040503050406030204" pitchFamily="18" charset="0"/>
              </a:rPr>
              <a:t>property</a:t>
            </a:r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446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7467600" cy="508000"/>
            <a:chOff x="789624" y="1191463"/>
            <a:chExt cx="7467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7266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2. DOM Properties and Methods</a:t>
              </a:r>
              <a:endParaRPr lang="vi-VN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 b="1">
                <a:latin typeface="Cambria" panose="02040503050406030204" pitchFamily="18" charset="0"/>
              </a:rPr>
              <a:t>Example:</a:t>
            </a:r>
            <a:endParaRPr lang="en-US" sz="2800">
              <a:latin typeface="Cambria" panose="02040503050406030204" pitchFamily="18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2514600" y="1076325"/>
            <a:ext cx="9067800" cy="524827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&lt;p&gt;Hello World!&lt;/p&gt;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&lt;p&gt;The DOM is very useful!&lt;/p&gt;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&lt;p&gt;This example demonstrates the length property.&lt;/p&gt;</a:t>
            </a:r>
            <a:endParaRPr lang="en-US" sz="2800">
              <a:solidFill>
                <a:srgbClr val="0000FF"/>
              </a:solidFill>
              <a:latin typeface="Cambria" panose="020405030504060302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&lt;script type="text/javascript"&gt;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    x=document.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getElementsByTagName</a:t>
            </a:r>
            <a:r>
              <a:rPr lang="en-US" sz="2800">
                <a:latin typeface="Cambria" panose="02040503050406030204" pitchFamily="18" charset="0"/>
              </a:rPr>
              <a:t>("p");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for (i=0;i&lt;x.</a:t>
            </a:r>
            <a:r>
              <a:rPr lang="en-US" sz="2800">
                <a:solidFill>
                  <a:srgbClr val="FF3300"/>
                </a:solidFill>
                <a:latin typeface="Cambria" panose="02040503050406030204" pitchFamily="18" charset="0"/>
              </a:rPr>
              <a:t>length</a:t>
            </a:r>
            <a:r>
              <a:rPr lang="en-US" sz="2800">
                <a:latin typeface="Cambria" panose="02040503050406030204" pitchFamily="18" charset="0"/>
              </a:rPr>
              <a:t>;i++)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{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document.write(x[i].</a:t>
            </a:r>
            <a:r>
              <a:rPr lang="en-US" sz="2800">
                <a:solidFill>
                  <a:srgbClr val="FF3300"/>
                </a:solidFill>
                <a:latin typeface="Cambria" panose="02040503050406030204" pitchFamily="18" charset="0"/>
              </a:rPr>
              <a:t>innerHTML</a:t>
            </a:r>
            <a:r>
              <a:rPr lang="en-US" sz="2800">
                <a:latin typeface="Cambria" panose="02040503050406030204" pitchFamily="18" charset="0"/>
              </a:rPr>
              <a:t>);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document.write("&lt;br /&gt;");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&lt;/script&gt;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&lt;/body&gt;</a:t>
            </a:r>
            <a:endParaRPr lang="en-US" sz="2800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10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3. Event handling in DOM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It is possible to change the content or attributes of an HTML tag when an event occurs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The event occurs when the user interacts with an object in the browser, when a page is reloaded, or when a form is submitted.</a:t>
            </a:r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099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3. Event handling in DOM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FF0000"/>
                </a:solidFill>
                <a:latin typeface="Cambria" panose="02040503050406030204" pitchFamily="18" charset="0"/>
              </a:rPr>
              <a:t>Onclick</a:t>
            </a:r>
            <a:r>
              <a:rPr lang="en-US" sz="2800" b="1">
                <a:latin typeface="Cambria" panose="02040503050406030204" pitchFamily="18" charset="0"/>
                <a:sym typeface="Wingdings" panose="05000000000000000000" pitchFamily="2" charset="2"/>
              </a:rPr>
              <a:t>press mouse</a:t>
            </a:r>
            <a:endParaRPr lang="en-US" sz="2800" b="1" dirty="0">
              <a:latin typeface="Cambria" panose="02040503050406030204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28650" y="1825625"/>
            <a:ext cx="5924550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Example 1:</a:t>
            </a:r>
          </a:p>
          <a:p>
            <a:pPr algn="just">
              <a:lnSpc>
                <a:spcPct val="80000"/>
              </a:lnSpc>
            </a:pPr>
            <a:r>
              <a:rPr lang="en-US" sz="2800">
                <a:latin typeface="Cambria" panose="02040503050406030204" pitchFamily="18" charset="0"/>
              </a:rPr>
              <a:t>Change the text of a tag when an event occurs by writing a function and then attaching that function to the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onclick</a:t>
            </a:r>
            <a:r>
              <a:rPr lang="en-US" sz="2800">
                <a:latin typeface="Cambria" panose="02040503050406030204" pitchFamily="18" charset="0"/>
              </a:rPr>
              <a:t> event</a:t>
            </a:r>
          </a:p>
          <a:p>
            <a:pPr algn="just">
              <a:lnSpc>
                <a:spcPct val="80000"/>
              </a:lnSpc>
            </a:pPr>
            <a:r>
              <a:rPr lang="en-US" sz="2800">
                <a:latin typeface="Cambria" panose="02040503050406030204" pitchFamily="18" charset="0"/>
              </a:rPr>
              <a:t>For example, we build the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ChangeText() </a:t>
            </a:r>
            <a:r>
              <a:rPr lang="en-US" sz="2800">
                <a:latin typeface="Cambria" panose="02040503050406030204" pitchFamily="18" charset="0"/>
              </a:rPr>
              <a:t>function in JavaScript language</a:t>
            </a: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7010400" y="838235"/>
            <a:ext cx="4876800" cy="53387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ambria" panose="02040503050406030204" pitchFamily="18" charset="0"/>
              </a:rPr>
              <a:t>	</a:t>
            </a:r>
            <a: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  <a:t>&lt;html&gt;</a:t>
            </a:r>
            <a:b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</a:br>
            <a: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  <a:t>&lt;head&gt;</a:t>
            </a:r>
            <a:b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</a:br>
            <a: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  <a:t>&lt;script type="text/javascript"&gt;</a:t>
            </a:r>
            <a:b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</a:br>
            <a:r>
              <a:rPr lang="en-US" sz="2400">
                <a:latin typeface="Cambria" panose="02040503050406030204" pitchFamily="18" charset="0"/>
              </a:rPr>
              <a:t>function ChangeText()</a:t>
            </a:r>
            <a:br>
              <a:rPr lang="en-US" sz="2400">
                <a:latin typeface="Cambria" panose="02040503050406030204" pitchFamily="18" charset="0"/>
              </a:rPr>
            </a:br>
            <a:r>
              <a:rPr lang="en-US" sz="2400">
                <a:latin typeface="Cambria" panose="02040503050406030204" pitchFamily="18" charset="0"/>
              </a:rPr>
              <a:t>{</a:t>
            </a:r>
            <a:br>
              <a:rPr lang="en-US" sz="2400">
                <a:latin typeface="Cambria" panose="02040503050406030204" pitchFamily="18" charset="0"/>
              </a:rPr>
            </a:br>
            <a:r>
              <a:rPr lang="en-US" sz="2400">
                <a:latin typeface="Cambria" panose="02040503050406030204" pitchFamily="18" charset="0"/>
              </a:rPr>
              <a:t>document.getElementById("p1").innerHTML="New text!";</a:t>
            </a:r>
            <a:br>
              <a:rPr lang="en-US" sz="2400">
                <a:latin typeface="Cambria" panose="02040503050406030204" pitchFamily="18" charset="0"/>
              </a:rPr>
            </a:br>
            <a:r>
              <a:rPr lang="en-US" sz="2400">
                <a:latin typeface="Cambria" panose="02040503050406030204" pitchFamily="18" charset="0"/>
              </a:rPr>
              <a:t>}</a:t>
            </a:r>
            <a:br>
              <a:rPr lang="en-US" sz="2400">
                <a:latin typeface="Cambria" panose="02040503050406030204" pitchFamily="18" charset="0"/>
              </a:rPr>
            </a:br>
            <a:r>
              <a:rPr lang="en-US" sz="2400">
                <a:latin typeface="Cambria" panose="02040503050406030204" pitchFamily="18" charset="0"/>
              </a:rPr>
              <a:t>&lt;/script&gt;</a:t>
            </a:r>
            <a:br>
              <a:rPr lang="en-US" sz="2400">
                <a:latin typeface="Cambria" panose="02040503050406030204" pitchFamily="18" charset="0"/>
              </a:rPr>
            </a:br>
            <a: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  <a:t>&lt;/head&gt;</a:t>
            </a:r>
            <a:b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</a:br>
            <a:br>
              <a:rPr lang="en-US" sz="2400">
                <a:latin typeface="Cambria" panose="02040503050406030204" pitchFamily="18" charset="0"/>
              </a:rPr>
            </a:br>
            <a: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  <a:t>&lt;body&gt;</a:t>
            </a:r>
            <a:b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</a:br>
            <a:r>
              <a:rPr lang="en-US" sz="2400">
                <a:latin typeface="Cambria" panose="02040503050406030204" pitchFamily="18" charset="0"/>
              </a:rPr>
              <a:t>&lt;p id="p1"&gt;Hello world!&lt;/p&gt;</a:t>
            </a:r>
            <a:br>
              <a:rPr lang="en-US" sz="2400">
                <a:latin typeface="Cambria" panose="02040503050406030204" pitchFamily="18" charset="0"/>
              </a:rPr>
            </a:br>
            <a:r>
              <a:rPr lang="en-US" sz="2400">
                <a:latin typeface="Cambria" panose="02040503050406030204" pitchFamily="18" charset="0"/>
              </a:rPr>
              <a:t>&lt;input type="button" onclick="ChangeText()" value="Change text" /&gt;</a:t>
            </a:r>
            <a:br>
              <a:rPr lang="en-US" sz="2400">
                <a:latin typeface="Cambria" panose="02040503050406030204" pitchFamily="18" charset="0"/>
              </a:rPr>
            </a:br>
            <a: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  <a:t>&lt;/body&gt;</a:t>
            </a:r>
            <a:b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</a:br>
            <a: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  <a:t>&lt;/html&gt; </a:t>
            </a:r>
            <a:endParaRPr lang="en-US" sz="2400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22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3. Event handling in DOM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FF0000"/>
                </a:solidFill>
                <a:latin typeface="Cambria" panose="02040503050406030204" pitchFamily="18" charset="0"/>
              </a:rPr>
              <a:t>onclick</a:t>
            </a:r>
            <a:r>
              <a:rPr lang="en-US" sz="2800" b="1">
                <a:solidFill>
                  <a:srgbClr val="FF000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press mouse</a:t>
            </a:r>
            <a:r>
              <a:rPr lang="en-US" sz="2800" b="1">
                <a:latin typeface="Cambria" panose="02040503050406030204" pitchFamily="18" charset="0"/>
              </a:rPr>
              <a:t>:</a:t>
            </a:r>
            <a:endParaRPr lang="en-US" sz="2800" b="1" dirty="0">
              <a:latin typeface="Cambria" panose="02040503050406030204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28650" y="1825625"/>
            <a:ext cx="5924550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Example 2:</a:t>
            </a:r>
          </a:p>
          <a:p>
            <a:pPr algn="just">
              <a:lnSpc>
                <a:spcPct val="90000"/>
              </a:lnSpc>
            </a:pPr>
            <a:r>
              <a:rPr lang="en-US" sz="2800">
                <a:latin typeface="Cambria" panose="02040503050406030204" pitchFamily="18" charset="0"/>
              </a:rPr>
              <a:t>The onclick event is fired when the user clicks on the object on the form</a:t>
            </a:r>
          </a:p>
          <a:p>
            <a:pPr algn="just">
              <a:lnSpc>
                <a:spcPct val="90000"/>
              </a:lnSpc>
            </a:pPr>
            <a:r>
              <a:rPr lang="en-US" sz="2800">
                <a:latin typeface="Cambria" panose="02040503050406030204" pitchFamily="18" charset="0"/>
              </a:rPr>
              <a:t>The example below changes the background color of the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&lt;body&gt; </a:t>
            </a:r>
            <a:r>
              <a:rPr lang="en-US" sz="2800">
                <a:latin typeface="Cambria" panose="02040503050406030204" pitchFamily="18" charset="0"/>
              </a:rPr>
              <a:t>tag when the button is clicked</a:t>
            </a: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6657974" y="838236"/>
            <a:ext cx="5229225" cy="53387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	&lt;html&gt;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&lt;body&gt;</a:t>
            </a:r>
            <a:br>
              <a:rPr lang="en-US" sz="2800">
                <a:latin typeface="Cambria" panose="02040503050406030204" pitchFamily="18" charset="0"/>
              </a:rPr>
            </a:b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&lt;input type="button"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onclick</a:t>
            </a:r>
            <a:r>
              <a:rPr lang="en-US" sz="2800">
                <a:latin typeface="Cambria" panose="02040503050406030204" pitchFamily="18" charset="0"/>
              </a:rPr>
              <a:t>="document.body.</a:t>
            </a:r>
            <a:r>
              <a:rPr lang="en-US" sz="2800">
                <a:solidFill>
                  <a:srgbClr val="FF3300"/>
                </a:solidFill>
                <a:latin typeface="Cambria" panose="02040503050406030204" pitchFamily="18" charset="0"/>
              </a:rPr>
              <a:t>style.backgroundColor</a:t>
            </a:r>
            <a:r>
              <a:rPr lang="en-US" sz="2800">
                <a:latin typeface="Cambria" panose="02040503050406030204" pitchFamily="18" charset="0"/>
              </a:rPr>
              <a:t>='lavender';"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value="Change background color" /&gt;</a:t>
            </a:r>
            <a:br>
              <a:rPr lang="en-US" sz="2800">
                <a:latin typeface="Cambria" panose="02040503050406030204" pitchFamily="18" charset="0"/>
              </a:rPr>
            </a:b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&lt;/body&gt;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&lt;/html&gt; </a:t>
            </a:r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714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3. Event handling in DOM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FF0000"/>
                </a:solidFill>
                <a:latin typeface="Cambria" panose="02040503050406030204" pitchFamily="18" charset="0"/>
              </a:rPr>
              <a:t>onclick</a:t>
            </a:r>
            <a:r>
              <a:rPr lang="en-US" sz="2800" b="1">
                <a:solidFill>
                  <a:srgbClr val="FF000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press mouse</a:t>
            </a:r>
            <a:endParaRPr lang="en-US" sz="2800" b="1" dirty="0">
              <a:latin typeface="Cambria" panose="02040503050406030204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92931" y="1828800"/>
            <a:ext cx="5924550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Example 3:</a:t>
            </a:r>
          </a:p>
          <a:p>
            <a:pPr algn="just">
              <a:lnSpc>
                <a:spcPct val="80000"/>
              </a:lnSpc>
            </a:pPr>
            <a:r>
              <a:rPr lang="en-US" sz="2800">
                <a:latin typeface="Cambria" panose="02040503050406030204" pitchFamily="18" charset="0"/>
              </a:rPr>
              <a:t>Change the color and font of an HTML tag using functions.</a:t>
            </a:r>
          </a:p>
          <a:p>
            <a:pPr algn="just">
              <a:lnSpc>
                <a:spcPct val="80000"/>
              </a:lnSpc>
            </a:pPr>
            <a:r>
              <a:rPr lang="en-US" sz="2800">
                <a:latin typeface="Cambria" panose="02040503050406030204" pitchFamily="18" charset="0"/>
              </a:rPr>
              <a:t>The example below changes the color and font of the content of the &lt;p&gt; tag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6536532" y="482600"/>
            <a:ext cx="5486400" cy="59848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ambria" panose="02040503050406030204" pitchFamily="18" charset="0"/>
              </a:rPr>
              <a:t>	</a:t>
            </a:r>
            <a: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  <a:t>&lt;html&gt;</a:t>
            </a:r>
            <a:b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</a:br>
            <a: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  <a:t>&lt;head&gt;</a:t>
            </a:r>
            <a:b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</a:br>
            <a: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  <a:t>&lt;script type="text/javascript"&gt;</a:t>
            </a:r>
            <a:b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</a:br>
            <a:r>
              <a:rPr lang="en-US" sz="2400">
                <a:latin typeface="Cambria" panose="02040503050406030204" pitchFamily="18" charset="0"/>
              </a:rPr>
              <a:t>function ChangeStyle()</a:t>
            </a:r>
            <a:br>
              <a:rPr lang="en-US" sz="2400">
                <a:latin typeface="Cambria" panose="02040503050406030204" pitchFamily="18" charset="0"/>
              </a:rPr>
            </a:br>
            <a:r>
              <a:rPr lang="en-US" sz="2400">
                <a:latin typeface="Cambria" panose="02040503050406030204" pitchFamily="18" charset="0"/>
              </a:rPr>
              <a:t>{</a:t>
            </a:r>
            <a:br>
              <a:rPr lang="en-US" sz="2400">
                <a:latin typeface="Cambria" panose="02040503050406030204" pitchFamily="18" charset="0"/>
              </a:rPr>
            </a:br>
            <a:r>
              <a:rPr lang="en-US" sz="2400">
                <a:latin typeface="Cambria" panose="02040503050406030204" pitchFamily="18" charset="0"/>
              </a:rPr>
              <a:t>document.</a:t>
            </a:r>
            <a: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  <a:t>getElementById</a:t>
            </a:r>
            <a:r>
              <a:rPr lang="en-US" sz="2400">
                <a:latin typeface="Cambria" panose="02040503050406030204" pitchFamily="18" charset="0"/>
              </a:rPr>
              <a:t>("p1").</a:t>
            </a:r>
            <a:r>
              <a:rPr lang="en-US" sz="2400">
                <a:solidFill>
                  <a:srgbClr val="FF3300"/>
                </a:solidFill>
                <a:latin typeface="Cambria" panose="02040503050406030204" pitchFamily="18" charset="0"/>
              </a:rPr>
              <a:t>style.color</a:t>
            </a:r>
            <a:r>
              <a:rPr lang="en-US" sz="2400">
                <a:latin typeface="Cambria" panose="02040503050406030204" pitchFamily="18" charset="0"/>
              </a:rPr>
              <a:t>="blue";</a:t>
            </a:r>
            <a:br>
              <a:rPr lang="en-US" sz="2400">
                <a:latin typeface="Cambria" panose="02040503050406030204" pitchFamily="18" charset="0"/>
              </a:rPr>
            </a:br>
            <a:r>
              <a:rPr lang="en-US" sz="2400">
                <a:latin typeface="Cambria" panose="02040503050406030204" pitchFamily="18" charset="0"/>
              </a:rPr>
              <a:t>document.</a:t>
            </a:r>
            <a: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  <a:t>getElementById</a:t>
            </a:r>
            <a:r>
              <a:rPr lang="en-US" sz="2400">
                <a:latin typeface="Cambria" panose="02040503050406030204" pitchFamily="18" charset="0"/>
              </a:rPr>
              <a:t>("p1").</a:t>
            </a:r>
            <a:r>
              <a:rPr lang="en-US" sz="2400">
                <a:solidFill>
                  <a:srgbClr val="FF3300"/>
                </a:solidFill>
                <a:latin typeface="Cambria" panose="02040503050406030204" pitchFamily="18" charset="0"/>
              </a:rPr>
              <a:t>style.fontFamily</a:t>
            </a:r>
            <a:r>
              <a:rPr lang="en-US" sz="2400">
                <a:latin typeface="Cambria" panose="02040503050406030204" pitchFamily="18" charset="0"/>
              </a:rPr>
              <a:t>="Arial";</a:t>
            </a:r>
            <a:br>
              <a:rPr lang="en-US" sz="2400">
                <a:latin typeface="Cambria" panose="02040503050406030204" pitchFamily="18" charset="0"/>
              </a:rPr>
            </a:br>
            <a:r>
              <a:rPr lang="en-US" sz="2400">
                <a:latin typeface="Cambria" panose="02040503050406030204" pitchFamily="18" charset="0"/>
              </a:rPr>
              <a:t>}</a:t>
            </a:r>
            <a:br>
              <a:rPr lang="en-US" sz="2400">
                <a:latin typeface="Cambria" panose="02040503050406030204" pitchFamily="18" charset="0"/>
              </a:rPr>
            </a:br>
            <a: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  <a:t>&lt;/script&gt;</a:t>
            </a:r>
            <a:b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</a:br>
            <a: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  <a:t>&lt;/head&gt;</a:t>
            </a:r>
            <a:b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</a:br>
            <a:b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</a:br>
            <a: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  <a:t>&lt;body&gt;</a:t>
            </a:r>
            <a:b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</a:br>
            <a:r>
              <a:rPr lang="en-US" sz="2400">
                <a:latin typeface="Cambria" panose="02040503050406030204" pitchFamily="18" charset="0"/>
              </a:rPr>
              <a:t>&lt;p id="p1"&gt;Hello world!&lt;/p&gt;</a:t>
            </a:r>
            <a:br>
              <a:rPr lang="en-US" sz="2400">
                <a:latin typeface="Cambria" panose="02040503050406030204" pitchFamily="18" charset="0"/>
              </a:rPr>
            </a:br>
            <a:r>
              <a:rPr lang="en-US" sz="2400">
                <a:latin typeface="Cambria" panose="02040503050406030204" pitchFamily="18" charset="0"/>
              </a:rPr>
              <a:t>&lt;input type="button" onclick="</a:t>
            </a:r>
            <a: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  <a:t>ChangeStyle(</a:t>
            </a:r>
            <a:r>
              <a:rPr lang="en-US" sz="2400">
                <a:latin typeface="Cambria" panose="02040503050406030204" pitchFamily="18" charset="0"/>
              </a:rPr>
              <a:t>)" value="Change style" /&gt;</a:t>
            </a:r>
            <a:br>
              <a:rPr lang="en-US" sz="2400">
                <a:latin typeface="Cambria" panose="02040503050406030204" pitchFamily="18" charset="0"/>
              </a:rPr>
            </a:br>
            <a: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  <a:t>&lt;/body&gt;</a:t>
            </a:r>
            <a:b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</a:br>
            <a: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  <a:t>&lt;/html&gt; </a:t>
            </a:r>
            <a:endParaRPr lang="en-US" sz="2400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95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3. Event handling in DOM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800" b="1">
                <a:latin typeface="Cambria" panose="02040503050406030204" pitchFamily="18" charset="0"/>
              </a:rPr>
              <a:t>Some popular events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Cambria" panose="02040503050406030204" pitchFamily="18" charset="0"/>
              </a:rPr>
              <a:t>Most of the tags on the page contain events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mbria" panose="02040503050406030204" pitchFamily="18" charset="0"/>
              </a:rPr>
              <a:t>A mouse click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mbria" panose="02040503050406030204" pitchFamily="18" charset="0"/>
              </a:rPr>
              <a:t>A web page or an image loading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mbria" panose="02040503050406030204" pitchFamily="18" charset="0"/>
              </a:rPr>
              <a:t>Mousing over a hot spot on the web page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mbria" panose="02040503050406030204" pitchFamily="18" charset="0"/>
              </a:rPr>
              <a:t>Selecting an input box in an HTML form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mbria" panose="02040503050406030204" pitchFamily="18" charset="0"/>
              </a:rPr>
              <a:t>Submitting an HTML form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mbria" panose="02040503050406030204" pitchFamily="18" charset="0"/>
              </a:rPr>
              <a:t>A keystroke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Cambria" panose="02040503050406030204" pitchFamily="18" charset="0"/>
              </a:rPr>
              <a:t>Note: a page event is usually associated with a function, which only executes when the event occurs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Cambria" panose="02040503050406030204" pitchFamily="18" charset="0"/>
              </a:rPr>
              <a:t>Refer to the address: </a:t>
            </a:r>
            <a:r>
              <a:rPr lang="en-US" sz="2800">
                <a:latin typeface="Cambria" panose="02040503050406030204" pitchFamily="18" charset="0"/>
                <a:hlinkClick r:id="rId2"/>
              </a:rPr>
              <a:t>http://www.w3schools.com/jsref/dom_obj_event.asp</a:t>
            </a:r>
            <a:r>
              <a:rPr lang="en-US" sz="2800">
                <a:latin typeface="Cambria" panose="02040503050406030204" pitchFamily="18" charset="0"/>
              </a:rPr>
              <a:t> </a:t>
            </a:r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080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3. Event handling in DOM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Write coding to move the mouse on any row in the Table, then fill that line with yellow, move the mouse out, then fill it with cyan.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438400"/>
            <a:ext cx="75438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20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3. Event handling in DOM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1295400"/>
            <a:ext cx="8458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head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meta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charset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="utf-8"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title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title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script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changeYellow(tr)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tr.style.backgroundColor = </a:t>
            </a:r>
            <a:r>
              <a:rPr lang="en-US">
                <a:solidFill>
                  <a:srgbClr val="A31515"/>
                </a:solidFill>
                <a:latin typeface="Cascadia Mono" panose="020B0609020000020004" pitchFamily="49" charset="0"/>
              </a:rPr>
              <a:t>"yellow"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changeCyan(tr)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tr.style.backgroundColor = </a:t>
            </a:r>
            <a:r>
              <a:rPr lang="en-US">
                <a:solidFill>
                  <a:srgbClr val="A31515"/>
                </a:solidFill>
                <a:latin typeface="Cascadia Mono" panose="020B0609020000020004" pitchFamily="49" charset="0"/>
              </a:rPr>
              <a:t>"cyan"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script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head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12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3. Event handling in DOM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5277" y="1219200"/>
            <a:ext cx="10972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body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table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border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="1"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style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width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100%"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cellpadding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="0"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cellspacing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="0"&gt;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tr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style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background-color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red"&gt;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#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ID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tr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tr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style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background-color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cyan"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onmouseover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changeYellow(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onmouseout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changeCyan(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1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ID123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John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tr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…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table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body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1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Lesson content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>
                <a:latin typeface="Cambria" panose="02040503050406030204" pitchFamily="18" charset="0"/>
              </a:rPr>
              <a:t>Introduction to HTML DOM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>
                <a:latin typeface="Cambria" panose="02040503050406030204" pitchFamily="18" charset="0"/>
              </a:rPr>
              <a:t>Properties and Method in DOM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>
                <a:latin typeface="Cambria" panose="02040503050406030204" pitchFamily="18" charset="0"/>
              </a:rPr>
              <a:t>Handling events in DOM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>
                <a:latin typeface="Cambria" panose="02040503050406030204" pitchFamily="18" charset="0"/>
              </a:rPr>
              <a:t>Introduction to XML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>
                <a:latin typeface="Cambria" panose="02040503050406030204" pitchFamily="18" charset="0"/>
              </a:rPr>
              <a:t>Elements of XML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>
                <a:latin typeface="Cambria" panose="02040503050406030204" pitchFamily="18" charset="0"/>
              </a:rPr>
              <a:t>Introducing AJAX</a:t>
            </a:r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16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4. Introduction to XML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XML = E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X</a:t>
            </a:r>
            <a:r>
              <a:rPr lang="en-US" sz="2800">
                <a:latin typeface="Cambria" panose="02040503050406030204" pitchFamily="18" charset="0"/>
              </a:rPr>
              <a:t>tensible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M</a:t>
            </a:r>
            <a:r>
              <a:rPr lang="en-US" sz="2800">
                <a:latin typeface="Cambria" panose="02040503050406030204" pitchFamily="18" charset="0"/>
              </a:rPr>
              <a:t>arkup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L</a:t>
            </a:r>
            <a:r>
              <a:rPr lang="en-US" sz="2800">
                <a:latin typeface="Cambria" panose="02040503050406030204" pitchFamily="18" charset="0"/>
              </a:rPr>
              <a:t>anguage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XML is a markup language like HTML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Used to store data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Users create their own tags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Comparison with HTML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HTML: display data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XML: storing and exchanging data</a:t>
            </a:r>
          </a:p>
          <a:p>
            <a:pPr algn="just"/>
            <a:r>
              <a:rPr lang="en-US">
                <a:latin typeface="Cambria" panose="02040503050406030204" pitchFamily="18" charset="0"/>
              </a:rPr>
              <a:t>XML is used a lot in storing data as well as configuration files, used in parallel with JSon.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209800"/>
            <a:ext cx="5181600" cy="216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56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4. Introduction to XML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  <a:cs typeface="Consolas" pitchFamily="49" charset="0"/>
              </a:rPr>
              <a:t>XML example file:</a:t>
            </a:r>
          </a:p>
          <a:p>
            <a:pPr marL="0" indent="0">
              <a:buNone/>
            </a:pP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  <a:cs typeface="Consolas" pitchFamily="49" charset="0"/>
              </a:rPr>
              <a:t>&lt;student&gt;</a:t>
            </a:r>
          </a:p>
          <a:p>
            <a:pPr marL="0" indent="0">
              <a:buNone/>
            </a:pPr>
            <a:r>
              <a:rPr lang="en-US" sz="2800">
                <a:latin typeface="Cambria" panose="02040503050406030204" pitchFamily="18" charset="0"/>
                <a:cs typeface="Consolas" pitchFamily="49" charset="0"/>
              </a:rPr>
              <a:t>	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  <a:cs typeface="Consolas" pitchFamily="49" charset="0"/>
              </a:rPr>
              <a:t>&lt;id&gt;</a:t>
            </a:r>
            <a:r>
              <a:rPr lang="en-US" sz="2800">
                <a:latin typeface="Cambria" panose="02040503050406030204" pitchFamily="18" charset="0"/>
                <a:cs typeface="Consolas" pitchFamily="49" charset="0"/>
              </a:rPr>
              <a:t>999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  <a:cs typeface="Consolas" pitchFamily="49" charset="0"/>
              </a:rPr>
              <a:t>&lt;/id&gt;</a:t>
            </a:r>
          </a:p>
          <a:p>
            <a:pPr marL="0" indent="0">
              <a:buNone/>
            </a:pPr>
            <a:r>
              <a:rPr lang="en-US" sz="2800">
                <a:latin typeface="Cambria" panose="02040503050406030204" pitchFamily="18" charset="0"/>
                <a:cs typeface="Consolas" pitchFamily="49" charset="0"/>
              </a:rPr>
              <a:t>	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  <a:cs typeface="Consolas" pitchFamily="49" charset="0"/>
              </a:rPr>
              <a:t>&lt;name&gt;</a:t>
            </a:r>
            <a:r>
              <a:rPr lang="en-US" sz="2800">
                <a:latin typeface="Cambria" panose="02040503050406030204" pitchFamily="18" charset="0"/>
                <a:cs typeface="Consolas" pitchFamily="49" charset="0"/>
              </a:rPr>
              <a:t>John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  <a:cs typeface="Consolas" pitchFamily="49" charset="0"/>
              </a:rPr>
              <a:t>&lt;/ name&gt;</a:t>
            </a:r>
          </a:p>
          <a:p>
            <a:pPr marL="0" indent="0">
              <a:buNone/>
            </a:pPr>
            <a:r>
              <a:rPr lang="en-US" sz="2800">
                <a:latin typeface="Cambria" panose="02040503050406030204" pitchFamily="18" charset="0"/>
                <a:cs typeface="Consolas" pitchFamily="49" charset="0"/>
              </a:rPr>
              <a:t>	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  <a:cs typeface="Consolas" pitchFamily="49" charset="0"/>
              </a:rPr>
              <a:t>&lt;birthday&gt;</a:t>
            </a:r>
            <a:r>
              <a:rPr lang="en-US" sz="2800">
                <a:latin typeface="Cambria" panose="02040503050406030204" pitchFamily="18" charset="0"/>
                <a:cs typeface="Consolas" pitchFamily="49" charset="0"/>
              </a:rPr>
              <a:t>7/7/1997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  <a:cs typeface="Consolas" pitchFamily="49" charset="0"/>
              </a:rPr>
              <a:t>&lt;/birthday&gt;</a:t>
            </a:r>
          </a:p>
          <a:p>
            <a:pPr marL="0" indent="0">
              <a:buNone/>
            </a:pPr>
            <a:r>
              <a:rPr lang="en-US" sz="2800">
                <a:latin typeface="Cambria" panose="02040503050406030204" pitchFamily="18" charset="0"/>
                <a:cs typeface="Consolas" pitchFamily="49" charset="0"/>
              </a:rPr>
              <a:t>	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  <a:cs typeface="Consolas" pitchFamily="49" charset="0"/>
              </a:rPr>
              <a:t>&lt;gender&gt;</a:t>
            </a:r>
            <a:r>
              <a:rPr lang="en-US" sz="2800">
                <a:latin typeface="Cambria" panose="02040503050406030204" pitchFamily="18" charset="0"/>
                <a:cs typeface="Consolas" pitchFamily="49" charset="0"/>
              </a:rPr>
              <a:t>man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  <a:cs typeface="Consolas" pitchFamily="49" charset="0"/>
              </a:rPr>
              <a:t>&lt;/gender&gt;</a:t>
            </a:r>
          </a:p>
          <a:p>
            <a:pPr marL="0" indent="0">
              <a:buNone/>
            </a:pP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  <a:cs typeface="Consolas" pitchFamily="49" charset="0"/>
              </a:rPr>
              <a:t>&lt;/student&gt;</a:t>
            </a:r>
          </a:p>
        </p:txBody>
      </p:sp>
    </p:spTree>
    <p:extLst>
      <p:ext uri="{BB962C8B-B14F-4D97-AF65-F5344CB8AC3E}">
        <p14:creationId xmlns:p14="http://schemas.microsoft.com/office/powerpoint/2010/main" val="8289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4. Introduction to XML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  <a:cs typeface="Consolas" pitchFamily="49" charset="0"/>
              </a:rPr>
              <a:t>Advantages of XML:</a:t>
            </a:r>
          </a:p>
          <a:p>
            <a:r>
              <a:rPr lang="en-US" sz="2800">
                <a:latin typeface="Cambria" panose="02040503050406030204" pitchFamily="18" charset="0"/>
              </a:rPr>
              <a:t>Separate data from display (HTML)</a:t>
            </a:r>
          </a:p>
          <a:p>
            <a:r>
              <a:rPr lang="en-US" sz="2800">
                <a:latin typeface="Cambria" panose="02040503050406030204" pitchFamily="18" charset="0"/>
              </a:rPr>
              <a:t>Simplify data sharing on the web</a:t>
            </a:r>
          </a:p>
          <a:p>
            <a:r>
              <a:rPr lang="en-US" sz="2800">
                <a:latin typeface="Cambria" panose="02040503050406030204" pitchFamily="18" charset="0"/>
              </a:rPr>
              <a:t>Simplify data transfer between multiple platforms</a:t>
            </a:r>
          </a:p>
          <a:p>
            <a:r>
              <a:rPr lang="en-US" sz="2800">
                <a:latin typeface="Cambria" panose="02040503050406030204" pitchFamily="18" charset="0"/>
              </a:rPr>
              <a:t>Can expand data quickly</a:t>
            </a:r>
          </a:p>
        </p:txBody>
      </p:sp>
    </p:spTree>
    <p:extLst>
      <p:ext uri="{BB962C8B-B14F-4D97-AF65-F5344CB8AC3E}">
        <p14:creationId xmlns:p14="http://schemas.microsoft.com/office/powerpoint/2010/main" val="1910178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504" y="1905000"/>
            <a:ext cx="7269395" cy="411334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4. Introduction to XML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&lt;bookstore&gt;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&lt;book </a:t>
            </a:r>
            <a:r>
              <a:rPr lang="en-US" sz="2800">
                <a:solidFill>
                  <a:srgbClr val="3333CC"/>
                </a:solidFill>
                <a:latin typeface="Cambria" panose="02040503050406030204" pitchFamily="18" charset="0"/>
              </a:rPr>
              <a:t>category</a:t>
            </a:r>
            <a:r>
              <a:rPr lang="en-US" sz="2800">
                <a:latin typeface="Cambria" panose="02040503050406030204" pitchFamily="18" charset="0"/>
              </a:rPr>
              <a:t>="COOKING"&gt;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  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&lt;title </a:t>
            </a:r>
            <a:r>
              <a:rPr lang="en-US" sz="2800">
                <a:solidFill>
                  <a:srgbClr val="3333CC"/>
                </a:solidFill>
                <a:latin typeface="Cambria" panose="02040503050406030204" pitchFamily="18" charset="0"/>
              </a:rPr>
              <a:t>lang</a:t>
            </a:r>
            <a:r>
              <a:rPr lang="en-US" sz="2800">
                <a:latin typeface="Cambria" panose="02040503050406030204" pitchFamily="18" charset="0"/>
              </a:rPr>
              <a:t>="en"&gt;Everyday Italian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&lt;/title&gt;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  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&lt;author&gt;</a:t>
            </a:r>
            <a:r>
              <a:rPr lang="en-US" sz="2800">
                <a:latin typeface="Cambria" panose="02040503050406030204" pitchFamily="18" charset="0"/>
              </a:rPr>
              <a:t>Giada De Laurentiis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&lt;/author&gt;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  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&lt;year&gt;</a:t>
            </a:r>
            <a:r>
              <a:rPr lang="en-US" sz="2800">
                <a:latin typeface="Cambria" panose="02040503050406030204" pitchFamily="18" charset="0"/>
              </a:rPr>
              <a:t>2005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&lt;/year&gt;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  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&lt;price&gt;</a:t>
            </a:r>
            <a:r>
              <a:rPr lang="en-US" sz="2800">
                <a:latin typeface="Cambria" panose="02040503050406030204" pitchFamily="18" charset="0"/>
              </a:rPr>
              <a:t>30.00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&lt;/price&gt;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&lt;/book&gt;</a:t>
            </a:r>
          </a:p>
          <a:p>
            <a:pPr marL="0" indent="0">
              <a:buNone/>
            </a:pP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&lt;/bookstore&gt;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5562600" y="923116"/>
            <a:ext cx="4882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latin typeface="Cambria" panose="02040503050406030204" pitchFamily="18" charset="0"/>
              </a:rPr>
              <a:t>Example XML Tree Structure</a:t>
            </a:r>
          </a:p>
        </p:txBody>
      </p:sp>
    </p:spTree>
    <p:extLst>
      <p:ext uri="{BB962C8B-B14F-4D97-AF65-F5344CB8AC3E}">
        <p14:creationId xmlns:p14="http://schemas.microsoft.com/office/powerpoint/2010/main" val="2737204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4. Introduction to XML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 b="1">
                <a:latin typeface="Cambria" panose="02040503050406030204" pitchFamily="18" charset="0"/>
              </a:rPr>
              <a:t>Important Notes:</a:t>
            </a:r>
          </a:p>
          <a:p>
            <a:r>
              <a:rPr lang="en-US">
                <a:latin typeface="Cambria" panose="02040503050406030204" pitchFamily="18" charset="0"/>
              </a:rPr>
              <a:t>Opening tags must have a corresponding closing tag</a:t>
            </a:r>
          </a:p>
          <a:p>
            <a:r>
              <a:rPr lang="en-US">
                <a:latin typeface="Cambria" panose="02040503050406030204" pitchFamily="18" charset="0"/>
              </a:rPr>
              <a:t>tag names are case sensitive</a:t>
            </a:r>
          </a:p>
          <a:p>
            <a:r>
              <a:rPr lang="en-US">
                <a:latin typeface="Cambria" panose="02040503050406030204" pitchFamily="18" charset="0"/>
              </a:rPr>
              <a:t>XML document must have a root tag</a:t>
            </a:r>
          </a:p>
          <a:p>
            <a:r>
              <a:rPr lang="en-US">
                <a:latin typeface="Cambria" panose="02040503050406030204" pitchFamily="18" charset="0"/>
              </a:rPr>
              <a:t>Attribute values must be enclosed in double (or single) quotes.</a:t>
            </a:r>
          </a:p>
          <a:p>
            <a:r>
              <a:rPr lang="en-US">
                <a:latin typeface="Cambria" panose="02040503050406030204" pitchFamily="18" charset="0"/>
              </a:rPr>
              <a:t>Comment</a:t>
            </a:r>
          </a:p>
          <a:p>
            <a:pPr marL="400050" lvl="1" indent="0">
              <a:buNone/>
            </a:pPr>
            <a:r>
              <a:rPr lang="en-US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</a:rPr>
              <a:t>&lt;!-- This is a comment --&gt;</a:t>
            </a:r>
          </a:p>
        </p:txBody>
      </p:sp>
    </p:spTree>
    <p:extLst>
      <p:ext uri="{BB962C8B-B14F-4D97-AF65-F5344CB8AC3E}">
        <p14:creationId xmlns:p14="http://schemas.microsoft.com/office/powerpoint/2010/main" val="2861224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4. Introduction to XML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 b="1">
                <a:latin typeface="Cambria" panose="02040503050406030204" pitchFamily="18" charset="0"/>
              </a:rPr>
              <a:t>Special characters:</a:t>
            </a: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385703"/>
              </p:ext>
            </p:extLst>
          </p:nvPr>
        </p:nvGraphicFramePr>
        <p:xfrm>
          <a:off x="3733800" y="1676400"/>
          <a:ext cx="4343400" cy="4311552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29">
                <a:tc>
                  <a:txBody>
                    <a:bodyPr/>
                    <a:lstStyle/>
                    <a:p>
                      <a:pPr fontAlgn="t"/>
                      <a:r>
                        <a:rPr lang="en-US" sz="2800" b="1">
                          <a:effectLst/>
                          <a:latin typeface="Cambria" panose="02040503050406030204" pitchFamily="18" charset="0"/>
                        </a:rPr>
                        <a:t>Character</a:t>
                      </a: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b="1">
                          <a:effectLst/>
                          <a:latin typeface="Cambria" panose="02040503050406030204" pitchFamily="18" charset="0"/>
                        </a:rPr>
                        <a:t>Meaning</a:t>
                      </a: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048342"/>
                  </a:ext>
                </a:extLst>
              </a:tr>
              <a:tr h="476929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Cambria" panose="02040503050406030204" pitchFamily="18" charset="0"/>
                        </a:rPr>
                        <a:t>&amp;lt;</a:t>
                      </a: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Cambria" panose="02040503050406030204" pitchFamily="18" charset="0"/>
                        </a:rPr>
                        <a:t>&lt;</a:t>
                      </a: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853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Cambria" panose="02040503050406030204" pitchFamily="18" charset="0"/>
                        </a:rPr>
                        <a:t>&amp;gt;</a:t>
                      </a: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Cambria" panose="02040503050406030204" pitchFamily="18" charset="0"/>
                        </a:rPr>
                        <a:t>&gt;</a:t>
                      </a: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7853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Cambria" panose="02040503050406030204" pitchFamily="18" charset="0"/>
                        </a:rPr>
                        <a:t>&amp;amp;</a:t>
                      </a: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Cambria" panose="02040503050406030204" pitchFamily="18" charset="0"/>
                        </a:rPr>
                        <a:t>&amp;</a:t>
                      </a: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7853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Cambria" panose="02040503050406030204" pitchFamily="18" charset="0"/>
                        </a:rPr>
                        <a:t>&amp;apos;</a:t>
                      </a: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Cambria" panose="02040503050406030204" pitchFamily="18" charset="0"/>
                        </a:rPr>
                        <a:t>'</a:t>
                      </a: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7853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Cambria" panose="02040503050406030204" pitchFamily="18" charset="0"/>
                        </a:rPr>
                        <a:t>&amp;quot;</a:t>
                      </a: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Cambria" panose="02040503050406030204" pitchFamily="18" charset="0"/>
                        </a:rPr>
                        <a:t>"</a:t>
                      </a: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086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257800" cy="508000"/>
            <a:chOff x="789624" y="1191463"/>
            <a:chExt cx="5257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056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5. XML components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XML Element</a:t>
            </a:r>
            <a:endParaRPr lang="en-US" sz="2800" b="1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XML Attributes</a:t>
            </a:r>
            <a:endParaRPr lang="en-US" sz="2800" b="1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XML and Javascript</a:t>
            </a:r>
            <a:endParaRPr lang="en-US" sz="2800" b="1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b="1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18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XML Element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Shown by tags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Element can contain: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Other Elements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Text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Attributes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Element is extensible</a:t>
            </a:r>
          </a:p>
          <a:p>
            <a:pPr marL="0" indent="0">
              <a:buNone/>
            </a:pPr>
            <a:endParaRPr lang="en-US" sz="2800" b="1">
              <a:latin typeface="Cambria" panose="020405030504060302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62200" y="4267200"/>
            <a:ext cx="9220200" cy="1569660"/>
            <a:chOff x="381000" y="5098472"/>
            <a:chExt cx="9220200" cy="1569660"/>
          </a:xfrm>
        </p:grpSpPr>
        <p:sp>
          <p:nvSpPr>
            <p:cNvPr id="12" name="TextBox 11"/>
            <p:cNvSpPr txBox="1"/>
            <p:nvPr/>
          </p:nvSpPr>
          <p:spPr>
            <a:xfrm>
              <a:off x="381000" y="5283137"/>
              <a:ext cx="3733800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/>
                <a:t>&lt;student&gt;</a:t>
              </a:r>
            </a:p>
            <a:p>
              <a:r>
                <a:rPr lang="en-US" sz="2400"/>
                <a:t>	&lt;id&gt;9876&lt;/id&gt;</a:t>
              </a:r>
            </a:p>
            <a:p>
              <a:r>
                <a:rPr lang="en-US" sz="2400"/>
                <a:t>&lt;/student&gt;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72000" y="5098472"/>
              <a:ext cx="5029200" cy="15696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/>
                <a:t>&lt;student&gt;</a:t>
              </a:r>
            </a:p>
            <a:p>
              <a:r>
                <a:rPr lang="en-US" sz="2400"/>
                <a:t>	&lt;id&gt;9876&lt;/id&gt;</a:t>
              </a:r>
            </a:p>
            <a:p>
              <a:r>
                <a:rPr lang="en-US" sz="2400"/>
                <a:t>	</a:t>
              </a:r>
              <a:r>
                <a:rPr lang="en-US" sz="2400">
                  <a:solidFill>
                    <a:srgbClr val="FF0000"/>
                  </a:solidFill>
                </a:rPr>
                <a:t>&lt;name&gt;Peter&lt;/name&gt;</a:t>
              </a:r>
            </a:p>
            <a:p>
              <a:r>
                <a:rPr lang="en-US" sz="2400"/>
                <a:t>&lt;/student&gt;</a:t>
              </a: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4114800" y="5883301"/>
              <a:ext cx="457200" cy="1364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09568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XML Attributes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Displays the information of Element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Attributes information has the same value as Child Elements</a:t>
            </a:r>
          </a:p>
          <a:p>
            <a:pPr marL="0" indent="0">
              <a:buNone/>
            </a:pPr>
            <a:endParaRPr lang="en-US" sz="2800" b="1">
              <a:latin typeface="Cambria" panose="020405030504060302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581400" y="2362200"/>
            <a:ext cx="4876800" cy="3257729"/>
            <a:chOff x="914400" y="3352800"/>
            <a:chExt cx="4876800" cy="3257729"/>
          </a:xfrm>
        </p:grpSpPr>
        <p:sp>
          <p:nvSpPr>
            <p:cNvPr id="18" name="TextBox 17"/>
            <p:cNvSpPr txBox="1"/>
            <p:nvPr/>
          </p:nvSpPr>
          <p:spPr>
            <a:xfrm>
              <a:off x="914400" y="3352800"/>
              <a:ext cx="4876800" cy="15696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/>
                <a:t>&lt;student&gt;</a:t>
              </a:r>
            </a:p>
            <a:p>
              <a:r>
                <a:rPr lang="en-US" sz="2400"/>
                <a:t>	&lt;id&gt;9876&lt;/id&gt;</a:t>
              </a:r>
            </a:p>
            <a:p>
              <a:r>
                <a:rPr lang="en-US" sz="2400"/>
                <a:t>	</a:t>
              </a:r>
              <a:r>
                <a:rPr lang="en-US" sz="2400">
                  <a:solidFill>
                    <a:srgbClr val="FF0000"/>
                  </a:solidFill>
                </a:rPr>
                <a:t>&lt;name&gt;Peter&lt;/name&gt;</a:t>
              </a:r>
            </a:p>
            <a:p>
              <a:r>
                <a:rPr lang="en-US" sz="2400"/>
                <a:t>&lt;/student&gt;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4400" y="5410200"/>
              <a:ext cx="4876800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/>
                <a:t>&lt;student </a:t>
              </a:r>
              <a:r>
                <a:rPr lang="en-US" sz="2400">
                  <a:solidFill>
                    <a:srgbClr val="FF0000"/>
                  </a:solidFill>
                </a:rPr>
                <a:t>id=“9876”&gt;</a:t>
              </a:r>
            </a:p>
            <a:p>
              <a:r>
                <a:rPr lang="en-US" sz="2400"/>
                <a:t>	&lt;name&gt;Peter&lt;/name&gt;</a:t>
              </a:r>
            </a:p>
            <a:p>
              <a:r>
                <a:rPr lang="en-US" sz="2400"/>
                <a:t>&lt;/student&gt;</a:t>
              </a:r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2667000" y="4922460"/>
              <a:ext cx="228600" cy="4877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4125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XML and Javascript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For XML strings in HTML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Using DOM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For XML files located outside of HTML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Using AJAX</a:t>
            </a:r>
          </a:p>
          <a:p>
            <a:pPr marL="0" indent="0">
              <a:buNone/>
            </a:pP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87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1. Introduction to HTML DOM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nl-NL" sz="2800">
                <a:latin typeface="Cambria" panose="02040503050406030204" pitchFamily="18" charset="0"/>
              </a:rPr>
              <a:t>HTML DOM = HTML Document Object Model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Website as a tree of many nodes</a:t>
            </a:r>
            <a:endParaRPr lang="vi-VN" sz="2800">
              <a:latin typeface="Cambria" panose="02040503050406030204" pitchFamily="18" charset="0"/>
            </a:endParaRPr>
          </a:p>
          <a:p>
            <a:pPr lvl="1"/>
            <a:r>
              <a:rPr lang="en-US">
                <a:latin typeface="Cambria" panose="02040503050406030204" pitchFamily="18" charset="0"/>
              </a:rPr>
              <a:t>Each button is an element (HTML tag, attribute, content of tag)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800">
                <a:latin typeface="Cambria" panose="02040503050406030204" pitchFamily="18" charset="0"/>
              </a:rPr>
              <a:t>DOM is a W3C standard</a:t>
            </a:r>
            <a:endParaRPr lang="nl-NL" sz="2800">
              <a:latin typeface="Cambria" panose="02040503050406030204" pitchFamily="18" charset="0"/>
            </a:endParaRPr>
          </a:p>
          <a:p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497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XML and Javascript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Convert string to xml document:</a:t>
            </a:r>
          </a:p>
          <a:p>
            <a:pPr marL="457200" lvl="1" indent="0">
              <a:buNone/>
            </a:pPr>
            <a:r>
              <a:rPr lang="en-US" i="1">
                <a:solidFill>
                  <a:srgbClr val="A71D5D"/>
                </a:solidFill>
                <a:latin typeface="Cambria" panose="02040503050406030204" pitchFamily="18" charset="0"/>
              </a:rPr>
              <a:t>var</a:t>
            </a:r>
            <a:r>
              <a:rPr lang="en-US">
                <a:latin typeface="Cambria" panose="02040503050406030204" pitchFamily="18" charset="0"/>
              </a:rPr>
              <a:t> parser </a:t>
            </a:r>
            <a:r>
              <a:rPr lang="en-US">
                <a:solidFill>
                  <a:srgbClr val="794938"/>
                </a:solidFill>
                <a:latin typeface="Cambria" panose="02040503050406030204" pitchFamily="18" charset="0"/>
              </a:rPr>
              <a:t>=</a:t>
            </a:r>
            <a:r>
              <a:rPr lang="en-US">
                <a:latin typeface="Cambria" panose="02040503050406030204" pitchFamily="18" charset="0"/>
              </a:rPr>
              <a:t> </a:t>
            </a:r>
            <a:r>
              <a:rPr lang="en-US">
                <a:solidFill>
                  <a:srgbClr val="794938"/>
                </a:solidFill>
                <a:latin typeface="Cambria" panose="02040503050406030204" pitchFamily="18" charset="0"/>
              </a:rPr>
              <a:t>new</a:t>
            </a:r>
            <a:r>
              <a:rPr lang="en-US">
                <a:latin typeface="Cambria" panose="02040503050406030204" pitchFamily="18" charset="0"/>
              </a:rPr>
              <a:t> </a:t>
            </a:r>
            <a:r>
              <a:rPr lang="en-US">
                <a:solidFill>
                  <a:srgbClr val="BF4F24"/>
                </a:solidFill>
                <a:latin typeface="Cambria" panose="02040503050406030204" pitchFamily="18" charset="0"/>
              </a:rPr>
              <a:t>DOMParser</a:t>
            </a:r>
            <a:r>
              <a:rPr lang="en-US">
                <a:latin typeface="Cambria" panose="02040503050406030204" pitchFamily="18" charset="0"/>
              </a:rPr>
              <a:t>(); </a:t>
            </a:r>
          </a:p>
          <a:p>
            <a:pPr marL="457200" lvl="1" indent="0">
              <a:buNone/>
            </a:pPr>
            <a:r>
              <a:rPr lang="en-US" i="1">
                <a:solidFill>
                  <a:srgbClr val="A71D5D"/>
                </a:solidFill>
                <a:latin typeface="Cambria" panose="02040503050406030204" pitchFamily="18" charset="0"/>
              </a:rPr>
              <a:t>var</a:t>
            </a:r>
            <a:r>
              <a:rPr lang="en-US">
                <a:latin typeface="Cambria" panose="02040503050406030204" pitchFamily="18" charset="0"/>
              </a:rPr>
              <a:t> xmlDoc </a:t>
            </a:r>
            <a:r>
              <a:rPr lang="en-US">
                <a:solidFill>
                  <a:srgbClr val="794938"/>
                </a:solidFill>
                <a:latin typeface="Cambria" panose="02040503050406030204" pitchFamily="18" charset="0"/>
              </a:rPr>
              <a:t>=</a:t>
            </a:r>
            <a:r>
              <a:rPr lang="en-US">
                <a:latin typeface="Cambria" panose="02040503050406030204" pitchFamily="18" charset="0"/>
              </a:rPr>
              <a:t> parser.parseFromString(txt,</a:t>
            </a:r>
            <a:r>
              <a:rPr lang="en-US">
                <a:solidFill>
                  <a:srgbClr val="0B6125"/>
                </a:solidFill>
                <a:latin typeface="Cambria" panose="02040503050406030204" pitchFamily="18" charset="0"/>
              </a:rPr>
              <a:t>"text/xml"</a:t>
            </a:r>
            <a:r>
              <a:rPr lang="en-US">
                <a:latin typeface="Cambria" panose="02040503050406030204" pitchFamily="18" charset="0"/>
              </a:rPr>
              <a:t>);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Accessing elements in xml: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Using DOM</a:t>
            </a:r>
          </a:p>
          <a:p>
            <a:pPr marL="0" indent="0">
              <a:buNone/>
            </a:pP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761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XML and Javascript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>
                <a:solidFill>
                  <a:srgbClr val="A71D5D"/>
                </a:solidFill>
              </a:rPr>
              <a:t>var</a:t>
            </a:r>
            <a:r>
              <a:rPr lang="en-US" sz="2800"/>
              <a:t> txt</a:t>
            </a:r>
            <a:r>
              <a:rPr lang="en-US" sz="2800">
                <a:solidFill>
                  <a:srgbClr val="794938"/>
                </a:solidFill>
              </a:rPr>
              <a:t>=</a:t>
            </a:r>
            <a:r>
              <a:rPr lang="en-US" sz="2800">
                <a:solidFill>
                  <a:srgbClr val="0B6125"/>
                </a:solidFill>
              </a:rPr>
              <a:t>"&lt;bookstore&gt;&lt;book&gt;"</a:t>
            </a:r>
            <a:r>
              <a:rPr lang="en-US" sz="2800"/>
              <a:t>; </a:t>
            </a:r>
          </a:p>
          <a:p>
            <a:pPr marL="0" indent="0">
              <a:buNone/>
            </a:pPr>
            <a:r>
              <a:rPr lang="en-US" sz="2800"/>
              <a:t>txt </a:t>
            </a:r>
            <a:r>
              <a:rPr lang="en-US" sz="2800">
                <a:solidFill>
                  <a:srgbClr val="794938"/>
                </a:solidFill>
              </a:rPr>
              <a:t>+=</a:t>
            </a:r>
            <a:r>
              <a:rPr lang="en-US" sz="2800"/>
              <a:t> </a:t>
            </a:r>
            <a:r>
              <a:rPr lang="en-US" sz="2800">
                <a:solidFill>
                  <a:srgbClr val="0B6125"/>
                </a:solidFill>
              </a:rPr>
              <a:t>"&lt;title&gt;Everyday Italian&lt;/title&gt;"</a:t>
            </a:r>
            <a:r>
              <a:rPr lang="en-US" sz="2800"/>
              <a:t>; </a:t>
            </a:r>
          </a:p>
          <a:p>
            <a:pPr marL="0" indent="0">
              <a:buNone/>
            </a:pPr>
            <a:r>
              <a:rPr lang="en-US" sz="2800"/>
              <a:t>txt </a:t>
            </a:r>
            <a:r>
              <a:rPr lang="en-US" sz="2800">
                <a:solidFill>
                  <a:srgbClr val="794938"/>
                </a:solidFill>
              </a:rPr>
              <a:t>+=</a:t>
            </a:r>
            <a:r>
              <a:rPr lang="en-US" sz="2800"/>
              <a:t> </a:t>
            </a:r>
            <a:r>
              <a:rPr lang="en-US" sz="2800">
                <a:solidFill>
                  <a:srgbClr val="0B6125"/>
                </a:solidFill>
              </a:rPr>
              <a:t>"&lt;author&gt;Giada De Laurentiis&lt;/author&gt;"</a:t>
            </a:r>
            <a:r>
              <a:rPr lang="en-US" sz="2800"/>
              <a:t>; </a:t>
            </a:r>
          </a:p>
          <a:p>
            <a:pPr marL="0" indent="0">
              <a:buNone/>
            </a:pPr>
            <a:r>
              <a:rPr lang="en-US" sz="2800"/>
              <a:t>txt </a:t>
            </a:r>
            <a:r>
              <a:rPr lang="en-US" sz="2800">
                <a:solidFill>
                  <a:srgbClr val="794938"/>
                </a:solidFill>
              </a:rPr>
              <a:t>+=</a:t>
            </a:r>
            <a:r>
              <a:rPr lang="en-US" sz="2800"/>
              <a:t> </a:t>
            </a:r>
            <a:r>
              <a:rPr lang="en-US" sz="2800">
                <a:solidFill>
                  <a:srgbClr val="0B6125"/>
                </a:solidFill>
              </a:rPr>
              <a:t>"&lt;year&gt;2005&lt;/year&gt;"</a:t>
            </a:r>
            <a:r>
              <a:rPr lang="en-US" sz="2800"/>
              <a:t>; </a:t>
            </a:r>
          </a:p>
          <a:p>
            <a:pPr marL="0" indent="0">
              <a:buNone/>
            </a:pPr>
            <a:r>
              <a:rPr lang="en-US" sz="2800"/>
              <a:t>txt </a:t>
            </a:r>
            <a:r>
              <a:rPr lang="en-US" sz="2800">
                <a:solidFill>
                  <a:srgbClr val="794938"/>
                </a:solidFill>
              </a:rPr>
              <a:t>+=</a:t>
            </a:r>
            <a:r>
              <a:rPr lang="en-US" sz="2800"/>
              <a:t> </a:t>
            </a:r>
            <a:r>
              <a:rPr lang="en-US" sz="2800">
                <a:solidFill>
                  <a:srgbClr val="0B6125"/>
                </a:solidFill>
              </a:rPr>
              <a:t>"&lt;/book&gt;&lt;/bookstore&gt;"</a:t>
            </a:r>
            <a:r>
              <a:rPr lang="en-US" sz="2800"/>
              <a:t>; </a:t>
            </a:r>
          </a:p>
          <a:p>
            <a:pPr marL="0" indent="0">
              <a:buNone/>
            </a:pPr>
            <a:r>
              <a:rPr lang="en-US" sz="2800" i="1">
                <a:solidFill>
                  <a:srgbClr val="A71D5D"/>
                </a:solidFill>
              </a:rPr>
              <a:t>var</a:t>
            </a:r>
            <a:r>
              <a:rPr lang="en-US" sz="2800"/>
              <a:t> parser </a:t>
            </a:r>
            <a:r>
              <a:rPr lang="en-US" sz="2800">
                <a:solidFill>
                  <a:srgbClr val="794938"/>
                </a:solidFill>
              </a:rPr>
              <a:t>=</a:t>
            </a:r>
            <a:r>
              <a:rPr lang="en-US" sz="2800"/>
              <a:t> </a:t>
            </a:r>
            <a:r>
              <a:rPr lang="en-US" sz="2800">
                <a:solidFill>
                  <a:srgbClr val="794938"/>
                </a:solidFill>
              </a:rPr>
              <a:t>new</a:t>
            </a:r>
            <a:r>
              <a:rPr lang="en-US" sz="2800"/>
              <a:t> </a:t>
            </a:r>
            <a:r>
              <a:rPr lang="en-US" sz="2800">
                <a:solidFill>
                  <a:srgbClr val="BF4F24"/>
                </a:solidFill>
              </a:rPr>
              <a:t>DOMParser</a:t>
            </a:r>
            <a:r>
              <a:rPr lang="en-US" sz="2800"/>
              <a:t>(); </a:t>
            </a:r>
          </a:p>
          <a:p>
            <a:pPr marL="0" indent="0">
              <a:buNone/>
            </a:pPr>
            <a:r>
              <a:rPr lang="en-US" sz="2800" i="1">
                <a:solidFill>
                  <a:srgbClr val="A71D5D"/>
                </a:solidFill>
              </a:rPr>
              <a:t>var</a:t>
            </a:r>
            <a:r>
              <a:rPr lang="en-US" sz="2800"/>
              <a:t> xmlDoc </a:t>
            </a:r>
            <a:r>
              <a:rPr lang="en-US" sz="2800">
                <a:solidFill>
                  <a:srgbClr val="794938"/>
                </a:solidFill>
              </a:rPr>
              <a:t>=</a:t>
            </a:r>
            <a:r>
              <a:rPr lang="en-US" sz="2800"/>
              <a:t> parser.parseFromString(txt,</a:t>
            </a:r>
            <a:r>
              <a:rPr lang="en-US" sz="2800">
                <a:solidFill>
                  <a:srgbClr val="0B6125"/>
                </a:solidFill>
              </a:rPr>
              <a:t>"text/xml"</a:t>
            </a:r>
            <a:r>
              <a:rPr lang="en-US" sz="2800"/>
              <a:t>); </a:t>
            </a:r>
          </a:p>
          <a:p>
            <a:pPr marL="0" indent="0">
              <a:buNone/>
            </a:pPr>
            <a:r>
              <a:rPr lang="en-US" sz="2800" i="1">
                <a:solidFill>
                  <a:srgbClr val="A71D5D"/>
                </a:solidFill>
              </a:rPr>
              <a:t>var</a:t>
            </a:r>
            <a:r>
              <a:rPr lang="en-US" sz="2800"/>
              <a:t> result </a:t>
            </a:r>
            <a:r>
              <a:rPr lang="en-US" sz="2800">
                <a:solidFill>
                  <a:srgbClr val="794938"/>
                </a:solidFill>
              </a:rPr>
              <a:t>=</a:t>
            </a:r>
            <a:r>
              <a:rPr lang="en-US" sz="2800"/>
              <a:t> </a:t>
            </a:r>
            <a:r>
              <a:rPr lang="en-US" sz="2800">
                <a:solidFill>
                  <a:srgbClr val="691C97"/>
                </a:solidFill>
              </a:rPr>
              <a:t>document</a:t>
            </a:r>
            <a:r>
              <a:rPr lang="en-US" sz="2800"/>
              <a:t>.</a:t>
            </a:r>
            <a:r>
              <a:rPr lang="en-US" sz="2800">
                <a:solidFill>
                  <a:srgbClr val="693A17"/>
                </a:solidFill>
              </a:rPr>
              <a:t>getElementById</a:t>
            </a:r>
            <a:r>
              <a:rPr lang="en-US" sz="2800"/>
              <a:t>(</a:t>
            </a:r>
            <a:r>
              <a:rPr lang="en-US" sz="2800">
                <a:solidFill>
                  <a:srgbClr val="0B6125"/>
                </a:solidFill>
              </a:rPr>
              <a:t>"result"</a:t>
            </a:r>
            <a:r>
              <a:rPr lang="en-US" sz="2800"/>
              <a:t>); </a:t>
            </a:r>
          </a:p>
          <a:p>
            <a:pPr marL="0" indent="0">
              <a:buNone/>
            </a:pPr>
            <a:r>
              <a:rPr lang="en-US" sz="2800"/>
              <a:t>result.innerHTML </a:t>
            </a:r>
            <a:r>
              <a:rPr lang="en-US" sz="2800">
                <a:solidFill>
                  <a:srgbClr val="794938"/>
                </a:solidFill>
              </a:rPr>
              <a:t>=</a:t>
            </a:r>
            <a:r>
              <a:rPr lang="en-US" sz="2800"/>
              <a:t> 	xmlDoc.</a:t>
            </a:r>
            <a:r>
              <a:rPr lang="en-US" sz="2800">
                <a:solidFill>
                  <a:srgbClr val="693A17"/>
                </a:solidFill>
              </a:rPr>
              <a:t>getElementsByTagName</a:t>
            </a:r>
            <a:r>
              <a:rPr lang="en-US" sz="2800"/>
              <a:t>(</a:t>
            </a:r>
            <a:r>
              <a:rPr lang="en-US" sz="2800">
                <a:solidFill>
                  <a:srgbClr val="0B6125"/>
                </a:solidFill>
              </a:rPr>
              <a:t>"title"</a:t>
            </a:r>
            <a:r>
              <a:rPr lang="en-US" sz="2800"/>
              <a:t>)[</a:t>
            </a:r>
            <a:r>
              <a:rPr lang="en-US" sz="2800" b="1">
                <a:solidFill>
                  <a:srgbClr val="811F24"/>
                </a:solidFill>
              </a:rPr>
              <a:t>0</a:t>
            </a:r>
            <a:r>
              <a:rPr lang="en-US" sz="2800"/>
              <a:t>].</a:t>
            </a:r>
            <a:r>
              <a:rPr lang="en-US" sz="2800">
                <a:solidFill>
                  <a:srgbClr val="B4371F"/>
                </a:solidFill>
              </a:rPr>
              <a:t>childNodes</a:t>
            </a:r>
            <a:r>
              <a:rPr lang="en-US" sz="2800"/>
              <a:t>[</a:t>
            </a:r>
            <a:r>
              <a:rPr lang="en-US" sz="2800" b="1">
                <a:solidFill>
                  <a:srgbClr val="811F24"/>
                </a:solidFill>
              </a:rPr>
              <a:t>0</a:t>
            </a:r>
            <a:r>
              <a:rPr lang="en-US" sz="2800"/>
              <a:t>].</a:t>
            </a:r>
            <a:r>
              <a:rPr lang="en-US" sz="2800">
                <a:solidFill>
                  <a:srgbClr val="B4371F"/>
                </a:solidFill>
              </a:rPr>
              <a:t>nodeValue</a:t>
            </a:r>
            <a:r>
              <a:rPr lang="en-US" sz="2800"/>
              <a:t>;</a:t>
            </a:r>
            <a:endParaRPr 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2200" y="602672"/>
            <a:ext cx="496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ambria" panose="02040503050406030204" pitchFamily="18" charset="0"/>
              </a:rPr>
              <a:t>Example of reading XML data</a:t>
            </a:r>
          </a:p>
        </p:txBody>
      </p:sp>
    </p:spTree>
    <p:extLst>
      <p:ext uri="{BB962C8B-B14F-4D97-AF65-F5344CB8AC3E}">
        <p14:creationId xmlns:p14="http://schemas.microsoft.com/office/powerpoint/2010/main" val="26576095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6. Introducing AJAX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AJAX = Asynchronous JavaScript and XML.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Asynchronous data loading technique using Javascript and XML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Combination: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XMLHttpRequest object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Javascript DOM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CSS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1017100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6. Introducing AJAX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95400"/>
            <a:ext cx="762776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101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XMLHttpRequest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Used to exchange data with the server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Object Initialization (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IE7+, Firefox, Chrome, Safari, and Opera</a:t>
            </a:r>
            <a:r>
              <a:rPr lang="en-US" sz="2800">
                <a:latin typeface="Cambria" panose="02040503050406030204" pitchFamily="18" charset="0"/>
              </a:rPr>
              <a:t>):</a:t>
            </a:r>
          </a:p>
          <a:p>
            <a:pPr marL="457200" lvl="1" indent="0">
              <a:buNone/>
            </a:pPr>
            <a:r>
              <a:rPr lang="en-US" i="1">
                <a:latin typeface="Cambria" panose="02040503050406030204" pitchFamily="18" charset="0"/>
              </a:rPr>
              <a:t>var xhr </a:t>
            </a:r>
            <a:r>
              <a:rPr lang="en-US">
                <a:latin typeface="Cambria" panose="02040503050406030204" pitchFamily="18" charset="0"/>
              </a:rPr>
              <a:t>=new XMLHttpRequest();</a:t>
            </a:r>
          </a:p>
          <a:p>
            <a:pPr marL="514350" indent="-457200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For IE6 and earlier:</a:t>
            </a:r>
          </a:p>
          <a:p>
            <a:pPr marL="457200" lvl="1" indent="0">
              <a:buNone/>
            </a:pPr>
            <a:r>
              <a:rPr lang="en-US" i="1">
                <a:latin typeface="Cambria" panose="02040503050406030204" pitchFamily="18" charset="0"/>
              </a:rPr>
              <a:t>var xhr </a:t>
            </a:r>
            <a:r>
              <a:rPr lang="en-US">
                <a:latin typeface="Cambria" panose="02040503050406030204" pitchFamily="18" charset="0"/>
              </a:rPr>
              <a:t>= new ActiveXObject("Microsoft.XMLHTTP");</a:t>
            </a:r>
          </a:p>
        </p:txBody>
      </p:sp>
    </p:spTree>
    <p:extLst>
      <p:ext uri="{BB962C8B-B14F-4D97-AF65-F5344CB8AC3E}">
        <p14:creationId xmlns:p14="http://schemas.microsoft.com/office/powerpoint/2010/main" val="1275589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Send request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ambria" panose="02040503050406030204" pitchFamily="18" charset="0"/>
            </a:endParaRP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3017309"/>
              </p:ext>
            </p:extLst>
          </p:nvPr>
        </p:nvGraphicFramePr>
        <p:xfrm>
          <a:off x="522144" y="1219200"/>
          <a:ext cx="10896600" cy="3464389"/>
        </p:xfrm>
        <a:graphic>
          <a:graphicData uri="http://schemas.openxmlformats.org/drawingml/2006/table">
            <a:tbl>
              <a:tblPr/>
              <a:tblGrid>
                <a:gridCol w="4034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1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92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Method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Description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60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open(</a:t>
                      </a:r>
                      <a:r>
                        <a:rPr lang="en-US" sz="2400" i="1">
                          <a:effectLst/>
                          <a:latin typeface="Cambria" panose="02040503050406030204" pitchFamily="18" charset="0"/>
                        </a:rPr>
                        <a:t>method,url,async</a:t>
                      </a: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)</a:t>
                      </a: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Specifies the type of request, the URL, and if the request should be handled asynchronously or not.</a:t>
                      </a:r>
                    </a:p>
                    <a:p>
                      <a:pPr algn="just" fontAlgn="t"/>
                      <a:r>
                        <a:rPr lang="en-US" sz="2400" b="1" i="1">
                          <a:effectLst/>
                          <a:latin typeface="Cambria" panose="02040503050406030204" pitchFamily="18" charset="0"/>
                        </a:rPr>
                        <a:t>method</a:t>
                      </a: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: the type of request: GET or POST</a:t>
                      </a:r>
                      <a:br>
                        <a:rPr lang="en-US" sz="2400"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en-US" sz="2400" b="1" i="1">
                          <a:effectLst/>
                          <a:latin typeface="Cambria" panose="02040503050406030204" pitchFamily="18" charset="0"/>
                        </a:rPr>
                        <a:t>url</a:t>
                      </a: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: the location of the file on the server</a:t>
                      </a:r>
                      <a:br>
                        <a:rPr lang="en-US" sz="2400"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en-US" sz="2400" b="1" i="1">
                          <a:effectLst/>
                          <a:latin typeface="Cambria" panose="02040503050406030204" pitchFamily="18" charset="0"/>
                        </a:rPr>
                        <a:t>async</a:t>
                      </a: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: true (asynchronous) or false (synchronous)</a:t>
                      </a: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66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send(</a:t>
                      </a:r>
                      <a:r>
                        <a:rPr lang="en-US" sz="2400" i="1">
                          <a:effectLst/>
                          <a:latin typeface="Cambria" panose="02040503050406030204" pitchFamily="18" charset="0"/>
                        </a:rPr>
                        <a:t>string</a:t>
                      </a: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)</a:t>
                      </a: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Sends the request off to the server.</a:t>
                      </a:r>
                      <a:br>
                        <a:rPr lang="en-US" sz="2400"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en-US" sz="2400" b="1" i="1">
                          <a:effectLst/>
                          <a:latin typeface="Cambria" panose="02040503050406030204" pitchFamily="18" charset="0"/>
                        </a:rPr>
                        <a:t>string</a:t>
                      </a: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: Only used for POST requests</a:t>
                      </a: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39581" y="5105400"/>
            <a:ext cx="826679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>
                <a:latin typeface="Consolas" pitchFamily="49" charset="0"/>
                <a:cs typeface="Consolas" pitchFamily="49" charset="0"/>
              </a:rPr>
              <a:t>xhr.open("GET","ajax_info.xml",true);</a:t>
            </a:r>
          </a:p>
          <a:p>
            <a:r>
              <a:rPr lang="en-US" sz="2800">
                <a:latin typeface="Consolas" pitchFamily="49" charset="0"/>
                <a:cs typeface="Consolas" pitchFamily="49" charset="0"/>
              </a:rPr>
              <a:t>xhr.send();</a:t>
            </a:r>
          </a:p>
        </p:txBody>
      </p:sp>
    </p:spTree>
    <p:extLst>
      <p:ext uri="{BB962C8B-B14F-4D97-AF65-F5344CB8AC3E}">
        <p14:creationId xmlns:p14="http://schemas.microsoft.com/office/powerpoint/2010/main" val="35813337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Get response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ambria" panose="02040503050406030204" pitchFamily="18" charset="0"/>
            </a:endParaRP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193357"/>
              </p:ext>
            </p:extLst>
          </p:nvPr>
        </p:nvGraphicFramePr>
        <p:xfrm>
          <a:off x="762001" y="1295400"/>
          <a:ext cx="10668000" cy="1604010"/>
        </p:xfrm>
        <a:graphic>
          <a:graphicData uri="http://schemas.openxmlformats.org/drawingml/2006/table">
            <a:tbl>
              <a:tblPr/>
              <a:tblGrid>
                <a:gridCol w="270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5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Property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Description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Cambria" panose="02040503050406030204" pitchFamily="18" charset="0"/>
                        </a:rPr>
                        <a:t>responseText</a:t>
                      </a: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Cambria" panose="02040503050406030204" pitchFamily="18" charset="0"/>
                        </a:rPr>
                        <a:t>get the response data as a string</a:t>
                      </a: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Cambria" panose="02040503050406030204" pitchFamily="18" charset="0"/>
                        </a:rPr>
                        <a:t>responseXML</a:t>
                      </a: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Cambria" panose="02040503050406030204" pitchFamily="18" charset="0"/>
                        </a:rPr>
                        <a:t>get the response data as XML data</a:t>
                      </a: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43000" y="3429000"/>
            <a:ext cx="1005840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>
                <a:latin typeface="Consolas" pitchFamily="49" charset="0"/>
                <a:cs typeface="Consolas" pitchFamily="49" charset="0"/>
              </a:rPr>
              <a:t>var xmlDoc = xhr.responseXML;</a:t>
            </a:r>
          </a:p>
          <a:p>
            <a:r>
              <a:rPr lang="en-US" sz="2800">
                <a:latin typeface="Consolas" pitchFamily="49" charset="0"/>
                <a:cs typeface="Consolas" pitchFamily="49" charset="0"/>
              </a:rPr>
              <a:t>var result = 	document.getElementById("result");</a:t>
            </a:r>
          </a:p>
          <a:p>
            <a:r>
              <a:rPr lang="en-US" sz="2800">
                <a:latin typeface="Consolas" pitchFamily="49" charset="0"/>
                <a:cs typeface="Consolas" pitchFamily="49" charset="0"/>
              </a:rPr>
              <a:t>result.innerHTML = 	xmlDoc.getElementsByTagName("title")[0].childNodes[0].nodeValue;</a:t>
            </a:r>
          </a:p>
        </p:txBody>
      </p:sp>
    </p:spTree>
    <p:extLst>
      <p:ext uri="{BB962C8B-B14F-4D97-AF65-F5344CB8AC3E}">
        <p14:creationId xmlns:p14="http://schemas.microsoft.com/office/powerpoint/2010/main" val="1825257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Check state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ambria" panose="02040503050406030204" pitchFamily="18" charset="0"/>
            </a:endParaRPr>
          </a:p>
        </p:txBody>
      </p:sp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8721532"/>
              </p:ext>
            </p:extLst>
          </p:nvPr>
        </p:nvGraphicFramePr>
        <p:xfrm>
          <a:off x="502810" y="1295400"/>
          <a:ext cx="11384390" cy="4868935"/>
        </p:xfrm>
        <a:graphic>
          <a:graphicData uri="http://schemas.openxmlformats.org/drawingml/2006/table">
            <a:tbl>
              <a:tblPr/>
              <a:tblGrid>
                <a:gridCol w="3695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8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61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Property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485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onreadystatechange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Stores a function (or the name of a function) to be called automatically each time the readyState property changes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794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readyState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Holds the status of the XMLHttpRequest. Changes from 0 to 4: </a:t>
                      </a:r>
                      <a:br>
                        <a:rPr lang="en-US" sz="2400"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0: request not initialized </a:t>
                      </a:r>
                      <a:br>
                        <a:rPr lang="en-US" sz="2400"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1: server connection established</a:t>
                      </a:r>
                      <a:br>
                        <a:rPr lang="en-US" sz="2400"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2: request received </a:t>
                      </a:r>
                      <a:br>
                        <a:rPr lang="en-US" sz="2400"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3: processing request </a:t>
                      </a:r>
                      <a:br>
                        <a:rPr lang="en-US" sz="2400"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4: request finished and response is ready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907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status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200: "OK"</a:t>
                      </a:r>
                      <a:br>
                        <a:rPr lang="en-US" sz="2400"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404: Page not found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0391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Check state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271559"/>
            <a:ext cx="11125200" cy="413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onsolas" pitchFamily="49" charset="0"/>
                <a:cs typeface="Consolas" pitchFamily="49" charset="0"/>
              </a:rPr>
              <a:t>xhr.onreadystatechange=function()</a:t>
            </a:r>
          </a:p>
          <a:p>
            <a:r>
              <a:rPr lang="en-US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>
                <a:latin typeface="Consolas" pitchFamily="49" charset="0"/>
                <a:cs typeface="Consolas" pitchFamily="49" charset="0"/>
              </a:rPr>
              <a:t>	if (xhr.readyState==4 &amp;&amp; xhr.status==200)</a:t>
            </a:r>
          </a:p>
          <a:p>
            <a:r>
              <a:rPr lang="en-US" sz="240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sz="2400">
                <a:latin typeface="Consolas" pitchFamily="49" charset="0"/>
                <a:cs typeface="Consolas" pitchFamily="49" charset="0"/>
              </a:rPr>
              <a:t>		//handling when loading data successfully</a:t>
            </a:r>
          </a:p>
          <a:p>
            <a:r>
              <a:rPr lang="en-US" sz="240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sz="2400">
                <a:latin typeface="Consolas" pitchFamily="49" charset="0"/>
                <a:cs typeface="Consolas" pitchFamily="49" charset="0"/>
              </a:rPr>
              <a:t>	else</a:t>
            </a:r>
          </a:p>
          <a:p>
            <a:r>
              <a:rPr lang="en-US" sz="240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sz="2400">
                <a:latin typeface="Consolas" pitchFamily="49" charset="0"/>
                <a:cs typeface="Consolas" pitchFamily="49" charset="0"/>
              </a:rPr>
              <a:t>		//handling when data can't be loaded</a:t>
            </a:r>
          </a:p>
          <a:p>
            <a:r>
              <a:rPr lang="en-US" sz="240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sz="240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89135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Some examples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75852" y="1600200"/>
            <a:ext cx="11430000" cy="43338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Display the list of students saved in the xml file when loading the website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Student information: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id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name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birthday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gender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95800" y="2222157"/>
            <a:ext cx="71726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>
                <a:solidFill>
                  <a:srgbClr val="BF4F24"/>
                </a:solidFill>
                <a:latin typeface="Consolas" pitchFamily="49" charset="0"/>
                <a:cs typeface="Consolas" pitchFamily="49" charset="0"/>
              </a:rPr>
              <a:t>students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en-US" sz="2400">
                <a:latin typeface="Consolas" pitchFamily="49" charset="0"/>
                <a:cs typeface="Consolas" pitchFamily="49" charset="0"/>
              </a:rPr>
              <a:t>	&lt;</a:t>
            </a:r>
            <a:r>
              <a:rPr lang="en-US" sz="2400">
                <a:solidFill>
                  <a:srgbClr val="BF4F24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400">
                <a:latin typeface="Consolas" pitchFamily="49" charset="0"/>
                <a:cs typeface="Consolas" pitchFamily="49" charset="0"/>
              </a:rPr>
              <a:t>		&lt;</a:t>
            </a:r>
            <a:r>
              <a:rPr lang="en-US" sz="2400">
                <a:solidFill>
                  <a:srgbClr val="BF4F24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&gt;456&lt;/</a:t>
            </a:r>
            <a:r>
              <a:rPr lang="en-US" sz="2400">
                <a:solidFill>
                  <a:srgbClr val="BF4F24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en-US" sz="2400">
                <a:latin typeface="Consolas" pitchFamily="49" charset="0"/>
                <a:cs typeface="Consolas" pitchFamily="49" charset="0"/>
              </a:rPr>
              <a:t>		&lt;</a:t>
            </a:r>
            <a:r>
              <a:rPr lang="en-US" sz="2400">
                <a:solidFill>
                  <a:srgbClr val="BF4F24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&gt;Tom&lt;/</a:t>
            </a:r>
            <a:r>
              <a:rPr lang="en-US" sz="2400">
                <a:solidFill>
                  <a:srgbClr val="BF4F24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400">
                <a:latin typeface="Consolas" pitchFamily="49" charset="0"/>
                <a:cs typeface="Consolas" pitchFamily="49" charset="0"/>
              </a:rPr>
              <a:t>		&lt;</a:t>
            </a:r>
            <a:r>
              <a:rPr lang="en-US" sz="2400">
                <a:solidFill>
                  <a:srgbClr val="BF4F24"/>
                </a:solidFill>
                <a:latin typeface="Consolas" pitchFamily="49" charset="0"/>
                <a:cs typeface="Consolas" pitchFamily="49" charset="0"/>
              </a:rPr>
              <a:t>birthday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&gt;1/1/1993&lt;/</a:t>
            </a:r>
            <a:r>
              <a:rPr lang="en-US" sz="2400">
                <a:solidFill>
                  <a:srgbClr val="BF4F24"/>
                </a:solidFill>
                <a:latin typeface="Consolas" pitchFamily="49" charset="0"/>
                <a:cs typeface="Consolas" pitchFamily="49" charset="0"/>
              </a:rPr>
              <a:t>birthday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en-US" sz="2400">
                <a:latin typeface="Consolas" pitchFamily="49" charset="0"/>
                <a:cs typeface="Consolas" pitchFamily="49" charset="0"/>
              </a:rPr>
              <a:t>		&lt;</a:t>
            </a:r>
            <a:r>
              <a:rPr lang="en-US" sz="2400">
                <a:solidFill>
                  <a:srgbClr val="BF4F24"/>
                </a:solidFill>
                <a:latin typeface="Consolas" pitchFamily="49" charset="0"/>
                <a:cs typeface="Consolas" pitchFamily="49" charset="0"/>
              </a:rPr>
              <a:t>gender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&gt;Man&lt;/</a:t>
            </a:r>
            <a:r>
              <a:rPr lang="en-US" sz="2400">
                <a:solidFill>
                  <a:srgbClr val="BF4F24"/>
                </a:solidFill>
                <a:latin typeface="Consolas" pitchFamily="49" charset="0"/>
                <a:cs typeface="Consolas" pitchFamily="49" charset="0"/>
              </a:rPr>
              <a:t>gender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&gt; 		 </a:t>
            </a:r>
          </a:p>
          <a:p>
            <a:r>
              <a:rPr lang="en-US" sz="2400">
                <a:latin typeface="Consolas" pitchFamily="49" charset="0"/>
                <a:cs typeface="Consolas" pitchFamily="49" charset="0"/>
              </a:rPr>
              <a:t>     &lt;/</a:t>
            </a:r>
            <a:r>
              <a:rPr lang="en-US" sz="2400">
                <a:solidFill>
                  <a:srgbClr val="BF4F24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400">
                <a:latin typeface="Consolas" pitchFamily="49" charset="0"/>
                <a:cs typeface="Consolas" pitchFamily="49" charset="0"/>
              </a:rPr>
              <a:t>	...	</a:t>
            </a:r>
          </a:p>
          <a:p>
            <a:r>
              <a:rPr lang="en-US" sz="240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>
                <a:solidFill>
                  <a:srgbClr val="BF4F24"/>
                </a:solidFill>
                <a:latin typeface="Consolas" pitchFamily="49" charset="0"/>
                <a:cs typeface="Consolas" pitchFamily="49" charset="0"/>
              </a:rPr>
              <a:t>students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0" y="5672465"/>
            <a:ext cx="4833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ambria" panose="02040503050406030204" pitchFamily="18" charset="0"/>
              </a:rPr>
              <a:t>Define file name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students.XML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3226" y="1078303"/>
            <a:ext cx="4044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ambria" panose="02040503050406030204" pitchFamily="18" charset="0"/>
              </a:rPr>
              <a:t>Example 1: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students.XML</a:t>
            </a:r>
          </a:p>
        </p:txBody>
      </p:sp>
    </p:spTree>
    <p:extLst>
      <p:ext uri="{BB962C8B-B14F-4D97-AF65-F5344CB8AC3E}">
        <p14:creationId xmlns:p14="http://schemas.microsoft.com/office/powerpoint/2010/main" val="89671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1. Introduction to HTML DOM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3376" y="1219201"/>
            <a:ext cx="5971224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	&lt;html&gt;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 &lt;head&gt;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   &lt;title&gt;DOM Tutorial&lt;/title&gt;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 &lt;/head&gt;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 &lt;body&gt;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   &lt;h1&gt;DOM Lesson one&lt;/h1&gt;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   &lt;p&gt;Hello world!&lt;/p&gt;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 &lt;/body&gt;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&lt;/html&gt; </a:t>
            </a: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6172200" y="1219201"/>
            <a:ext cx="5586413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Root &lt;html&gt;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All remaining nodes in the DOM are contained in &lt;html&gt;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The &lt;html&gt; node has two child nodes, &lt;head&gt; and &lt;body&gt;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The &lt;head&gt; node contains the &lt;title&gt; node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The &lt;body&gt; node contains the &lt;p&gt; node</a:t>
            </a:r>
          </a:p>
        </p:txBody>
      </p:sp>
    </p:spTree>
    <p:extLst>
      <p:ext uri="{BB962C8B-B14F-4D97-AF65-F5344CB8AC3E}">
        <p14:creationId xmlns:p14="http://schemas.microsoft.com/office/powerpoint/2010/main" val="34908631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Some examples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HTML list page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72976" y="1144409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students.HTML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3000" y="1905000"/>
            <a:ext cx="10591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"button"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E50000"/>
                </a:solidFill>
                <a:latin typeface="Consolas" panose="020B0609020204030204" pitchFamily="49" charset="0"/>
              </a:rPr>
              <a:t>onclick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"loadStudents()"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Load Student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D3131"/>
                </a:solidFill>
                <a:latin typeface="Consolas" panose="020B0609020204030204" pitchFamily="49" charset="0"/>
              </a:rPr>
              <a:t>border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"1"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E50000"/>
                </a:solidFill>
                <a:latin typeface="Consolas" panose="020B0609020204030204" pitchFamily="49" charset="0"/>
              </a:rPr>
              <a:t>style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"width:100%"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&lt;tr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E50000"/>
                </a:solidFill>
                <a:latin typeface="Consolas" panose="020B0609020204030204" pitchFamily="49" charset="0"/>
              </a:rPr>
              <a:t>style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"background-color:blue;color:white"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&lt;th&gt;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&lt;/th&gt;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&lt;th&gt;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&lt;/th&gt;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&lt;th&gt;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&lt;/th&gt;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&lt;th&gt;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&lt;/th&gt;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&lt;/tr&gt;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&lt;tbody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"idbodytable"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&lt;/tbody&gt;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448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Some examples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HTML list page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72976" y="1144409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students.HTML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910" y="1981200"/>
            <a:ext cx="111014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E50000"/>
                </a:solidFill>
                <a:latin typeface="Consolas" panose="020B0609020204030204" pitchFamily="49" charset="0"/>
              </a:rPr>
              <a:t>charset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"utf-8"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&lt;title&gt;&lt;/title&gt;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"text/javascript"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loadStudents()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   </a:t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&lt;/script&gt;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041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Some examples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940263" y="458843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students.HTML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6920" y="1219200"/>
            <a:ext cx="11734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loadStudents(){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xhr =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XMLHttpRequest();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xhr.open(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"GET"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"students.xml"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xhr.send();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xhr.onreadystatechange=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(xhr.readyState==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&amp;&amp; xhr.status==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200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){                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xmlDoc = xhr.responseXML;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    contacts = xmlDoc.getElementsByTagName(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"student"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    bodytable = document.getElementById(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"idbodytable"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    bodytable.innerHTML =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(i =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 i &lt; contacts.length; i++){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id = contacts[i].getElementsByTagName(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)[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].childNodes[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].nodeValue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name = contacts[i].getElementsByTagName(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)[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].childNodes[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].nodeValue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birthday = contacts[i].getElementsByTagName(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"birthday"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)[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].childNodes[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].nodeValue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gender = contacts[i].getElementsByTagName(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"gender"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)[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].childNodes[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].nodeValue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tr =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"&lt;tr&gt;&lt;td&gt;"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+ id +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"&lt;/td&gt;&lt;td&gt;"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+ name +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"&lt;/td&gt;&lt;td&gt;"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+ birthday +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"&lt;/td&gt;&lt;td&gt;"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+gender+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"&lt;/td&gt;&lt;/tr&gt;"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  bodytable.innerHTML += tr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8011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Some examples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500187"/>
            <a:ext cx="94964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846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Some examples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Example 2: cd_catalog.xml on w3c</a:t>
            </a:r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23" y="1638300"/>
            <a:ext cx="5819775" cy="4686300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366604"/>
              </p:ext>
            </p:extLst>
          </p:nvPr>
        </p:nvGraphicFramePr>
        <p:xfrm>
          <a:off x="9653587" y="2931212"/>
          <a:ext cx="1195388" cy="103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380880" imgH="771480" progId="Package">
                  <p:embed/>
                </p:oleObj>
              </mc:Choice>
              <mc:Fallback>
                <p:oleObj name="Packager Shell Object" showAsIcon="1" r:id="rId3" imgW="38088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53587" y="2931212"/>
                        <a:ext cx="1195388" cy="1031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56812" y="3700462"/>
            <a:ext cx="49711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>
                <a:latin typeface="Cambria" panose="02040503050406030204" pitchFamily="18" charset="0"/>
              </a:rPr>
              <a:t>Double click on the icon, save this Xml file at the same level as the HTML file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686800" y="3200400"/>
            <a:ext cx="1219200" cy="5000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323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Some examples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810" y="1283618"/>
            <a:ext cx="117142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1px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black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border-collapse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collapse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5px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05400" y="1828800"/>
            <a:ext cx="3090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latin typeface="Cambria" panose="02040503050406030204" pitchFamily="18" charset="0"/>
              </a:rPr>
              <a:t>ContactAJAX.html</a:t>
            </a:r>
          </a:p>
        </p:txBody>
      </p:sp>
    </p:spTree>
    <p:extLst>
      <p:ext uri="{BB962C8B-B14F-4D97-AF65-F5344CB8AC3E}">
        <p14:creationId xmlns:p14="http://schemas.microsoft.com/office/powerpoint/2010/main" val="38916861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Some examples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115934"/>
            <a:ext cx="117142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The XMLHttpRequest Object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loadDoc()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Get my CD collection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="demo"&gt;&lt;/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loadDoc()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xhttp 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XMLHttpRequest();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xhttp.onreadystatechange 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.readyState == 4 &amp;&amp;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.status == 200)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myFunction(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}      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xhttp.open(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"GET"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"cd_catalog.xml"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xhttp.send();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66094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Some examples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7359" y="1524000"/>
            <a:ext cx="117142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myFunction(xml)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xmlDoc = xml.responseXML;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table=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"&lt;tr&gt;&lt;th&gt;Artist&lt;/th&gt;&lt;th&gt;Title&lt;/th&gt;&lt;/tr&gt;"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x = xmlDoc.getElementsByTagName(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"CD"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>
                <a:solidFill>
                  <a:srgbClr val="000000"/>
                </a:solidFill>
                <a:latin typeface="Consolas" panose="020B0609020204030204" pitchFamily="49" charset="0"/>
              </a:rPr>
              <a:t> (i = 0; i &lt;x.length; i++)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table +=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"&lt;tr&gt;&lt;td&gt;"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x[i].getElementsByTagName(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"ARTIST"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)[0].childNodes[0].nodeValue +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"&lt;/td&gt;&lt;td&gt;"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x[i].getElementsByTagName(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"TITLE"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)[0].childNodes[0].nodeValue +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"&lt;/td&gt;&lt;/tr&gt;"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document.getElementById(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"demo"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).innerHTML = table;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4588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Some examples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9999" b="14374"/>
          <a:stretch/>
        </p:blipFill>
        <p:spPr>
          <a:xfrm>
            <a:off x="3810000" y="1076325"/>
            <a:ext cx="4171950" cy="49200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008436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1. Introduction to HTML DOM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2" name="Picture 8" descr="DOM HTM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1677634"/>
            <a:ext cx="7162800" cy="404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DOM tree</a:t>
            </a:r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4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1. Introduction to HTML DOM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 b="1">
                <a:latin typeface="Cambria" panose="02040503050406030204" pitchFamily="18" charset="0"/>
              </a:rPr>
              <a:t>Parents, Children, and Siblings node</a:t>
            </a:r>
          </a:p>
          <a:p>
            <a:pPr algn="just"/>
            <a:r>
              <a:rPr lang="en-US" sz="2800">
                <a:latin typeface="Cambria" panose="02040503050406030204" pitchFamily="18" charset="0"/>
              </a:rPr>
              <a:t>The nodes in the tree have a hierarchical relationship. 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Parent has multiple children nodes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Same level with children is called sibling node</a:t>
            </a:r>
          </a:p>
          <a:p>
            <a:r>
              <a:rPr lang="en-US" sz="2800">
                <a:latin typeface="Cambria" panose="02040503050406030204" pitchFamily="18" charset="0"/>
              </a:rPr>
              <a:t>Some notes in the HTML DOM tree: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The top node is called the root node.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All nodes except the root node have only one parent node.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A node has many children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The level with the child node is the sibling node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Leaf node has no child node</a:t>
            </a:r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5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1. Introduction to HTML DOM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 b="1">
                <a:latin typeface="Cambria" panose="02040503050406030204" pitchFamily="18" charset="0"/>
              </a:rPr>
              <a:t>Parents, Children, and Siblings</a:t>
            </a:r>
          </a:p>
        </p:txBody>
      </p:sp>
      <p:pic>
        <p:nvPicPr>
          <p:cNvPr id="11" name="Picture 5" descr="Node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293" y="1684901"/>
            <a:ext cx="7135813" cy="460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52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1. Introduction to HTML DOM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 b="1">
                <a:latin typeface="Cambria" panose="02040503050406030204" pitchFamily="18" charset="0"/>
              </a:rPr>
              <a:t>Parents, Children, and Siblings</a:t>
            </a: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>
          <a:xfrm>
            <a:off x="5240448" y="1600200"/>
            <a:ext cx="6799152" cy="4953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Explanation</a:t>
            </a:r>
          </a:p>
          <a:p>
            <a:pPr lvl="1" algn="just">
              <a:lnSpc>
                <a:spcPct val="80000"/>
              </a:lnSpc>
            </a:pPr>
            <a:r>
              <a:rPr lang="en-US" sz="2400">
                <a:latin typeface="Cambria" panose="02040503050406030204" pitchFamily="18" charset="0"/>
              </a:rPr>
              <a:t>The root node is &lt;html&gt; with no parent node</a:t>
            </a:r>
          </a:p>
          <a:p>
            <a:pPr lvl="1" algn="just">
              <a:lnSpc>
                <a:spcPct val="80000"/>
              </a:lnSpc>
            </a:pPr>
            <a:r>
              <a:rPr lang="en-US" sz="2400">
                <a:latin typeface="Cambria" panose="02040503050406030204" pitchFamily="18" charset="0"/>
              </a:rPr>
              <a:t>The parent node of the &lt;head&gt;, and &lt;body&gt; is the &lt;html&gt;  node</a:t>
            </a:r>
          </a:p>
          <a:p>
            <a:pPr lvl="1" algn="just">
              <a:lnSpc>
                <a:spcPct val="80000"/>
              </a:lnSpc>
            </a:pPr>
            <a:r>
              <a:rPr lang="en-US" sz="2400">
                <a:latin typeface="Cambria" panose="02040503050406030204" pitchFamily="18" charset="0"/>
              </a:rPr>
              <a:t>The parent node of the “Hello world” node is the &lt;p&gt; node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And</a:t>
            </a:r>
          </a:p>
          <a:p>
            <a:pPr lvl="1" algn="just">
              <a:lnSpc>
                <a:spcPct val="80000"/>
              </a:lnSpc>
            </a:pPr>
            <a:r>
              <a:rPr lang="en-US" sz="2400">
                <a:latin typeface="Cambria" panose="02040503050406030204" pitchFamily="18" charset="0"/>
              </a:rPr>
              <a:t>The &lt;html&gt; node has 2 child nodes: &lt;head&gt;, &lt;body&gt;</a:t>
            </a:r>
          </a:p>
          <a:p>
            <a:pPr lvl="1" algn="just">
              <a:lnSpc>
                <a:spcPct val="80000"/>
              </a:lnSpc>
            </a:pPr>
            <a:r>
              <a:rPr lang="en-US" sz="2400">
                <a:latin typeface="Cambria" panose="02040503050406030204" pitchFamily="18" charset="0"/>
              </a:rPr>
              <a:t>The &lt;head&gt; node has a child node: &lt;title&gt;</a:t>
            </a:r>
          </a:p>
          <a:p>
            <a:pPr lvl="1" algn="just">
              <a:lnSpc>
                <a:spcPct val="80000"/>
              </a:lnSpc>
            </a:pPr>
            <a:r>
              <a:rPr lang="en-US" sz="2400">
                <a:latin typeface="Cambria" panose="02040503050406030204" pitchFamily="18" charset="0"/>
              </a:rPr>
              <a:t>The &lt;title&gt; node has a child node “DOM Tutorial”</a:t>
            </a:r>
          </a:p>
          <a:p>
            <a:pPr lvl="1" algn="just">
              <a:lnSpc>
                <a:spcPct val="80000"/>
              </a:lnSpc>
            </a:pPr>
            <a:r>
              <a:rPr lang="en-US" sz="2400">
                <a:latin typeface="Cambria" panose="02040503050406030204" pitchFamily="18" charset="0"/>
              </a:rPr>
              <a:t>Node &lt;h1&gt; and &lt;p&gt; are two sibling nodes, both are child nodes of &lt;body&gt; node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409" y="1744682"/>
            <a:ext cx="4773723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>
                <a:latin typeface="Cambria" panose="02040503050406030204" pitchFamily="18" charset="0"/>
              </a:rPr>
              <a:t>&lt;html&gt;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 &lt;head&gt;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   &lt;title&gt;DOM Tutorial&lt;/title&gt;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 &lt;/head&gt;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 &lt;body&gt;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   &lt;h1&gt;DOM Lesson one&lt;/h1&gt;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   &lt;p&gt;Hello world!&lt;/p&gt;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 &lt;/body&gt;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7604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4177</Words>
  <Application>Microsoft Office PowerPoint</Application>
  <PresentationFormat>Widescreen</PresentationFormat>
  <Paragraphs>571</Paragraphs>
  <Slides>59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Calibri</vt:lpstr>
      <vt:lpstr>Cambria</vt:lpstr>
      <vt:lpstr>Cascadia Mono</vt:lpstr>
      <vt:lpstr>Consolas</vt:lpstr>
      <vt:lpstr>Times New Roman</vt:lpstr>
      <vt:lpstr>Wingdings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Trần Duy Thanh</cp:lastModifiedBy>
  <cp:revision>855</cp:revision>
  <dcterms:created xsi:type="dcterms:W3CDTF">2011-04-06T04:04:31Z</dcterms:created>
  <dcterms:modified xsi:type="dcterms:W3CDTF">2024-01-09T03:57:20Z</dcterms:modified>
</cp:coreProperties>
</file>