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865c3f29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865c3f29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865c3f2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865c3f2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865c3f29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865c3f29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865c3f29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865c3f29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865c3f29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865c3f29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865c3f29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865c3f29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865c3f29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865c3f29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865c3f29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865c3f29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865c3f29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865c3f29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youtube.com/watch?v=WGlMlS_Yydk" TargetMode="External"/><Relationship Id="rId4" Type="http://schemas.openxmlformats.org/officeDocument/2006/relationships/hyperlink" Target="https://www.youtube.com/watch?v=GcgfSJAaBto" TargetMode="External"/><Relationship Id="rId5" Type="http://schemas.openxmlformats.org/officeDocument/2006/relationships/hyperlink" Target="https://www.youtube.com/watch?v=4WlvyjrqC00" TargetMode="External"/><Relationship Id="rId6" Type="http://schemas.openxmlformats.org/officeDocument/2006/relationships/hyperlink" Target="https://github.com/duckduckgrayduck/python-course-2023/blob/main/ai%20day%201%20-%20supervised%20learning/AI%20Day%201%20-%20Overview%20%26%20supervised%20learning.pptx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youtube.com/watch?v=4b5d3muPQmA" TargetMode="External"/><Relationship Id="rId4" Type="http://schemas.openxmlformats.org/officeDocument/2006/relationships/hyperlink" Target="https://www.youtube.com/watch?v=7xHsRkOdVwo" TargetMode="External"/><Relationship Id="rId9" Type="http://schemas.openxmlformats.org/officeDocument/2006/relationships/hyperlink" Target="https://github.com/duckduckgrayduck/python-course-2023/blob/main/ai%20day%201%20-%20supervised%20learning/AI%20Day%201%20-%20Overview%20%26%20supervised%20learning.pptx" TargetMode="External"/><Relationship Id="rId5" Type="http://schemas.openxmlformats.org/officeDocument/2006/relationships/hyperlink" Target="https://www.youtube.com/watch?v=7xHsRkOdVwo" TargetMode="External"/><Relationship Id="rId6" Type="http://schemas.openxmlformats.org/officeDocument/2006/relationships/hyperlink" Target="https://www.youtube.com/watch?v=RDZUdRSDOok" TargetMode="External"/><Relationship Id="rId7" Type="http://schemas.openxmlformats.org/officeDocument/2006/relationships/hyperlink" Target="https://www.youtube.com/watch?v=Evc53OaDTFc" TargetMode="External"/><Relationship Id="rId8" Type="http://schemas.openxmlformats.org/officeDocument/2006/relationships/hyperlink" Target="https://www.youtube.com/watch?v=Evc53OaDTFc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for unsupervised learning (Association)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Apriori algorithm </a:t>
            </a:r>
            <a:r>
              <a:rPr lang="en"/>
              <a:t>	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One of the most well-known algorithms for association rule mining, Apriori uses a breadth-first search strategy to discover frequent itemsets in a transaction database and generate association rules.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case: Market basket analysis to identify common purchasing patterns in retail transactions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FP-Growth (Frequent Pattern Growth)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 often more efficient alternative to Apriori, FP-growth constructs a tree structure (FP-tree) to represent frequent itemsets and mines association rules based on this structure.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Eclat (Equivalence Class Transformation) Algorithm: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Eclat is another algorithm for frequent itemset mining that uses a depth-first search strategy to discover frequent itemsets and generate association rules.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can be found on </a:t>
            </a:r>
            <a:r>
              <a:rPr lang="en" u="sng">
                <a:solidFill>
                  <a:schemeClr val="hlink"/>
                </a:solidFill>
                <a:hlinkClick r:id="rId6"/>
              </a:rPr>
              <a:t>Day 1 Slides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350" y="1334050"/>
            <a:ext cx="6427550" cy="31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	</a:t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1652700" y="2394125"/>
            <a:ext cx="6649500" cy="17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Unsupervised learning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A type of machine learning where the model is given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unlabeled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data and must find patterns or relationships on its own. Generally, this is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 driven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 unsupervised learning, the algorithms are left to themselves to discover interesting structures in the data- we do not label.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data given to unsupervised algorithms is not labelled, which means only the input variables (x) are given with no corresponding output variables.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Definition Recap	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Feature: </a:t>
            </a:r>
            <a:r>
              <a:rPr lang="en"/>
              <a:t>An input variable used in making predictions.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Predictions:</a:t>
            </a:r>
            <a:r>
              <a:rPr lang="en"/>
              <a:t> A model’s output when provided with an input example.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Example:</a:t>
            </a:r>
            <a:r>
              <a:rPr lang="en"/>
              <a:t> One row of a dataset. An example contains one or more features and in the case of a supervised learning approach, a label.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Label:</a:t>
            </a:r>
            <a:r>
              <a:rPr lang="en"/>
              <a:t> Result of the feature. (Heart Disease or No Heart Disease in our supervised learning example)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Training Data: </a:t>
            </a:r>
            <a:r>
              <a:rPr lang="en"/>
              <a:t>Data that we provide to a learning model/algorithm to draw its mathematical consequences from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Testing Data:</a:t>
            </a:r>
            <a:r>
              <a:rPr lang="en"/>
              <a:t> The data that we split off in the beginning and intentionally excluded from the training data so that we could test our algorithm later.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729450" y="1318650"/>
            <a:ext cx="8105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(supervised) vs. clustering (unsupervised)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675" y="2022725"/>
            <a:ext cx="5152950" cy="257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unsupervised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Clustering: </a:t>
            </a:r>
            <a:r>
              <a:rPr lang="en"/>
              <a:t>An unsupervised learning technique where the goal is to group similar data points together based on certain characteristics. (Discrete)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Association Rule Mining: </a:t>
            </a:r>
            <a:r>
              <a:rPr lang="en"/>
              <a:t>a technique used to uncover relationships between different items or variables in a dataset. The primary focus is on identifying sets of items that frequently occur together. (Discrete)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steps for unsupervised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n" sz="1110"/>
              <a:t>Define the problem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n" sz="1110"/>
              <a:t>Collect and prepare the data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n" sz="1110"/>
              <a:t>Explore and pre-process the data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n" sz="1110"/>
              <a:t>Dimensionality Reduction (if applicable)</a:t>
            </a:r>
            <a:endParaRPr sz="1110"/>
          </a:p>
          <a:p>
            <a:pPr indent="-29019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0"/>
              <a:buChar char="○"/>
            </a:pPr>
            <a:r>
              <a:rPr lang="en" sz="970"/>
              <a:t>If the dataset is big, consider applying dimensionality reduction techniques to simplify the data while preserving essential information.</a:t>
            </a:r>
            <a:endParaRPr sz="97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n" sz="1110"/>
              <a:t>Feature scaling (if applicable)</a:t>
            </a:r>
            <a:endParaRPr sz="1110"/>
          </a:p>
          <a:p>
            <a:pPr indent="-29019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0"/>
              <a:buChar char="○"/>
            </a:pPr>
            <a:r>
              <a:rPr lang="en" sz="970"/>
              <a:t>Standardize or normalize features if the algorithm being used is sensitive to the scale of the input features.</a:t>
            </a:r>
            <a:endParaRPr sz="97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n" sz="1110"/>
              <a:t>Choose an Unsupervised Learning Algorithm</a:t>
            </a:r>
            <a:endParaRPr sz="1110"/>
          </a:p>
          <a:p>
            <a:pPr indent="-29019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0"/>
              <a:buChar char="○"/>
            </a:pPr>
            <a:r>
              <a:rPr lang="en" sz="970"/>
              <a:t>Select an algorithm based on the nature of the problem and the desired outcomes. </a:t>
            </a:r>
            <a:endParaRPr sz="97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n" sz="1110"/>
              <a:t>Train the model (this doesn't mean labelling, rather iterate)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n" sz="1110"/>
              <a:t>Tune the model (if applicable).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n" sz="1110"/>
              <a:t>Explore results and patterns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n" sz="1110"/>
              <a:t>Visualization (if applicable)</a:t>
            </a:r>
            <a:endParaRPr sz="1110"/>
          </a:p>
          <a:p>
            <a:pPr indent="-29019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0"/>
              <a:buChar char="○"/>
            </a:pPr>
            <a:r>
              <a:rPr lang="en" sz="970"/>
              <a:t>Sometimes we want to represent our data in lower-dimensional spaces to display the clustering effects for example</a:t>
            </a:r>
            <a:endParaRPr sz="97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n" sz="1110"/>
              <a:t>Make predictions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1030"/>
              <a:buFont typeface="Arial"/>
              <a:buNone/>
            </a:pPr>
            <a:r>
              <a:rPr lang="en" sz="1940"/>
              <a:t>Common Pre-Processing Steps for both supervised and unsupervised learning</a:t>
            </a:r>
            <a:endParaRPr sz="19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cleaning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scaling/normalization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Handling of categorical data (Female -&gt; 0, Male -&gt;1)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Feature engineering 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Dimensionality reduction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splitting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Handling Time Series Data: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Time series data has temporal dependencies that require specific considerations.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Handling of redundant features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Redundant features can introduce multicollinearity, affecting the stability of models like linear regression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for unsupervised learning (Clustering)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729450" y="2078875"/>
            <a:ext cx="7688700" cy="27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-2946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416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 Means</a:t>
            </a:r>
            <a:r>
              <a:rPr b="1" lang="en" sz="4160"/>
              <a:t>:</a:t>
            </a:r>
            <a:r>
              <a:rPr lang="en" sz="4160"/>
              <a:t> </a:t>
            </a:r>
            <a:endParaRPr sz="4160"/>
          </a:p>
          <a:p>
            <a:pPr indent="-29464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160"/>
              <a:t>Divides the dataset into a predefined number of clusters (k) by minimizing the sum of squared distances between data points and the </a:t>
            </a:r>
            <a:r>
              <a:rPr b="1" lang="en" sz="4160"/>
              <a:t>centroid</a:t>
            </a:r>
            <a:r>
              <a:rPr lang="en" sz="4160"/>
              <a:t> of their assigned cluster.</a:t>
            </a:r>
            <a:endParaRPr sz="4160"/>
          </a:p>
          <a:p>
            <a:pPr indent="-29464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160"/>
              <a:t>Example Use Case: Customer segmentation based on purchasing behavior.</a:t>
            </a:r>
            <a:endParaRPr sz="4160"/>
          </a:p>
          <a:p>
            <a:pPr indent="-2946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416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Hierarchical Clustering</a:t>
            </a:r>
            <a:r>
              <a:rPr lang="en" sz="416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:</a:t>
            </a:r>
            <a:endParaRPr sz="4160"/>
          </a:p>
          <a:p>
            <a:pPr indent="-29464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160"/>
              <a:t>Builds a hierarchy of clusters by either starting with each data point as a separate cluster (agglomerative) or starting with one cluster containing all data points (divisive) and iteratively merging or splitting clusters.</a:t>
            </a:r>
            <a:endParaRPr sz="4160"/>
          </a:p>
          <a:p>
            <a:pPr indent="-29464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160"/>
              <a:t>Example Use Case: Taxonomy of species based on genetic similarity.</a:t>
            </a:r>
            <a:endParaRPr sz="4160"/>
          </a:p>
          <a:p>
            <a:pPr indent="-2946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416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DBSCAN</a:t>
            </a:r>
            <a:r>
              <a:rPr b="1" lang="en" sz="4160"/>
              <a:t> </a:t>
            </a:r>
            <a:r>
              <a:rPr lang="en" sz="4160"/>
              <a:t>(Density-Based Spatial Clustering of Applications with Noise):</a:t>
            </a:r>
            <a:endParaRPr sz="4160"/>
          </a:p>
          <a:p>
            <a:pPr indent="-29464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160"/>
              <a:t>clusters data points based on their density, forming clusters where data points are close to each other and have a sufficient number of neighbors. One subset algorithm that extends DBSCAN is OPTICS. </a:t>
            </a:r>
            <a:endParaRPr sz="4160"/>
          </a:p>
          <a:p>
            <a:pPr indent="-2946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416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Mean Shift</a:t>
            </a:r>
            <a:r>
              <a:rPr lang="en" sz="416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:</a:t>
            </a:r>
            <a:r>
              <a:rPr lang="en" sz="4160"/>
              <a:t> </a:t>
            </a:r>
            <a:endParaRPr sz="4160"/>
          </a:p>
          <a:p>
            <a:pPr indent="-29464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160"/>
              <a:t>Assigns each data point to the cluster whose mean it converges to, allowing clusters to adapt to the shape of the data distribution.</a:t>
            </a:r>
            <a:endParaRPr sz="4160"/>
          </a:p>
          <a:p>
            <a:pPr indent="-2946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160"/>
              <a:t>More can be found on </a:t>
            </a:r>
            <a:r>
              <a:rPr lang="en" sz="4160" u="sng">
                <a:solidFill>
                  <a:schemeClr val="hlink"/>
                </a:solidFill>
                <a:hlinkClick r:id="rId9"/>
              </a:rPr>
              <a:t>Day 1 slides</a:t>
            </a:r>
            <a:r>
              <a:rPr lang="en" sz="4160"/>
              <a:t>.</a:t>
            </a:r>
            <a:endParaRPr sz="416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