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slide" Target="slides/slide38.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a170e1f0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a170e1f0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a170e1f0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a170e1f0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a170e1f0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a170e1f0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a170e1f0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a170e1f0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a170e1f0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a170e1f0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a170e1f0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a170e1f0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a170e1f0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a170e1f0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a170e1f0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a170e1f0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a170e1f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a170e1f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a170e1f0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a170e1f0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a170e1f0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a170e1f0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a170e1f0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a170e1f0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a170e1f0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aa170e1f0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a170e1f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a170e1f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a170e1f0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a170e1f0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a170e1f0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a170e1f0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a170e1f0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a170e1f0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a170e1f0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a170e1f0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a170e1f03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a170e1f03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a170e1f0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a170e1f0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aa170e1f0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aa170e1f0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a170e1f0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a170e1f0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a170e1f0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a170e1f0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aa170e1f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aa170e1f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a170e1f0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a170e1f0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aa170e1f03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aa170e1f03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aa170e1f0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aa170e1f0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a170e1f03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a170e1f0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a170e1f0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aa170e1f0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aa170e1f0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aa170e1f0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aa170e1f0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aa170e1f0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a170e1f0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a170e1f0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a170e1f0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a170e1f0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a170e1f0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a170e1f0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a170e1f0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a170e1f0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a170e1f03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a170e1f03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a170e1f0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a170e1f0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andas.pydata.org/docs/reference/api/pandas.Serie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andas.pydata.org/docs/reference/api/pandas.DataFrame.loc.html" TargetMode="External"/><Relationship Id="rId4" Type="http://schemas.openxmlformats.org/officeDocument/2006/relationships/hyperlink" Target="https://pandas.pydata.org/docs/reference/api/pandas.DataFrame.iloc.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andas.pydata.org/docs/reference/api/pandas.DataFrame.copy.html" TargetMode="External"/><Relationship Id="rId4" Type="http://schemas.openxmlformats.org/officeDocument/2006/relationships/hyperlink" Target="https://developer.mozilla.org/en-US/docs/Glossary/Deep_copy" TargetMode="External"/><Relationship Id="rId5" Type="http://schemas.openxmlformats.org/officeDocument/2006/relationships/hyperlink" Target="https://pandas.pydata.org/docs/reference/api/pandas.DataFrame.updat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andas.pydata.org/docs/dev/reference/api/pandas.DataFrame.map.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andas.pydata.org/docs/reference/api/pandas.Series.map.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reference/arrays.ndarra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678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Analysis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Given this ndarray named filedata, how would I efficiently grab these values?</a:t>
            </a:r>
            <a:endParaRPr/>
          </a:p>
        </p:txBody>
      </p:sp>
      <p:pic>
        <p:nvPicPr>
          <p:cNvPr id="329" name="Google Shape;329;p22"/>
          <p:cNvPicPr preferRelativeResize="0"/>
          <p:nvPr/>
        </p:nvPicPr>
        <p:blipFill>
          <a:blip r:embed="rId3">
            <a:alphaModFix/>
          </a:blip>
          <a:stretch>
            <a:fillRect/>
          </a:stretch>
        </p:blipFill>
        <p:spPr>
          <a:xfrm>
            <a:off x="2550125" y="2520638"/>
            <a:ext cx="3829050" cy="1724025"/>
          </a:xfrm>
          <a:prstGeom prst="rect">
            <a:avLst/>
          </a:prstGeom>
          <a:noFill/>
          <a:ln>
            <a:noFill/>
          </a:ln>
        </p:spPr>
      </p:pic>
      <p:sp>
        <p:nvSpPr>
          <p:cNvPr id="330" name="Google Shape;330;p22"/>
          <p:cNvSpPr/>
          <p:nvPr/>
        </p:nvSpPr>
        <p:spPr>
          <a:xfrm>
            <a:off x="4116350" y="3212750"/>
            <a:ext cx="625500" cy="30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Given this ndarray named filedata, how would I efficiently grab these values?</a:t>
            </a:r>
            <a:endParaRPr/>
          </a:p>
        </p:txBody>
      </p:sp>
      <p:pic>
        <p:nvPicPr>
          <p:cNvPr id="336" name="Google Shape;336;p23"/>
          <p:cNvPicPr preferRelativeResize="0"/>
          <p:nvPr/>
        </p:nvPicPr>
        <p:blipFill>
          <a:blip r:embed="rId3">
            <a:alphaModFix/>
          </a:blip>
          <a:stretch>
            <a:fillRect/>
          </a:stretch>
        </p:blipFill>
        <p:spPr>
          <a:xfrm>
            <a:off x="2550125" y="2520638"/>
            <a:ext cx="3829050" cy="1724025"/>
          </a:xfrm>
          <a:prstGeom prst="rect">
            <a:avLst/>
          </a:prstGeom>
          <a:noFill/>
          <a:ln>
            <a:noFill/>
          </a:ln>
        </p:spPr>
      </p:pic>
      <p:sp>
        <p:nvSpPr>
          <p:cNvPr id="337" name="Google Shape;337;p23"/>
          <p:cNvSpPr/>
          <p:nvPr/>
        </p:nvSpPr>
        <p:spPr>
          <a:xfrm>
            <a:off x="4116350" y="3212750"/>
            <a:ext cx="625500" cy="30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8" name="Google Shape;338;p23"/>
          <p:cNvSpPr txBox="1"/>
          <p:nvPr/>
        </p:nvSpPr>
        <p:spPr>
          <a:xfrm>
            <a:off x="6495025" y="2525400"/>
            <a:ext cx="2540700" cy="12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center_array = filedata[4:6, 4:6]</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Slicing</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12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Given the following array named filedata, how would I filter for only those entries that are divisible by 3 and 5? What values are there in the result?</a:t>
            </a:r>
            <a:endParaRPr sz="2120"/>
          </a:p>
        </p:txBody>
      </p:sp>
      <p:pic>
        <p:nvPicPr>
          <p:cNvPr id="344" name="Google Shape;344;p24"/>
          <p:cNvPicPr preferRelativeResize="0"/>
          <p:nvPr/>
        </p:nvPicPr>
        <p:blipFill>
          <a:blip r:embed="rId3">
            <a:alphaModFix/>
          </a:blip>
          <a:stretch>
            <a:fillRect/>
          </a:stretch>
        </p:blipFill>
        <p:spPr>
          <a:xfrm>
            <a:off x="2487550" y="2350763"/>
            <a:ext cx="3829050"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698"/>
              <a:buFont typeface="Arial"/>
              <a:buNone/>
            </a:pPr>
            <a:r>
              <a:rPr lang="en" sz="2120"/>
              <a:t>Given the following ndarray named filedata, how would I filter for only those entries that are divisible by 3 and 5? What values are there in the result?</a:t>
            </a:r>
            <a:endParaRPr sz="2120"/>
          </a:p>
          <a:p>
            <a:pPr indent="0" lvl="0" marL="0" rtl="0" algn="l">
              <a:spcBef>
                <a:spcPts val="0"/>
              </a:spcBef>
              <a:spcAft>
                <a:spcPts val="0"/>
              </a:spcAft>
              <a:buNone/>
            </a:pPr>
            <a:r>
              <a:t/>
            </a:r>
            <a:endParaRPr/>
          </a:p>
        </p:txBody>
      </p:sp>
      <p:sp>
        <p:nvSpPr>
          <p:cNvPr id="350" name="Google Shape;350;p25"/>
          <p:cNvSpPr txBox="1"/>
          <p:nvPr>
            <p:ph idx="1" type="body"/>
          </p:nvPr>
        </p:nvSpPr>
        <p:spPr>
          <a:xfrm>
            <a:off x="5367475" y="1990050"/>
            <a:ext cx="3459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filedata[(filedata %3==0) &amp; (filedata%5==0)]</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rPr b="1" lang="en" sz="1200"/>
              <a:t>[960, 555, 600, 225,  45, 405]</a:t>
            </a:r>
            <a:endParaRPr b="1" sz="1200"/>
          </a:p>
          <a:p>
            <a:pPr indent="0" lvl="0" marL="0" rtl="0" algn="l">
              <a:spcBef>
                <a:spcPts val="1200"/>
              </a:spcBef>
              <a:spcAft>
                <a:spcPts val="1200"/>
              </a:spcAft>
              <a:buNone/>
            </a:pPr>
            <a:r>
              <a:t/>
            </a:r>
            <a:endParaRPr b="1" sz="1200"/>
          </a:p>
        </p:txBody>
      </p:sp>
      <p:pic>
        <p:nvPicPr>
          <p:cNvPr id="351" name="Google Shape;351;p25"/>
          <p:cNvPicPr preferRelativeResize="0"/>
          <p:nvPr/>
        </p:nvPicPr>
        <p:blipFill>
          <a:blip r:embed="rId3">
            <a:alphaModFix/>
          </a:blip>
          <a:stretch>
            <a:fillRect/>
          </a:stretch>
        </p:blipFill>
        <p:spPr>
          <a:xfrm>
            <a:off x="958400" y="2049563"/>
            <a:ext cx="3829050" cy="172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pandas?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pandas?</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pandas Python library allows you to use efficient, high-performance data structures such as dataframes and </a:t>
            </a:r>
            <a:r>
              <a:rPr lang="en" u="sng">
                <a:solidFill>
                  <a:schemeClr val="hlink"/>
                </a:solidFill>
                <a:hlinkClick r:id="rId3"/>
              </a:rPr>
              <a:t>series</a:t>
            </a:r>
            <a:r>
              <a:rPr lang="en"/>
              <a:t> (basically labelled ndarrays) to work with structured data.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pandas dataframe?</a:t>
            </a:r>
            <a:endParaRPr/>
          </a:p>
        </p:txBody>
      </p:sp>
      <p:sp>
        <p:nvSpPr>
          <p:cNvPr id="368" name="Google Shape;36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Pandas DataFrame is a two-dimensional labeled data structure </a:t>
            </a:r>
            <a:r>
              <a:rPr b="1" lang="en"/>
              <a:t>resembling a</a:t>
            </a:r>
            <a:r>
              <a:rPr lang="en"/>
              <a:t> </a:t>
            </a:r>
            <a:r>
              <a:rPr b="1" lang="en"/>
              <a:t>table</a:t>
            </a:r>
            <a:r>
              <a:rPr lang="en"/>
              <a:t> with rows and columns, consisting of multiple series.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.loc and .iloc?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.loc and .iloc? </a:t>
            </a:r>
            <a:endParaRPr/>
          </a:p>
        </p:txBody>
      </p:sp>
      <p:sp>
        <p:nvSpPr>
          <p:cNvPr id="379" name="Google Shape;379;p30"/>
          <p:cNvSpPr txBox="1"/>
          <p:nvPr>
            <p:ph idx="1" type="body"/>
          </p:nvPr>
        </p:nvSpPr>
        <p:spPr>
          <a:xfrm>
            <a:off x="1303800" y="1990050"/>
            <a:ext cx="7030500" cy="2798100"/>
          </a:xfrm>
          <a:prstGeom prst="rect">
            <a:avLst/>
          </a:prstGeom>
        </p:spPr>
        <p:txBody>
          <a:bodyPr anchorCtr="0" anchor="t" bIns="91425" lIns="91425" spcFirstLastPara="1" rIns="91425" wrap="square" tIns="91425">
            <a:noAutofit/>
          </a:bodyPr>
          <a:lstStyle/>
          <a:p>
            <a:pPr indent="-287337" lvl="0" marL="457200" rtl="0" algn="l">
              <a:lnSpc>
                <a:spcPct val="100000"/>
              </a:lnSpc>
              <a:spcBef>
                <a:spcPts val="0"/>
              </a:spcBef>
              <a:spcAft>
                <a:spcPts val="0"/>
              </a:spcAft>
              <a:buSzPts val="925"/>
              <a:buChar char="●"/>
            </a:pPr>
            <a:r>
              <a:rPr lang="en" sz="925" u="sng">
                <a:solidFill>
                  <a:schemeClr val="hlink"/>
                </a:solidFill>
                <a:hlinkClick r:id="rId3"/>
              </a:rPr>
              <a:t>.loc()</a:t>
            </a:r>
            <a:r>
              <a:rPr lang="en" sz="925"/>
              <a:t> is label based. We can reference a row by its index value or column name. </a:t>
            </a:r>
            <a:br>
              <a:rPr lang="en" sz="925"/>
            </a:br>
            <a:r>
              <a:rPr lang="en" sz="925"/>
              <a:t>Generally, if we feed a number into .loc() it is interpreted as an index value (row identifier)</a:t>
            </a:r>
            <a:endParaRPr sz="925"/>
          </a:p>
          <a:p>
            <a:pPr indent="0" lvl="0" marL="457200" rtl="0" algn="l">
              <a:lnSpc>
                <a:spcPct val="100000"/>
              </a:lnSpc>
              <a:spcBef>
                <a:spcPts val="1200"/>
              </a:spcBef>
              <a:spcAft>
                <a:spcPts val="0"/>
              </a:spcAft>
              <a:buNone/>
            </a:pPr>
            <a:r>
              <a:rPr lang="en" sz="925"/>
              <a:t>Example from our cleaning exercise:</a:t>
            </a:r>
            <a:br>
              <a:rPr lang="en" sz="925"/>
            </a:br>
            <a:r>
              <a:rPr b="1" lang="en" sz="925"/>
              <a:t>df.loc[218]</a:t>
            </a:r>
            <a:r>
              <a:rPr lang="en" sz="925"/>
              <a:t> # References the row in our table with the index value = 218. </a:t>
            </a:r>
            <a:br>
              <a:rPr lang="en" sz="925"/>
            </a:br>
            <a:r>
              <a:rPr lang="en" sz="925"/>
              <a:t>Place of Publication London</a:t>
            </a:r>
            <a:br>
              <a:rPr lang="en" sz="925"/>
            </a:br>
            <a:r>
              <a:rPr lang="en" sz="925"/>
              <a:t>Date of Publication 1869</a:t>
            </a:r>
            <a:br>
              <a:rPr lang="en" sz="925"/>
            </a:br>
            <a:r>
              <a:rPr lang="en" sz="925"/>
              <a:t>Publisher Bradbury, Evans &amp; Co.</a:t>
            </a:r>
            <a:br>
              <a:rPr lang="en" sz="925"/>
            </a:br>
            <a:r>
              <a:rPr lang="en" sz="925"/>
              <a:t>Title Love the Avenger. By the author of “All for Gr…</a:t>
            </a:r>
            <a:br>
              <a:rPr lang="en" sz="925"/>
            </a:br>
            <a:r>
              <a:rPr lang="en" sz="925"/>
              <a:t>Author  A., A. A.</a:t>
            </a:r>
            <a:br>
              <a:rPr lang="en" sz="925"/>
            </a:br>
            <a:r>
              <a:rPr lang="en" sz="925"/>
              <a:t>Flickr URL http://www.flickr.com/photos/britishlibrary/ta…</a:t>
            </a:r>
            <a:br>
              <a:rPr lang="en" sz="925"/>
            </a:br>
            <a:r>
              <a:rPr lang="en" sz="925"/>
              <a:t>Name: 218, dtype: object</a:t>
            </a:r>
            <a:endParaRPr sz="925"/>
          </a:p>
          <a:p>
            <a:pPr indent="-287337" lvl="0" marL="457200" rtl="0" algn="l">
              <a:lnSpc>
                <a:spcPct val="100000"/>
              </a:lnSpc>
              <a:spcBef>
                <a:spcPts val="1200"/>
              </a:spcBef>
              <a:spcAft>
                <a:spcPts val="0"/>
              </a:spcAft>
              <a:buSzPts val="925"/>
              <a:buChar char="●"/>
            </a:pPr>
            <a:r>
              <a:rPr lang="en" sz="925" u="sng">
                <a:solidFill>
                  <a:schemeClr val="hlink"/>
                </a:solidFill>
                <a:hlinkClick r:id="rId4"/>
              </a:rPr>
              <a:t>.iloc()</a:t>
            </a:r>
            <a:r>
              <a:rPr lang="en" sz="925"/>
              <a:t> is index-based (starting from 0)</a:t>
            </a:r>
            <a:endParaRPr sz="925"/>
          </a:p>
          <a:p>
            <a:pPr indent="0" lvl="0" marL="457200" rtl="0" algn="l">
              <a:lnSpc>
                <a:spcPct val="100000"/>
              </a:lnSpc>
              <a:spcBef>
                <a:spcPts val="1200"/>
              </a:spcBef>
              <a:spcAft>
                <a:spcPts val="0"/>
              </a:spcAft>
              <a:buNone/>
            </a:pPr>
            <a:r>
              <a:rPr lang="en" sz="925"/>
              <a:t>We can reference the same entry in our dataframe based on index. It was the third entry in that table.</a:t>
            </a:r>
            <a:endParaRPr sz="925"/>
          </a:p>
          <a:p>
            <a:pPr indent="0" lvl="0" marL="457200" rtl="0" algn="l">
              <a:lnSpc>
                <a:spcPct val="100000"/>
              </a:lnSpc>
              <a:spcBef>
                <a:spcPts val="1200"/>
              </a:spcBef>
              <a:spcAft>
                <a:spcPts val="1200"/>
              </a:spcAft>
              <a:buNone/>
            </a:pPr>
            <a:r>
              <a:rPr b="1" lang="en" sz="925"/>
              <a:t>df.iloc[2] </a:t>
            </a:r>
            <a:endParaRPr b="1" sz="92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change the index for our dataframe to a different column?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NumPy used for?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change the index for our dataframe to a different column? </a:t>
            </a:r>
            <a:endParaRPr/>
          </a:p>
          <a:p>
            <a:pPr indent="0" lvl="0" marL="0" rtl="0" algn="l">
              <a:spcBef>
                <a:spcPts val="0"/>
              </a:spcBef>
              <a:spcAft>
                <a:spcPts val="0"/>
              </a:spcAft>
              <a:buNone/>
            </a:pPr>
            <a:r>
              <a:t/>
            </a:r>
            <a:endParaRPr/>
          </a:p>
        </p:txBody>
      </p:sp>
      <p:sp>
        <p:nvSpPr>
          <p:cNvPr id="390" name="Google Shape;39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test that the new column has all unique values with .</a:t>
            </a:r>
            <a:r>
              <a:rPr b="1" lang="en"/>
              <a:t>is_unique </a:t>
            </a:r>
            <a:r>
              <a:rPr lang="en"/>
              <a:t>and then make it the new index with </a:t>
            </a:r>
            <a:r>
              <a:rPr b="1" lang="en"/>
              <a:t>.set_index</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&gt;&gt;&gt; df['Identifier'].is_unique</a:t>
            </a:r>
            <a:endParaRPr/>
          </a:p>
          <a:p>
            <a:pPr indent="0" lvl="0" marL="0" rtl="0" algn="l">
              <a:spcBef>
                <a:spcPts val="1200"/>
              </a:spcBef>
              <a:spcAft>
                <a:spcPts val="0"/>
              </a:spcAft>
              <a:buNone/>
            </a:pPr>
            <a:r>
              <a:rPr lang="en"/>
              <a:t>&gt;&gt;&gt; True</a:t>
            </a:r>
            <a:endParaRPr/>
          </a:p>
          <a:p>
            <a:pPr indent="0" lvl="0" marL="0" rtl="0" algn="l">
              <a:spcBef>
                <a:spcPts val="1200"/>
              </a:spcBef>
              <a:spcAft>
                <a:spcPts val="1200"/>
              </a:spcAft>
              <a:buNone/>
            </a:pPr>
            <a:r>
              <a:rPr lang="en"/>
              <a:t>&gt;&gt;&gt; df = df.set_index('Identifier')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would I use .copy()?</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would I use .copy()?</a:t>
            </a:r>
            <a:endParaRPr/>
          </a:p>
        </p:txBody>
      </p:sp>
      <p:sp>
        <p:nvSpPr>
          <p:cNvPr id="401" name="Google Shape;401;p34"/>
          <p:cNvSpPr txBox="1"/>
          <p:nvPr>
            <p:ph idx="1" type="body"/>
          </p:nvPr>
        </p:nvSpPr>
        <p:spPr>
          <a:xfrm>
            <a:off x="1118450" y="17429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generally use </a:t>
            </a:r>
            <a:r>
              <a:rPr lang="en" u="sng">
                <a:solidFill>
                  <a:schemeClr val="hlink"/>
                </a:solidFill>
                <a:hlinkClick r:id="rId3"/>
              </a:rPr>
              <a:t>.copy()</a:t>
            </a:r>
            <a:r>
              <a:rPr lang="en"/>
              <a:t> when we want to create a </a:t>
            </a:r>
            <a:r>
              <a:rPr lang="en" u="sng">
                <a:solidFill>
                  <a:schemeClr val="hlink"/>
                </a:solidFill>
                <a:hlinkClick r:id="rId4"/>
              </a:rPr>
              <a:t>deep copy</a:t>
            </a:r>
            <a:r>
              <a:rPr lang="en"/>
              <a:t> of our original dataframe and store it as a new dataframe. We would do this so that we can make some changes on the new dataframe, but not necessarily effect the original dataframe, in case we make a mistake we work on the copy instead of the original. </a:t>
            </a:r>
            <a:endParaRPr/>
          </a:p>
          <a:p>
            <a:pPr indent="-311150" lvl="0" marL="457200" rtl="0" algn="l">
              <a:spcBef>
                <a:spcPts val="0"/>
              </a:spcBef>
              <a:spcAft>
                <a:spcPts val="0"/>
              </a:spcAft>
              <a:buSzPts val="1300"/>
              <a:buChar char="●"/>
            </a:pPr>
            <a:r>
              <a:rPr lang="en"/>
              <a:t>Note: .copy() has a parameter deep to specify, it is by default set to True. It is rare that you would turn that off, unless you want the transformations that you do on your copy to be reflected on the original.</a:t>
            </a:r>
            <a:endParaRPr/>
          </a:p>
          <a:p>
            <a:pPr indent="-311150" lvl="0" marL="457200" rtl="0" algn="l">
              <a:spcBef>
                <a:spcPts val="0"/>
              </a:spcBef>
              <a:spcAft>
                <a:spcPts val="0"/>
              </a:spcAft>
              <a:buSzPts val="1300"/>
              <a:buChar char="●"/>
            </a:pPr>
            <a:r>
              <a:rPr lang="en"/>
              <a:t>We can always assign the original dataframe to the copy if we are sure of our modifications or use something like </a:t>
            </a:r>
            <a:r>
              <a:rPr lang="en" u="sng">
                <a:solidFill>
                  <a:schemeClr val="hlink"/>
                </a:solidFill>
                <a:hlinkClick r:id="rId5"/>
              </a:rPr>
              <a:t>update()</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.map() do?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.map() do?</a:t>
            </a:r>
            <a:endParaRPr/>
          </a:p>
          <a:p>
            <a:pPr indent="0" lvl="0" marL="0" rtl="0" algn="l">
              <a:spcBef>
                <a:spcPts val="0"/>
              </a:spcBef>
              <a:spcAft>
                <a:spcPts val="0"/>
              </a:spcAft>
              <a:buNone/>
            </a:pPr>
            <a:r>
              <a:t/>
            </a:r>
            <a:endParaRPr/>
          </a:p>
        </p:txBody>
      </p:sp>
      <p:sp>
        <p:nvSpPr>
          <p:cNvPr id="412" name="Google Shape;412;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context of dataframes, </a:t>
            </a:r>
            <a:r>
              <a:rPr lang="en" u="sng">
                <a:solidFill>
                  <a:schemeClr val="hlink"/>
                </a:solidFill>
                <a:hlinkClick r:id="rId3"/>
              </a:rPr>
              <a:t>.map()</a:t>
            </a:r>
            <a:r>
              <a:rPr lang="en"/>
              <a:t> allows us to perform an operation on an entire dataset. This is useful for instituting some sorts of standards on our data across the entire dataset for cleaning.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np.where() more efficient than Dataframe.map() in many cases?</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np.where() more efficient than Dataframe.map() in many cases?</a:t>
            </a:r>
            <a:endParaRPr/>
          </a:p>
        </p:txBody>
      </p:sp>
      <p:sp>
        <p:nvSpPr>
          <p:cNvPr id="423" name="Google Shape;423;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NumPy operations are </a:t>
            </a:r>
            <a:r>
              <a:rPr lang="en"/>
              <a:t>optimized for</a:t>
            </a:r>
            <a:r>
              <a:rPr lang="en"/>
              <a:t> memory usage, so it runs a lot faster than for example running a for loop or applying a .map() on an entire dataset. It is especially useful on cleaning up one column of data at a time, when you are not trying to enforce a standard across the entire dataset. </a:t>
            </a:r>
            <a:endParaRPr/>
          </a:p>
          <a:p>
            <a:pPr indent="0" lvl="0" marL="0" rtl="0" algn="l">
              <a:spcBef>
                <a:spcPts val="1200"/>
              </a:spcBef>
              <a:spcAft>
                <a:spcPts val="1200"/>
              </a:spcAft>
              <a:buNone/>
            </a:pPr>
            <a:r>
              <a:rPr lang="en"/>
              <a:t>In the case of large datasets, each .map() can be expensive and should be used sparingly as it is element-wise operation and depending on constraints may not be even feasible to apply. </a:t>
            </a:r>
            <a:br>
              <a:rPr lang="en"/>
            </a:br>
            <a:br>
              <a:rPr lang="en"/>
            </a:br>
            <a:r>
              <a:rPr lang="en"/>
              <a:t>Note: We </a:t>
            </a:r>
            <a:r>
              <a:rPr b="1" i="1" lang="en"/>
              <a:t>can </a:t>
            </a:r>
            <a:r>
              <a:rPr lang="en"/>
              <a:t>use pandas' series </a:t>
            </a:r>
            <a:r>
              <a:rPr b="1" lang="en" u="sng">
                <a:solidFill>
                  <a:schemeClr val="hlink"/>
                </a:solidFill>
                <a:hlinkClick r:id="rId3"/>
              </a:rPr>
              <a:t>.map()</a:t>
            </a:r>
            <a:r>
              <a:rPr b="1" lang="en"/>
              <a:t> </a:t>
            </a:r>
            <a:r>
              <a:rPr lang="en"/>
              <a:t>instead of the Dataframe.map() to limit it to a single column, or stick with numpy array operations as I demonstrated.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.groupby() allow us to do?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.groupby() allow us to do?</a:t>
            </a:r>
            <a:endParaRPr/>
          </a:p>
        </p:txBody>
      </p:sp>
      <p:sp>
        <p:nvSpPr>
          <p:cNvPr id="434" name="Google Shape;434;p40"/>
          <p:cNvSpPr txBox="1"/>
          <p:nvPr/>
        </p:nvSpPr>
        <p:spPr>
          <a:xfrm>
            <a:off x="1421025" y="1923025"/>
            <a:ext cx="6394500" cy="26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Nunito"/>
                <a:ea typeface="Nunito"/>
                <a:cs typeface="Nunito"/>
                <a:sym typeface="Nunito"/>
              </a:rPr>
              <a:t>.groupby() allows us to group rows of a dataframe based on one or more columns.</a:t>
            </a:r>
            <a:endParaRPr sz="1000">
              <a:solidFill>
                <a:schemeClr val="dk2"/>
              </a:solidFill>
              <a:latin typeface="Nunito"/>
              <a:ea typeface="Nunito"/>
              <a:cs typeface="Nunito"/>
              <a:sym typeface="Nunito"/>
            </a:endParaRPr>
          </a:p>
          <a:p>
            <a:pPr indent="0" lvl="0" marL="0" rtl="0" algn="l">
              <a:spcBef>
                <a:spcPts val="0"/>
              </a:spcBef>
              <a:spcAft>
                <a:spcPts val="0"/>
              </a:spcAft>
              <a:buNone/>
            </a:pPr>
            <a:r>
              <a:rPr lang="en" sz="1000">
                <a:solidFill>
                  <a:schemeClr val="dk2"/>
                </a:solidFill>
                <a:latin typeface="Nunito"/>
                <a:ea typeface="Nunito"/>
                <a:cs typeface="Nunito"/>
                <a:sym typeface="Nunito"/>
              </a:rPr>
              <a:t>.groupby is often used with .size(), .mean(), .sum(), .min() or .max() </a:t>
            </a:r>
            <a:br>
              <a:rPr lang="en" sz="1000">
                <a:solidFill>
                  <a:schemeClr val="dk2"/>
                </a:solidFill>
                <a:latin typeface="Nunito"/>
                <a:ea typeface="Nunito"/>
                <a:cs typeface="Nunito"/>
                <a:sym typeface="Nunito"/>
              </a:rPr>
            </a:b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Example: In our heart dataset modeling, we grouped by the sex and their target value (whether or not they had heart disease or not) to create a new table.</a:t>
            </a:r>
            <a:br>
              <a:rPr lang="en" sz="1000">
                <a:solidFill>
                  <a:schemeClr val="dk2"/>
                </a:solidFill>
                <a:latin typeface="Nunito"/>
                <a:ea typeface="Nunito"/>
                <a:cs typeface="Nunito"/>
                <a:sym typeface="Nunito"/>
              </a:rPr>
            </a:b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count_data = data.groupby(['sex', 'target']).size()</a:t>
            </a:r>
            <a:endParaRPr sz="1000">
              <a:solidFill>
                <a:schemeClr val="dk2"/>
              </a:solidFill>
              <a:latin typeface="Nunito"/>
              <a:ea typeface="Nunito"/>
              <a:cs typeface="Nunito"/>
              <a:sym typeface="Nunito"/>
            </a:endParaRPr>
          </a:p>
          <a:p>
            <a:pPr indent="0" lvl="0" marL="0" rtl="0" algn="l">
              <a:spcBef>
                <a:spcPts val="0"/>
              </a:spcBef>
              <a:spcAft>
                <a:spcPts val="0"/>
              </a:spcAft>
              <a:buNone/>
            </a:pPr>
            <a:r>
              <a:t/>
            </a:r>
            <a:endParaRPr sz="1000">
              <a:solidFill>
                <a:schemeClr val="dk2"/>
              </a:solidFill>
              <a:latin typeface="Nunito"/>
              <a:ea typeface="Nunito"/>
              <a:cs typeface="Nunito"/>
              <a:sym typeface="Nunito"/>
            </a:endParaRPr>
          </a:p>
          <a:p>
            <a:pPr indent="0" lvl="0" marL="0" rtl="0" algn="l">
              <a:spcBef>
                <a:spcPts val="0"/>
              </a:spcBef>
              <a:spcAft>
                <a:spcPts val="0"/>
              </a:spcAft>
              <a:buNone/>
            </a:pPr>
            <a:r>
              <a:rPr lang="en" sz="1000">
                <a:solidFill>
                  <a:schemeClr val="dk2"/>
                </a:solidFill>
                <a:latin typeface="Nunito"/>
                <a:ea typeface="Nunito"/>
                <a:cs typeface="Nunito"/>
                <a:sym typeface="Nunito"/>
              </a:rPr>
              <a:t>After executing the expression, count_data will be a DataFrame where:</a:t>
            </a:r>
            <a:endParaRPr sz="1000">
              <a:solidFill>
                <a:schemeClr val="dk2"/>
              </a:solidFill>
              <a:latin typeface="Nunito"/>
              <a:ea typeface="Nunito"/>
              <a:cs typeface="Nunito"/>
              <a:sym typeface="Nunito"/>
            </a:endParaRPr>
          </a:p>
          <a:p>
            <a:pPr indent="0" lvl="0" marL="0" rtl="0" algn="l">
              <a:spcBef>
                <a:spcPts val="0"/>
              </a:spcBef>
              <a:spcAft>
                <a:spcPts val="0"/>
              </a:spcAft>
              <a:buNone/>
            </a:pPr>
            <a:r>
              <a:rPr lang="en" sz="1000">
                <a:solidFill>
                  <a:schemeClr val="dk2"/>
                </a:solidFill>
                <a:latin typeface="Nunito"/>
                <a:ea typeface="Nunito"/>
                <a:cs typeface="Nunito"/>
                <a:sym typeface="Nunito"/>
              </a:rPr>
              <a:t>	The rows correspond to unique values of 'sex'.</a:t>
            </a:r>
            <a:endParaRPr sz="1000">
              <a:solidFill>
                <a:schemeClr val="dk2"/>
              </a:solidFill>
              <a:latin typeface="Nunito"/>
              <a:ea typeface="Nunito"/>
              <a:cs typeface="Nunito"/>
              <a:sym typeface="Nunito"/>
            </a:endParaRPr>
          </a:p>
          <a:p>
            <a:pPr indent="0" lvl="0" marL="0" rtl="0" algn="l">
              <a:spcBef>
                <a:spcPts val="0"/>
              </a:spcBef>
              <a:spcAft>
                <a:spcPts val="0"/>
              </a:spcAft>
              <a:buNone/>
            </a:pPr>
            <a:r>
              <a:rPr lang="en" sz="1000">
                <a:solidFill>
                  <a:schemeClr val="dk2"/>
                </a:solidFill>
                <a:latin typeface="Nunito"/>
                <a:ea typeface="Nunito"/>
                <a:cs typeface="Nunito"/>
                <a:sym typeface="Nunito"/>
              </a:rPr>
              <a:t>	The columns correspond to unique values of 'target'.</a:t>
            </a:r>
            <a:endParaRPr sz="1000">
              <a:solidFill>
                <a:schemeClr val="dk2"/>
              </a:solidFill>
              <a:latin typeface="Nunito"/>
              <a:ea typeface="Nunito"/>
              <a:cs typeface="Nunito"/>
              <a:sym typeface="Nunito"/>
            </a:endParaRPr>
          </a:p>
          <a:p>
            <a:pPr indent="0" lvl="0" marL="0" rtl="0" algn="l">
              <a:spcBef>
                <a:spcPts val="0"/>
              </a:spcBef>
              <a:spcAft>
                <a:spcPts val="0"/>
              </a:spcAft>
              <a:buNone/>
            </a:pPr>
            <a:r>
              <a:rPr lang="en" sz="1000">
                <a:solidFill>
                  <a:schemeClr val="dk2"/>
                </a:solidFill>
                <a:latin typeface="Nunito"/>
                <a:ea typeface="Nunito"/>
                <a:cs typeface="Nunito"/>
                <a:sym typeface="Nunito"/>
              </a:rPr>
              <a:t>	The values in the DataFrame represent the counts of occurrences for each combination of 'sex' and 'target'</a:t>
            </a:r>
            <a:endParaRPr sz="1000">
              <a:solidFill>
                <a:schemeClr val="dk2"/>
              </a:solidFill>
              <a:latin typeface="Nunito"/>
              <a:ea typeface="Nunito"/>
              <a:cs typeface="Nunito"/>
              <a:sym typeface="Nunito"/>
            </a:endParaRPr>
          </a:p>
        </p:txBody>
      </p:sp>
      <p:pic>
        <p:nvPicPr>
          <p:cNvPr id="435" name="Google Shape;435;p40"/>
          <p:cNvPicPr preferRelativeResize="0"/>
          <p:nvPr/>
        </p:nvPicPr>
        <p:blipFill>
          <a:blip r:embed="rId3">
            <a:alphaModFix/>
          </a:blip>
          <a:stretch>
            <a:fillRect/>
          </a:stretch>
        </p:blipFill>
        <p:spPr>
          <a:xfrm>
            <a:off x="3495675" y="4063350"/>
            <a:ext cx="2152650" cy="72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methods are available to us for merging dataframes?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NumPy used for?</a:t>
            </a:r>
            <a:endParaRPr/>
          </a:p>
          <a:p>
            <a:pPr indent="0" lvl="0" marL="0" rtl="0" algn="l">
              <a:spcBef>
                <a:spcPts val="0"/>
              </a:spcBef>
              <a:spcAft>
                <a:spcPts val="0"/>
              </a:spcAft>
              <a:buNone/>
            </a:pPr>
            <a:r>
              <a:t/>
            </a:r>
            <a:endParaRPr/>
          </a:p>
        </p:txBody>
      </p:sp>
      <p:sp>
        <p:nvSpPr>
          <p:cNvPr id="288" name="Google Shape;288;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NumPy (numpy) is primarily used for performing mathematical operations in Python in a computationally efficient way. Large data transforms using ndarrays, high level mathematical operations (linear algebra, matrices, fourier transforms, etc), cleaning data, and scientific computation are all areas of use for the library. NumPy is often used in conjunction with pandas, matplotlib, and other libraries to assist in efficient processing of data.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methods are available to us for merging dataframes?</a:t>
            </a:r>
            <a:endParaRPr/>
          </a:p>
          <a:p>
            <a:pPr indent="0" lvl="0" marL="0" rtl="0" algn="l">
              <a:spcBef>
                <a:spcPts val="0"/>
              </a:spcBef>
              <a:spcAft>
                <a:spcPts val="0"/>
              </a:spcAft>
              <a:buNone/>
            </a:pPr>
            <a:r>
              <a:t/>
            </a:r>
            <a:endParaRPr/>
          </a:p>
        </p:txBody>
      </p:sp>
      <p:sp>
        <p:nvSpPr>
          <p:cNvPr id="446" name="Google Shape;446;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.merge()</a:t>
            </a:r>
            <a:endParaRPr/>
          </a:p>
          <a:p>
            <a:pPr indent="-311150" lvl="0" marL="457200" rtl="0" algn="l">
              <a:spcBef>
                <a:spcPts val="0"/>
              </a:spcBef>
              <a:spcAft>
                <a:spcPts val="0"/>
              </a:spcAft>
              <a:buSzPts val="1300"/>
              <a:buChar char="●"/>
            </a:pPr>
            <a:r>
              <a:rPr lang="en"/>
              <a:t>.join()</a:t>
            </a:r>
            <a:endParaRPr/>
          </a:p>
          <a:p>
            <a:pPr indent="-311150" lvl="0" marL="457200" rtl="0" algn="l">
              <a:spcBef>
                <a:spcPts val="0"/>
              </a:spcBef>
              <a:spcAft>
                <a:spcPts val="0"/>
              </a:spcAft>
              <a:buSzPts val="1300"/>
              <a:buChar char="●"/>
            </a:pPr>
            <a:r>
              <a:rPr lang="en"/>
              <a:t>.concat()</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would you use .merge(), .join(), or .concat()?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would you use .merge(), .join(), or .concat()?</a:t>
            </a:r>
            <a:endParaRPr/>
          </a:p>
          <a:p>
            <a:pPr indent="0" lvl="0" marL="0" rtl="0" algn="l">
              <a:spcBef>
                <a:spcPts val="0"/>
              </a:spcBef>
              <a:spcAft>
                <a:spcPts val="0"/>
              </a:spcAft>
              <a:buNone/>
            </a:pPr>
            <a:r>
              <a:t/>
            </a:r>
            <a:endParaRPr/>
          </a:p>
        </p:txBody>
      </p:sp>
      <p:sp>
        <p:nvSpPr>
          <p:cNvPr id="457" name="Google Shape;457;p44"/>
          <p:cNvSpPr txBox="1"/>
          <p:nvPr>
            <p:ph idx="1" type="body"/>
          </p:nvPr>
        </p:nvSpPr>
        <p:spPr>
          <a:xfrm>
            <a:off x="1303800" y="1642525"/>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.merge() you would most often use to merge two dataframes, as it is the most efficient and has the most parameterization to get the fit of what you want. </a:t>
            </a:r>
            <a:br>
              <a:rPr lang="en"/>
            </a:br>
            <a:br>
              <a:rPr lang="en"/>
            </a:br>
            <a:r>
              <a:rPr lang="en"/>
              <a:t>.join() you would use for a simple join operation along a pre-specified index column. By default, it does a left join, but you can specify with the on parameter too. </a:t>
            </a:r>
            <a:endParaRPr/>
          </a:p>
          <a:p>
            <a:pPr indent="0" lvl="0" marL="0" rtl="0" algn="l">
              <a:spcBef>
                <a:spcPts val="1200"/>
              </a:spcBef>
              <a:spcAft>
                <a:spcPts val="0"/>
              </a:spcAft>
              <a:buNone/>
            </a:pPr>
            <a:r>
              <a:rPr lang="en"/>
              <a:t>.concat() you would use when you want to concatenate the rows of one dataframe to another (they have the same number of columns) or you want to concatenate the columns of one dataframe to another (they have the same number of rows, but have supplemental information for each row that can be captured in a larger table).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58" name="Google Shape;458;p44"/>
          <p:cNvPicPr preferRelativeResize="0"/>
          <p:nvPr/>
        </p:nvPicPr>
        <p:blipFill>
          <a:blip r:embed="rId3">
            <a:alphaModFix/>
          </a:blip>
          <a:stretch>
            <a:fillRect/>
          </a:stretch>
        </p:blipFill>
        <p:spPr>
          <a:xfrm>
            <a:off x="4878100" y="3483050"/>
            <a:ext cx="2735974" cy="122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kind of concat() is this?</a:t>
            </a:r>
            <a:endParaRPr/>
          </a:p>
        </p:txBody>
      </p:sp>
      <p:pic>
        <p:nvPicPr>
          <p:cNvPr id="464" name="Google Shape;464;p45"/>
          <p:cNvPicPr preferRelativeResize="0"/>
          <p:nvPr/>
        </p:nvPicPr>
        <p:blipFill>
          <a:blip r:embed="rId3">
            <a:alphaModFix/>
          </a:blip>
          <a:stretch>
            <a:fillRect/>
          </a:stretch>
        </p:blipFill>
        <p:spPr>
          <a:xfrm>
            <a:off x="2539925" y="1799425"/>
            <a:ext cx="3971924" cy="2332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kind of concat() is this?</a:t>
            </a:r>
            <a:endParaRPr/>
          </a:p>
        </p:txBody>
      </p:sp>
      <p:pic>
        <p:nvPicPr>
          <p:cNvPr id="470" name="Google Shape;470;p46"/>
          <p:cNvPicPr preferRelativeResize="0"/>
          <p:nvPr/>
        </p:nvPicPr>
        <p:blipFill>
          <a:blip r:embed="rId3">
            <a:alphaModFix/>
          </a:blip>
          <a:stretch>
            <a:fillRect/>
          </a:stretch>
        </p:blipFill>
        <p:spPr>
          <a:xfrm>
            <a:off x="1064850" y="1745350"/>
            <a:ext cx="3971924" cy="2332375"/>
          </a:xfrm>
          <a:prstGeom prst="rect">
            <a:avLst/>
          </a:prstGeom>
          <a:noFill/>
          <a:ln>
            <a:noFill/>
          </a:ln>
        </p:spPr>
      </p:pic>
      <p:sp>
        <p:nvSpPr>
          <p:cNvPr id="471" name="Google Shape;471;p46"/>
          <p:cNvSpPr txBox="1"/>
          <p:nvPr/>
        </p:nvSpPr>
        <p:spPr>
          <a:xfrm>
            <a:off x="5498750" y="1614100"/>
            <a:ext cx="2835600" cy="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Row </a:t>
            </a:r>
            <a:r>
              <a:rPr lang="en" sz="1300">
                <a:solidFill>
                  <a:schemeClr val="dk2"/>
                </a:solidFill>
                <a:latin typeface="Nunito"/>
                <a:ea typeface="Nunito"/>
                <a:cs typeface="Nunito"/>
                <a:sym typeface="Nunito"/>
              </a:rPr>
              <a:t>concatenation</a:t>
            </a:r>
            <a:r>
              <a:rPr lang="en"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Given the dataframes on the left and df1 is our left dataframe what kind of merge do we perform to get the right table?</a:t>
            </a:r>
            <a:endParaRPr sz="1820"/>
          </a:p>
        </p:txBody>
      </p:sp>
      <p:pic>
        <p:nvPicPr>
          <p:cNvPr id="477" name="Google Shape;477;p47"/>
          <p:cNvPicPr preferRelativeResize="0"/>
          <p:nvPr/>
        </p:nvPicPr>
        <p:blipFill>
          <a:blip r:embed="rId3">
            <a:alphaModFix/>
          </a:blip>
          <a:stretch>
            <a:fillRect/>
          </a:stretch>
        </p:blipFill>
        <p:spPr>
          <a:xfrm>
            <a:off x="1303800" y="1722226"/>
            <a:ext cx="2590800" cy="3197325"/>
          </a:xfrm>
          <a:prstGeom prst="rect">
            <a:avLst/>
          </a:prstGeom>
          <a:noFill/>
          <a:ln>
            <a:noFill/>
          </a:ln>
        </p:spPr>
      </p:pic>
      <p:pic>
        <p:nvPicPr>
          <p:cNvPr id="478" name="Google Shape;478;p47"/>
          <p:cNvPicPr preferRelativeResize="0"/>
          <p:nvPr/>
        </p:nvPicPr>
        <p:blipFill>
          <a:blip r:embed="rId4">
            <a:alphaModFix/>
          </a:blip>
          <a:stretch>
            <a:fillRect/>
          </a:stretch>
        </p:blipFill>
        <p:spPr>
          <a:xfrm>
            <a:off x="4796150" y="1940013"/>
            <a:ext cx="2571750" cy="1371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Given the dataframes on the left and df1 is our left dataframe what kind of merge do we perform to get the right table?</a:t>
            </a:r>
            <a:endParaRPr sz="1820"/>
          </a:p>
        </p:txBody>
      </p:sp>
      <p:pic>
        <p:nvPicPr>
          <p:cNvPr id="484" name="Google Shape;484;p48"/>
          <p:cNvPicPr preferRelativeResize="0"/>
          <p:nvPr/>
        </p:nvPicPr>
        <p:blipFill>
          <a:blip r:embed="rId3">
            <a:alphaModFix/>
          </a:blip>
          <a:stretch>
            <a:fillRect/>
          </a:stretch>
        </p:blipFill>
        <p:spPr>
          <a:xfrm>
            <a:off x="1303800" y="1722226"/>
            <a:ext cx="2590800" cy="3197325"/>
          </a:xfrm>
          <a:prstGeom prst="rect">
            <a:avLst/>
          </a:prstGeom>
          <a:noFill/>
          <a:ln>
            <a:noFill/>
          </a:ln>
        </p:spPr>
      </p:pic>
      <p:pic>
        <p:nvPicPr>
          <p:cNvPr id="485" name="Google Shape;485;p48"/>
          <p:cNvPicPr preferRelativeResize="0"/>
          <p:nvPr/>
        </p:nvPicPr>
        <p:blipFill>
          <a:blip r:embed="rId4">
            <a:alphaModFix/>
          </a:blip>
          <a:stretch>
            <a:fillRect/>
          </a:stretch>
        </p:blipFill>
        <p:spPr>
          <a:xfrm>
            <a:off x="4796150" y="1940013"/>
            <a:ext cx="2571750" cy="1371600"/>
          </a:xfrm>
          <a:prstGeom prst="rect">
            <a:avLst/>
          </a:prstGeom>
          <a:noFill/>
          <a:ln>
            <a:noFill/>
          </a:ln>
        </p:spPr>
      </p:pic>
      <p:sp>
        <p:nvSpPr>
          <p:cNvPr id="486" name="Google Shape;486;p48"/>
          <p:cNvSpPr txBox="1"/>
          <p:nvPr/>
        </p:nvSpPr>
        <p:spPr>
          <a:xfrm>
            <a:off x="4649225" y="3676125"/>
            <a:ext cx="31278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Left join!</a:t>
            </a:r>
            <a:endParaRPr sz="1300">
              <a:solidFill>
                <a:schemeClr val="dk2"/>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Given the following diagram, what type of join are we looking at?</a:t>
            </a:r>
            <a:endParaRPr/>
          </a:p>
        </p:txBody>
      </p:sp>
      <p:pic>
        <p:nvPicPr>
          <p:cNvPr id="492" name="Google Shape;492;p49"/>
          <p:cNvPicPr preferRelativeResize="0"/>
          <p:nvPr/>
        </p:nvPicPr>
        <p:blipFill>
          <a:blip r:embed="rId3">
            <a:alphaModFix/>
          </a:blip>
          <a:stretch>
            <a:fillRect/>
          </a:stretch>
        </p:blipFill>
        <p:spPr>
          <a:xfrm>
            <a:off x="3242400" y="1995378"/>
            <a:ext cx="3153300" cy="2444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Given the following diagram, what type of join are we looking at?</a:t>
            </a:r>
            <a:endParaRPr/>
          </a:p>
        </p:txBody>
      </p:sp>
      <p:pic>
        <p:nvPicPr>
          <p:cNvPr id="498" name="Google Shape;498;p50"/>
          <p:cNvPicPr preferRelativeResize="0"/>
          <p:nvPr/>
        </p:nvPicPr>
        <p:blipFill>
          <a:blip r:embed="rId3">
            <a:alphaModFix/>
          </a:blip>
          <a:stretch>
            <a:fillRect/>
          </a:stretch>
        </p:blipFill>
        <p:spPr>
          <a:xfrm>
            <a:off x="3242400" y="1995378"/>
            <a:ext cx="3153300" cy="2444925"/>
          </a:xfrm>
          <a:prstGeom prst="rect">
            <a:avLst/>
          </a:prstGeom>
          <a:noFill/>
          <a:ln>
            <a:noFill/>
          </a:ln>
        </p:spPr>
      </p:pic>
      <p:sp>
        <p:nvSpPr>
          <p:cNvPr id="499" name="Google Shape;499;p50"/>
          <p:cNvSpPr txBox="1"/>
          <p:nvPr/>
        </p:nvSpPr>
        <p:spPr>
          <a:xfrm>
            <a:off x="586950" y="2286000"/>
            <a:ext cx="18150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Inner join.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NumPy's most commonly used data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NumPy's most commonly used data structure?</a:t>
            </a:r>
            <a:endParaRPr/>
          </a:p>
          <a:p>
            <a:pPr indent="0" lvl="0" marL="0" rtl="0" algn="l">
              <a:spcBef>
                <a:spcPts val="0"/>
              </a:spcBef>
              <a:spcAft>
                <a:spcPts val="0"/>
              </a:spcAft>
              <a:buNone/>
            </a:pPr>
            <a:r>
              <a:t/>
            </a:r>
            <a:endParaRPr/>
          </a:p>
        </p:txBody>
      </p:sp>
      <p:sp>
        <p:nvSpPr>
          <p:cNvPr id="299" name="Google Shape;299;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solidFill>
                  <a:schemeClr val="hlink"/>
                </a:solidFill>
                <a:hlinkClick r:id="rId3"/>
              </a:rPr>
              <a:t>ndarray</a:t>
            </a:r>
            <a:r>
              <a:rPr b="1" lang="en"/>
              <a:t>, a multi-dimensional (n) sized array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difference between a Python list and a NumPy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difference between a Python list and a NumPy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arrays are generally </a:t>
            </a:r>
            <a:r>
              <a:rPr b="1" lang="en"/>
              <a:t>homogeneous</a:t>
            </a:r>
            <a:r>
              <a:rPr lang="en"/>
              <a:t> meaning they contain all the same data type, usually a numeric  or boolean. Python lists are </a:t>
            </a:r>
            <a:r>
              <a:rPr b="1" lang="en"/>
              <a:t>heterogenous </a:t>
            </a:r>
            <a:r>
              <a:rPr lang="en"/>
              <a:t>meaning they can contain several different types of  data.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Operations on numpy arrays are far more efficient (in terms of speed and size) because they </a:t>
            </a:r>
            <a:r>
              <a:rPr b="1" lang="en"/>
              <a:t>use less memory</a:t>
            </a:r>
            <a:r>
              <a:rPr lang="en"/>
              <a:t>. Numpy uses </a:t>
            </a:r>
            <a:r>
              <a:rPr b="1" lang="en"/>
              <a:t>contiguous</a:t>
            </a:r>
            <a:r>
              <a:rPr lang="en"/>
              <a:t> memory which leads to faster computation.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I find the maximum value in this ndarray named filedata?</a:t>
            </a:r>
            <a:endParaRPr/>
          </a:p>
        </p:txBody>
      </p:sp>
      <p:pic>
        <p:nvPicPr>
          <p:cNvPr id="316" name="Google Shape;316;p20"/>
          <p:cNvPicPr preferRelativeResize="0"/>
          <p:nvPr/>
        </p:nvPicPr>
        <p:blipFill>
          <a:blip r:embed="rId3">
            <a:alphaModFix/>
          </a:blip>
          <a:stretch>
            <a:fillRect/>
          </a:stretch>
        </p:blipFill>
        <p:spPr>
          <a:xfrm>
            <a:off x="1785550" y="1980038"/>
            <a:ext cx="3829050" cy="17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I find the maximum value in this ndarray named filedata?</a:t>
            </a:r>
            <a:endParaRPr/>
          </a:p>
        </p:txBody>
      </p:sp>
      <p:pic>
        <p:nvPicPr>
          <p:cNvPr id="322" name="Google Shape;322;p21"/>
          <p:cNvPicPr preferRelativeResize="0"/>
          <p:nvPr/>
        </p:nvPicPr>
        <p:blipFill>
          <a:blip r:embed="rId3">
            <a:alphaModFix/>
          </a:blip>
          <a:stretch>
            <a:fillRect/>
          </a:stretch>
        </p:blipFill>
        <p:spPr>
          <a:xfrm>
            <a:off x="1785550" y="1980038"/>
            <a:ext cx="3829050" cy="1724025"/>
          </a:xfrm>
          <a:prstGeom prst="rect">
            <a:avLst/>
          </a:prstGeom>
          <a:noFill/>
          <a:ln>
            <a:noFill/>
          </a:ln>
        </p:spPr>
      </p:pic>
      <p:sp>
        <p:nvSpPr>
          <p:cNvPr id="323" name="Google Shape;323;p21"/>
          <p:cNvSpPr txBox="1"/>
          <p:nvPr/>
        </p:nvSpPr>
        <p:spPr>
          <a:xfrm>
            <a:off x="6178375" y="1923025"/>
            <a:ext cx="2309100" cy="16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np.max(filedata)</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