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D2BE54-84AB-4C93-B90F-65F51A2B1CE3}">
  <a:tblStyle styleId="{3FD2BE54-84AB-4C93-B90F-65F51A2B1C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bold.fntdata"/><Relationship Id="rId16" Type="http://schemas.openxmlformats.org/officeDocument/2006/relationships/slide" Target="slides/slide10.xml"/><Relationship Id="rId38" Type="http://schemas.openxmlformats.org/officeDocument/2006/relationships/font" Target="fonts/Ralew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8c08545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8c08545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8c085451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8c085451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8c08545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8c08545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c085451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8c085451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8c085451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8c085451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8c08545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8c08545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8c085451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8c085451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8c085451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8c085451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8c085451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8c085451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8c085451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8c085451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87fc6a66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87fc6a66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8c085451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8c085451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8c085451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8c085451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8c085451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8c085451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8c085451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8c085451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8c085451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8c085451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8c085451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8c085451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8c085451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8c085451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8c085451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8c085451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8c085451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8c085451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8c085451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8c085451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87fc6a66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87fc6a66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8d0588f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8d0588f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8c085451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8c085451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87fc6a66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87fc6a6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87fc6a66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87fc6a66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87fc6a66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87fc6a66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87fc6a66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87fc6a66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87fc6a66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87fc6a66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8c08545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8c08545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uckduckgrayduck/python-course-2023/tree/main/ai%20day%203%20-%20neural%20networ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tatisticsbyjim.com/regression/mean-squared-error-mse/" TargetMode="External"/><Relationship Id="rId4" Type="http://schemas.openxmlformats.org/officeDocument/2006/relationships/hyperlink" Target="https://statisticsbyjim.com/regression/mean-squared-error-mse/" TargetMode="External"/><Relationship Id="rId5"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redcrab-software.com/en/Calculator/Derivative-Sigmoid" TargetMode="External"/><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ibm.com/topics/gradient-descent" TargetMode="External"/><Relationship Id="rId4" Type="http://schemas.openxmlformats.org/officeDocument/2006/relationships/hyperlink" Target="https://www.youtube.com/watch?v=S-xOow1e2h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en.wikipedia.org/wiki/Feedforward_neural_network" TargetMode="External"/><Relationship Id="rId4" Type="http://schemas.openxmlformats.org/officeDocument/2006/relationships/hyperlink" Target="https://www.ibm.com/topics/recurrent-neural-netwo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ibm.com/topics/convolutional-neural-networks" TargetMode="External"/><Relationship Id="rId4" Type="http://schemas.openxmlformats.org/officeDocument/2006/relationships/hyperlink" Target="https://www.analyticsvidhya.com/blog/2021/03/introduction-to-long-short-term-memory-lstm/" TargetMode="External"/><Relationship Id="rId5" Type="http://schemas.openxmlformats.org/officeDocument/2006/relationships/hyperlink" Target="https://www.geeksforgeeks.org/auto-encoders/" TargetMode="External"/><Relationship Id="rId6" Type="http://schemas.openxmlformats.org/officeDocument/2006/relationships/hyperlink" Target="https://machinelearningmastery.com/what-are-generative-adversarial-networks-gans/" TargetMode="External"/><Relationship Id="rId7" Type="http://schemas.openxmlformats.org/officeDocument/2006/relationships/hyperlink" Target="https://thispersondoesnotexist.com/" TargetMode="External"/><Relationship Id="rId8" Type="http://schemas.openxmlformats.org/officeDocument/2006/relationships/hyperlink" Target="https://towardsdatascience.com/transformers-141e32e6959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tinkershop.net/ml/sigmoid_calculator.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ibm.com/topics/deep-lear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Networks</a:t>
            </a:r>
            <a:endParaRPr/>
          </a:p>
        </p:txBody>
      </p:sp>
      <p:sp>
        <p:nvSpPr>
          <p:cNvPr id="87" name="Google Shape;87;p13"/>
          <p:cNvSpPr txBox="1"/>
          <p:nvPr/>
        </p:nvSpPr>
        <p:spPr>
          <a:xfrm>
            <a:off x="826350" y="2602650"/>
            <a:ext cx="5251500" cy="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hlink"/>
                </a:solidFill>
                <a:latin typeface="Lato"/>
                <a:ea typeface="Lato"/>
                <a:cs typeface="Lato"/>
                <a:sym typeface="Lato"/>
                <a:hlinkClick r:id="rId3"/>
              </a:rPr>
              <a:t>Corresponding code</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Conversion	</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We will mark male as 1 and female as 0 and scale our weights. We will make 170cm the cut off for women in height and 65 kg the cut off. This  is arbitrary.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graphicFrame>
        <p:nvGraphicFramePr>
          <p:cNvPr id="147" name="Google Shape;147;p22"/>
          <p:cNvGraphicFramePr/>
          <p:nvPr/>
        </p:nvGraphicFramePr>
        <p:xfrm>
          <a:off x="1016975" y="2828525"/>
          <a:ext cx="3000000" cy="3000000"/>
        </p:xfrm>
        <a:graphic>
          <a:graphicData uri="http://schemas.openxmlformats.org/drawingml/2006/table">
            <a:tbl>
              <a:tblPr>
                <a:noFill/>
                <a:tableStyleId>{3FD2BE54-84AB-4C93-B90F-65F51A2B1CE3}</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Name</a:t>
                      </a:r>
                      <a:endParaRPr b="1"/>
                    </a:p>
                  </a:txBody>
                  <a:tcPr marT="91425" marB="91425" marR="91425" marL="91425"/>
                </a:tc>
                <a:tc>
                  <a:txBody>
                    <a:bodyPr/>
                    <a:lstStyle/>
                    <a:p>
                      <a:pPr indent="0" lvl="0" marL="0" rtl="0" algn="l">
                        <a:spcBef>
                          <a:spcPts val="0"/>
                        </a:spcBef>
                        <a:spcAft>
                          <a:spcPts val="0"/>
                        </a:spcAft>
                        <a:buNone/>
                      </a:pPr>
                      <a:r>
                        <a:rPr lang="en"/>
                        <a:t>Weight (kg)</a:t>
                      </a:r>
                      <a:endParaRPr/>
                    </a:p>
                  </a:txBody>
                  <a:tcPr marT="91425" marB="91425" marR="91425" marL="91425"/>
                </a:tc>
                <a:tc>
                  <a:txBody>
                    <a:bodyPr/>
                    <a:lstStyle/>
                    <a:p>
                      <a:pPr indent="0" lvl="0" marL="0" rtl="0" algn="l">
                        <a:spcBef>
                          <a:spcPts val="0"/>
                        </a:spcBef>
                        <a:spcAft>
                          <a:spcPts val="0"/>
                        </a:spcAft>
                        <a:buNone/>
                      </a:pPr>
                      <a:r>
                        <a:rPr lang="en"/>
                        <a:t>Height (cm)</a:t>
                      </a:r>
                      <a:endParaRPr/>
                    </a:p>
                  </a:txBody>
                  <a:tcPr marT="91425" marB="91425" marR="91425" marL="91425"/>
                </a:tc>
                <a:tc>
                  <a:txBody>
                    <a:bodyPr/>
                    <a:lstStyle/>
                    <a:p>
                      <a:pPr indent="0" lvl="0" marL="0" rtl="0" algn="l">
                        <a:spcBef>
                          <a:spcPts val="0"/>
                        </a:spcBef>
                        <a:spcAft>
                          <a:spcPts val="0"/>
                        </a:spcAft>
                        <a:buNone/>
                      </a:pPr>
                      <a:r>
                        <a:rPr lang="en"/>
                        <a:t>Gender</a:t>
                      </a:r>
                      <a:endParaRPr/>
                    </a:p>
                  </a:txBody>
                  <a:tcPr marT="91425" marB="91425" marR="91425" marL="91425"/>
                </a:tc>
              </a:tr>
              <a:tr h="381000">
                <a:tc>
                  <a:txBody>
                    <a:bodyPr/>
                    <a:lstStyle/>
                    <a:p>
                      <a:pPr indent="0" lvl="0" marL="0" rtl="0" algn="l">
                        <a:spcBef>
                          <a:spcPts val="0"/>
                        </a:spcBef>
                        <a:spcAft>
                          <a:spcPts val="0"/>
                        </a:spcAft>
                        <a:buNone/>
                      </a:pPr>
                      <a:r>
                        <a:rPr lang="en"/>
                        <a:t>Jordan</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Sally</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Michael</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"loss"	</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need to define what </a:t>
            </a:r>
            <a:r>
              <a:rPr b="1" i="1" lang="en"/>
              <a:t>good</a:t>
            </a:r>
            <a:r>
              <a:rPr lang="en"/>
              <a:t> is so that we can define what </a:t>
            </a:r>
            <a:r>
              <a:rPr b="1" i="1" lang="en"/>
              <a:t>better</a:t>
            </a:r>
            <a:r>
              <a:rPr lang="en"/>
              <a:t> means</a:t>
            </a:r>
            <a:endParaRPr/>
          </a:p>
          <a:p>
            <a:pPr indent="-311150" lvl="0" marL="457200" rtl="0" algn="l">
              <a:spcBef>
                <a:spcPts val="0"/>
              </a:spcBef>
              <a:spcAft>
                <a:spcPts val="0"/>
              </a:spcAft>
              <a:buSzPts val="1300"/>
              <a:buChar char="●"/>
            </a:pPr>
            <a:r>
              <a:rPr lang="en"/>
              <a:t>A loss function determines how well a neural network is at a particular task. </a:t>
            </a:r>
            <a:endParaRPr/>
          </a:p>
          <a:p>
            <a:pPr indent="-311150" lvl="0" marL="457200" rtl="0" algn="l">
              <a:spcBef>
                <a:spcPts val="0"/>
              </a:spcBef>
              <a:spcAft>
                <a:spcPts val="0"/>
              </a:spcAft>
              <a:buSzPts val="1300"/>
              <a:buChar char="●"/>
            </a:pPr>
            <a:r>
              <a:rPr lang="en"/>
              <a:t>For our purposes, we will use the </a:t>
            </a:r>
            <a:r>
              <a:rPr b="1" lang="en" u="sng">
                <a:solidFill>
                  <a:schemeClr val="hlink"/>
                </a:solidFill>
                <a:hlinkClick r:id="rId3"/>
              </a:rPr>
              <a:t>mean squared error error</a:t>
            </a:r>
            <a:r>
              <a:rPr lang="en" u="sng">
                <a:solidFill>
                  <a:schemeClr val="hlink"/>
                </a:solidFill>
                <a:hlinkClick r:id="rId4"/>
              </a:rPr>
              <a:t> </a:t>
            </a:r>
            <a:r>
              <a:rPr lang="en"/>
              <a:t>(MSE) loss function</a:t>
            </a:r>
            <a:endParaRPr/>
          </a:p>
        </p:txBody>
      </p:sp>
      <p:pic>
        <p:nvPicPr>
          <p:cNvPr id="154" name="Google Shape;154;p23"/>
          <p:cNvPicPr preferRelativeResize="0"/>
          <p:nvPr/>
        </p:nvPicPr>
        <p:blipFill>
          <a:blip r:embed="rId5">
            <a:alphaModFix/>
          </a:blip>
          <a:stretch>
            <a:fillRect/>
          </a:stretch>
        </p:blipFill>
        <p:spPr>
          <a:xfrm>
            <a:off x="729450" y="3183675"/>
            <a:ext cx="7348086" cy="101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MSE Loss Function	</a:t>
            </a:r>
            <a:endParaRPr/>
          </a:p>
        </p:txBody>
      </p:sp>
      <p:sp>
        <p:nvSpPr>
          <p:cNvPr id="160" name="Google Shape;160;p24"/>
          <p:cNvSpPr txBox="1"/>
          <p:nvPr>
            <p:ph idx="1" type="body"/>
          </p:nvPr>
        </p:nvSpPr>
        <p:spPr>
          <a:xfrm>
            <a:off x="729450" y="2078875"/>
            <a:ext cx="7688700" cy="262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 is the number of samples. In our case, 4 people. </a:t>
            </a:r>
            <a:endParaRPr/>
          </a:p>
          <a:p>
            <a:pPr indent="-311150" lvl="0" marL="457200" rtl="0" algn="l">
              <a:spcBef>
                <a:spcPts val="0"/>
              </a:spcBef>
              <a:spcAft>
                <a:spcPts val="0"/>
              </a:spcAft>
              <a:buSzPts val="1300"/>
              <a:buChar char="●"/>
            </a:pPr>
            <a:r>
              <a:rPr lang="en"/>
              <a:t>y represents the target of prediction, in our case gender. </a:t>
            </a:r>
            <a:endParaRPr/>
          </a:p>
          <a:p>
            <a:pPr indent="-298450" lvl="1" marL="914400" rtl="0" algn="l">
              <a:spcBef>
                <a:spcPts val="0"/>
              </a:spcBef>
              <a:spcAft>
                <a:spcPts val="0"/>
              </a:spcAft>
              <a:buSzPts val="1100"/>
              <a:buChar char="○"/>
            </a:pPr>
            <a:r>
              <a:rPr lang="en"/>
              <a:t>ypred is the predicted gender, ytrue is the actual gender of the individual. </a:t>
            </a:r>
            <a:endParaRPr/>
          </a:p>
          <a:p>
            <a:pPr indent="-311150" lvl="0" marL="457200" rtl="0" algn="l">
              <a:spcBef>
                <a:spcPts val="0"/>
              </a:spcBef>
              <a:spcAft>
                <a:spcPts val="0"/>
              </a:spcAft>
              <a:buSzPts val="1300"/>
              <a:buChar char="●"/>
            </a:pPr>
            <a:r>
              <a:rPr lang="en"/>
              <a:t>MSE therefore calculates the sum of all squares of the difference between the true value for gender and the predicted values for gender. Notice that if ytrue = ypred, then the difference will be 0, and thus MSE will be smaller. If the difference is 1 (the incorrect gender is predicted, then the summation grows and our error is larger. </a:t>
            </a:r>
            <a:endParaRPr/>
          </a:p>
          <a:p>
            <a:pPr indent="0" lvl="0" marL="0" rtl="0" algn="l">
              <a:spcBef>
                <a:spcPts val="120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946338" y="3909250"/>
            <a:ext cx="7348086" cy="101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goal of training a network is to minimize loss</a:t>
            </a:r>
            <a:endParaRPr/>
          </a:p>
        </p:txBody>
      </p:sp>
      <p:sp>
        <p:nvSpPr>
          <p:cNvPr id="167" name="Google Shape;167;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Less loss = more precision = better predictions</a:t>
            </a:r>
            <a:endParaRPr/>
          </a:p>
          <a:p>
            <a:pPr indent="-311150" lvl="0" marL="457200" rtl="0" algn="l">
              <a:spcBef>
                <a:spcPts val="0"/>
              </a:spcBef>
              <a:spcAft>
                <a:spcPts val="0"/>
              </a:spcAft>
              <a:buSzPts val="1300"/>
              <a:buChar char="●"/>
            </a:pPr>
            <a:r>
              <a:rPr lang="en"/>
              <a:t>Notice that with small sample sizes incorrect predictions can wildly effect the MSE</a:t>
            </a:r>
            <a:endParaRPr/>
          </a:p>
          <a:p>
            <a:pPr indent="-311150" lvl="0" marL="457200" rtl="0" algn="l">
              <a:spcBef>
                <a:spcPts val="0"/>
              </a:spcBef>
              <a:spcAft>
                <a:spcPts val="0"/>
              </a:spcAft>
              <a:buSzPts val="1300"/>
              <a:buChar char="●"/>
            </a:pPr>
            <a:r>
              <a:rPr lang="en"/>
              <a:t>Larger sample sizes means any individual loss is less noticeable as it is part of a larger sum.</a:t>
            </a:r>
            <a:endParaRPr/>
          </a:p>
          <a:p>
            <a:pPr indent="0" lvl="0" marL="0" rtl="0" algn="l">
              <a:spcBef>
                <a:spcPts val="1200"/>
              </a:spcBef>
              <a:spcAft>
                <a:spcPts val="0"/>
              </a:spcAft>
              <a:buNone/>
            </a:pPr>
            <a:r>
              <a:rPr lang="en"/>
              <a:t>Let's say our model always predicts that someone is a male (gender = 1)</a:t>
            </a:r>
            <a:br>
              <a:rPr lang="en"/>
            </a:br>
            <a:br>
              <a:rPr lang="en"/>
            </a:br>
            <a:r>
              <a:rPr lang="en"/>
              <a:t>What would our loss be? </a:t>
            </a:r>
            <a:endParaRPr/>
          </a:p>
          <a:p>
            <a:pPr indent="0" lvl="0" marL="0" rtl="0" algn="l">
              <a:spcBef>
                <a:spcPts val="1200"/>
              </a:spcBef>
              <a:spcAft>
                <a:spcPts val="1200"/>
              </a:spcAft>
              <a:buNone/>
            </a:pPr>
            <a:r>
              <a:rPr lang="en"/>
              <a:t>MSE = ¼ (0 + 1 + 0 + 1) = .25 * 2 = </a:t>
            </a:r>
            <a:r>
              <a:rPr b="1" lang="en"/>
              <a:t>0.5</a:t>
            </a:r>
            <a:br>
              <a:rPr lang="en"/>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minimize loss?</a:t>
            </a:r>
            <a:endParaRPr/>
          </a:p>
        </p:txBody>
      </p:sp>
      <p:sp>
        <p:nvSpPr>
          <p:cNvPr id="173" name="Google Shape;173;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think of the loss function as a function of weights and biases, since this is what controls ultimately the outputs  of each layer, and ultimately how close we are to the final result. </a:t>
            </a:r>
            <a:endParaRPr/>
          </a:p>
          <a:p>
            <a:pPr indent="-311150" lvl="0" marL="457200" rtl="0" algn="l">
              <a:spcBef>
                <a:spcPts val="0"/>
              </a:spcBef>
              <a:spcAft>
                <a:spcPts val="0"/>
              </a:spcAft>
              <a:buSzPts val="1300"/>
              <a:buChar char="●"/>
            </a:pPr>
            <a:r>
              <a:rPr lang="en"/>
              <a:t>How do we change the weights and biases in such a way to minimize loss, maximize accuracy without reverting to manual trial and error? </a:t>
            </a:r>
            <a:endParaRPr/>
          </a:p>
          <a:p>
            <a:pPr indent="-311150" lvl="0" marL="457200" rtl="0" algn="l">
              <a:spcBef>
                <a:spcPts val="0"/>
              </a:spcBef>
              <a:spcAft>
                <a:spcPts val="0"/>
              </a:spcAft>
              <a:buSzPts val="1300"/>
              <a:buChar char="●"/>
            </a:pPr>
            <a:r>
              <a:rPr b="1" lang="en"/>
              <a:t>Calculus.</a:t>
            </a:r>
            <a:r>
              <a:rPr lang="en" sz="1400"/>
              <a:t> </a:t>
            </a:r>
            <a:r>
              <a:rPr lang="en"/>
              <a:t>Specifically, we want to calculate errors starting from the output node and moving backward. We use partial derivatives and the chain rule to do so. </a:t>
            </a:r>
            <a:endParaRPr/>
          </a:p>
          <a:p>
            <a:pPr indent="-311150" lvl="0" marL="457200" rtl="0" algn="l">
              <a:spcBef>
                <a:spcPts val="0"/>
              </a:spcBef>
              <a:spcAft>
                <a:spcPts val="0"/>
              </a:spcAft>
              <a:buSzPts val="1300"/>
              <a:buChar char="●"/>
            </a:pPr>
            <a:r>
              <a:rPr lang="en"/>
              <a:t>Moving backwards from the output to other layers and calculating their partial derivatives is known as </a:t>
            </a:r>
            <a:r>
              <a:rPr b="1" lang="en"/>
              <a:t>backpropagation</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Backpropagation Example</a:t>
            </a:r>
            <a:endParaRPr/>
          </a:p>
        </p:txBody>
      </p:sp>
      <p:sp>
        <p:nvSpPr>
          <p:cNvPr id="179" name="Google Shape;179;p27"/>
          <p:cNvSpPr txBox="1"/>
          <p:nvPr>
            <p:ph idx="1" type="body"/>
          </p:nvPr>
        </p:nvSpPr>
        <p:spPr>
          <a:xfrm>
            <a:off x="3998700" y="2078875"/>
            <a:ext cx="44196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Let's assume this is our network. </a:t>
            </a:r>
            <a:endParaRPr/>
          </a:p>
          <a:p>
            <a:pPr indent="-311150" lvl="0" marL="457200" rtl="0" algn="l">
              <a:spcBef>
                <a:spcPts val="0"/>
              </a:spcBef>
              <a:spcAft>
                <a:spcPts val="0"/>
              </a:spcAft>
              <a:buSzPts val="1300"/>
              <a:buChar char="●"/>
            </a:pPr>
            <a:r>
              <a:rPr lang="en"/>
              <a:t>We can write the loss function as a multivariable function</a:t>
            </a:r>
            <a:endParaRPr/>
          </a:p>
          <a:p>
            <a:pPr indent="-311150" lvl="0" marL="457200" rtl="0" algn="l">
              <a:spcBef>
                <a:spcPts val="0"/>
              </a:spcBef>
              <a:spcAft>
                <a:spcPts val="0"/>
              </a:spcAft>
              <a:buSzPts val="1300"/>
              <a:buChar char="●"/>
            </a:pPr>
            <a:r>
              <a:rPr lang="en"/>
              <a:t>L(w1,w2,w3,w4,w5,w6,b1,b2,b3) </a:t>
            </a:r>
            <a:endParaRPr/>
          </a:p>
          <a:p>
            <a:pPr indent="-311150" lvl="0" marL="457200" rtl="0" algn="l">
              <a:spcBef>
                <a:spcPts val="0"/>
              </a:spcBef>
              <a:spcAft>
                <a:spcPts val="0"/>
              </a:spcAft>
              <a:buSzPts val="1300"/>
              <a:buChar char="●"/>
            </a:pPr>
            <a:r>
              <a:rPr lang="en"/>
              <a:t>Meaning, the loss function depends on all of these variables. </a:t>
            </a:r>
            <a:endParaRPr/>
          </a:p>
          <a:p>
            <a:pPr indent="-311150" lvl="0" marL="457200" rtl="0" algn="l">
              <a:spcBef>
                <a:spcPts val="0"/>
              </a:spcBef>
              <a:spcAft>
                <a:spcPts val="0"/>
              </a:spcAft>
              <a:buSzPts val="1300"/>
              <a:buChar char="●"/>
            </a:pPr>
            <a:r>
              <a:rPr b="1" lang="en"/>
              <a:t>Let's start off with only one entry: Jordan. </a:t>
            </a:r>
            <a:endParaRPr b="1"/>
          </a:p>
          <a:p>
            <a:pPr indent="-311150" lvl="0" marL="457200" rtl="0" algn="l">
              <a:spcBef>
                <a:spcPts val="0"/>
              </a:spcBef>
              <a:spcAft>
                <a:spcPts val="0"/>
              </a:spcAft>
              <a:buSzPts val="1300"/>
              <a:buChar char="●"/>
            </a:pPr>
            <a:r>
              <a:rPr lang="en"/>
              <a:t>MSE (L) for only Jordan would be reduced as follows. </a:t>
            </a:r>
            <a:endParaRPr/>
          </a:p>
          <a:p>
            <a:pPr indent="0" lvl="0" marL="457200" rtl="0" algn="l">
              <a:spcBef>
                <a:spcPts val="1200"/>
              </a:spcBef>
              <a:spcAft>
                <a:spcPts val="1200"/>
              </a:spcAft>
              <a:buNone/>
            </a:pPr>
            <a:r>
              <a:t/>
            </a:r>
            <a:endParaRPr/>
          </a:p>
        </p:txBody>
      </p:sp>
      <p:pic>
        <p:nvPicPr>
          <p:cNvPr id="180" name="Google Shape;180;p27"/>
          <p:cNvPicPr preferRelativeResize="0"/>
          <p:nvPr/>
        </p:nvPicPr>
        <p:blipFill>
          <a:blip r:embed="rId3">
            <a:alphaModFix/>
          </a:blip>
          <a:stretch>
            <a:fillRect/>
          </a:stretch>
        </p:blipFill>
        <p:spPr>
          <a:xfrm>
            <a:off x="685325" y="2128350"/>
            <a:ext cx="3281125" cy="1741375"/>
          </a:xfrm>
          <a:prstGeom prst="rect">
            <a:avLst/>
          </a:prstGeom>
          <a:noFill/>
          <a:ln>
            <a:noFill/>
          </a:ln>
        </p:spPr>
      </p:pic>
      <p:pic>
        <p:nvPicPr>
          <p:cNvPr id="181" name="Google Shape;181;p27"/>
          <p:cNvPicPr preferRelativeResize="0"/>
          <p:nvPr/>
        </p:nvPicPr>
        <p:blipFill>
          <a:blip r:embed="rId4">
            <a:alphaModFix/>
          </a:blip>
          <a:stretch>
            <a:fillRect/>
          </a:stretch>
        </p:blipFill>
        <p:spPr>
          <a:xfrm>
            <a:off x="4572000" y="3958400"/>
            <a:ext cx="2867025" cy="1096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Backpropagation Example Continued (1)</a:t>
            </a:r>
            <a:endParaRPr/>
          </a:p>
        </p:txBody>
      </p:sp>
      <p:sp>
        <p:nvSpPr>
          <p:cNvPr id="187" name="Google Shape;187;p28"/>
          <p:cNvSpPr txBox="1"/>
          <p:nvPr>
            <p:ph idx="1" type="body"/>
          </p:nvPr>
        </p:nvSpPr>
        <p:spPr>
          <a:xfrm>
            <a:off x="4184125" y="2078875"/>
            <a:ext cx="42339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we changed w1, how would it impact L? </a:t>
            </a:r>
            <a:endParaRPr/>
          </a:p>
          <a:p>
            <a:pPr indent="-311150" lvl="0" marL="457200" rtl="0" algn="l">
              <a:spcBef>
                <a:spcPts val="0"/>
              </a:spcBef>
              <a:spcAft>
                <a:spcPts val="0"/>
              </a:spcAft>
              <a:buSzPts val="1300"/>
              <a:buChar char="●"/>
            </a:pPr>
            <a:r>
              <a:rPr lang="en"/>
              <a:t>     is what we are looking for. (The rate of change of   the loss function with respect to weight 1. </a:t>
            </a:r>
            <a:endParaRPr/>
          </a:p>
          <a:p>
            <a:pPr indent="-311150" lvl="0" marL="457200" rtl="0" algn="l">
              <a:spcBef>
                <a:spcPts val="0"/>
              </a:spcBef>
              <a:spcAft>
                <a:spcPts val="0"/>
              </a:spcAft>
              <a:buSzPts val="1300"/>
              <a:buChar char="●"/>
            </a:pPr>
            <a:r>
              <a:rPr lang="en"/>
              <a:t>Because we know that the the Loss function depends on ypred, we can rewrite this derivative in the following way thanks to the chain rule. </a:t>
            </a:r>
            <a:endParaRPr/>
          </a:p>
        </p:txBody>
      </p:sp>
      <p:pic>
        <p:nvPicPr>
          <p:cNvPr id="188" name="Google Shape;188;p28"/>
          <p:cNvPicPr preferRelativeResize="0"/>
          <p:nvPr/>
        </p:nvPicPr>
        <p:blipFill>
          <a:blip r:embed="rId3">
            <a:alphaModFix/>
          </a:blip>
          <a:stretch>
            <a:fillRect/>
          </a:stretch>
        </p:blipFill>
        <p:spPr>
          <a:xfrm>
            <a:off x="685325" y="2128350"/>
            <a:ext cx="3281125" cy="1741375"/>
          </a:xfrm>
          <a:prstGeom prst="rect">
            <a:avLst/>
          </a:prstGeom>
          <a:noFill/>
          <a:ln>
            <a:noFill/>
          </a:ln>
        </p:spPr>
      </p:pic>
      <p:pic>
        <p:nvPicPr>
          <p:cNvPr id="189" name="Google Shape;189;p28"/>
          <p:cNvPicPr preferRelativeResize="0"/>
          <p:nvPr/>
        </p:nvPicPr>
        <p:blipFill>
          <a:blip r:embed="rId4">
            <a:alphaModFix/>
          </a:blip>
          <a:stretch>
            <a:fillRect/>
          </a:stretch>
        </p:blipFill>
        <p:spPr>
          <a:xfrm>
            <a:off x="4538100" y="2321050"/>
            <a:ext cx="411681" cy="535200"/>
          </a:xfrm>
          <a:prstGeom prst="rect">
            <a:avLst/>
          </a:prstGeom>
          <a:noFill/>
          <a:ln>
            <a:noFill/>
          </a:ln>
        </p:spPr>
      </p:pic>
      <p:pic>
        <p:nvPicPr>
          <p:cNvPr id="190" name="Google Shape;190;p28"/>
          <p:cNvPicPr preferRelativeResize="0"/>
          <p:nvPr/>
        </p:nvPicPr>
        <p:blipFill>
          <a:blip r:embed="rId5">
            <a:alphaModFix/>
          </a:blip>
          <a:stretch>
            <a:fillRect/>
          </a:stretch>
        </p:blipFill>
        <p:spPr>
          <a:xfrm>
            <a:off x="4949775" y="3635125"/>
            <a:ext cx="2190750" cy="70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Backpropagation Example Continued (2)</a:t>
            </a:r>
            <a:endParaRPr/>
          </a:p>
          <a:p>
            <a:pPr indent="0" lvl="0" marL="0" rtl="0" algn="l">
              <a:spcBef>
                <a:spcPts val="0"/>
              </a:spcBef>
              <a:spcAft>
                <a:spcPts val="0"/>
              </a:spcAft>
              <a:buNone/>
            </a:pPr>
            <a:r>
              <a:t/>
            </a:r>
            <a:endParaRPr/>
          </a:p>
        </p:txBody>
      </p:sp>
      <p:sp>
        <p:nvSpPr>
          <p:cNvPr id="196" name="Google Shape;196;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We know the Loss function in the context of Jordan is</a:t>
            </a:r>
            <a:endParaRPr/>
          </a:p>
          <a:p>
            <a:pPr indent="-304958" lvl="0" marL="457200" rtl="0" algn="l">
              <a:spcBef>
                <a:spcPts val="0"/>
              </a:spcBef>
              <a:spcAft>
                <a:spcPts val="0"/>
              </a:spcAft>
              <a:buSzPct val="100000"/>
              <a:buChar char="●"/>
            </a:pPr>
            <a:r>
              <a:rPr lang="en"/>
              <a:t>Thus we can derive dL/dypred as such: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Now we need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We know w1 only impacts h1 from our network graph </a:t>
            </a:r>
            <a:endParaRPr/>
          </a:p>
        </p:txBody>
      </p:sp>
      <p:pic>
        <p:nvPicPr>
          <p:cNvPr id="197" name="Google Shape;197;p29"/>
          <p:cNvPicPr preferRelativeResize="0"/>
          <p:nvPr/>
        </p:nvPicPr>
        <p:blipFill>
          <a:blip r:embed="rId3">
            <a:alphaModFix/>
          </a:blip>
          <a:stretch>
            <a:fillRect/>
          </a:stretch>
        </p:blipFill>
        <p:spPr>
          <a:xfrm>
            <a:off x="5320075" y="2078875"/>
            <a:ext cx="1466850" cy="390525"/>
          </a:xfrm>
          <a:prstGeom prst="rect">
            <a:avLst/>
          </a:prstGeom>
          <a:noFill/>
          <a:ln>
            <a:noFill/>
          </a:ln>
        </p:spPr>
      </p:pic>
      <p:pic>
        <p:nvPicPr>
          <p:cNvPr id="198" name="Google Shape;198;p29"/>
          <p:cNvPicPr preferRelativeResize="0"/>
          <p:nvPr/>
        </p:nvPicPr>
        <p:blipFill>
          <a:blip r:embed="rId4">
            <a:alphaModFix/>
          </a:blip>
          <a:stretch>
            <a:fillRect/>
          </a:stretch>
        </p:blipFill>
        <p:spPr>
          <a:xfrm>
            <a:off x="3499775" y="2694425"/>
            <a:ext cx="3733800" cy="923925"/>
          </a:xfrm>
          <a:prstGeom prst="rect">
            <a:avLst/>
          </a:prstGeom>
          <a:noFill/>
          <a:ln>
            <a:noFill/>
          </a:ln>
        </p:spPr>
      </p:pic>
      <p:pic>
        <p:nvPicPr>
          <p:cNvPr id="199" name="Google Shape;199;p29"/>
          <p:cNvPicPr preferRelativeResize="0"/>
          <p:nvPr/>
        </p:nvPicPr>
        <p:blipFill>
          <a:blip r:embed="rId5">
            <a:alphaModFix/>
          </a:blip>
          <a:stretch>
            <a:fillRect/>
          </a:stretch>
        </p:blipFill>
        <p:spPr>
          <a:xfrm>
            <a:off x="2393625" y="3449700"/>
            <a:ext cx="485025" cy="535200"/>
          </a:xfrm>
          <a:prstGeom prst="rect">
            <a:avLst/>
          </a:prstGeom>
          <a:noFill/>
          <a:ln>
            <a:noFill/>
          </a:ln>
        </p:spPr>
      </p:pic>
      <p:pic>
        <p:nvPicPr>
          <p:cNvPr id="200" name="Google Shape;200;p29"/>
          <p:cNvPicPr preferRelativeResize="0"/>
          <p:nvPr/>
        </p:nvPicPr>
        <p:blipFill>
          <a:blip r:embed="rId6">
            <a:alphaModFix/>
          </a:blip>
          <a:stretch>
            <a:fillRect/>
          </a:stretch>
        </p:blipFill>
        <p:spPr>
          <a:xfrm>
            <a:off x="4998425" y="3402125"/>
            <a:ext cx="3281125" cy="174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Backpropagation Example Continued (3)</a:t>
            </a:r>
            <a:endParaRPr/>
          </a:p>
          <a:p>
            <a:pPr indent="0" lvl="0" marL="0" rtl="0" algn="l">
              <a:spcBef>
                <a:spcPts val="0"/>
              </a:spcBef>
              <a:spcAft>
                <a:spcPts val="0"/>
              </a:spcAft>
              <a:buNone/>
            </a:pPr>
            <a:r>
              <a:t/>
            </a:r>
            <a:endParaRPr/>
          </a:p>
        </p:txBody>
      </p:sp>
      <p:sp>
        <p:nvSpPr>
          <p:cNvPr id="206" name="Google Shape;206;p30"/>
          <p:cNvSpPr txBox="1"/>
          <p:nvPr>
            <p:ph idx="1" type="body"/>
          </p:nvPr>
        </p:nvSpPr>
        <p:spPr>
          <a:xfrm>
            <a:off x="4369550" y="2078875"/>
            <a:ext cx="4048500" cy="2564700"/>
          </a:xfrm>
          <a:prstGeom prst="rect">
            <a:avLst/>
          </a:prstGeom>
        </p:spPr>
        <p:txBody>
          <a:bodyPr anchorCtr="0" anchor="t" bIns="91425" lIns="91425" spcFirstLastPara="1" rIns="91425" wrap="square" tIns="91425">
            <a:normAutofit fontScale="70000" lnSpcReduction="10000"/>
          </a:bodyPr>
          <a:lstStyle/>
          <a:p>
            <a:pPr indent="-286385" lvl="0" marL="457200" rtl="0" algn="l">
              <a:spcBef>
                <a:spcPts val="0"/>
              </a:spcBef>
              <a:spcAft>
                <a:spcPts val="0"/>
              </a:spcAft>
              <a:buSzPct val="100000"/>
              <a:buChar char="●"/>
            </a:pPr>
            <a:r>
              <a:rPr lang="en"/>
              <a:t>We know ypred is impacted by h1, which in turn is impacted by w1. Thus we can expand our notation as such. We know dL/dypred already. We need the other two quotients now. </a:t>
            </a:r>
            <a:endParaRPr/>
          </a:p>
          <a:p>
            <a:pPr indent="0" lvl="0" marL="457200" rtl="0" algn="l">
              <a:spcBef>
                <a:spcPts val="1200"/>
              </a:spcBef>
              <a:spcAft>
                <a:spcPts val="0"/>
              </a:spcAft>
              <a:buNone/>
            </a:pPr>
            <a:r>
              <a:t/>
            </a:r>
            <a:endParaRPr/>
          </a:p>
          <a:p>
            <a:pPr indent="-286385" lvl="0" marL="457200" rtl="0" algn="l">
              <a:spcBef>
                <a:spcPts val="1200"/>
              </a:spcBef>
              <a:spcAft>
                <a:spcPts val="0"/>
              </a:spcAft>
              <a:buSzPct val="100000"/>
              <a:buChar char="●"/>
            </a:pPr>
            <a:r>
              <a:rPr lang="en"/>
              <a:t>We know the way to calculate ypred is to look at the output from the output neuron o1, which depend on h1 and h2. </a:t>
            </a:r>
            <a:endParaRPr/>
          </a:p>
          <a:p>
            <a:pPr indent="0" lvl="0" marL="0" rtl="0" algn="l">
              <a:spcBef>
                <a:spcPts val="1200"/>
              </a:spcBef>
              <a:spcAft>
                <a:spcPts val="0"/>
              </a:spcAft>
              <a:buNone/>
            </a:pPr>
            <a:r>
              <a:t/>
            </a:r>
            <a:endParaRPr/>
          </a:p>
          <a:p>
            <a:pPr indent="-286385" lvl="0" marL="457200" rtl="0" algn="l">
              <a:spcBef>
                <a:spcPts val="1200"/>
              </a:spcBef>
              <a:spcAft>
                <a:spcPts val="0"/>
              </a:spcAft>
              <a:buSzPct val="100000"/>
              <a:buChar char="●"/>
            </a:pPr>
            <a:r>
              <a:rPr lang="en"/>
              <a:t>We know how to calculate the derivative of ypred with respect to h1. Now we need dh1/dw1 (the rate of change of h1 with respect to w1, ie if we change w1 how much does h1 change) </a:t>
            </a:r>
            <a:endParaRPr/>
          </a:p>
          <a:p>
            <a:pPr indent="0" lvl="0" marL="0" rtl="0" algn="l">
              <a:spcBef>
                <a:spcPts val="1200"/>
              </a:spcBef>
              <a:spcAft>
                <a:spcPts val="1200"/>
              </a:spcAft>
              <a:buNone/>
            </a:pPr>
            <a:r>
              <a:t/>
            </a:r>
            <a:endParaRPr/>
          </a:p>
        </p:txBody>
      </p:sp>
      <p:pic>
        <p:nvPicPr>
          <p:cNvPr id="207" name="Google Shape;207;p30"/>
          <p:cNvPicPr preferRelativeResize="0"/>
          <p:nvPr/>
        </p:nvPicPr>
        <p:blipFill>
          <a:blip r:embed="rId3">
            <a:alphaModFix/>
          </a:blip>
          <a:stretch>
            <a:fillRect/>
          </a:stretch>
        </p:blipFill>
        <p:spPr>
          <a:xfrm>
            <a:off x="1037188" y="2078875"/>
            <a:ext cx="2588625" cy="668325"/>
          </a:xfrm>
          <a:prstGeom prst="rect">
            <a:avLst/>
          </a:prstGeom>
          <a:noFill/>
          <a:ln>
            <a:noFill/>
          </a:ln>
        </p:spPr>
      </p:pic>
      <p:pic>
        <p:nvPicPr>
          <p:cNvPr id="208" name="Google Shape;208;p30"/>
          <p:cNvPicPr preferRelativeResize="0"/>
          <p:nvPr/>
        </p:nvPicPr>
        <p:blipFill>
          <a:blip r:embed="rId4">
            <a:alphaModFix/>
          </a:blip>
          <a:stretch>
            <a:fillRect/>
          </a:stretch>
        </p:blipFill>
        <p:spPr>
          <a:xfrm>
            <a:off x="804925" y="2895850"/>
            <a:ext cx="3209925" cy="514350"/>
          </a:xfrm>
          <a:prstGeom prst="rect">
            <a:avLst/>
          </a:prstGeom>
          <a:noFill/>
          <a:ln>
            <a:noFill/>
          </a:ln>
        </p:spPr>
      </p:pic>
      <p:pic>
        <p:nvPicPr>
          <p:cNvPr id="209" name="Google Shape;209;p30"/>
          <p:cNvPicPr preferRelativeResize="0"/>
          <p:nvPr/>
        </p:nvPicPr>
        <p:blipFill>
          <a:blip r:embed="rId5">
            <a:alphaModFix/>
          </a:blip>
          <a:stretch>
            <a:fillRect/>
          </a:stretch>
        </p:blipFill>
        <p:spPr>
          <a:xfrm>
            <a:off x="426500" y="3756075"/>
            <a:ext cx="3810000" cy="714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Backpropagation Final	</a:t>
            </a:r>
            <a:endParaRPr/>
          </a:p>
        </p:txBody>
      </p:sp>
      <p:sp>
        <p:nvSpPr>
          <p:cNvPr id="215" name="Google Shape;215;p31"/>
          <p:cNvSpPr txBox="1"/>
          <p:nvPr>
            <p:ph idx="1" type="body"/>
          </p:nvPr>
        </p:nvSpPr>
        <p:spPr>
          <a:xfrm>
            <a:off x="4070950" y="2078875"/>
            <a:ext cx="4347300" cy="2261100"/>
          </a:xfrm>
          <a:prstGeom prst="rect">
            <a:avLst/>
          </a:prstGeom>
        </p:spPr>
        <p:txBody>
          <a:bodyPr anchorCtr="0" anchor="t" bIns="91425" lIns="91425" spcFirstLastPara="1" rIns="91425" wrap="square" tIns="91425">
            <a:normAutofit fontScale="25000" lnSpcReduction="20000"/>
          </a:bodyPr>
          <a:lstStyle/>
          <a:p>
            <a:pPr indent="-294725" lvl="0" marL="457200" rtl="0" algn="l">
              <a:spcBef>
                <a:spcPts val="0"/>
              </a:spcBef>
              <a:spcAft>
                <a:spcPts val="0"/>
              </a:spcAft>
              <a:buSzPct val="100000"/>
              <a:buChar char="●"/>
            </a:pPr>
            <a:r>
              <a:rPr lang="en" sz="4165"/>
              <a:t>We know how to calculate h1, and thus we can also calculate the rate at which it changes with respect to w1!</a:t>
            </a:r>
            <a:endParaRPr sz="4165"/>
          </a:p>
          <a:p>
            <a:pPr indent="0" lvl="0" marL="0" rtl="0" algn="l">
              <a:spcBef>
                <a:spcPts val="1200"/>
              </a:spcBef>
              <a:spcAft>
                <a:spcPts val="0"/>
              </a:spcAft>
              <a:buNone/>
            </a:pPr>
            <a:r>
              <a:t/>
            </a:r>
            <a:endParaRPr sz="4165"/>
          </a:p>
          <a:p>
            <a:pPr indent="0" lvl="0" marL="0" rtl="0" algn="l">
              <a:spcBef>
                <a:spcPts val="1200"/>
              </a:spcBef>
              <a:spcAft>
                <a:spcPts val="0"/>
              </a:spcAft>
              <a:buNone/>
            </a:pPr>
            <a:r>
              <a:t/>
            </a:r>
            <a:endParaRPr sz="4165"/>
          </a:p>
          <a:p>
            <a:pPr indent="0" lvl="0" marL="0" rtl="0" algn="l">
              <a:spcBef>
                <a:spcPts val="1200"/>
              </a:spcBef>
              <a:spcAft>
                <a:spcPts val="0"/>
              </a:spcAft>
              <a:buNone/>
            </a:pPr>
            <a:r>
              <a:t/>
            </a:r>
            <a:endParaRPr sz="4165"/>
          </a:p>
          <a:p>
            <a:pPr indent="0" lvl="0" marL="0" rtl="0" algn="l">
              <a:spcBef>
                <a:spcPts val="1200"/>
              </a:spcBef>
              <a:spcAft>
                <a:spcPts val="0"/>
              </a:spcAft>
              <a:buNone/>
            </a:pPr>
            <a:r>
              <a:t/>
            </a:r>
            <a:endParaRPr sz="4165"/>
          </a:p>
          <a:p>
            <a:pPr indent="-294725" lvl="0" marL="457200" rtl="0" algn="l">
              <a:spcBef>
                <a:spcPts val="1200"/>
              </a:spcBef>
              <a:spcAft>
                <a:spcPts val="0"/>
              </a:spcAft>
              <a:buSzPct val="100000"/>
              <a:buChar char="●"/>
            </a:pPr>
            <a:r>
              <a:rPr lang="en" sz="4165"/>
              <a:t>We know f is our activation function, which is a sigmoid. We also know the derivative of a sigmoid is as follows. (Can use Wolfram Alpha to confirm).</a:t>
            </a:r>
            <a:endParaRPr sz="416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16" name="Google Shape;216;p31"/>
          <p:cNvPicPr preferRelativeResize="0"/>
          <p:nvPr/>
        </p:nvPicPr>
        <p:blipFill>
          <a:blip r:embed="rId3">
            <a:alphaModFix/>
          </a:blip>
          <a:stretch>
            <a:fillRect/>
          </a:stretch>
        </p:blipFill>
        <p:spPr>
          <a:xfrm>
            <a:off x="729450" y="3442425"/>
            <a:ext cx="3239925" cy="1081025"/>
          </a:xfrm>
          <a:prstGeom prst="rect">
            <a:avLst/>
          </a:prstGeom>
          <a:noFill/>
          <a:ln>
            <a:noFill/>
          </a:ln>
        </p:spPr>
      </p:pic>
      <p:pic>
        <p:nvPicPr>
          <p:cNvPr id="217" name="Google Shape;217;p31"/>
          <p:cNvPicPr preferRelativeResize="0"/>
          <p:nvPr/>
        </p:nvPicPr>
        <p:blipFill>
          <a:blip r:embed="rId4">
            <a:alphaModFix/>
          </a:blip>
          <a:stretch>
            <a:fillRect/>
          </a:stretch>
        </p:blipFill>
        <p:spPr>
          <a:xfrm>
            <a:off x="579675" y="2064825"/>
            <a:ext cx="3343191" cy="101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Blocks</a:t>
            </a:r>
            <a:endParaRPr/>
          </a:p>
        </p:txBody>
      </p:sp>
      <p:pic>
        <p:nvPicPr>
          <p:cNvPr id="93" name="Google Shape;93;p14"/>
          <p:cNvPicPr preferRelativeResize="0"/>
          <p:nvPr/>
        </p:nvPicPr>
        <p:blipFill>
          <a:blip r:embed="rId3">
            <a:alphaModFix/>
          </a:blip>
          <a:stretch>
            <a:fillRect/>
          </a:stretch>
        </p:blipFill>
        <p:spPr>
          <a:xfrm>
            <a:off x="761612" y="2140224"/>
            <a:ext cx="2764062" cy="2261100"/>
          </a:xfrm>
          <a:prstGeom prst="rect">
            <a:avLst/>
          </a:prstGeom>
          <a:noFill/>
          <a:ln>
            <a:noFill/>
          </a:ln>
        </p:spPr>
      </p:pic>
      <p:pic>
        <p:nvPicPr>
          <p:cNvPr id="94" name="Google Shape;94;p14"/>
          <p:cNvPicPr preferRelativeResize="0"/>
          <p:nvPr/>
        </p:nvPicPr>
        <p:blipFill>
          <a:blip r:embed="rId4">
            <a:alphaModFix/>
          </a:blip>
          <a:stretch>
            <a:fillRect/>
          </a:stretch>
        </p:blipFill>
        <p:spPr>
          <a:xfrm>
            <a:off x="4259350" y="2140225"/>
            <a:ext cx="4208950" cy="2525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calculate based on certain weights</a:t>
            </a:r>
            <a:endParaRPr/>
          </a:p>
        </p:txBody>
      </p:sp>
      <p:sp>
        <p:nvSpPr>
          <p:cNvPr id="223" name="Google Shape;223;p32"/>
          <p:cNvSpPr txBox="1"/>
          <p:nvPr>
            <p:ph idx="1" type="body"/>
          </p:nvPr>
        </p:nvSpPr>
        <p:spPr>
          <a:xfrm>
            <a:off x="729450" y="2078875"/>
            <a:ext cx="7688700" cy="2976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175"/>
              <a:t>For the sake of our example we will say all the weights are 0.50 and our bias is 0. Remember we are working with Jordan in our example. </a:t>
            </a:r>
            <a:endParaRPr sz="3175"/>
          </a:p>
          <a:p>
            <a:pPr indent="0" lvl="0" marL="0" rtl="0" algn="l">
              <a:spcBef>
                <a:spcPts val="1200"/>
              </a:spcBef>
              <a:spcAft>
                <a:spcPts val="0"/>
              </a:spcAft>
              <a:buNone/>
            </a:pPr>
            <a:r>
              <a:t/>
            </a:r>
            <a:endParaRPr sz="3175"/>
          </a:p>
          <a:p>
            <a:pPr indent="0" lvl="0" marL="0" rtl="0" algn="l">
              <a:spcBef>
                <a:spcPts val="1200"/>
              </a:spcBef>
              <a:spcAft>
                <a:spcPts val="0"/>
              </a:spcAft>
              <a:buNone/>
            </a:pPr>
            <a:r>
              <a:t/>
            </a:r>
            <a:endParaRPr sz="3175"/>
          </a:p>
          <a:p>
            <a:pPr indent="0" lvl="0" marL="0" rtl="0" algn="l">
              <a:spcBef>
                <a:spcPts val="1200"/>
              </a:spcBef>
              <a:spcAft>
                <a:spcPts val="0"/>
              </a:spcAft>
              <a:buNone/>
            </a:pPr>
            <a:r>
              <a:t/>
            </a:r>
            <a:endParaRPr sz="3175"/>
          </a:p>
          <a:p>
            <a:pPr indent="0" lvl="0" marL="0" rtl="0" algn="l">
              <a:spcBef>
                <a:spcPts val="1200"/>
              </a:spcBef>
              <a:spcAft>
                <a:spcPts val="0"/>
              </a:spcAft>
              <a:buNone/>
            </a:pPr>
            <a:r>
              <a:rPr lang="en" sz="3175"/>
              <a:t>h1 = f(w1*x1 + w2*x2 +b1) </a:t>
            </a:r>
            <a:endParaRPr sz="3175"/>
          </a:p>
          <a:p>
            <a:pPr indent="0" lvl="0" marL="0" rtl="0" algn="l">
              <a:spcBef>
                <a:spcPts val="1200"/>
              </a:spcBef>
              <a:spcAft>
                <a:spcPts val="0"/>
              </a:spcAft>
              <a:buNone/>
            </a:pPr>
            <a:r>
              <a:rPr lang="en" sz="3175"/>
              <a:t>h1 = f(5*0.50 + 4*0.50+ 0) = f(4.5) = .989</a:t>
            </a:r>
            <a:endParaRPr sz="3175"/>
          </a:p>
          <a:p>
            <a:pPr indent="0" lvl="0" marL="0" rtl="0" algn="l">
              <a:spcBef>
                <a:spcPts val="1200"/>
              </a:spcBef>
              <a:spcAft>
                <a:spcPts val="0"/>
              </a:spcAft>
              <a:buNone/>
            </a:pPr>
            <a:r>
              <a:rPr lang="en" sz="3175"/>
              <a:t>h2 = f(w3 * x1 + w4 * x1 +b1) = f(2.25) = .989</a:t>
            </a:r>
            <a:endParaRPr sz="3175"/>
          </a:p>
          <a:p>
            <a:pPr indent="0" lvl="0" marL="0" rtl="0" algn="l">
              <a:spcBef>
                <a:spcPts val="1200"/>
              </a:spcBef>
              <a:spcAft>
                <a:spcPts val="0"/>
              </a:spcAft>
              <a:buNone/>
            </a:pPr>
            <a:r>
              <a:rPr lang="en" sz="3175"/>
              <a:t>o1 = f(w5 * h1 + w6*h2 + b1) = (.50*.989+ .50*.989+ 0 ) = </a:t>
            </a:r>
            <a:r>
              <a:rPr b="1" lang="en" sz="3175"/>
              <a:t>0.</a:t>
            </a:r>
            <a:r>
              <a:rPr b="1" lang="en" sz="3175"/>
              <a:t>989 so the model favors Jordan towards male (1) </a:t>
            </a:r>
            <a:endParaRPr b="1" sz="3175"/>
          </a:p>
          <a:p>
            <a:pPr indent="0" lvl="0" marL="0" rtl="0" algn="l">
              <a:spcBef>
                <a:spcPts val="1200"/>
              </a:spcBef>
              <a:spcAft>
                <a:spcPts val="0"/>
              </a:spcAft>
              <a:buNone/>
            </a:pPr>
            <a:r>
              <a:t/>
            </a:r>
            <a:endParaRPr b="1" sz="3175"/>
          </a:p>
          <a:p>
            <a:pPr indent="0" lvl="0" marL="0" rtl="0" algn="l">
              <a:spcBef>
                <a:spcPts val="1200"/>
              </a:spcBef>
              <a:spcAft>
                <a:spcPts val="0"/>
              </a:spcAft>
              <a:buNone/>
            </a:pPr>
            <a:r>
              <a:t/>
            </a:r>
            <a:endParaRPr b="1" sz="3175"/>
          </a:p>
          <a:p>
            <a:pPr indent="0" lvl="0" marL="0" rtl="0" algn="l">
              <a:spcBef>
                <a:spcPts val="1200"/>
              </a:spcBef>
              <a:spcAft>
                <a:spcPts val="0"/>
              </a:spcAft>
              <a:buNone/>
            </a:pPr>
            <a:r>
              <a:t/>
            </a:r>
            <a:endParaRPr b="1" sz="317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4" name="Google Shape;224;p32"/>
          <p:cNvPicPr preferRelativeResize="0"/>
          <p:nvPr/>
        </p:nvPicPr>
        <p:blipFill>
          <a:blip r:embed="rId3">
            <a:alphaModFix/>
          </a:blip>
          <a:stretch>
            <a:fillRect/>
          </a:stretch>
        </p:blipFill>
        <p:spPr>
          <a:xfrm>
            <a:off x="1645250" y="2421850"/>
            <a:ext cx="4892949" cy="67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Calculate backpropagation</a:t>
            </a:r>
            <a:endParaRPr/>
          </a:p>
        </p:txBody>
      </p:sp>
      <p:sp>
        <p:nvSpPr>
          <p:cNvPr id="230" name="Google Shape;230;p33"/>
          <p:cNvSpPr txBox="1"/>
          <p:nvPr>
            <p:ph idx="1" type="body"/>
          </p:nvPr>
        </p:nvSpPr>
        <p:spPr>
          <a:xfrm>
            <a:off x="3956725" y="1917950"/>
            <a:ext cx="4461300" cy="3007800"/>
          </a:xfrm>
          <a:prstGeom prst="rect">
            <a:avLst/>
          </a:prstGeom>
        </p:spPr>
        <p:txBody>
          <a:bodyPr anchorCtr="0" anchor="t" bIns="91425" lIns="91425" spcFirstLastPara="1" rIns="91425" wrap="square" tIns="91425">
            <a:normAutofit fontScale="25000" lnSpcReduction="20000"/>
          </a:bodyPr>
          <a:lstStyle/>
          <a:p>
            <a:pPr indent="-307425" lvl="0" marL="457200" rtl="0" algn="l">
              <a:spcBef>
                <a:spcPts val="0"/>
              </a:spcBef>
              <a:spcAft>
                <a:spcPts val="0"/>
              </a:spcAft>
              <a:buSzPct val="100000"/>
              <a:buChar char="●"/>
            </a:pPr>
            <a:r>
              <a:rPr lang="en" sz="4965"/>
              <a:t>-2 (1-0.989) = ~ -0.021</a:t>
            </a:r>
            <a:endParaRPr sz="4965"/>
          </a:p>
          <a:p>
            <a:pPr indent="0" lvl="0" marL="0" rtl="0" algn="l">
              <a:spcBef>
                <a:spcPts val="1200"/>
              </a:spcBef>
              <a:spcAft>
                <a:spcPts val="0"/>
              </a:spcAft>
              <a:buNone/>
            </a:pPr>
            <a:r>
              <a:t/>
            </a:r>
            <a:endParaRPr sz="4965"/>
          </a:p>
          <a:p>
            <a:pPr indent="-307425" lvl="0" marL="457200" rtl="0" algn="l">
              <a:spcBef>
                <a:spcPts val="1200"/>
              </a:spcBef>
              <a:spcAft>
                <a:spcPts val="0"/>
              </a:spcAft>
              <a:buSzPct val="100000"/>
              <a:buChar char="●"/>
            </a:pPr>
            <a:r>
              <a:rPr lang="en" sz="4965"/>
              <a:t>0.50 * f'(0.989) = 0.50 * 0.198 = 0.0985</a:t>
            </a:r>
            <a:endParaRPr sz="4965"/>
          </a:p>
          <a:p>
            <a:pPr indent="0" lvl="0" marL="0" rtl="0" algn="l">
              <a:spcBef>
                <a:spcPts val="1200"/>
              </a:spcBef>
              <a:spcAft>
                <a:spcPts val="0"/>
              </a:spcAft>
              <a:buNone/>
            </a:pPr>
            <a:r>
              <a:t/>
            </a:r>
            <a:endParaRPr sz="4965"/>
          </a:p>
          <a:p>
            <a:pPr indent="-307425" lvl="0" marL="457200" rtl="0" algn="l">
              <a:spcBef>
                <a:spcPts val="1200"/>
              </a:spcBef>
              <a:spcAft>
                <a:spcPts val="0"/>
              </a:spcAft>
              <a:buSzPct val="100000"/>
              <a:buChar char="●"/>
            </a:pPr>
            <a:r>
              <a:rPr lang="en" sz="4965"/>
              <a:t>5 * f'(0.989) = 5 * 0.198 =  0.985</a:t>
            </a:r>
            <a:endParaRPr sz="4965"/>
          </a:p>
          <a:p>
            <a:pPr indent="0" lvl="0" marL="0" rtl="0" algn="l">
              <a:spcBef>
                <a:spcPts val="1200"/>
              </a:spcBef>
              <a:spcAft>
                <a:spcPts val="0"/>
              </a:spcAft>
              <a:buNone/>
            </a:pPr>
            <a:r>
              <a:t/>
            </a:r>
            <a:endParaRPr sz="4965"/>
          </a:p>
          <a:p>
            <a:pPr indent="-307425" lvl="0" marL="457200" rtl="0" algn="l">
              <a:spcBef>
                <a:spcPts val="1200"/>
              </a:spcBef>
              <a:spcAft>
                <a:spcPts val="0"/>
              </a:spcAft>
              <a:buSzPct val="100000"/>
              <a:buChar char="●"/>
            </a:pPr>
            <a:r>
              <a:rPr lang="en" sz="4965"/>
              <a:t>-0.021 * 0.0985 * 0.985 = −0.002</a:t>
            </a:r>
            <a:endParaRPr sz="4965"/>
          </a:p>
          <a:p>
            <a:pPr indent="0" lvl="0" marL="0" rtl="0" algn="l">
              <a:spcBef>
                <a:spcPts val="1200"/>
              </a:spcBef>
              <a:spcAft>
                <a:spcPts val="0"/>
              </a:spcAft>
              <a:buNone/>
            </a:pPr>
            <a:r>
              <a:rPr lang="en" sz="3765"/>
              <a:t>This tells us that if we increase the weight (w1), our loss function would decrease, meaning it would more affirmatively label Jordan a male.</a:t>
            </a:r>
            <a:endParaRPr sz="3765"/>
          </a:p>
          <a:p>
            <a:pPr indent="0" lvl="0" marL="0" rtl="0" algn="l">
              <a:spcBef>
                <a:spcPts val="1200"/>
              </a:spcBef>
              <a:spcAft>
                <a:spcPts val="0"/>
              </a:spcAft>
              <a:buNone/>
            </a:pPr>
            <a:r>
              <a:rPr lang="en" sz="3765"/>
              <a:t>Note: I use this </a:t>
            </a:r>
            <a:r>
              <a:rPr lang="en" sz="3765" u="sng">
                <a:solidFill>
                  <a:schemeClr val="hlink"/>
                </a:solidFill>
                <a:hlinkClick r:id="rId3"/>
              </a:rPr>
              <a:t>sigmoid calculator</a:t>
            </a:r>
            <a:r>
              <a:rPr lang="en" sz="3765"/>
              <a:t> which tells me f'(x)</a:t>
            </a:r>
            <a:endParaRPr sz="3765"/>
          </a:p>
          <a:p>
            <a:pPr indent="0" lvl="0" marL="0" rtl="0" algn="l">
              <a:spcBef>
                <a:spcPts val="1200"/>
              </a:spcBef>
              <a:spcAft>
                <a:spcPts val="1200"/>
              </a:spcAft>
              <a:buNone/>
            </a:pPr>
            <a:r>
              <a:t/>
            </a:r>
            <a:endParaRPr/>
          </a:p>
        </p:txBody>
      </p:sp>
      <p:pic>
        <p:nvPicPr>
          <p:cNvPr id="231" name="Google Shape;231;p33"/>
          <p:cNvPicPr preferRelativeResize="0"/>
          <p:nvPr/>
        </p:nvPicPr>
        <p:blipFill>
          <a:blip r:embed="rId4">
            <a:alphaModFix/>
          </a:blip>
          <a:stretch>
            <a:fillRect/>
          </a:stretch>
        </p:blipFill>
        <p:spPr>
          <a:xfrm>
            <a:off x="729425" y="3973725"/>
            <a:ext cx="2533650" cy="581025"/>
          </a:xfrm>
          <a:prstGeom prst="rect">
            <a:avLst/>
          </a:prstGeom>
          <a:noFill/>
          <a:ln>
            <a:noFill/>
          </a:ln>
        </p:spPr>
      </p:pic>
      <p:pic>
        <p:nvPicPr>
          <p:cNvPr id="232" name="Google Shape;232;p33"/>
          <p:cNvPicPr preferRelativeResize="0"/>
          <p:nvPr/>
        </p:nvPicPr>
        <p:blipFill>
          <a:blip r:embed="rId5">
            <a:alphaModFix/>
          </a:blip>
          <a:stretch>
            <a:fillRect/>
          </a:stretch>
        </p:blipFill>
        <p:spPr>
          <a:xfrm>
            <a:off x="948500" y="1853850"/>
            <a:ext cx="2095500" cy="428625"/>
          </a:xfrm>
          <a:prstGeom prst="rect">
            <a:avLst/>
          </a:prstGeom>
          <a:noFill/>
          <a:ln>
            <a:noFill/>
          </a:ln>
        </p:spPr>
      </p:pic>
      <p:pic>
        <p:nvPicPr>
          <p:cNvPr id="233" name="Google Shape;233;p33"/>
          <p:cNvPicPr preferRelativeResize="0"/>
          <p:nvPr/>
        </p:nvPicPr>
        <p:blipFill>
          <a:blip r:embed="rId6">
            <a:alphaModFix/>
          </a:blip>
          <a:stretch>
            <a:fillRect/>
          </a:stretch>
        </p:blipFill>
        <p:spPr>
          <a:xfrm>
            <a:off x="739863" y="2394725"/>
            <a:ext cx="3143250" cy="552450"/>
          </a:xfrm>
          <a:prstGeom prst="rect">
            <a:avLst/>
          </a:prstGeom>
          <a:noFill/>
          <a:ln>
            <a:noFill/>
          </a:ln>
        </p:spPr>
      </p:pic>
      <p:pic>
        <p:nvPicPr>
          <p:cNvPr id="234" name="Google Shape;234;p33"/>
          <p:cNvPicPr preferRelativeResize="0"/>
          <p:nvPr/>
        </p:nvPicPr>
        <p:blipFill>
          <a:blip r:embed="rId7">
            <a:alphaModFix/>
          </a:blip>
          <a:stretch>
            <a:fillRect/>
          </a:stretch>
        </p:blipFill>
        <p:spPr>
          <a:xfrm>
            <a:off x="948500" y="3269050"/>
            <a:ext cx="2867025"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confirm this result. </a:t>
            </a:r>
            <a:endParaRPr/>
          </a:p>
        </p:txBody>
      </p:sp>
      <p:sp>
        <p:nvSpPr>
          <p:cNvPr id="240" name="Google Shape;240;p34"/>
          <p:cNvSpPr txBox="1"/>
          <p:nvPr>
            <p:ph idx="1" type="body"/>
          </p:nvPr>
        </p:nvSpPr>
        <p:spPr>
          <a:xfrm>
            <a:off x="729450" y="2751775"/>
            <a:ext cx="7688700" cy="1830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00"/>
              <a:t>For the sake of our example we will say all the weights are now 1 (double the weight of last time) and our bias is 0. </a:t>
            </a:r>
            <a:endParaRPr sz="4900"/>
          </a:p>
          <a:p>
            <a:pPr indent="0" lvl="0" marL="0" rtl="0" algn="l">
              <a:spcBef>
                <a:spcPts val="1200"/>
              </a:spcBef>
              <a:spcAft>
                <a:spcPts val="0"/>
              </a:spcAft>
              <a:buNone/>
            </a:pPr>
            <a:r>
              <a:rPr lang="en" sz="3975"/>
              <a:t>h1 = f(w1*x1 + w2*x2 +b1) </a:t>
            </a:r>
            <a:endParaRPr sz="3975"/>
          </a:p>
          <a:p>
            <a:pPr indent="0" lvl="0" marL="0" rtl="0" algn="l">
              <a:spcBef>
                <a:spcPts val="1200"/>
              </a:spcBef>
              <a:spcAft>
                <a:spcPts val="0"/>
              </a:spcAft>
              <a:buNone/>
            </a:pPr>
            <a:r>
              <a:rPr lang="en" sz="3975"/>
              <a:t>h1 = f(5*1 + 4*1+ 0) = f(9) = .999</a:t>
            </a:r>
            <a:endParaRPr sz="3975"/>
          </a:p>
          <a:p>
            <a:pPr indent="0" lvl="0" marL="0" rtl="0" algn="l">
              <a:spcBef>
                <a:spcPts val="1200"/>
              </a:spcBef>
              <a:spcAft>
                <a:spcPts val="0"/>
              </a:spcAft>
              <a:buNone/>
            </a:pPr>
            <a:r>
              <a:rPr lang="en" sz="3975"/>
              <a:t>h2 = f(w3 * x1 + w4 * x1 +b1) = f(9) = .999</a:t>
            </a:r>
            <a:endParaRPr sz="3975"/>
          </a:p>
          <a:p>
            <a:pPr indent="0" lvl="0" marL="0" rtl="0" algn="l">
              <a:spcBef>
                <a:spcPts val="1200"/>
              </a:spcBef>
              <a:spcAft>
                <a:spcPts val="0"/>
              </a:spcAft>
              <a:buNone/>
            </a:pPr>
            <a:r>
              <a:rPr lang="en" sz="3975"/>
              <a:t>o1 = f(w5 * h1 + w6*h2 + b1) = (1*.989+ 1*.989+ 0 ) = </a:t>
            </a:r>
            <a:r>
              <a:rPr b="1" lang="en" sz="3975"/>
              <a:t>1.98. We can see  the model only is more confident that Jordan is a male. </a:t>
            </a:r>
            <a:endParaRPr sz="21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1" name="Google Shape;241;p34"/>
          <p:cNvPicPr preferRelativeResize="0"/>
          <p:nvPr/>
        </p:nvPicPr>
        <p:blipFill>
          <a:blip r:embed="rId3">
            <a:alphaModFix/>
          </a:blip>
          <a:stretch>
            <a:fillRect/>
          </a:stretch>
        </p:blipFill>
        <p:spPr>
          <a:xfrm>
            <a:off x="1615175" y="2078875"/>
            <a:ext cx="4892949" cy="67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Wouldn't it be great if we could optimize this procedure?</a:t>
            </a:r>
            <a:endParaRPr/>
          </a:p>
          <a:p>
            <a:pPr indent="0" lvl="0" marL="0" rtl="0" algn="l">
              <a:spcBef>
                <a:spcPts val="0"/>
              </a:spcBef>
              <a:spcAft>
                <a:spcPts val="0"/>
              </a:spcAft>
              <a:buNone/>
            </a:pPr>
            <a:r>
              <a:t/>
            </a:r>
            <a:endParaRPr/>
          </a:p>
        </p:txBody>
      </p:sp>
      <p:sp>
        <p:nvSpPr>
          <p:cNvPr id="247" name="Google Shape;247;p35"/>
          <p:cNvSpPr txBox="1"/>
          <p:nvPr>
            <p:ph idx="1" type="body"/>
          </p:nvPr>
        </p:nvSpPr>
        <p:spPr>
          <a:xfrm>
            <a:off x="729450" y="2215825"/>
            <a:ext cx="7688700" cy="212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In our example, we can use a </a:t>
            </a:r>
            <a:r>
              <a:rPr lang="en" u="sng">
                <a:solidFill>
                  <a:schemeClr val="hlink"/>
                </a:solidFill>
                <a:hlinkClick r:id="rId3"/>
              </a:rPr>
              <a:t>gradient descent algorithm</a:t>
            </a:r>
            <a:r>
              <a:rPr lang="en"/>
              <a:t>. GDA's don't work on everything though, so know their limitations!</a:t>
            </a:r>
            <a:endParaRPr/>
          </a:p>
          <a:p>
            <a:pPr indent="-311150" lvl="0" marL="457200" rtl="0" algn="l">
              <a:spcBef>
                <a:spcPts val="0"/>
              </a:spcBef>
              <a:spcAft>
                <a:spcPts val="0"/>
              </a:spcAft>
              <a:buSzPts val="1300"/>
              <a:buChar char="●"/>
            </a:pPr>
            <a:r>
              <a:rPr lang="en"/>
              <a:t>There are a couple different types of </a:t>
            </a:r>
            <a:r>
              <a:rPr lang="en" u="sng">
                <a:solidFill>
                  <a:schemeClr val="hlink"/>
                </a:solidFill>
                <a:hlinkClick r:id="rId4"/>
              </a:rPr>
              <a:t>gradient descent algorithms</a:t>
            </a:r>
            <a:r>
              <a:rPr lang="en"/>
              <a:t>. </a:t>
            </a:r>
            <a:endParaRPr/>
          </a:p>
          <a:p>
            <a:pPr indent="-298450" lvl="1" marL="914400" rtl="0" algn="l">
              <a:spcBef>
                <a:spcPts val="0"/>
              </a:spcBef>
              <a:spcAft>
                <a:spcPts val="0"/>
              </a:spcAft>
              <a:buSzPts val="1100"/>
              <a:buChar char="○"/>
            </a:pPr>
            <a:r>
              <a:rPr lang="en"/>
              <a:t>Stochastic gradient descent is when we input </a:t>
            </a:r>
            <a:r>
              <a:rPr b="1" lang="en"/>
              <a:t>one </a:t>
            </a:r>
            <a:r>
              <a:rPr lang="en"/>
              <a:t>training example at a time. </a:t>
            </a:r>
            <a:endParaRPr/>
          </a:p>
          <a:p>
            <a:pPr indent="-298450" lvl="1" marL="914400" rtl="0" algn="l">
              <a:spcBef>
                <a:spcPts val="0"/>
              </a:spcBef>
              <a:spcAft>
                <a:spcPts val="0"/>
              </a:spcAft>
              <a:buSzPts val="1100"/>
              <a:buChar char="○"/>
            </a:pPr>
            <a:r>
              <a:rPr lang="en"/>
              <a:t>Mini-batch gradient descent is when we input more than 1 </a:t>
            </a:r>
            <a:r>
              <a:rPr b="1" i="1" lang="en"/>
              <a:t>but less than the entire training set</a:t>
            </a:r>
            <a:endParaRPr b="1" i="1"/>
          </a:p>
          <a:p>
            <a:pPr indent="-298450" lvl="1" marL="914400" rtl="0" algn="l">
              <a:spcBef>
                <a:spcPts val="0"/>
              </a:spcBef>
              <a:spcAft>
                <a:spcPts val="0"/>
              </a:spcAft>
              <a:buSzPts val="1100"/>
              <a:buChar char="○"/>
            </a:pPr>
            <a:r>
              <a:rPr lang="en"/>
              <a:t>Batch gradient descent is when we use the entire training set for backprop</a:t>
            </a:r>
            <a:endParaRPr/>
          </a:p>
          <a:p>
            <a:pPr indent="-311150" lvl="0" marL="457200" rtl="0" algn="l">
              <a:spcBef>
                <a:spcPts val="0"/>
              </a:spcBef>
              <a:spcAft>
                <a:spcPts val="0"/>
              </a:spcAft>
              <a:buSzPts val="1300"/>
              <a:buChar char="●"/>
            </a:pPr>
            <a:r>
              <a:rPr lang="en"/>
              <a:t>In small datasets, you can get away with batch gradient descent, but this becomes </a:t>
            </a:r>
            <a:r>
              <a:rPr b="1" i="1" lang="en"/>
              <a:t>computationally expensive </a:t>
            </a:r>
            <a:r>
              <a:rPr lang="en"/>
              <a:t>if we do it on large datasets, so we often stick to stochastic gradient descent or mini-batch. Why is it expensive?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batch gradient descent expensive?</a:t>
            </a:r>
            <a:endParaRPr/>
          </a:p>
        </p:txBody>
      </p:sp>
      <p:sp>
        <p:nvSpPr>
          <p:cNvPr id="253" name="Google Shape;253;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Each time we have to update the weights and biases accordingly, we would have to process the entire dataset.. if we are talking about millions, billions, or trillions of rows of data and we have to process this set quite a few times to optimize the weights to minimize loss, well that's pricey. </a:t>
            </a:r>
            <a:endParaRPr/>
          </a:p>
          <a:p>
            <a:pPr indent="-311150" lvl="0" marL="457200" rtl="0" algn="l">
              <a:spcBef>
                <a:spcPts val="0"/>
              </a:spcBef>
              <a:spcAft>
                <a:spcPts val="0"/>
              </a:spcAft>
              <a:buSzPts val="1300"/>
              <a:buChar char="●"/>
            </a:pPr>
            <a:r>
              <a:rPr lang="en"/>
              <a:t>Requires more memory per update. If we need to update all of the weights and biases and process our entire dataset each time, this is going to use a lot of memory. For some datasets (in the GBs or TBs even) this is untenable. </a:t>
            </a:r>
            <a:endParaRPr/>
          </a:p>
          <a:p>
            <a:pPr indent="-311150" lvl="0" marL="457200" rtl="0" algn="l">
              <a:spcBef>
                <a:spcPts val="0"/>
              </a:spcBef>
              <a:spcAft>
                <a:spcPts val="0"/>
              </a:spcAft>
              <a:buSzPts val="1300"/>
              <a:buChar char="●"/>
            </a:pPr>
            <a:r>
              <a:rPr lang="en"/>
              <a:t>The noise we might get from stochastic gradient descent because we are updating them by feeding one sample at a time can actually be beneficial to us in avoiding overfitting, which is another propensity of batch gradient descent. Overfitting is discovered after training and must be addressed, and thus is time expensive.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our weights</a:t>
            </a:r>
            <a:endParaRPr/>
          </a:p>
        </p:txBody>
      </p:sp>
      <p:sp>
        <p:nvSpPr>
          <p:cNvPr id="259" name="Google Shape;259;p37"/>
          <p:cNvSpPr txBox="1"/>
          <p:nvPr>
            <p:ph idx="1" type="body"/>
          </p:nvPr>
        </p:nvSpPr>
        <p:spPr>
          <a:xfrm>
            <a:off x="2744450" y="2078875"/>
            <a:ext cx="5673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write the general process of updating our weights as the equation to the left. </a:t>
            </a:r>
            <a:endParaRPr/>
          </a:p>
          <a:p>
            <a:pPr indent="-311150" lvl="0" marL="457200" rtl="0" algn="l">
              <a:spcBef>
                <a:spcPts val="0"/>
              </a:spcBef>
              <a:spcAft>
                <a:spcPts val="0"/>
              </a:spcAft>
              <a:buSzPts val="1300"/>
              <a:buChar char="●"/>
            </a:pPr>
            <a:r>
              <a:rPr lang="en"/>
              <a:t>η is a constant called the learning rate that controls how fast we train.</a:t>
            </a:r>
            <a:endParaRPr/>
          </a:p>
          <a:p>
            <a:pPr indent="-311150" lvl="0" marL="457200" rtl="0" algn="l">
              <a:spcBef>
                <a:spcPts val="0"/>
              </a:spcBef>
              <a:spcAft>
                <a:spcPts val="0"/>
              </a:spcAft>
              <a:buSzPts val="1300"/>
              <a:buChar char="●"/>
            </a:pPr>
            <a:r>
              <a:rPr lang="en"/>
              <a:t>All we’re doing is subtracting η ∂w1/​∂L​ from w1​. </a:t>
            </a:r>
            <a:endParaRPr/>
          </a:p>
          <a:p>
            <a:pPr indent="0" lvl="0" marL="0" rtl="0" algn="l">
              <a:spcBef>
                <a:spcPts val="1200"/>
              </a:spcBef>
              <a:spcAft>
                <a:spcPts val="1200"/>
              </a:spcAft>
              <a:buNone/>
            </a:pPr>
            <a:r>
              <a:t/>
            </a:r>
            <a:endParaRPr/>
          </a:p>
        </p:txBody>
      </p:sp>
      <p:pic>
        <p:nvPicPr>
          <p:cNvPr id="260" name="Google Shape;260;p37"/>
          <p:cNvPicPr preferRelativeResize="0"/>
          <p:nvPr/>
        </p:nvPicPr>
        <p:blipFill>
          <a:blip r:embed="rId3">
            <a:alphaModFix/>
          </a:blip>
          <a:stretch>
            <a:fillRect/>
          </a:stretch>
        </p:blipFill>
        <p:spPr>
          <a:xfrm>
            <a:off x="729450" y="2035325"/>
            <a:ext cx="1950375" cy="892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t>
            </a:r>
            <a:endParaRPr/>
          </a:p>
        </p:txBody>
      </p:sp>
      <p:sp>
        <p:nvSpPr>
          <p:cNvPr id="266" name="Google Shape;266;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Choose one sample from our dataset. This is what makes it stochastic gradient descent — we only operate on one sample at a time.</a:t>
            </a:r>
            <a:endParaRPr/>
          </a:p>
          <a:p>
            <a:pPr indent="-311150" lvl="0" marL="457200" rtl="0" algn="l">
              <a:spcBef>
                <a:spcPts val="0"/>
              </a:spcBef>
              <a:spcAft>
                <a:spcPts val="0"/>
              </a:spcAft>
              <a:buSzPts val="1300"/>
              <a:buChar char="●"/>
            </a:pPr>
            <a:r>
              <a:rPr lang="en"/>
              <a:t>Calculate all the partial derivatives of loss with respect to weights or biases (e.g. ∂L/∂w1​, ∂L​/∂w2​, etc).</a:t>
            </a:r>
            <a:endParaRPr/>
          </a:p>
          <a:p>
            <a:pPr indent="-311150" lvl="0" marL="457200" rtl="0" algn="l">
              <a:spcBef>
                <a:spcPts val="0"/>
              </a:spcBef>
              <a:spcAft>
                <a:spcPts val="0"/>
              </a:spcAft>
              <a:buSzPts val="1300"/>
              <a:buChar char="●"/>
            </a:pPr>
            <a:r>
              <a:rPr lang="en"/>
              <a:t>Use the update equation to update each weight and bias.</a:t>
            </a:r>
            <a:endParaRPr/>
          </a:p>
          <a:p>
            <a:pPr indent="-311150" lvl="0" marL="457200" rtl="0" algn="l">
              <a:spcBef>
                <a:spcPts val="0"/>
              </a:spcBef>
              <a:spcAft>
                <a:spcPts val="0"/>
              </a:spcAft>
              <a:buSzPts val="1300"/>
              <a:buChar char="●"/>
            </a:pPr>
            <a:r>
              <a:rPr lang="en"/>
              <a:t>Go back to step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Epochs	</a:t>
            </a:r>
            <a:endParaRPr/>
          </a:p>
        </p:txBody>
      </p:sp>
      <p:sp>
        <p:nvSpPr>
          <p:cNvPr id="272" name="Google Shape;27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hyperparameter (not inherent to the model/algorithm) something we can modify which changes the results</a:t>
            </a:r>
            <a:endParaRPr/>
          </a:p>
          <a:p>
            <a:pPr indent="-311150" lvl="0" marL="457200" rtl="0" algn="l">
              <a:spcBef>
                <a:spcPts val="0"/>
              </a:spcBef>
              <a:spcAft>
                <a:spcPts val="0"/>
              </a:spcAft>
              <a:buSzPts val="1300"/>
              <a:buChar char="●"/>
            </a:pPr>
            <a:r>
              <a:rPr lang="en"/>
              <a:t>a cycle of training. For stochastic gradient descent, this means we forward-fed and </a:t>
            </a:r>
            <a:r>
              <a:rPr lang="en"/>
              <a:t>back propagated</a:t>
            </a:r>
            <a:r>
              <a:rPr lang="en"/>
              <a:t> all of our training samples at least once. </a:t>
            </a:r>
            <a:endParaRPr/>
          </a:p>
          <a:p>
            <a:pPr indent="-311150" lvl="0" marL="457200" rtl="0" algn="l">
              <a:spcBef>
                <a:spcPts val="0"/>
              </a:spcBef>
              <a:spcAft>
                <a:spcPts val="0"/>
              </a:spcAft>
              <a:buSzPts val="1300"/>
              <a:buChar char="●"/>
            </a:pPr>
            <a:r>
              <a:rPr lang="en"/>
              <a:t>Eventually, you hit diminishing returns with more epochs. At some point you've reached your limit on optimization. </a:t>
            </a:r>
            <a:endParaRPr/>
          </a:p>
          <a:p>
            <a:pPr indent="-311150" lvl="0" marL="457200" rtl="0" algn="l">
              <a:spcBef>
                <a:spcPts val="0"/>
              </a:spcBef>
              <a:spcAft>
                <a:spcPts val="0"/>
              </a:spcAft>
              <a:buSzPts val="1300"/>
              <a:buChar char="●"/>
            </a:pPr>
            <a:r>
              <a:rPr lang="en"/>
              <a:t>In our example, we will start off with 1,000 epochs.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 of Lesson 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Main Types of Neural Networks</a:t>
            </a:r>
            <a:endParaRPr/>
          </a:p>
        </p:txBody>
      </p:sp>
      <p:sp>
        <p:nvSpPr>
          <p:cNvPr id="283" name="Google Shape;283;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Feedforward Neural Networks</a:t>
            </a:r>
            <a:endParaRPr/>
          </a:p>
          <a:p>
            <a:pPr indent="-298450" lvl="1" marL="914400" rtl="0" algn="l">
              <a:spcBef>
                <a:spcPts val="0"/>
              </a:spcBef>
              <a:spcAft>
                <a:spcPts val="0"/>
              </a:spcAft>
              <a:buSzPts val="1100"/>
              <a:buChar char="○"/>
            </a:pPr>
            <a:r>
              <a:rPr lang="en"/>
              <a:t>Simplest type, not circular, one directional. We implemented one. They do not care about the order of information nor about storing memory. They are used for regression and classification tasks. </a:t>
            </a:r>
            <a:endParaRPr/>
          </a:p>
          <a:p>
            <a:pPr indent="-311150" lvl="0" marL="457200" rtl="0" algn="l">
              <a:spcBef>
                <a:spcPts val="0"/>
              </a:spcBef>
              <a:spcAft>
                <a:spcPts val="0"/>
              </a:spcAft>
              <a:buSzPts val="1300"/>
              <a:buChar char="●"/>
            </a:pPr>
            <a:r>
              <a:rPr lang="en" u="sng">
                <a:solidFill>
                  <a:schemeClr val="hlink"/>
                </a:solidFill>
                <a:hlinkClick r:id="rId4"/>
              </a:rPr>
              <a:t>Recurrent Neural Networks (RNN)</a:t>
            </a:r>
            <a:endParaRPr/>
          </a:p>
          <a:p>
            <a:pPr indent="-298450" lvl="1" marL="914400" rtl="0" algn="l">
              <a:spcBef>
                <a:spcPts val="0"/>
              </a:spcBef>
              <a:spcAft>
                <a:spcPts val="0"/>
              </a:spcAft>
              <a:buSzPts val="1100"/>
              <a:buChar char="○"/>
            </a:pPr>
            <a:r>
              <a:rPr lang="en"/>
              <a:t>Designed for sequential data processing tasks like natural language processing or interpreting time series data where memory of past events is important.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Steps	</a:t>
            </a:r>
            <a:endParaRPr/>
          </a:p>
        </p:txBody>
      </p:sp>
      <p:sp>
        <p:nvSpPr>
          <p:cNvPr id="100" name="Google Shape;100;p15"/>
          <p:cNvSpPr txBox="1"/>
          <p:nvPr>
            <p:ph idx="1" type="body"/>
          </p:nvPr>
        </p:nvSpPr>
        <p:spPr>
          <a:xfrm>
            <a:off x="729450" y="2078875"/>
            <a:ext cx="7688700" cy="2632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E</a:t>
            </a:r>
            <a:r>
              <a:rPr lang="en"/>
              <a:t>ach input is multiplied by a weight:</a:t>
            </a:r>
            <a:endParaRPr/>
          </a:p>
          <a:p>
            <a:pPr indent="0" lvl="0" marL="0" rtl="0" algn="l">
              <a:spcBef>
                <a:spcPts val="1200"/>
              </a:spcBef>
              <a:spcAft>
                <a:spcPts val="0"/>
              </a:spcAft>
              <a:buNone/>
            </a:pPr>
            <a:r>
              <a:rPr lang="en"/>
              <a:t>	x1 -&gt; x1 * w1</a:t>
            </a:r>
            <a:endParaRPr/>
          </a:p>
          <a:p>
            <a:pPr indent="0" lvl="0" marL="0" rtl="0" algn="l">
              <a:spcBef>
                <a:spcPts val="1200"/>
              </a:spcBef>
              <a:spcAft>
                <a:spcPts val="0"/>
              </a:spcAft>
              <a:buNone/>
            </a:pPr>
            <a:r>
              <a:rPr lang="en"/>
              <a:t>	x2 -&gt; x2 * w2</a:t>
            </a:r>
            <a:endParaRPr/>
          </a:p>
          <a:p>
            <a:pPr indent="0" lvl="0" marL="0" rtl="0" algn="l">
              <a:spcBef>
                <a:spcPts val="1200"/>
              </a:spcBef>
              <a:spcAft>
                <a:spcPts val="0"/>
              </a:spcAft>
              <a:buNone/>
            </a:pPr>
            <a:r>
              <a:rPr lang="en"/>
              <a:t>2. All steps are added together with a bias. </a:t>
            </a:r>
            <a:endParaRPr/>
          </a:p>
          <a:p>
            <a:pPr indent="0" lvl="0" marL="0" rtl="0" algn="l">
              <a:spcBef>
                <a:spcPts val="1200"/>
              </a:spcBef>
              <a:spcAft>
                <a:spcPts val="0"/>
              </a:spcAft>
              <a:buNone/>
            </a:pPr>
            <a:r>
              <a:rPr lang="en"/>
              <a:t>sum = (x1*w1) + (x2*w2) + b</a:t>
            </a:r>
            <a:endParaRPr/>
          </a:p>
          <a:p>
            <a:pPr indent="0" lvl="0" marL="0" rtl="0" algn="l">
              <a:spcBef>
                <a:spcPts val="1200"/>
              </a:spcBef>
              <a:spcAft>
                <a:spcPts val="0"/>
              </a:spcAft>
              <a:buNone/>
            </a:pPr>
            <a:r>
              <a:rPr lang="en"/>
              <a:t>3. The summation is passed through an activation function. </a:t>
            </a:r>
            <a:endParaRPr/>
          </a:p>
          <a:p>
            <a:pPr indent="0" lvl="0" marL="0" rtl="0" algn="l">
              <a:spcBef>
                <a:spcPts val="1200"/>
              </a:spcBef>
              <a:spcAft>
                <a:spcPts val="0"/>
              </a:spcAft>
              <a:buNone/>
            </a:pPr>
            <a:r>
              <a:rPr lang="en"/>
              <a:t>y = f(sum)</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FNNs vs. RNNs</a:t>
            </a:r>
            <a:endParaRPr/>
          </a:p>
        </p:txBody>
      </p:sp>
      <p:pic>
        <p:nvPicPr>
          <p:cNvPr id="289" name="Google Shape;289;p42"/>
          <p:cNvPicPr preferRelativeResize="0"/>
          <p:nvPr/>
        </p:nvPicPr>
        <p:blipFill rotWithShape="1">
          <a:blip r:embed="rId3">
            <a:alphaModFix/>
          </a:blip>
          <a:srcRect b="4170" l="-23380" r="23379" t="-4170"/>
          <a:stretch/>
        </p:blipFill>
        <p:spPr>
          <a:xfrm>
            <a:off x="1862325" y="2078875"/>
            <a:ext cx="4821049" cy="2410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Few More</a:t>
            </a:r>
            <a:r>
              <a:rPr lang="en"/>
              <a:t> Types of Neural Networks</a:t>
            </a:r>
            <a:endParaRPr/>
          </a:p>
          <a:p>
            <a:pPr indent="0" lvl="0" marL="0" rtl="0" algn="l">
              <a:spcBef>
                <a:spcPts val="0"/>
              </a:spcBef>
              <a:spcAft>
                <a:spcPts val="0"/>
              </a:spcAft>
              <a:buNone/>
            </a:pPr>
            <a:r>
              <a:t/>
            </a:r>
            <a:endParaRPr/>
          </a:p>
        </p:txBody>
      </p:sp>
      <p:sp>
        <p:nvSpPr>
          <p:cNvPr id="295" name="Google Shape;295;p43"/>
          <p:cNvSpPr txBox="1"/>
          <p:nvPr>
            <p:ph idx="1" type="body"/>
          </p:nvPr>
        </p:nvSpPr>
        <p:spPr>
          <a:xfrm>
            <a:off x="729450" y="2078875"/>
            <a:ext cx="7688700" cy="2871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u="sng">
                <a:solidFill>
                  <a:schemeClr val="accent5"/>
                </a:solidFill>
                <a:hlinkClick r:id="rId3">
                  <a:extLst>
                    <a:ext uri="{A12FA001-AC4F-418D-AE19-62706E023703}">
                      <ahyp:hlinkClr val="tx"/>
                    </a:ext>
                  </a:extLst>
                </a:hlinkClick>
              </a:rPr>
              <a:t>Convolutional Neural Networks (CNN)</a:t>
            </a:r>
            <a:endParaRPr/>
          </a:p>
          <a:p>
            <a:pPr indent="-293211" lvl="1" marL="914400" rtl="0" algn="l">
              <a:spcBef>
                <a:spcPts val="0"/>
              </a:spcBef>
              <a:spcAft>
                <a:spcPts val="0"/>
              </a:spcAft>
              <a:buSzPct val="100000"/>
              <a:buChar char="○"/>
            </a:pPr>
            <a:r>
              <a:rPr lang="en"/>
              <a:t>A FNN that transformed Computer Vision tasks. Uses layers, basically filters to process information. </a:t>
            </a:r>
            <a:endParaRPr/>
          </a:p>
          <a:p>
            <a:pPr indent="-304958" lvl="0" marL="457200" rtl="0" algn="l">
              <a:spcBef>
                <a:spcPts val="0"/>
              </a:spcBef>
              <a:spcAft>
                <a:spcPts val="0"/>
              </a:spcAft>
              <a:buSzPct val="100000"/>
              <a:buChar char="●"/>
            </a:pPr>
            <a:r>
              <a:rPr lang="en" u="sng">
                <a:solidFill>
                  <a:schemeClr val="hlink"/>
                </a:solidFill>
                <a:hlinkClick r:id="rId4"/>
              </a:rPr>
              <a:t>Long Short-Term Memory</a:t>
            </a:r>
            <a:endParaRPr/>
          </a:p>
          <a:p>
            <a:pPr indent="-293211" lvl="1" marL="914400" rtl="0" algn="l">
              <a:spcBef>
                <a:spcPts val="0"/>
              </a:spcBef>
              <a:spcAft>
                <a:spcPts val="0"/>
              </a:spcAft>
              <a:buSzPct val="100000"/>
              <a:buChar char="○"/>
            </a:pPr>
            <a:r>
              <a:rPr lang="en"/>
              <a:t>A type of RNN that excels at capturing long term information, widely used in deep learning applications. </a:t>
            </a:r>
            <a:endParaRPr/>
          </a:p>
          <a:p>
            <a:pPr indent="-304958" lvl="0" marL="457200" rtl="0" algn="l">
              <a:spcBef>
                <a:spcPts val="0"/>
              </a:spcBef>
              <a:spcAft>
                <a:spcPts val="0"/>
              </a:spcAft>
              <a:buSzPct val="100000"/>
              <a:buChar char="●"/>
            </a:pPr>
            <a:r>
              <a:rPr lang="en" u="sng">
                <a:solidFill>
                  <a:schemeClr val="hlink"/>
                </a:solidFill>
                <a:hlinkClick r:id="rId5"/>
              </a:rPr>
              <a:t>Autoencoders</a:t>
            </a:r>
            <a:endParaRPr/>
          </a:p>
          <a:p>
            <a:pPr indent="-293211" lvl="1" marL="914400" rtl="0" algn="l">
              <a:spcBef>
                <a:spcPts val="0"/>
              </a:spcBef>
              <a:spcAft>
                <a:spcPts val="0"/>
              </a:spcAft>
              <a:buSzPct val="100000"/>
              <a:buChar char="○"/>
            </a:pPr>
            <a:r>
              <a:rPr lang="en"/>
              <a:t>Uses two functions: an </a:t>
            </a:r>
            <a:r>
              <a:rPr b="1" lang="en"/>
              <a:t>encoding function</a:t>
            </a:r>
            <a:r>
              <a:rPr lang="en"/>
              <a:t> to represent higher level data, and a </a:t>
            </a:r>
            <a:r>
              <a:rPr b="1" lang="en"/>
              <a:t>decoding function</a:t>
            </a:r>
            <a:r>
              <a:rPr lang="en"/>
              <a:t> to get that higher level data back from its simplified representation. Generally they are feedforward, but there are recurrent ones as well. Represents our data without the need for labels. Often used in facial recognition, anomaly detection, etc. </a:t>
            </a:r>
            <a:endParaRPr/>
          </a:p>
          <a:p>
            <a:pPr indent="-304958" lvl="0" marL="457200" rtl="0" algn="l">
              <a:spcBef>
                <a:spcPts val="0"/>
              </a:spcBef>
              <a:spcAft>
                <a:spcPts val="0"/>
              </a:spcAft>
              <a:buSzPct val="100000"/>
              <a:buChar char="●"/>
            </a:pPr>
            <a:r>
              <a:rPr lang="en" u="sng">
                <a:solidFill>
                  <a:schemeClr val="hlink"/>
                </a:solidFill>
                <a:hlinkClick r:id="rId6"/>
              </a:rPr>
              <a:t>Generative Adversarial Networks (GANs)</a:t>
            </a:r>
            <a:endParaRPr/>
          </a:p>
          <a:p>
            <a:pPr indent="-293211" lvl="1" marL="914400" rtl="0" algn="l">
              <a:spcBef>
                <a:spcPts val="0"/>
              </a:spcBef>
              <a:spcAft>
                <a:spcPts val="0"/>
              </a:spcAft>
              <a:buSzPct val="100000"/>
              <a:buChar char="○"/>
            </a:pPr>
            <a:r>
              <a:rPr lang="en"/>
              <a:t>Consists of two models: a </a:t>
            </a:r>
            <a:r>
              <a:rPr b="1" lang="en"/>
              <a:t>generator</a:t>
            </a:r>
            <a:r>
              <a:rPr lang="en"/>
              <a:t> and a </a:t>
            </a:r>
            <a:r>
              <a:rPr b="1" lang="en"/>
              <a:t>discriminator. </a:t>
            </a:r>
            <a:r>
              <a:rPr lang="en"/>
              <a:t>The two models train together until the generator can fool the discriminator at least half the time. A really famous case of GAN use is </a:t>
            </a:r>
            <a:r>
              <a:rPr lang="en" u="sng">
                <a:solidFill>
                  <a:schemeClr val="hlink"/>
                </a:solidFill>
                <a:hlinkClick r:id="rId7"/>
              </a:rPr>
              <a:t>this</a:t>
            </a:r>
            <a:r>
              <a:rPr lang="en"/>
              <a:t>.</a:t>
            </a:r>
            <a:endParaRPr/>
          </a:p>
          <a:p>
            <a:pPr indent="-304958" lvl="0" marL="457200" rtl="0" algn="l">
              <a:spcBef>
                <a:spcPts val="0"/>
              </a:spcBef>
              <a:spcAft>
                <a:spcPts val="0"/>
              </a:spcAft>
              <a:buSzPct val="100000"/>
              <a:buChar char="●"/>
            </a:pPr>
            <a:r>
              <a:rPr lang="en" u="sng">
                <a:solidFill>
                  <a:schemeClr val="hlink"/>
                </a:solidFill>
                <a:hlinkClick r:id="rId8"/>
              </a:rPr>
              <a:t>Transformers</a:t>
            </a:r>
            <a:endParaRPr/>
          </a:p>
          <a:p>
            <a:pPr indent="-293211" lvl="1" marL="914400" rtl="0" algn="l">
              <a:spcBef>
                <a:spcPts val="0"/>
              </a:spcBef>
              <a:spcAft>
                <a:spcPts val="0"/>
              </a:spcAft>
              <a:buSzPct val="100000"/>
              <a:buChar char="○"/>
            </a:pPr>
            <a:r>
              <a:rPr lang="en"/>
              <a:t>An RNN that is used to solve sequence transduction- ie given an input, give me its transformed output. Example: translating from English to Bosnian. </a:t>
            </a:r>
            <a:br>
              <a:rPr lang="en"/>
            </a:br>
            <a:r>
              <a:rPr lang="en"/>
              <a:t>Found often in text-to-speech, translation, and in special cases like GPT- to generate content based on questions (GPT stands for generative pre-trained transformer)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 Function	</a:t>
            </a:r>
            <a:endParaRPr/>
          </a:p>
        </p:txBody>
      </p:sp>
      <p:sp>
        <p:nvSpPr>
          <p:cNvPr id="106" name="Google Shape;106;p16"/>
          <p:cNvSpPr txBox="1"/>
          <p:nvPr>
            <p:ph idx="1" type="body"/>
          </p:nvPr>
        </p:nvSpPr>
        <p:spPr>
          <a:xfrm>
            <a:off x="729450" y="1966377"/>
            <a:ext cx="7688700" cy="605400"/>
          </a:xfrm>
          <a:prstGeom prst="rect">
            <a:avLst/>
          </a:prstGeom>
        </p:spPr>
        <p:txBody>
          <a:bodyPr anchorCtr="0" anchor="t" bIns="91425" lIns="91425" spcFirstLastPara="1" rIns="91425" wrap="square" tIns="91425">
            <a:normAutofit fontScale="25000" lnSpcReduction="20000"/>
          </a:bodyPr>
          <a:lstStyle/>
          <a:p>
            <a:pPr indent="-297143" lvl="0" marL="457200" rtl="0" algn="l">
              <a:spcBef>
                <a:spcPts val="0"/>
              </a:spcBef>
              <a:spcAft>
                <a:spcPts val="0"/>
              </a:spcAft>
              <a:buSzPct val="100000"/>
              <a:buChar char="●"/>
            </a:pPr>
            <a:r>
              <a:rPr lang="en" sz="4317"/>
              <a:t>Used to turn some unbounded input into a nice predictable output. </a:t>
            </a:r>
            <a:endParaRPr sz="4317"/>
          </a:p>
          <a:p>
            <a:pPr indent="-297143" lvl="0" marL="457200" rtl="0" algn="l">
              <a:spcBef>
                <a:spcPts val="0"/>
              </a:spcBef>
              <a:spcAft>
                <a:spcPts val="0"/>
              </a:spcAft>
              <a:buSzPct val="100000"/>
              <a:buChar char="●"/>
            </a:pPr>
            <a:r>
              <a:rPr lang="en" sz="4317"/>
              <a:t>One common activation function is the sigmoid function. You can see as input (x) approaches -∞, f(x) converges to 0. As x approaches ∞, f(x) converges to 1.</a:t>
            </a:r>
            <a:r>
              <a:rPr lang="en"/>
              <a:t> </a:t>
            </a:r>
            <a:endParaRPr/>
          </a:p>
        </p:txBody>
      </p:sp>
      <p:pic>
        <p:nvPicPr>
          <p:cNvPr id="107" name="Google Shape;107;p16"/>
          <p:cNvPicPr preferRelativeResize="0"/>
          <p:nvPr/>
        </p:nvPicPr>
        <p:blipFill>
          <a:blip r:embed="rId3">
            <a:alphaModFix/>
          </a:blip>
          <a:stretch>
            <a:fillRect/>
          </a:stretch>
        </p:blipFill>
        <p:spPr>
          <a:xfrm>
            <a:off x="1838050" y="2614075"/>
            <a:ext cx="4711599" cy="2529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113" name="Google Shape;113;p17"/>
          <p:cNvSpPr txBox="1"/>
          <p:nvPr>
            <p:ph idx="1" type="body"/>
          </p:nvPr>
        </p:nvSpPr>
        <p:spPr>
          <a:xfrm>
            <a:off x="729450" y="2078875"/>
            <a:ext cx="7688700" cy="2933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575"/>
              <a:t>Assume we have a 2-input neuron that uses the sigmoid activation function.  </a:t>
            </a:r>
            <a:r>
              <a:rPr lang="en" sz="3575" u="sng">
                <a:solidFill>
                  <a:schemeClr val="hlink"/>
                </a:solidFill>
                <a:hlinkClick r:id="rId3"/>
              </a:rPr>
              <a:t>Sigmoid calculator</a:t>
            </a:r>
            <a:r>
              <a:rPr lang="en" sz="3575"/>
              <a:t>. </a:t>
            </a:r>
            <a:endParaRPr sz="3575"/>
          </a:p>
          <a:p>
            <a:pPr indent="0" lvl="0" marL="0" rtl="0" algn="l">
              <a:spcBef>
                <a:spcPts val="1200"/>
              </a:spcBef>
              <a:spcAft>
                <a:spcPts val="0"/>
              </a:spcAft>
              <a:buNone/>
            </a:pPr>
            <a:r>
              <a:rPr lang="en" sz="3575"/>
              <a:t>w = {0,1}</a:t>
            </a:r>
            <a:endParaRPr sz="3575"/>
          </a:p>
          <a:p>
            <a:pPr indent="0" lvl="0" marL="0" rtl="0" algn="l">
              <a:spcBef>
                <a:spcPts val="1200"/>
              </a:spcBef>
              <a:spcAft>
                <a:spcPts val="0"/>
              </a:spcAft>
              <a:buNone/>
            </a:pPr>
            <a:r>
              <a:rPr lang="en" sz="3575"/>
              <a:t>b=4</a:t>
            </a:r>
            <a:endParaRPr sz="3575"/>
          </a:p>
          <a:p>
            <a:pPr indent="0" lvl="0" marL="0" rtl="0" algn="l">
              <a:spcBef>
                <a:spcPts val="1200"/>
              </a:spcBef>
              <a:spcAft>
                <a:spcPts val="0"/>
              </a:spcAft>
              <a:buNone/>
            </a:pPr>
            <a:r>
              <a:t/>
            </a:r>
            <a:endParaRPr sz="3575"/>
          </a:p>
          <a:p>
            <a:pPr indent="0" lvl="0" marL="0" rtl="0" algn="l">
              <a:spcBef>
                <a:spcPts val="1200"/>
              </a:spcBef>
              <a:spcAft>
                <a:spcPts val="0"/>
              </a:spcAft>
              <a:buNone/>
            </a:pPr>
            <a:r>
              <a:rPr lang="en" sz="3575"/>
              <a:t>Let's give an input of  x = [2,3] </a:t>
            </a:r>
            <a:endParaRPr sz="3575"/>
          </a:p>
          <a:p>
            <a:pPr indent="0" lvl="0" marL="0" rtl="0" algn="l">
              <a:spcBef>
                <a:spcPts val="1200"/>
              </a:spcBef>
              <a:spcAft>
                <a:spcPts val="0"/>
              </a:spcAft>
              <a:buNone/>
            </a:pPr>
            <a:r>
              <a:rPr lang="en" sz="3575"/>
              <a:t>sum = (x1*w1) + (x2*w2) + b</a:t>
            </a:r>
            <a:endParaRPr sz="3575"/>
          </a:p>
          <a:p>
            <a:pPr indent="0" lvl="0" marL="0" rtl="0" algn="l">
              <a:spcBef>
                <a:spcPts val="1200"/>
              </a:spcBef>
              <a:spcAft>
                <a:spcPts val="0"/>
              </a:spcAft>
              <a:buNone/>
            </a:pPr>
            <a:r>
              <a:rPr lang="en" sz="3575"/>
              <a:t>sum = 2*0 + 3*1 = 3 + 4 = 7</a:t>
            </a:r>
            <a:endParaRPr sz="3575"/>
          </a:p>
          <a:p>
            <a:pPr indent="0" lvl="0" marL="0" rtl="0" algn="l">
              <a:spcBef>
                <a:spcPts val="1200"/>
              </a:spcBef>
              <a:spcAft>
                <a:spcPts val="0"/>
              </a:spcAft>
              <a:buNone/>
            </a:pPr>
            <a:r>
              <a:rPr lang="en" sz="3575"/>
              <a:t>y = f(7)  =</a:t>
            </a:r>
            <a:r>
              <a:rPr lang="en" sz="3575"/>
              <a:t> 0.999</a:t>
            </a:r>
            <a:endParaRPr sz="3575"/>
          </a:p>
          <a:p>
            <a:pPr indent="0" lvl="0" marL="0" rtl="0" algn="l">
              <a:spcBef>
                <a:spcPts val="1200"/>
              </a:spcBef>
              <a:spcAft>
                <a:spcPts val="0"/>
              </a:spcAft>
              <a:buNone/>
            </a:pPr>
            <a:r>
              <a:rPr lang="en" sz="3575"/>
              <a:t>The process of passing inputs forward to get a result is called </a:t>
            </a:r>
            <a:r>
              <a:rPr b="1" i="1" lang="en" sz="3575"/>
              <a:t>feedforward. </a:t>
            </a:r>
            <a:endParaRPr b="1" i="1" sz="3575"/>
          </a:p>
          <a:p>
            <a:pPr indent="0" lvl="0" marL="0" rtl="0" algn="l">
              <a:spcBef>
                <a:spcPts val="1200"/>
              </a:spcBef>
              <a:spcAft>
                <a:spcPts val="0"/>
              </a:spcAft>
              <a:buNone/>
            </a:pPr>
            <a:r>
              <a:rPr lang="en" sz="3575"/>
              <a:t>We can validate this result with our code implemented neural network.</a:t>
            </a:r>
            <a:endParaRPr sz="3575"/>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form a neural network, combine neurons</a:t>
            </a:r>
            <a:endParaRPr/>
          </a:p>
        </p:txBody>
      </p:sp>
      <p:pic>
        <p:nvPicPr>
          <p:cNvPr id="119" name="Google Shape;119;p18"/>
          <p:cNvPicPr preferRelativeResize="0"/>
          <p:nvPr/>
        </p:nvPicPr>
        <p:blipFill>
          <a:blip r:embed="rId3">
            <a:alphaModFix/>
          </a:blip>
          <a:stretch>
            <a:fillRect/>
          </a:stretch>
        </p:blipFill>
        <p:spPr>
          <a:xfrm>
            <a:off x="1106789" y="1947624"/>
            <a:ext cx="3148736" cy="2695325"/>
          </a:xfrm>
          <a:prstGeom prst="rect">
            <a:avLst/>
          </a:prstGeom>
          <a:noFill/>
          <a:ln>
            <a:noFill/>
          </a:ln>
        </p:spPr>
      </p:pic>
      <p:sp>
        <p:nvSpPr>
          <p:cNvPr id="120" name="Google Shape;120;p18"/>
          <p:cNvSpPr txBox="1"/>
          <p:nvPr/>
        </p:nvSpPr>
        <p:spPr>
          <a:xfrm>
            <a:off x="4942700" y="2092925"/>
            <a:ext cx="3529500" cy="2239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This neural network has 2 inputs, a hidden layer of four neurons and an output layer with 1 neuron.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Notice the outputs of the hidden layer are in the inputs  of the output layer. </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Layers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Hidden layers are any layer between the input and output layers. </a:t>
            </a:r>
            <a:endParaRPr/>
          </a:p>
          <a:p>
            <a:pPr indent="-311150" lvl="0" marL="457200" rtl="0" algn="l">
              <a:spcBef>
                <a:spcPts val="0"/>
              </a:spcBef>
              <a:spcAft>
                <a:spcPts val="0"/>
              </a:spcAft>
              <a:buSzPts val="1300"/>
              <a:buChar char="●"/>
            </a:pPr>
            <a:r>
              <a:rPr lang="en"/>
              <a:t>Neural networks can have many layers. If they have more than three layers, it is generally considered to be </a:t>
            </a:r>
            <a:r>
              <a:rPr b="1" i="1" lang="en" u="sng">
                <a:solidFill>
                  <a:schemeClr val="hlink"/>
                </a:solidFill>
                <a:hlinkClick r:id="rId3"/>
              </a:rPr>
              <a:t>deep learning</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Feeding Forward</a:t>
            </a:r>
            <a:endParaRPr/>
          </a:p>
        </p:txBody>
      </p:sp>
      <p:sp>
        <p:nvSpPr>
          <p:cNvPr id="132" name="Google Shape;132;p20"/>
          <p:cNvSpPr txBox="1"/>
          <p:nvPr>
            <p:ph idx="1" type="body"/>
          </p:nvPr>
        </p:nvSpPr>
        <p:spPr>
          <a:xfrm>
            <a:off x="3829400" y="2078875"/>
            <a:ext cx="45888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Let's assume all neurons have the weight of {0,1}, a bias of 0, and and use the sigmoid as their activation function. </a:t>
            </a:r>
            <a:endParaRPr/>
          </a:p>
          <a:p>
            <a:pPr indent="-311150" lvl="0" marL="457200" rtl="0" algn="l">
              <a:spcBef>
                <a:spcPts val="0"/>
              </a:spcBef>
              <a:spcAft>
                <a:spcPts val="0"/>
              </a:spcAft>
              <a:buSzPts val="1300"/>
              <a:buChar char="●"/>
            </a:pPr>
            <a:r>
              <a:rPr lang="en"/>
              <a:t>If we pass in x={2,3}</a:t>
            </a:r>
            <a:endParaRPr/>
          </a:p>
          <a:p>
            <a:pPr indent="-311150" lvl="0" marL="457200" rtl="0" algn="l">
              <a:spcBef>
                <a:spcPts val="0"/>
              </a:spcBef>
              <a:spcAft>
                <a:spcPts val="0"/>
              </a:spcAft>
              <a:buSzPts val="1300"/>
              <a:buChar char="●"/>
            </a:pPr>
            <a:r>
              <a:rPr lang="en"/>
              <a:t>We get </a:t>
            </a:r>
            <a:br>
              <a:rPr lang="en"/>
            </a:br>
            <a:r>
              <a:rPr lang="en"/>
              <a:t>h1 and h2 = f(w*x +b) = ((0*2)+(1*3)+0)=f(3) = 0.956</a:t>
            </a:r>
            <a:endParaRPr/>
          </a:p>
          <a:p>
            <a:pPr indent="-311150" lvl="0" marL="457200" rtl="0" algn="l">
              <a:spcBef>
                <a:spcPts val="0"/>
              </a:spcBef>
              <a:spcAft>
                <a:spcPts val="0"/>
              </a:spcAft>
              <a:buSzPts val="1300"/>
              <a:buChar char="●"/>
            </a:pPr>
            <a:r>
              <a:rPr lang="en"/>
              <a:t>Then o1 = f(w*[h1,h2]+b) </a:t>
            </a:r>
            <a:br>
              <a:rPr lang="en"/>
            </a:br>
            <a:r>
              <a:rPr lang="en"/>
              <a:t>f(0*0.956 + 1*0.956 + 0) = f(0.956) = ~0.722</a:t>
            </a:r>
            <a:endParaRPr/>
          </a:p>
        </p:txBody>
      </p:sp>
      <p:pic>
        <p:nvPicPr>
          <p:cNvPr id="133" name="Google Shape;133;p20"/>
          <p:cNvPicPr preferRelativeResize="0"/>
          <p:nvPr/>
        </p:nvPicPr>
        <p:blipFill>
          <a:blip r:embed="rId3">
            <a:alphaModFix/>
          </a:blip>
          <a:stretch>
            <a:fillRect/>
          </a:stretch>
        </p:blipFill>
        <p:spPr>
          <a:xfrm>
            <a:off x="793950" y="2356600"/>
            <a:ext cx="2796750" cy="127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 basic neural network</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say we have the following 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40" name="Google Shape;140;p21"/>
          <p:cNvGraphicFramePr/>
          <p:nvPr/>
        </p:nvGraphicFramePr>
        <p:xfrm>
          <a:off x="920250" y="2643100"/>
          <a:ext cx="3000000" cy="3000000"/>
        </p:xfrm>
        <a:graphic>
          <a:graphicData uri="http://schemas.openxmlformats.org/drawingml/2006/table">
            <a:tbl>
              <a:tblPr>
                <a:noFill/>
                <a:tableStyleId>{3FD2BE54-84AB-4C93-B90F-65F51A2B1CE3}</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Name</a:t>
                      </a:r>
                      <a:endParaRPr b="1"/>
                    </a:p>
                  </a:txBody>
                  <a:tcPr marT="91425" marB="91425" marR="91425" marL="91425"/>
                </a:tc>
                <a:tc>
                  <a:txBody>
                    <a:bodyPr/>
                    <a:lstStyle/>
                    <a:p>
                      <a:pPr indent="0" lvl="0" marL="0" rtl="0" algn="l">
                        <a:spcBef>
                          <a:spcPts val="0"/>
                        </a:spcBef>
                        <a:spcAft>
                          <a:spcPts val="0"/>
                        </a:spcAft>
                        <a:buNone/>
                      </a:pPr>
                      <a:r>
                        <a:rPr lang="en"/>
                        <a:t>Weight (kg)</a:t>
                      </a:r>
                      <a:endParaRPr/>
                    </a:p>
                  </a:txBody>
                  <a:tcPr marT="91425" marB="91425" marR="91425" marL="91425"/>
                </a:tc>
                <a:tc>
                  <a:txBody>
                    <a:bodyPr/>
                    <a:lstStyle/>
                    <a:p>
                      <a:pPr indent="0" lvl="0" marL="0" rtl="0" algn="l">
                        <a:spcBef>
                          <a:spcPts val="0"/>
                        </a:spcBef>
                        <a:spcAft>
                          <a:spcPts val="0"/>
                        </a:spcAft>
                        <a:buNone/>
                      </a:pPr>
                      <a:r>
                        <a:rPr lang="en"/>
                        <a:t>Height (cm)</a:t>
                      </a:r>
                      <a:endParaRPr/>
                    </a:p>
                  </a:txBody>
                  <a:tcPr marT="91425" marB="91425" marR="91425" marL="91425"/>
                </a:tc>
                <a:tc>
                  <a:txBody>
                    <a:bodyPr/>
                    <a:lstStyle/>
                    <a:p>
                      <a:pPr indent="0" lvl="0" marL="0" rtl="0" algn="l">
                        <a:spcBef>
                          <a:spcPts val="0"/>
                        </a:spcBef>
                        <a:spcAft>
                          <a:spcPts val="0"/>
                        </a:spcAft>
                        <a:buNone/>
                      </a:pPr>
                      <a:r>
                        <a:rPr lang="en"/>
                        <a:t>Gender</a:t>
                      </a:r>
                      <a:endParaRPr/>
                    </a:p>
                  </a:txBody>
                  <a:tcPr marT="91425" marB="91425" marR="91425" marL="91425"/>
                </a:tc>
              </a:tr>
              <a:tr h="381000">
                <a:tc>
                  <a:txBody>
                    <a:bodyPr/>
                    <a:lstStyle/>
                    <a:p>
                      <a:pPr indent="0" lvl="0" marL="0" rtl="0" algn="l">
                        <a:spcBef>
                          <a:spcPts val="0"/>
                        </a:spcBef>
                        <a:spcAft>
                          <a:spcPts val="0"/>
                        </a:spcAft>
                        <a:buNone/>
                      </a:pPr>
                      <a:r>
                        <a:rPr lang="en"/>
                        <a:t>Jordan</a:t>
                      </a:r>
                      <a:endParaRPr/>
                    </a:p>
                  </a:txBody>
                  <a:tcPr marT="91425" marB="91425" marR="91425" marL="91425"/>
                </a:tc>
                <a:tc>
                  <a:txBody>
                    <a:bodyPr/>
                    <a:lstStyle/>
                    <a:p>
                      <a:pPr indent="0" lvl="0" marL="0" rtl="0" algn="l">
                        <a:spcBef>
                          <a:spcPts val="0"/>
                        </a:spcBef>
                        <a:spcAft>
                          <a:spcPts val="0"/>
                        </a:spcAft>
                        <a:buNone/>
                      </a:pPr>
                      <a:r>
                        <a:rPr lang="en"/>
                        <a:t>70</a:t>
                      </a:r>
                      <a:endParaRPr/>
                    </a:p>
                  </a:txBody>
                  <a:tcPr marT="91425" marB="91425" marR="91425" marL="91425"/>
                </a:tc>
                <a:tc>
                  <a:txBody>
                    <a:bodyPr/>
                    <a:lstStyle/>
                    <a:p>
                      <a:pPr indent="0" lvl="0" marL="0" rtl="0" algn="l">
                        <a:spcBef>
                          <a:spcPts val="0"/>
                        </a:spcBef>
                        <a:spcAft>
                          <a:spcPts val="0"/>
                        </a:spcAft>
                        <a:buNone/>
                      </a:pPr>
                      <a:r>
                        <a:rPr lang="en"/>
                        <a:t>174</a:t>
                      </a:r>
                      <a:endParaRPr/>
                    </a:p>
                  </a:txBody>
                  <a:tcPr marT="91425" marB="91425" marR="91425" marL="91425"/>
                </a:tc>
                <a:tc>
                  <a:txBody>
                    <a:bodyPr/>
                    <a:lstStyle/>
                    <a:p>
                      <a:pPr indent="0" lvl="0" marL="0" rtl="0" algn="l">
                        <a:spcBef>
                          <a:spcPts val="0"/>
                        </a:spcBef>
                        <a:spcAft>
                          <a:spcPts val="0"/>
                        </a:spcAft>
                        <a:buNone/>
                      </a:pPr>
                      <a:r>
                        <a:rPr lang="en"/>
                        <a:t>M</a:t>
                      </a:r>
                      <a:endParaRPr/>
                    </a:p>
                  </a:txBody>
                  <a:tcPr marT="91425" marB="91425" marR="91425" marL="91425"/>
                </a:tc>
              </a:tr>
              <a:tr h="381000">
                <a:tc>
                  <a:txBody>
                    <a:bodyPr/>
                    <a:lstStyle/>
                    <a:p>
                      <a:pPr indent="0" lvl="0" marL="0" rtl="0" algn="l">
                        <a:spcBef>
                          <a:spcPts val="0"/>
                        </a:spcBef>
                        <a:spcAft>
                          <a:spcPts val="0"/>
                        </a:spcAft>
                        <a:buNone/>
                      </a:pPr>
                      <a:r>
                        <a:rPr lang="en"/>
                        <a:t>Sally</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160</a:t>
                      </a:r>
                      <a:endParaRPr/>
                    </a:p>
                  </a:txBody>
                  <a:tcPr marT="91425" marB="91425" marR="91425" marL="91425"/>
                </a:tc>
                <a:tc>
                  <a:txBody>
                    <a:bodyPr/>
                    <a:lstStyle/>
                    <a:p>
                      <a:pPr indent="0" lvl="0" marL="0" rtl="0" algn="l">
                        <a:spcBef>
                          <a:spcPts val="0"/>
                        </a:spcBef>
                        <a:spcAft>
                          <a:spcPts val="0"/>
                        </a:spcAft>
                        <a:buNone/>
                      </a:pPr>
                      <a:r>
                        <a:rPr lang="en"/>
                        <a:t>F</a:t>
                      </a:r>
                      <a:endParaRPr/>
                    </a:p>
                  </a:txBody>
                  <a:tcPr marT="91425" marB="91425" marR="91425" marL="91425"/>
                </a:tc>
              </a:tr>
              <a:tr h="381000">
                <a:tc>
                  <a:txBody>
                    <a:bodyPr/>
                    <a:lstStyle/>
                    <a:p>
                      <a:pPr indent="0" lvl="0" marL="0" rtl="0" algn="l">
                        <a:spcBef>
                          <a:spcPts val="0"/>
                        </a:spcBef>
                        <a:spcAft>
                          <a:spcPts val="0"/>
                        </a:spcAft>
                        <a:buNone/>
                      </a:pPr>
                      <a:r>
                        <a:rPr lang="en"/>
                        <a:t>Michael</a:t>
                      </a:r>
                      <a:endParaRPr/>
                    </a:p>
                  </a:txBody>
                  <a:tcPr marT="91425" marB="91425" marR="91425" marL="91425"/>
                </a:tc>
                <a:tc>
                  <a:txBody>
                    <a:bodyPr/>
                    <a:lstStyle/>
                    <a:p>
                      <a:pPr indent="0" lvl="0" marL="0" rtl="0" algn="l">
                        <a:spcBef>
                          <a:spcPts val="0"/>
                        </a:spcBef>
                        <a:spcAft>
                          <a:spcPts val="0"/>
                        </a:spcAft>
                        <a:buNone/>
                      </a:pPr>
                      <a:r>
                        <a:rPr lang="en"/>
                        <a:t>85</a:t>
                      </a:r>
                      <a:endParaRPr/>
                    </a:p>
                  </a:txBody>
                  <a:tcPr marT="91425" marB="91425" marR="91425" marL="91425"/>
                </a:tc>
                <a:tc>
                  <a:txBody>
                    <a:bodyPr/>
                    <a:lstStyle/>
                    <a:p>
                      <a:pPr indent="0" lvl="0" marL="0" rtl="0" algn="l">
                        <a:spcBef>
                          <a:spcPts val="0"/>
                        </a:spcBef>
                        <a:spcAft>
                          <a:spcPts val="0"/>
                        </a:spcAft>
                        <a:buNone/>
                      </a:pPr>
                      <a:r>
                        <a:rPr lang="en"/>
                        <a:t>188</a:t>
                      </a:r>
                      <a:endParaRPr/>
                    </a:p>
                  </a:txBody>
                  <a:tcPr marT="91425" marB="91425" marR="91425" marL="91425"/>
                </a:tc>
                <a:tc>
                  <a:txBody>
                    <a:bodyPr/>
                    <a:lstStyle/>
                    <a:p>
                      <a:pPr indent="0" lvl="0" marL="0" rtl="0" algn="l">
                        <a:spcBef>
                          <a:spcPts val="0"/>
                        </a:spcBef>
                        <a:spcAft>
                          <a:spcPts val="0"/>
                        </a:spcAft>
                        <a:buNone/>
                      </a:pPr>
                      <a:r>
                        <a:rPr lang="en"/>
                        <a:t>M</a:t>
                      </a:r>
                      <a:endParaRPr/>
                    </a:p>
                  </a:txBody>
                  <a:tcPr marT="91425" marB="91425" marR="91425" marL="91425"/>
                </a:tc>
              </a:tr>
              <a:tr h="381000">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c>
                  <a:txBody>
                    <a:bodyPr/>
                    <a:lstStyle/>
                    <a:p>
                      <a:pPr indent="0" lvl="0" marL="0" rtl="0" algn="l">
                        <a:spcBef>
                          <a:spcPts val="0"/>
                        </a:spcBef>
                        <a:spcAft>
                          <a:spcPts val="0"/>
                        </a:spcAft>
                        <a:buNone/>
                      </a:pPr>
                      <a:r>
                        <a:rPr lang="en"/>
                        <a:t>164</a:t>
                      </a:r>
                      <a:endParaRPr/>
                    </a:p>
                  </a:txBody>
                  <a:tcPr marT="91425" marB="91425" marR="91425" marL="91425"/>
                </a:tc>
                <a:tc>
                  <a:txBody>
                    <a:bodyPr/>
                    <a:lstStyle/>
                    <a:p>
                      <a:pPr indent="0" lvl="0" marL="0" rtl="0" algn="l">
                        <a:spcBef>
                          <a:spcPts val="0"/>
                        </a:spcBef>
                        <a:spcAft>
                          <a:spcPts val="0"/>
                        </a:spcAft>
                        <a:buNone/>
                      </a:pPr>
                      <a:r>
                        <a:rPr lang="en"/>
                        <a:t>F</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