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5f85b0b8f_4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5f85b0b8f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5f85b0b8f_4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5f85b0b8f_4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5f85b0b8f_4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5f85b0b8f_4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5f85b0b8f_4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5f85b0b8f_4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5f85b0b8f_4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5f85b0b8f_4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5f85b0b8f_4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5f85b0b8f_4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5f85b0b8f_4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5f85b0b8f_4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5f85b0b8f_4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a5f85b0b8f_4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5f85b0b8f_4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a5f85b0b8f_4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5f85b0b8f_4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a5f85b0b8f_4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5f85b0b8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5f85b0b8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5f85b0b8f_4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a5f85b0b8f_4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5f85b0b8f_4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5f85b0b8f_4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5f85b0b8f_4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5f85b0b8f_4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5f85b0b8f_4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a5f85b0b8f_4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a5f85b0b8f_4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a5f85b0b8f_4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5f85b0b8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5f85b0b8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5f85b0b8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5f85b0b8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5f85b0b8f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5f85b0b8f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5f85b0b8f_4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5f85b0b8f_4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5f85b0b8f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5f85b0b8f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5f85b0b8f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5f85b0b8f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5f85b0b8f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5f85b0b8f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youtube.com/watch?v=FgakZw6K1QQ" TargetMode="External"/><Relationship Id="rId4" Type="http://schemas.openxmlformats.org/officeDocument/2006/relationships/hyperlink" Target="https://www.youtube.com/watch?v=azXCzI57Yfc" TargetMode="External"/><Relationship Id="rId11" Type="http://schemas.openxmlformats.org/officeDocument/2006/relationships/hyperlink" Target="https://www.youtube.com/watch?v=scMntW3s-Wk" TargetMode="External"/><Relationship Id="rId10" Type="http://schemas.openxmlformats.org/officeDocument/2006/relationships/hyperlink" Target="https://www.youtube.com/watch?v=HbDHohXPLnU" TargetMode="External"/><Relationship Id="rId9" Type="http://schemas.openxmlformats.org/officeDocument/2006/relationships/hyperlink" Target="https://www.youtube.com/watch?v=3jmcHZq3A5s" TargetMode="External"/><Relationship Id="rId5" Type="http://schemas.openxmlformats.org/officeDocument/2006/relationships/hyperlink" Target="https://www.youtube.com/watch?v=bfS7JAjiOMI" TargetMode="External"/><Relationship Id="rId6" Type="http://schemas.openxmlformats.org/officeDocument/2006/relationships/hyperlink" Target="https://www.youtube.com/watch?v=NEaUSP4YerM" TargetMode="External"/><Relationship Id="rId7" Type="http://schemas.openxmlformats.org/officeDocument/2006/relationships/hyperlink" Target="https://www.youtube.com/watch?v=eN0wFzBA4Sc" TargetMode="External"/><Relationship Id="rId8" Type="http://schemas.openxmlformats.org/officeDocument/2006/relationships/hyperlink" Target="https://www.youtube.com/watch?v=PNcxAbZX5X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youtube.com/watch?v=O2L2Uv9pdDA" TargetMode="External"/><Relationship Id="rId4" Type="http://schemas.openxmlformats.org/officeDocument/2006/relationships/hyperlink" Target="https://www.youtube.com/watch?v=azXCzI57Yfc" TargetMode="External"/><Relationship Id="rId5" Type="http://schemas.openxmlformats.org/officeDocument/2006/relationships/hyperlink" Target="https://www.youtube.com/watch?v=yIYKR4sgzI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youtube.com/watch?v=7ArmBVF2dCs" TargetMode="External"/><Relationship Id="rId4" Type="http://schemas.openxmlformats.org/officeDocument/2006/relationships/hyperlink" Target="https://www.youtube.com/watch?v=Xm2C_gTAl8c" TargetMode="External"/><Relationship Id="rId5" Type="http://schemas.openxmlformats.org/officeDocument/2006/relationships/hyperlink" Target="https://www.youtube.com/watch?v=NGf0voTMlcs" TargetMode="External"/><Relationship Id="rId6" Type="http://schemas.openxmlformats.org/officeDocument/2006/relationships/hyperlink" Target="https://www.youtube.com/watch?v=Q81RR3yKn30" TargetMode="External"/><Relationship Id="rId7" Type="http://schemas.openxmlformats.org/officeDocument/2006/relationships/hyperlink" Target="https://www.youtube.com/watch?v=dtkGq9tdYcI" TargetMode="External"/><Relationship Id="rId8" Type="http://schemas.openxmlformats.org/officeDocument/2006/relationships/hyperlink" Target="https://www.youtube.com/watch?v=QptI-vDle8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youtube.com/watch?v=HVXime0nQeI" TargetMode="External"/><Relationship Id="rId4" Type="http://schemas.openxmlformats.org/officeDocument/2006/relationships/hyperlink" Target="https://www.youtube.com/watch?v=efR1C6CvhmE" TargetMode="External"/><Relationship Id="rId5" Type="http://schemas.openxmlformats.org/officeDocument/2006/relationships/hyperlink" Target="https://www.youtube.com/watch?v=aircAruvnKk" TargetMode="External"/><Relationship Id="rId6" Type="http://schemas.openxmlformats.org/officeDocument/2006/relationships/hyperlink" Target="https://www.youtube.com/watch?v=1dKRdX9bfIo"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youtube.com/watch?v=_L39rN6gz7Y" TargetMode="External"/><Relationship Id="rId4" Type="http://schemas.openxmlformats.org/officeDocument/2006/relationships/hyperlink" Target="https://www.youtube.com/watch?v=3CC4N4z3GJc" TargetMode="External"/><Relationship Id="rId5" Type="http://schemas.openxmlformats.org/officeDocument/2006/relationships/hyperlink" Target="https://www.youtube.com/watch?v=v6VJ2RO66A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youtube.com/watch?v=4b5d3muPQmA" TargetMode="External"/><Relationship Id="rId4" Type="http://schemas.openxmlformats.org/officeDocument/2006/relationships/hyperlink" Target="https://www.youtube.com/watch?v=7xHsRkOdVwo" TargetMode="External"/><Relationship Id="rId5" Type="http://schemas.openxmlformats.org/officeDocument/2006/relationships/hyperlink" Target="https://www.youtube.com/watch?v=7xHsRkOdVwo" TargetMode="External"/><Relationship Id="rId6" Type="http://schemas.openxmlformats.org/officeDocument/2006/relationships/hyperlink" Target="https://www.youtube.com/watch?v=RDZUdRSDOok" TargetMode="External"/><Relationship Id="rId7" Type="http://schemas.openxmlformats.org/officeDocument/2006/relationships/hyperlink" Target="https://www.youtube.com/watch?v=Evc53OaDTFc" TargetMode="External"/><Relationship Id="rId8" Type="http://schemas.openxmlformats.org/officeDocument/2006/relationships/hyperlink" Target="https://www.youtube.com/watch?v=Evc53OaDTFc"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youtube.com/watch?v=RdT7bhm1M3E" TargetMode="External"/><Relationship Id="rId4" Type="http://schemas.openxmlformats.org/officeDocument/2006/relationships/hyperlink" Target="https://www.youtube.com/watch?v=uxsDKhZHDcc" TargetMode="External"/><Relationship Id="rId5" Type="http://schemas.openxmlformats.org/officeDocument/2006/relationships/hyperlink" Target="https://www.youtube.com/watch?v=g4Lf0wDzAnI" TargetMode="External"/><Relationship Id="rId6" Type="http://schemas.openxmlformats.org/officeDocument/2006/relationships/hyperlink" Target="https://www.youtube.com/watch?v=NaldkmCouLw" TargetMode="External"/><Relationship Id="rId7" Type="http://schemas.openxmlformats.org/officeDocument/2006/relationships/hyperlink" Target="https://www.youtube.com/watch?v=wT2yLNUfy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youtube.com/watch?v=WGlMlS_Yydk" TargetMode="External"/><Relationship Id="rId4" Type="http://schemas.openxmlformats.org/officeDocument/2006/relationships/hyperlink" Target="https://www.youtube.com/watch?v=GcgfSJAaBto" TargetMode="External"/><Relationship Id="rId5" Type="http://schemas.openxmlformats.org/officeDocument/2006/relationships/hyperlink" Target="https://www.youtube.com/watch?v=4WlvyjrqC00"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youtube.com/watch?v=lSouaYx3TI4" TargetMode="External"/><Relationship Id="rId4" Type="http://schemas.openxmlformats.org/officeDocument/2006/relationships/hyperlink" Target="https://lzpdatascience.medium.com/what-is-the-difference-between-carma-and-apriori-dcb15ab6bfb5" TargetMode="External"/><Relationship Id="rId5" Type="http://schemas.openxmlformats.org/officeDocument/2006/relationships/hyperlink" Target="https://hevodata.com/learn/sequence-pattern-mining/#spad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kaggle.com/datasets/fedesoriano/stroke-prediction-dataset/data" TargetMode="External"/><Relationship Id="rId4" Type="http://schemas.openxmlformats.org/officeDocument/2006/relationships/hyperlink" Target="https://github.com/psavarmattas/Stroke-Prediction-ML-Model" TargetMode="External"/><Relationship Id="rId5" Type="http://schemas.openxmlformats.org/officeDocument/2006/relationships/hyperlink" Target="https://www.kaggle.com/datasets/johnsmith88/heart-disease-dataset/data" TargetMode="External"/><Relationship Id="rId6" Type="http://schemas.openxmlformats.org/officeDocument/2006/relationships/hyperlink" Target="https://github.com/duckduckgrayduck/python-course-2023/tree/main/ai%20day%201%20-%20supervised%20lear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Artificial Intelligence Day 1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unsupervised learning</a:t>
            </a:r>
            <a:endParaRPr/>
          </a:p>
        </p:txBody>
      </p:sp>
      <p:sp>
        <p:nvSpPr>
          <p:cNvPr id="140" name="Google Shape;140;p22"/>
          <p:cNvSpPr txBox="1"/>
          <p:nvPr>
            <p:ph idx="1" type="body"/>
          </p:nvPr>
        </p:nvSpPr>
        <p:spPr>
          <a:xfrm>
            <a:off x="729450" y="2078875"/>
            <a:ext cx="7688700" cy="1743900"/>
          </a:xfrm>
          <a:prstGeom prst="rect">
            <a:avLst/>
          </a:prstGeom>
        </p:spPr>
        <p:txBody>
          <a:bodyPr anchorCtr="0" anchor="t" bIns="91425" lIns="91425" spcFirstLastPara="1" rIns="91425" wrap="square" tIns="91425">
            <a:normAutofit fontScale="77500" lnSpcReduction="20000"/>
          </a:bodyPr>
          <a:lstStyle/>
          <a:p>
            <a:pPr indent="-292576" lvl="0" marL="457200" rtl="0" algn="l">
              <a:spcBef>
                <a:spcPts val="0"/>
              </a:spcBef>
              <a:spcAft>
                <a:spcPts val="0"/>
              </a:spcAft>
              <a:buSzPct val="100000"/>
              <a:buChar char="●"/>
            </a:pPr>
            <a:r>
              <a:rPr b="1" lang="en"/>
              <a:t>Clustering: </a:t>
            </a:r>
            <a:r>
              <a:rPr lang="en"/>
              <a:t>An unsupervised learning technique where the goal is to group similar data points together based on certain characteristics. (Discrete)</a:t>
            </a:r>
            <a:endParaRPr/>
          </a:p>
          <a:p>
            <a:pPr indent="-292576" lvl="0" marL="457200" rtl="0" algn="l">
              <a:spcBef>
                <a:spcPts val="0"/>
              </a:spcBef>
              <a:spcAft>
                <a:spcPts val="0"/>
              </a:spcAft>
              <a:buSzPct val="100000"/>
              <a:buChar char="●"/>
            </a:pPr>
            <a:r>
              <a:rPr b="1" lang="en"/>
              <a:t>Association Rule Mining: </a:t>
            </a:r>
            <a:r>
              <a:rPr lang="en"/>
              <a:t>a technique used to uncover relationships between different items or variables in a dataset. The primary focus is on identifying sets of items that frequently occur together. (Discrete)</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1" name="Google Shape;141;p22"/>
          <p:cNvPicPr preferRelativeResize="0"/>
          <p:nvPr/>
        </p:nvPicPr>
        <p:blipFill>
          <a:blip r:embed="rId3">
            <a:alphaModFix/>
          </a:blip>
          <a:stretch>
            <a:fillRect/>
          </a:stretch>
        </p:blipFill>
        <p:spPr>
          <a:xfrm>
            <a:off x="2208775" y="3181176"/>
            <a:ext cx="3691574" cy="1842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Overfitting</a:t>
            </a:r>
            <a:r>
              <a:rPr lang="en"/>
              <a:t> and </a:t>
            </a:r>
            <a:r>
              <a:rPr lang="en"/>
              <a:t>underfitting</a:t>
            </a:r>
            <a:endParaRPr/>
          </a:p>
        </p:txBody>
      </p:sp>
      <p:sp>
        <p:nvSpPr>
          <p:cNvPr id="147" name="Google Shape;147;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en" sz="1200"/>
              <a:t>Overfitting: </a:t>
            </a:r>
            <a:r>
              <a:rPr lang="en" sz="1200"/>
              <a:t>When a model learns the training data too well and performs poorly on new, unseen data.</a:t>
            </a:r>
            <a:endParaRPr sz="1200"/>
          </a:p>
          <a:p>
            <a:pPr indent="-304800" lvl="0" marL="457200" rtl="0" algn="l">
              <a:spcBef>
                <a:spcPts val="0"/>
              </a:spcBef>
              <a:spcAft>
                <a:spcPts val="0"/>
              </a:spcAft>
              <a:buSzPts val="1200"/>
              <a:buChar char="●"/>
            </a:pPr>
            <a:r>
              <a:rPr b="1" lang="en" sz="1200"/>
              <a:t>Overfitting:</a:t>
            </a:r>
            <a:r>
              <a:rPr lang="en" sz="1200"/>
              <a:t> When a model learns the training data too well and performs poorly on new, unseen data.</a:t>
            </a:r>
            <a:endParaRPr sz="1200"/>
          </a:p>
          <a:p>
            <a:pPr indent="0" lvl="0" marL="457200" rtl="0" algn="l">
              <a:spcBef>
                <a:spcPts val="1200"/>
              </a:spcBef>
              <a:spcAft>
                <a:spcPts val="1200"/>
              </a:spcAft>
              <a:buNone/>
            </a:pPr>
            <a:r>
              <a:t/>
            </a:r>
            <a:endParaRPr/>
          </a:p>
        </p:txBody>
      </p:sp>
      <p:pic>
        <p:nvPicPr>
          <p:cNvPr id="148" name="Google Shape;148;p23"/>
          <p:cNvPicPr preferRelativeResize="0"/>
          <p:nvPr/>
        </p:nvPicPr>
        <p:blipFill>
          <a:blip r:embed="rId3">
            <a:alphaModFix/>
          </a:blip>
          <a:stretch>
            <a:fillRect/>
          </a:stretch>
        </p:blipFill>
        <p:spPr>
          <a:xfrm>
            <a:off x="1977075" y="2713325"/>
            <a:ext cx="5259324" cy="2156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steps for supervised learning</a:t>
            </a:r>
            <a:endParaRPr/>
          </a:p>
        </p:txBody>
      </p:sp>
      <p:sp>
        <p:nvSpPr>
          <p:cNvPr id="154" name="Google Shape;154;p24"/>
          <p:cNvSpPr txBox="1"/>
          <p:nvPr>
            <p:ph idx="1" type="body"/>
          </p:nvPr>
        </p:nvSpPr>
        <p:spPr>
          <a:xfrm>
            <a:off x="551825" y="1932150"/>
            <a:ext cx="7959000" cy="2593500"/>
          </a:xfrm>
          <a:prstGeom prst="rect">
            <a:avLst/>
          </a:prstGeom>
        </p:spPr>
        <p:txBody>
          <a:bodyPr anchorCtr="0" anchor="t" bIns="91425" lIns="91425" spcFirstLastPara="1" rIns="91425" wrap="square" tIns="91425">
            <a:noAutofit/>
          </a:bodyPr>
          <a:lstStyle/>
          <a:p>
            <a:pPr indent="-292893" lvl="0" marL="457200" rtl="0" algn="l">
              <a:spcBef>
                <a:spcPts val="0"/>
              </a:spcBef>
              <a:spcAft>
                <a:spcPts val="0"/>
              </a:spcAft>
              <a:buSzPts val="1013"/>
              <a:buChar char="●"/>
            </a:pPr>
            <a:r>
              <a:rPr lang="en" sz="1012"/>
              <a:t>Define the problem you are trying to solve</a:t>
            </a:r>
            <a:endParaRPr sz="1012"/>
          </a:p>
          <a:p>
            <a:pPr indent="-292893" lvl="0" marL="457200" rtl="0" algn="l">
              <a:spcBef>
                <a:spcPts val="0"/>
              </a:spcBef>
              <a:spcAft>
                <a:spcPts val="0"/>
              </a:spcAft>
              <a:buSzPts val="1013"/>
              <a:buChar char="●"/>
            </a:pPr>
            <a:r>
              <a:rPr lang="en" sz="1012"/>
              <a:t>Collect &amp; prepare the data</a:t>
            </a:r>
            <a:endParaRPr sz="1012"/>
          </a:p>
          <a:p>
            <a:pPr indent="-284956" lvl="1" marL="914400" rtl="0" algn="l">
              <a:spcBef>
                <a:spcPts val="0"/>
              </a:spcBef>
              <a:spcAft>
                <a:spcPts val="0"/>
              </a:spcAft>
              <a:buSzPts val="888"/>
              <a:buChar char="○"/>
            </a:pPr>
            <a:r>
              <a:rPr lang="en" sz="887"/>
              <a:t>Gather a dataset. Ensure the data is clean, free of errors, and representative of the problem you're trying to solve.</a:t>
            </a:r>
            <a:endParaRPr sz="887"/>
          </a:p>
          <a:p>
            <a:pPr indent="-292893" lvl="0" marL="457200" rtl="0" algn="l">
              <a:spcBef>
                <a:spcPts val="0"/>
              </a:spcBef>
              <a:spcAft>
                <a:spcPts val="0"/>
              </a:spcAft>
              <a:buSzPts val="1013"/>
              <a:buChar char="●"/>
            </a:pPr>
            <a:r>
              <a:rPr lang="en" sz="1012"/>
              <a:t>Explore and pre-process the data</a:t>
            </a:r>
            <a:endParaRPr sz="1012"/>
          </a:p>
          <a:p>
            <a:pPr indent="-284956" lvl="1" marL="914400" rtl="0" algn="l">
              <a:spcBef>
                <a:spcPts val="0"/>
              </a:spcBef>
              <a:spcAft>
                <a:spcPts val="0"/>
              </a:spcAft>
              <a:buSzPts val="888"/>
              <a:buChar char="○"/>
            </a:pPr>
            <a:r>
              <a:rPr lang="en" sz="887"/>
              <a:t>Analyze the data to understand its characteristics and distribution. Handle missing values, outliers, and perform any necessary feature scaling or normalization.</a:t>
            </a:r>
            <a:endParaRPr sz="1087"/>
          </a:p>
          <a:p>
            <a:pPr indent="-292893" lvl="0" marL="457200" rtl="0" algn="l">
              <a:spcBef>
                <a:spcPts val="0"/>
              </a:spcBef>
              <a:spcAft>
                <a:spcPts val="0"/>
              </a:spcAft>
              <a:buSzPts val="1013"/>
              <a:buChar char="●"/>
            </a:pPr>
            <a:r>
              <a:rPr lang="en" sz="1012"/>
              <a:t>Identify the input characteristics of the training dataset &amp; label your data. </a:t>
            </a:r>
            <a:endParaRPr sz="1012"/>
          </a:p>
          <a:p>
            <a:pPr indent="-284956" lvl="1" marL="914400" rtl="0" algn="l">
              <a:spcBef>
                <a:spcPts val="0"/>
              </a:spcBef>
              <a:spcAft>
                <a:spcPts val="0"/>
              </a:spcAft>
              <a:buSzPts val="888"/>
              <a:buChar char="○"/>
            </a:pPr>
            <a:r>
              <a:rPr lang="en" sz="887"/>
              <a:t>You will likely have to label the data yourself if you find data in the wild. The exemption is you use pre-labelled data.</a:t>
            </a:r>
            <a:endParaRPr sz="887"/>
          </a:p>
          <a:p>
            <a:pPr indent="-292893" lvl="0" marL="457200" rtl="0" algn="l">
              <a:spcBef>
                <a:spcPts val="0"/>
              </a:spcBef>
              <a:spcAft>
                <a:spcPts val="0"/>
              </a:spcAft>
              <a:buSzPts val="1013"/>
              <a:buChar char="●"/>
            </a:pPr>
            <a:r>
              <a:rPr lang="en" sz="1012"/>
              <a:t>Split the dataset into training and testing sets.</a:t>
            </a:r>
            <a:endParaRPr sz="1012"/>
          </a:p>
          <a:p>
            <a:pPr indent="-292893" lvl="0" marL="457200" rtl="0" algn="l">
              <a:spcBef>
                <a:spcPts val="0"/>
              </a:spcBef>
              <a:spcAft>
                <a:spcPts val="0"/>
              </a:spcAft>
              <a:buSzPts val="1013"/>
              <a:buChar char="●"/>
            </a:pPr>
            <a:r>
              <a:rPr lang="en" sz="1012"/>
              <a:t>Feature engineering/Dimensionality Reduction</a:t>
            </a:r>
            <a:endParaRPr sz="1012"/>
          </a:p>
          <a:p>
            <a:pPr indent="-284956" lvl="1" marL="914400" rtl="0" algn="l">
              <a:spcBef>
                <a:spcPts val="0"/>
              </a:spcBef>
              <a:spcAft>
                <a:spcPts val="0"/>
              </a:spcAft>
              <a:buSzPts val="888"/>
              <a:buChar char="○"/>
            </a:pPr>
            <a:r>
              <a:rPr lang="en" sz="887"/>
              <a:t>Select, transform, or create new features that enhance the model's ability to make accurate predictions. This step is essential for improving model performance. </a:t>
            </a:r>
            <a:endParaRPr sz="887"/>
          </a:p>
          <a:p>
            <a:pPr indent="-292893" lvl="0" marL="457200" rtl="0" algn="l">
              <a:spcBef>
                <a:spcPts val="0"/>
              </a:spcBef>
              <a:spcAft>
                <a:spcPts val="0"/>
              </a:spcAft>
              <a:buSzPts val="1013"/>
              <a:buChar char="●"/>
            </a:pPr>
            <a:r>
              <a:rPr lang="en" sz="1012"/>
              <a:t>Choose an algorithm</a:t>
            </a:r>
            <a:endParaRPr sz="887"/>
          </a:p>
          <a:p>
            <a:pPr indent="-292893" lvl="0" marL="457200" rtl="0" algn="l">
              <a:spcBef>
                <a:spcPts val="0"/>
              </a:spcBef>
              <a:spcAft>
                <a:spcPts val="0"/>
              </a:spcAft>
              <a:buSzPts val="1013"/>
              <a:buChar char="●"/>
            </a:pPr>
            <a:r>
              <a:rPr lang="en" sz="1012"/>
              <a:t>Train the model</a:t>
            </a:r>
            <a:endParaRPr sz="1012"/>
          </a:p>
          <a:p>
            <a:pPr indent="-292893" lvl="0" marL="457200" rtl="0" algn="l">
              <a:spcBef>
                <a:spcPts val="0"/>
              </a:spcBef>
              <a:spcAft>
                <a:spcPts val="0"/>
              </a:spcAft>
              <a:buSzPts val="1013"/>
              <a:buChar char="●"/>
            </a:pPr>
            <a:r>
              <a:rPr lang="en" sz="1012"/>
              <a:t>Tune the model</a:t>
            </a:r>
            <a:endParaRPr sz="1012"/>
          </a:p>
          <a:p>
            <a:pPr indent="-284956" lvl="1" marL="914400" rtl="0" algn="l">
              <a:spcBef>
                <a:spcPts val="0"/>
              </a:spcBef>
              <a:spcAft>
                <a:spcPts val="0"/>
              </a:spcAft>
              <a:buSzPts val="888"/>
              <a:buChar char="○"/>
            </a:pPr>
            <a:r>
              <a:rPr lang="en" sz="887"/>
              <a:t>Fine tune the hyperparameters in the model to better make predictions</a:t>
            </a:r>
            <a:endParaRPr sz="887"/>
          </a:p>
          <a:p>
            <a:pPr indent="-292893" lvl="0" marL="457200" rtl="0" algn="l">
              <a:spcBef>
                <a:spcPts val="0"/>
              </a:spcBef>
              <a:spcAft>
                <a:spcPts val="0"/>
              </a:spcAft>
              <a:buSzPts val="1013"/>
              <a:buChar char="●"/>
            </a:pPr>
            <a:r>
              <a:rPr lang="en" sz="1012"/>
              <a:t>Assess the model's performance on the testing set using appropriate evaluation metrics.</a:t>
            </a:r>
            <a:endParaRPr sz="1012"/>
          </a:p>
          <a:p>
            <a:pPr indent="-292893" lvl="0" marL="457200" rtl="0" algn="l">
              <a:spcBef>
                <a:spcPts val="0"/>
              </a:spcBef>
              <a:spcAft>
                <a:spcPts val="0"/>
              </a:spcAft>
              <a:buSzPts val="1013"/>
              <a:buChar char="●"/>
            </a:pPr>
            <a:r>
              <a:rPr lang="en" sz="1012"/>
              <a:t>Make predictions on new data</a:t>
            </a:r>
            <a:endParaRPr sz="101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steps for unsupervised learning</a:t>
            </a:r>
            <a:endParaRPr/>
          </a:p>
        </p:txBody>
      </p:sp>
      <p:sp>
        <p:nvSpPr>
          <p:cNvPr id="160" name="Google Shape;160;p25"/>
          <p:cNvSpPr txBox="1"/>
          <p:nvPr>
            <p:ph idx="1" type="body"/>
          </p:nvPr>
        </p:nvSpPr>
        <p:spPr>
          <a:xfrm>
            <a:off x="378425" y="2078875"/>
            <a:ext cx="8039700" cy="2261100"/>
          </a:xfrm>
          <a:prstGeom prst="rect">
            <a:avLst/>
          </a:prstGeom>
        </p:spPr>
        <p:txBody>
          <a:bodyPr anchorCtr="0" anchor="t" bIns="91425" lIns="91425" spcFirstLastPara="1" rIns="91425" wrap="square" tIns="91425">
            <a:noAutofit/>
          </a:bodyPr>
          <a:lstStyle/>
          <a:p>
            <a:pPr indent="-299085" lvl="0" marL="457200" rtl="0" algn="l">
              <a:lnSpc>
                <a:spcPct val="95000"/>
              </a:lnSpc>
              <a:spcBef>
                <a:spcPts val="0"/>
              </a:spcBef>
              <a:spcAft>
                <a:spcPts val="0"/>
              </a:spcAft>
              <a:buSzPts val="1110"/>
              <a:buChar char="●"/>
            </a:pPr>
            <a:r>
              <a:rPr lang="en" sz="1110"/>
              <a:t>Define the problem</a:t>
            </a:r>
            <a:endParaRPr sz="1110"/>
          </a:p>
          <a:p>
            <a:pPr indent="-299085" lvl="0" marL="457200" rtl="0" algn="l">
              <a:lnSpc>
                <a:spcPct val="95000"/>
              </a:lnSpc>
              <a:spcBef>
                <a:spcPts val="0"/>
              </a:spcBef>
              <a:spcAft>
                <a:spcPts val="0"/>
              </a:spcAft>
              <a:buSzPts val="1110"/>
              <a:buChar char="●"/>
            </a:pPr>
            <a:r>
              <a:rPr lang="en" sz="1110"/>
              <a:t>Collect and prepare the data</a:t>
            </a:r>
            <a:endParaRPr sz="1110"/>
          </a:p>
          <a:p>
            <a:pPr indent="-299085" lvl="0" marL="457200" rtl="0" algn="l">
              <a:lnSpc>
                <a:spcPct val="95000"/>
              </a:lnSpc>
              <a:spcBef>
                <a:spcPts val="0"/>
              </a:spcBef>
              <a:spcAft>
                <a:spcPts val="0"/>
              </a:spcAft>
              <a:buSzPts val="1110"/>
              <a:buChar char="●"/>
            </a:pPr>
            <a:r>
              <a:rPr lang="en" sz="1110"/>
              <a:t>Explore and pre-process the data</a:t>
            </a:r>
            <a:endParaRPr sz="1110"/>
          </a:p>
          <a:p>
            <a:pPr indent="-299085" lvl="0" marL="457200" rtl="0" algn="l">
              <a:lnSpc>
                <a:spcPct val="95000"/>
              </a:lnSpc>
              <a:spcBef>
                <a:spcPts val="0"/>
              </a:spcBef>
              <a:spcAft>
                <a:spcPts val="0"/>
              </a:spcAft>
              <a:buSzPts val="1110"/>
              <a:buChar char="●"/>
            </a:pPr>
            <a:r>
              <a:rPr lang="en" sz="1110"/>
              <a:t>Dimensionality Reduction (if applicable)</a:t>
            </a:r>
            <a:endParaRPr sz="1110"/>
          </a:p>
          <a:p>
            <a:pPr indent="-290194" lvl="1" marL="914400" rtl="0" algn="l">
              <a:lnSpc>
                <a:spcPct val="95000"/>
              </a:lnSpc>
              <a:spcBef>
                <a:spcPts val="0"/>
              </a:spcBef>
              <a:spcAft>
                <a:spcPts val="0"/>
              </a:spcAft>
              <a:buSzPts val="970"/>
              <a:buChar char="○"/>
            </a:pPr>
            <a:r>
              <a:rPr lang="en" sz="970"/>
              <a:t>If the dataset is big, consider applying dimensionality reduction techniques to simplify the data while preserving essential information.</a:t>
            </a:r>
            <a:endParaRPr sz="970"/>
          </a:p>
          <a:p>
            <a:pPr indent="-299085" lvl="0" marL="457200" rtl="0" algn="l">
              <a:lnSpc>
                <a:spcPct val="95000"/>
              </a:lnSpc>
              <a:spcBef>
                <a:spcPts val="0"/>
              </a:spcBef>
              <a:spcAft>
                <a:spcPts val="0"/>
              </a:spcAft>
              <a:buSzPts val="1110"/>
              <a:buChar char="●"/>
            </a:pPr>
            <a:r>
              <a:rPr lang="en" sz="1110"/>
              <a:t>Feature scaling (if applicable)</a:t>
            </a:r>
            <a:endParaRPr sz="1110"/>
          </a:p>
          <a:p>
            <a:pPr indent="-290194" lvl="1" marL="914400" rtl="0" algn="l">
              <a:lnSpc>
                <a:spcPct val="95000"/>
              </a:lnSpc>
              <a:spcBef>
                <a:spcPts val="0"/>
              </a:spcBef>
              <a:spcAft>
                <a:spcPts val="0"/>
              </a:spcAft>
              <a:buSzPts val="970"/>
              <a:buChar char="○"/>
            </a:pPr>
            <a:r>
              <a:rPr lang="en" sz="970"/>
              <a:t>Standardize or normalize features if the algorithm being used is sensitive to the scale of the input features.</a:t>
            </a:r>
            <a:endParaRPr sz="970"/>
          </a:p>
          <a:p>
            <a:pPr indent="-299085" lvl="0" marL="457200" rtl="0" algn="l">
              <a:lnSpc>
                <a:spcPct val="95000"/>
              </a:lnSpc>
              <a:spcBef>
                <a:spcPts val="0"/>
              </a:spcBef>
              <a:spcAft>
                <a:spcPts val="0"/>
              </a:spcAft>
              <a:buSzPts val="1110"/>
              <a:buChar char="●"/>
            </a:pPr>
            <a:r>
              <a:rPr lang="en" sz="1110"/>
              <a:t>Choose an Unsupervised Learning Algorithm</a:t>
            </a:r>
            <a:endParaRPr sz="1110"/>
          </a:p>
          <a:p>
            <a:pPr indent="-290194" lvl="1" marL="914400" rtl="0" algn="l">
              <a:lnSpc>
                <a:spcPct val="95000"/>
              </a:lnSpc>
              <a:spcBef>
                <a:spcPts val="0"/>
              </a:spcBef>
              <a:spcAft>
                <a:spcPts val="0"/>
              </a:spcAft>
              <a:buSzPts val="970"/>
              <a:buChar char="○"/>
            </a:pPr>
            <a:r>
              <a:rPr lang="en" sz="970"/>
              <a:t>Select an algorithm based on the nature of the problem and the desired outcomes. </a:t>
            </a:r>
            <a:endParaRPr sz="970"/>
          </a:p>
          <a:p>
            <a:pPr indent="-299085" lvl="0" marL="457200" rtl="0" algn="l">
              <a:lnSpc>
                <a:spcPct val="95000"/>
              </a:lnSpc>
              <a:spcBef>
                <a:spcPts val="0"/>
              </a:spcBef>
              <a:spcAft>
                <a:spcPts val="0"/>
              </a:spcAft>
              <a:buSzPts val="1110"/>
              <a:buChar char="●"/>
            </a:pPr>
            <a:r>
              <a:rPr lang="en" sz="1110"/>
              <a:t>Train the model (this doesn't mean labelling, rather iterate)</a:t>
            </a:r>
            <a:endParaRPr sz="1110"/>
          </a:p>
          <a:p>
            <a:pPr indent="-299085" lvl="0" marL="457200" rtl="0" algn="l">
              <a:lnSpc>
                <a:spcPct val="95000"/>
              </a:lnSpc>
              <a:spcBef>
                <a:spcPts val="0"/>
              </a:spcBef>
              <a:spcAft>
                <a:spcPts val="0"/>
              </a:spcAft>
              <a:buSzPts val="1110"/>
              <a:buChar char="●"/>
            </a:pPr>
            <a:r>
              <a:rPr lang="en" sz="1110"/>
              <a:t>Tune the model (if applicable).</a:t>
            </a:r>
            <a:endParaRPr sz="1110"/>
          </a:p>
          <a:p>
            <a:pPr indent="-299085" lvl="0" marL="457200" rtl="0" algn="l">
              <a:lnSpc>
                <a:spcPct val="95000"/>
              </a:lnSpc>
              <a:spcBef>
                <a:spcPts val="0"/>
              </a:spcBef>
              <a:spcAft>
                <a:spcPts val="0"/>
              </a:spcAft>
              <a:buSzPts val="1110"/>
              <a:buChar char="●"/>
            </a:pPr>
            <a:r>
              <a:rPr lang="en" sz="1110"/>
              <a:t>Explore results and patterns</a:t>
            </a:r>
            <a:endParaRPr sz="1110"/>
          </a:p>
          <a:p>
            <a:pPr indent="-299085" lvl="0" marL="457200" rtl="0" algn="l">
              <a:lnSpc>
                <a:spcPct val="95000"/>
              </a:lnSpc>
              <a:spcBef>
                <a:spcPts val="0"/>
              </a:spcBef>
              <a:spcAft>
                <a:spcPts val="0"/>
              </a:spcAft>
              <a:buSzPts val="1110"/>
              <a:buChar char="●"/>
            </a:pPr>
            <a:r>
              <a:rPr lang="en" sz="1110"/>
              <a:t>Visualization (if applicable)</a:t>
            </a:r>
            <a:endParaRPr sz="1110"/>
          </a:p>
          <a:p>
            <a:pPr indent="-290194" lvl="1" marL="914400" rtl="0" algn="l">
              <a:lnSpc>
                <a:spcPct val="95000"/>
              </a:lnSpc>
              <a:spcBef>
                <a:spcPts val="0"/>
              </a:spcBef>
              <a:spcAft>
                <a:spcPts val="0"/>
              </a:spcAft>
              <a:buSzPts val="970"/>
              <a:buChar char="○"/>
            </a:pPr>
            <a:r>
              <a:rPr lang="en" sz="970"/>
              <a:t>Sometimes we want to represent our data in lower-dimensional spaces to display the clustering effects for example</a:t>
            </a:r>
            <a:endParaRPr sz="970"/>
          </a:p>
          <a:p>
            <a:pPr indent="-299085" lvl="0" marL="457200" rtl="0" algn="l">
              <a:lnSpc>
                <a:spcPct val="95000"/>
              </a:lnSpc>
              <a:spcBef>
                <a:spcPts val="0"/>
              </a:spcBef>
              <a:spcAft>
                <a:spcPts val="0"/>
              </a:spcAft>
              <a:buSzPts val="1110"/>
              <a:buChar char="●"/>
            </a:pPr>
            <a:r>
              <a:rPr lang="en" sz="1110"/>
              <a:t>Make predictions</a:t>
            </a:r>
            <a:endParaRPr sz="111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40"/>
              <a:t>Common Pre-Processing Steps for both supervised and unsupervised learning</a:t>
            </a:r>
            <a:endParaRPr sz="1940"/>
          </a:p>
        </p:txBody>
      </p:sp>
      <p:sp>
        <p:nvSpPr>
          <p:cNvPr id="166" name="Google Shape;166;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Data cleaning</a:t>
            </a:r>
            <a:endParaRPr/>
          </a:p>
          <a:p>
            <a:pPr indent="-311150" lvl="0" marL="457200" rtl="0" algn="l">
              <a:spcBef>
                <a:spcPts val="0"/>
              </a:spcBef>
              <a:spcAft>
                <a:spcPts val="0"/>
              </a:spcAft>
              <a:buSzPts val="1300"/>
              <a:buChar char="●"/>
            </a:pPr>
            <a:r>
              <a:rPr lang="en"/>
              <a:t>Data scaling/normalization</a:t>
            </a:r>
            <a:endParaRPr/>
          </a:p>
          <a:p>
            <a:pPr indent="-311150" lvl="0" marL="457200" rtl="0" algn="l">
              <a:spcBef>
                <a:spcPts val="0"/>
              </a:spcBef>
              <a:spcAft>
                <a:spcPts val="0"/>
              </a:spcAft>
              <a:buSzPts val="1300"/>
              <a:buChar char="●"/>
            </a:pPr>
            <a:r>
              <a:rPr lang="en"/>
              <a:t>Handling of categorical data (Female -&gt; 0, Male -&gt;1)</a:t>
            </a:r>
            <a:endParaRPr/>
          </a:p>
          <a:p>
            <a:pPr indent="-311150" lvl="0" marL="457200" rtl="0" algn="l">
              <a:spcBef>
                <a:spcPts val="0"/>
              </a:spcBef>
              <a:spcAft>
                <a:spcPts val="0"/>
              </a:spcAft>
              <a:buSzPts val="1300"/>
              <a:buChar char="●"/>
            </a:pPr>
            <a:r>
              <a:rPr lang="en"/>
              <a:t>Feature engineering </a:t>
            </a:r>
            <a:endParaRPr/>
          </a:p>
          <a:p>
            <a:pPr indent="-311150" lvl="0" marL="457200" rtl="0" algn="l">
              <a:spcBef>
                <a:spcPts val="0"/>
              </a:spcBef>
              <a:spcAft>
                <a:spcPts val="0"/>
              </a:spcAft>
              <a:buSzPts val="1300"/>
              <a:buChar char="●"/>
            </a:pPr>
            <a:r>
              <a:rPr lang="en"/>
              <a:t>Dimensionality reduction</a:t>
            </a:r>
            <a:endParaRPr/>
          </a:p>
          <a:p>
            <a:pPr indent="-311150" lvl="0" marL="457200" rtl="0" algn="l">
              <a:spcBef>
                <a:spcPts val="0"/>
              </a:spcBef>
              <a:spcAft>
                <a:spcPts val="0"/>
              </a:spcAft>
              <a:buSzPts val="1300"/>
              <a:buChar char="●"/>
            </a:pPr>
            <a:r>
              <a:rPr lang="en"/>
              <a:t>Data splitting</a:t>
            </a:r>
            <a:endParaRPr/>
          </a:p>
          <a:p>
            <a:pPr indent="-311150" lvl="0" marL="457200" rtl="0" algn="l">
              <a:spcBef>
                <a:spcPts val="0"/>
              </a:spcBef>
              <a:spcAft>
                <a:spcPts val="0"/>
              </a:spcAft>
              <a:buSzPts val="1300"/>
              <a:buChar char="●"/>
            </a:pPr>
            <a:r>
              <a:rPr lang="en"/>
              <a:t>Handling Time Series Data:</a:t>
            </a:r>
            <a:endParaRPr/>
          </a:p>
          <a:p>
            <a:pPr indent="-298450" lvl="1" marL="914400" rtl="0" algn="l">
              <a:spcBef>
                <a:spcPts val="0"/>
              </a:spcBef>
              <a:spcAft>
                <a:spcPts val="0"/>
              </a:spcAft>
              <a:buSzPts val="1100"/>
              <a:buChar char="○"/>
            </a:pPr>
            <a:r>
              <a:rPr lang="en"/>
              <a:t>Time series data has temporal dependencies that require specific considerations.</a:t>
            </a:r>
            <a:endParaRPr/>
          </a:p>
          <a:p>
            <a:pPr indent="-311150" lvl="0" marL="457200" rtl="0" algn="l">
              <a:spcBef>
                <a:spcPts val="0"/>
              </a:spcBef>
              <a:spcAft>
                <a:spcPts val="0"/>
              </a:spcAft>
              <a:buSzPts val="1300"/>
              <a:buChar char="●"/>
            </a:pPr>
            <a:r>
              <a:rPr lang="en"/>
              <a:t>Handling of redundant features</a:t>
            </a:r>
            <a:endParaRPr/>
          </a:p>
          <a:p>
            <a:pPr indent="-298450" lvl="1" marL="914400" rtl="0" algn="l">
              <a:spcBef>
                <a:spcPts val="0"/>
              </a:spcBef>
              <a:spcAft>
                <a:spcPts val="0"/>
              </a:spcAft>
              <a:buSzPts val="1100"/>
              <a:buChar char="○"/>
            </a:pPr>
            <a:r>
              <a:rPr lang="en"/>
              <a:t>Redundant features can introduce multicollinearity, affecting the stability of models like linear regression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 for dimensionality reduction</a:t>
            </a:r>
            <a:endParaRPr/>
          </a:p>
        </p:txBody>
      </p:sp>
      <p:sp>
        <p:nvSpPr>
          <p:cNvPr id="172" name="Google Shape;172;p27"/>
          <p:cNvSpPr txBox="1"/>
          <p:nvPr>
            <p:ph idx="1" type="body"/>
          </p:nvPr>
        </p:nvSpPr>
        <p:spPr>
          <a:xfrm>
            <a:off x="729450" y="2078875"/>
            <a:ext cx="7688700" cy="2500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010"/>
              <a:t>Linear</a:t>
            </a:r>
            <a:endParaRPr sz="1010"/>
          </a:p>
          <a:p>
            <a:pPr indent="-292735" lvl="0" marL="457200" rtl="0" algn="l">
              <a:lnSpc>
                <a:spcPct val="95000"/>
              </a:lnSpc>
              <a:spcBef>
                <a:spcPts val="1200"/>
              </a:spcBef>
              <a:spcAft>
                <a:spcPts val="0"/>
              </a:spcAft>
              <a:buSzPts val="1010"/>
              <a:buChar char="●"/>
            </a:pPr>
            <a:r>
              <a:rPr lang="en" sz="1010" u="sng">
                <a:solidFill>
                  <a:schemeClr val="hlink"/>
                </a:solidFill>
                <a:hlinkClick r:id="rId3"/>
              </a:rPr>
              <a:t>Principal Component Analysis (PCA)</a:t>
            </a:r>
            <a:r>
              <a:rPr lang="en" sz="1010"/>
              <a:t>  </a:t>
            </a:r>
            <a:endParaRPr sz="1010"/>
          </a:p>
          <a:p>
            <a:pPr indent="-292735" lvl="0" marL="457200" rtl="0" algn="l">
              <a:lnSpc>
                <a:spcPct val="95000"/>
              </a:lnSpc>
              <a:spcBef>
                <a:spcPts val="0"/>
              </a:spcBef>
              <a:spcAft>
                <a:spcPts val="0"/>
              </a:spcAft>
              <a:buSzPts val="1010"/>
              <a:buChar char="●"/>
            </a:pPr>
            <a:r>
              <a:rPr lang="en" sz="1010" u="sng">
                <a:solidFill>
                  <a:schemeClr val="accent5"/>
                </a:solidFill>
                <a:hlinkClick r:id="rId4">
                  <a:extLst>
                    <a:ext uri="{A12FA001-AC4F-418D-AE19-62706E023703}">
                      <ahyp:hlinkClr val="tx"/>
                    </a:ext>
                  </a:extLst>
                </a:hlinkClick>
              </a:rPr>
              <a:t>Linear Discriminant Analysis (LDA)</a:t>
            </a:r>
            <a:endParaRPr sz="1010"/>
          </a:p>
          <a:p>
            <a:pPr indent="-292735" lvl="0" marL="457200" rtl="0" algn="l">
              <a:lnSpc>
                <a:spcPct val="95000"/>
              </a:lnSpc>
              <a:spcBef>
                <a:spcPts val="0"/>
              </a:spcBef>
              <a:spcAft>
                <a:spcPts val="0"/>
              </a:spcAft>
              <a:buSzPts val="1010"/>
              <a:buChar char="●"/>
            </a:pPr>
            <a:r>
              <a:rPr lang="en" sz="1010" u="sng">
                <a:solidFill>
                  <a:schemeClr val="hlink"/>
                </a:solidFill>
                <a:hlinkClick r:id="rId5"/>
              </a:rPr>
              <a:t>Random Projection</a:t>
            </a:r>
            <a:endParaRPr sz="1010"/>
          </a:p>
          <a:p>
            <a:pPr indent="0" lvl="0" marL="0" rtl="0" algn="l">
              <a:lnSpc>
                <a:spcPct val="95000"/>
              </a:lnSpc>
              <a:spcBef>
                <a:spcPts val="1200"/>
              </a:spcBef>
              <a:spcAft>
                <a:spcPts val="0"/>
              </a:spcAft>
              <a:buSzPts val="770"/>
              <a:buNone/>
            </a:pPr>
            <a:r>
              <a:rPr lang="en" sz="1010"/>
              <a:t>Non-Linear </a:t>
            </a:r>
            <a:endParaRPr sz="1010"/>
          </a:p>
          <a:p>
            <a:pPr indent="-292735" lvl="0" marL="457200" rtl="0" algn="l">
              <a:lnSpc>
                <a:spcPct val="95000"/>
              </a:lnSpc>
              <a:spcBef>
                <a:spcPts val="1200"/>
              </a:spcBef>
              <a:spcAft>
                <a:spcPts val="0"/>
              </a:spcAft>
              <a:buSzPts val="1010"/>
              <a:buChar char="●"/>
            </a:pPr>
            <a:r>
              <a:rPr lang="en" sz="1010" u="sng">
                <a:solidFill>
                  <a:schemeClr val="hlink"/>
                </a:solidFill>
                <a:hlinkClick r:id="rId6"/>
              </a:rPr>
              <a:t>t-Distributed Stochastic Neighbor Embedding (t-SNE)</a:t>
            </a:r>
            <a:endParaRPr sz="1010"/>
          </a:p>
          <a:p>
            <a:pPr indent="-292735" lvl="0" marL="457200" rtl="0" algn="l">
              <a:lnSpc>
                <a:spcPct val="95000"/>
              </a:lnSpc>
              <a:spcBef>
                <a:spcPts val="0"/>
              </a:spcBef>
              <a:spcAft>
                <a:spcPts val="0"/>
              </a:spcAft>
              <a:buSzPts val="1010"/>
              <a:buChar char="●"/>
            </a:pPr>
            <a:r>
              <a:rPr lang="en" sz="1010" u="sng">
                <a:solidFill>
                  <a:schemeClr val="hlink"/>
                </a:solidFill>
                <a:hlinkClick r:id="rId7"/>
              </a:rPr>
              <a:t>Uniform Manifold Approximation and Projection (UMAP)</a:t>
            </a:r>
            <a:endParaRPr sz="1010"/>
          </a:p>
          <a:p>
            <a:pPr indent="-292735" lvl="0" marL="457200" rtl="0" algn="l">
              <a:lnSpc>
                <a:spcPct val="95000"/>
              </a:lnSpc>
              <a:spcBef>
                <a:spcPts val="0"/>
              </a:spcBef>
              <a:spcAft>
                <a:spcPts val="0"/>
              </a:spcAft>
              <a:buSzPts val="1010"/>
              <a:buChar char="●"/>
            </a:pPr>
            <a:r>
              <a:rPr lang="en" sz="1010" u="sng">
                <a:solidFill>
                  <a:schemeClr val="hlink"/>
                </a:solidFill>
                <a:hlinkClick r:id="rId8"/>
              </a:rPr>
              <a:t>Isometric Mapping (IsoMap)</a:t>
            </a:r>
            <a:endParaRPr sz="1010"/>
          </a:p>
          <a:p>
            <a:pPr indent="-292735" lvl="0" marL="457200" rtl="0" algn="l">
              <a:lnSpc>
                <a:spcPct val="95000"/>
              </a:lnSpc>
              <a:spcBef>
                <a:spcPts val="0"/>
              </a:spcBef>
              <a:spcAft>
                <a:spcPts val="0"/>
              </a:spcAft>
              <a:buSzPts val="1010"/>
              <a:buChar char="●"/>
            </a:pPr>
            <a:r>
              <a:rPr lang="en" sz="1010" u="sng">
                <a:solidFill>
                  <a:schemeClr val="hlink"/>
                </a:solidFill>
                <a:hlinkClick r:id="rId9"/>
              </a:rPr>
              <a:t>Autoencoders </a:t>
            </a:r>
            <a:endParaRPr sz="1010"/>
          </a:p>
          <a:p>
            <a:pPr indent="-292735" lvl="0" marL="457200" rtl="0" algn="l">
              <a:lnSpc>
                <a:spcPct val="95000"/>
              </a:lnSpc>
              <a:spcBef>
                <a:spcPts val="0"/>
              </a:spcBef>
              <a:spcAft>
                <a:spcPts val="0"/>
              </a:spcAft>
              <a:buSzPts val="1010"/>
              <a:buChar char="●"/>
            </a:pPr>
            <a:r>
              <a:rPr lang="en" sz="1010" u="sng">
                <a:solidFill>
                  <a:schemeClr val="hlink"/>
                </a:solidFill>
                <a:hlinkClick r:id="rId10"/>
              </a:rPr>
              <a:t>Kernel PCA</a:t>
            </a:r>
            <a:endParaRPr sz="1010"/>
          </a:p>
          <a:p>
            <a:pPr indent="-292735" lvl="0" marL="457200" rtl="0" algn="l">
              <a:lnSpc>
                <a:spcPct val="95000"/>
              </a:lnSpc>
              <a:spcBef>
                <a:spcPts val="0"/>
              </a:spcBef>
              <a:spcAft>
                <a:spcPts val="0"/>
              </a:spcAft>
              <a:buSzPts val="1010"/>
              <a:buChar char="●"/>
            </a:pPr>
            <a:r>
              <a:rPr lang="en" sz="1010" u="sng">
                <a:solidFill>
                  <a:schemeClr val="hlink"/>
                </a:solidFill>
                <a:hlinkClick r:id="rId11"/>
              </a:rPr>
              <a:t>Locally Linear Embedding (LLE)</a:t>
            </a:r>
            <a:endParaRPr sz="1010"/>
          </a:p>
          <a:p>
            <a:pPr indent="0" lvl="0" marL="457200" rtl="0" algn="l">
              <a:lnSpc>
                <a:spcPct val="95000"/>
              </a:lnSpc>
              <a:spcBef>
                <a:spcPts val="1200"/>
              </a:spcBef>
              <a:spcAft>
                <a:spcPts val="1200"/>
              </a:spcAft>
              <a:buNone/>
            </a:pPr>
            <a:r>
              <a:t/>
            </a:r>
            <a:endParaRPr sz="101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Classification-tasked supervised learning models</a:t>
            </a:r>
            <a:endParaRPr/>
          </a:p>
        </p:txBody>
      </p:sp>
      <p:sp>
        <p:nvSpPr>
          <p:cNvPr id="178" name="Google Shape;178;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rPr b="1" lang="en" sz="1100" u="sng">
                <a:solidFill>
                  <a:schemeClr val="hlink"/>
                </a:solidFill>
                <a:latin typeface="Arial"/>
                <a:ea typeface="Arial"/>
                <a:cs typeface="Arial"/>
                <a:sym typeface="Arial"/>
                <a:hlinkClick r:id="rId3"/>
              </a:rPr>
              <a:t>Naive Bayes:</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Applies Bayes' theorem with the assumption that features are conditionally independent, often used for text classification and spam filtering.</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u="sng">
                <a:solidFill>
                  <a:schemeClr val="hlink"/>
                </a:solidFill>
                <a:latin typeface="Arial"/>
                <a:ea typeface="Arial"/>
                <a:cs typeface="Arial"/>
                <a:sym typeface="Arial"/>
                <a:hlinkClick r:id="rId4"/>
              </a:rPr>
              <a:t>Linear Discriminant Analysis (LDA):</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A method for finding linear combinations of features that best separate different classes in a dataset.</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u="sng">
                <a:solidFill>
                  <a:schemeClr val="hlink"/>
                </a:solidFill>
                <a:latin typeface="Arial"/>
                <a:ea typeface="Arial"/>
                <a:cs typeface="Arial"/>
                <a:sym typeface="Arial"/>
                <a:hlinkClick r:id="rId5"/>
              </a:rPr>
              <a:t>Logistic Regression:</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Used for binary classification</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Despite regression in the name, this algorithm determines the probability that an instance belongs to a particular class. It defines outputs in 1s or 0s, True or False as it is a binary classifier.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Regression–tasked supervised learning models	</a:t>
            </a:r>
            <a:endParaRPr/>
          </a:p>
        </p:txBody>
      </p:sp>
      <p:sp>
        <p:nvSpPr>
          <p:cNvPr id="184" name="Google Shape;184;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292100" lvl="0" marL="457200" rtl="0" algn="l">
              <a:spcBef>
                <a:spcPts val="1200"/>
              </a:spcBef>
              <a:spcAft>
                <a:spcPts val="0"/>
              </a:spcAft>
              <a:buClr>
                <a:srgbClr val="000000"/>
              </a:buClr>
              <a:buSzPts val="1000"/>
              <a:buFont typeface="Arial"/>
              <a:buAutoNum type="arabicPeriod"/>
            </a:pPr>
            <a:r>
              <a:rPr b="1" lang="en" sz="1000" u="sng">
                <a:solidFill>
                  <a:schemeClr val="hlink"/>
                </a:solidFill>
                <a:latin typeface="Arial"/>
                <a:ea typeface="Arial"/>
                <a:cs typeface="Arial"/>
                <a:sym typeface="Arial"/>
                <a:hlinkClick r:id="rId3"/>
              </a:rPr>
              <a:t>Linear Regression</a:t>
            </a:r>
            <a:r>
              <a:rPr b="1" lang="en" sz="1000">
                <a:solidFill>
                  <a:srgbClr val="000000"/>
                </a:solidFill>
                <a:latin typeface="Arial"/>
                <a:ea typeface="Arial"/>
                <a:cs typeface="Arial"/>
                <a:sym typeface="Arial"/>
              </a:rPr>
              <a:t>:</a:t>
            </a:r>
            <a:endParaRPr b="1" sz="1000">
              <a:solidFill>
                <a:srgbClr val="000000"/>
              </a:solidFill>
              <a:latin typeface="Arial"/>
              <a:ea typeface="Arial"/>
              <a:cs typeface="Arial"/>
              <a:sym typeface="Arial"/>
            </a:endParaRPr>
          </a:p>
          <a:p>
            <a:pPr indent="-292100" lvl="1" marL="9144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Predicts a continuous output based on linear relationships between input features and the target variable.</a:t>
            </a:r>
            <a:endParaRPr sz="1000">
              <a:solidFill>
                <a:srgbClr val="000000"/>
              </a:solidFill>
              <a:latin typeface="Arial"/>
              <a:ea typeface="Arial"/>
              <a:cs typeface="Arial"/>
              <a:sym typeface="Arial"/>
            </a:endParaRPr>
          </a:p>
          <a:p>
            <a:pPr indent="-292100" lvl="1" marL="914400" rtl="0" algn="l">
              <a:spcBef>
                <a:spcPts val="0"/>
              </a:spcBef>
              <a:spcAft>
                <a:spcPts val="0"/>
              </a:spcAft>
              <a:buClr>
                <a:srgbClr val="000000"/>
              </a:buClr>
              <a:buSzPts val="1000"/>
              <a:buFont typeface="Arial"/>
              <a:buChar char="○"/>
            </a:pPr>
            <a:r>
              <a:rPr b="1" lang="en" sz="1000">
                <a:solidFill>
                  <a:srgbClr val="000000"/>
                </a:solidFill>
                <a:latin typeface="Arial"/>
                <a:ea typeface="Arial"/>
                <a:cs typeface="Arial"/>
                <a:sym typeface="Arial"/>
              </a:rPr>
              <a:t>Example:</a:t>
            </a:r>
            <a:r>
              <a:rPr lang="en" sz="1000">
                <a:solidFill>
                  <a:srgbClr val="000000"/>
                </a:solidFill>
                <a:latin typeface="Arial"/>
                <a:ea typeface="Arial"/>
                <a:cs typeface="Arial"/>
                <a:sym typeface="Arial"/>
              </a:rPr>
              <a:t> Ordinary Least Squares Algorithm</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AutoNum type="arabicPeriod"/>
            </a:pPr>
            <a:r>
              <a:rPr b="1" lang="en" sz="1000" u="sng">
                <a:solidFill>
                  <a:schemeClr val="hlink"/>
                </a:solidFill>
                <a:latin typeface="Arial"/>
                <a:ea typeface="Arial"/>
                <a:cs typeface="Arial"/>
                <a:sym typeface="Arial"/>
                <a:hlinkClick r:id="rId4"/>
              </a:rPr>
              <a:t>Ridge Regression and Lasso Regression</a:t>
            </a:r>
            <a:r>
              <a:rPr b="1" lang="en" sz="1000">
                <a:solidFill>
                  <a:srgbClr val="000000"/>
                </a:solidFill>
                <a:latin typeface="Arial"/>
                <a:ea typeface="Arial"/>
                <a:cs typeface="Arial"/>
                <a:sym typeface="Arial"/>
              </a:rPr>
              <a:t>:</a:t>
            </a:r>
            <a:endParaRPr b="1" sz="1000">
              <a:solidFill>
                <a:srgbClr val="000000"/>
              </a:solidFill>
              <a:latin typeface="Arial"/>
              <a:ea typeface="Arial"/>
              <a:cs typeface="Arial"/>
              <a:sym typeface="Arial"/>
            </a:endParaRPr>
          </a:p>
          <a:p>
            <a:pPr indent="-292100" lvl="1" marL="9144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Ridge regression and Lasso regression are extensions of linear regression that introduce regularization terms. They help prevent overfitting and handle multicollinearity by adding regularization penalties to the linear regression objective function.</a:t>
            </a:r>
            <a:endParaRPr sz="1000">
              <a:solidFill>
                <a:srgbClr val="000000"/>
              </a:solidFill>
              <a:latin typeface="Arial"/>
              <a:ea typeface="Arial"/>
              <a:cs typeface="Arial"/>
              <a:sym typeface="Arial"/>
            </a:endParaRPr>
          </a:p>
          <a:p>
            <a:pPr indent="-292100" lvl="1" marL="914400" rtl="0" algn="l">
              <a:spcBef>
                <a:spcPts val="0"/>
              </a:spcBef>
              <a:spcAft>
                <a:spcPts val="0"/>
              </a:spcAft>
              <a:buClr>
                <a:srgbClr val="000000"/>
              </a:buClr>
              <a:buSzPts val="1000"/>
              <a:buFont typeface="Arial"/>
              <a:buChar char="○"/>
            </a:pPr>
            <a:r>
              <a:rPr b="1" lang="en" sz="1000">
                <a:solidFill>
                  <a:srgbClr val="000000"/>
                </a:solidFill>
                <a:latin typeface="Arial"/>
                <a:ea typeface="Arial"/>
                <a:cs typeface="Arial"/>
                <a:sym typeface="Arial"/>
              </a:rPr>
              <a:t>Examples</a:t>
            </a:r>
            <a:r>
              <a:rPr lang="en" sz="1000">
                <a:solidFill>
                  <a:srgbClr val="000000"/>
                </a:solidFill>
                <a:latin typeface="Arial"/>
                <a:ea typeface="Arial"/>
                <a:cs typeface="Arial"/>
                <a:sym typeface="Arial"/>
              </a:rPr>
              <a:t>: </a:t>
            </a:r>
            <a:r>
              <a:rPr lang="en" sz="1000" u="sng">
                <a:solidFill>
                  <a:schemeClr val="hlink"/>
                </a:solidFill>
                <a:latin typeface="Arial"/>
                <a:ea typeface="Arial"/>
                <a:cs typeface="Arial"/>
                <a:sym typeface="Arial"/>
                <a:hlinkClick r:id="rId5"/>
              </a:rPr>
              <a:t>Lasso/L1 Regularization</a:t>
            </a:r>
            <a:r>
              <a:rPr lang="en" sz="1000">
                <a:solidFill>
                  <a:srgbClr val="000000"/>
                </a:solidFill>
                <a:latin typeface="Arial"/>
                <a:ea typeface="Arial"/>
                <a:cs typeface="Arial"/>
                <a:sym typeface="Arial"/>
              </a:rPr>
              <a:t>, </a:t>
            </a:r>
            <a:r>
              <a:rPr lang="en" sz="1000" u="sng">
                <a:solidFill>
                  <a:schemeClr val="hlink"/>
                </a:solidFill>
                <a:latin typeface="Arial"/>
                <a:ea typeface="Arial"/>
                <a:cs typeface="Arial"/>
                <a:sym typeface="Arial"/>
                <a:hlinkClick r:id="rId6"/>
              </a:rPr>
              <a:t>Ridge Regression/Tikhonov Regularization</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AutoNum type="arabicPeriod"/>
            </a:pPr>
            <a:r>
              <a:rPr b="1" lang="en" sz="1000" u="sng">
                <a:solidFill>
                  <a:schemeClr val="hlink"/>
                </a:solidFill>
                <a:latin typeface="Arial"/>
                <a:ea typeface="Arial"/>
                <a:cs typeface="Arial"/>
                <a:sym typeface="Arial"/>
                <a:hlinkClick r:id="rId7"/>
              </a:rPr>
              <a:t>Bayesian Linear Regression</a:t>
            </a:r>
            <a:endParaRPr b="1" sz="1000">
              <a:solidFill>
                <a:srgbClr val="000000"/>
              </a:solidFill>
              <a:latin typeface="Arial"/>
              <a:ea typeface="Arial"/>
              <a:cs typeface="Arial"/>
              <a:sym typeface="Arial"/>
            </a:endParaRPr>
          </a:p>
          <a:p>
            <a:pPr indent="-292100" lvl="1" marL="9144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Generally tasked with regression, but can be adapted for classification</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AutoNum type="arabicPeriod"/>
            </a:pPr>
            <a:r>
              <a:rPr b="1" lang="en" sz="1000" u="sng">
                <a:solidFill>
                  <a:schemeClr val="hlink"/>
                </a:solidFill>
                <a:latin typeface="Arial"/>
                <a:ea typeface="Arial"/>
                <a:cs typeface="Arial"/>
                <a:sym typeface="Arial"/>
                <a:hlinkClick r:id="rId8"/>
              </a:rPr>
              <a:t>Polynomial regression</a:t>
            </a:r>
            <a:endParaRPr b="1" sz="1000">
              <a:solidFill>
                <a:srgbClr val="000000"/>
              </a:solidFill>
              <a:latin typeface="Arial"/>
              <a:ea typeface="Arial"/>
              <a:cs typeface="Arial"/>
              <a:sym typeface="Arial"/>
            </a:endParaRPr>
          </a:p>
          <a:p>
            <a:pPr indent="-292100" lvl="1" marL="9144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Good for silencing noise and finding what order of magnitude to use in your model</a:t>
            </a:r>
            <a:endParaRPr sz="10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729450" y="1318650"/>
            <a:ext cx="8043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 that can do both classification or regression for supervised learning	</a:t>
            </a:r>
            <a:endParaRPr/>
          </a:p>
        </p:txBody>
      </p:sp>
      <p:sp>
        <p:nvSpPr>
          <p:cNvPr id="190" name="Google Shape;190;p30"/>
          <p:cNvSpPr txBox="1"/>
          <p:nvPr>
            <p:ph idx="1" type="body"/>
          </p:nvPr>
        </p:nvSpPr>
        <p:spPr>
          <a:xfrm>
            <a:off x="729450" y="2078875"/>
            <a:ext cx="7688700" cy="27093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Font typeface="Arial"/>
              <a:buChar char="●"/>
            </a:pPr>
            <a:r>
              <a:rPr b="1" lang="en" sz="1000" u="sng">
                <a:solidFill>
                  <a:schemeClr val="hlink"/>
                </a:solidFill>
                <a:latin typeface="Arial"/>
                <a:ea typeface="Arial"/>
                <a:cs typeface="Arial"/>
                <a:sym typeface="Arial"/>
                <a:hlinkClick r:id="rId3"/>
              </a:rPr>
              <a:t>K-Nearest Neighbors</a:t>
            </a:r>
            <a:r>
              <a:rPr b="1" lang="en" sz="1000">
                <a:latin typeface="Arial"/>
                <a:ea typeface="Arial"/>
                <a:cs typeface="Arial"/>
                <a:sym typeface="Arial"/>
              </a:rPr>
              <a:t>:</a:t>
            </a:r>
            <a:r>
              <a:rPr lang="en" sz="1000">
                <a:latin typeface="Arial"/>
                <a:ea typeface="Arial"/>
                <a:cs typeface="Arial"/>
                <a:sym typeface="Arial"/>
              </a:rPr>
              <a:t> An instance-based algorithm that predicts the class based on the majority of neighbors for classification or the average of neighbors for regression.</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b="1" lang="en" sz="1000">
                <a:latin typeface="Arial"/>
                <a:ea typeface="Arial"/>
                <a:cs typeface="Arial"/>
                <a:sym typeface="Arial"/>
              </a:rPr>
              <a:t>Kernel Methods</a:t>
            </a:r>
            <a:r>
              <a:rPr lang="en" sz="1000">
                <a:latin typeface="Arial"/>
                <a:ea typeface="Arial"/>
                <a:cs typeface="Arial"/>
                <a:sym typeface="Arial"/>
              </a:rPr>
              <a:t>: Algorithms that operate in a high-dimensional feature space using kernel functions</a:t>
            </a:r>
            <a:endParaRPr sz="1000">
              <a:latin typeface="Arial"/>
              <a:ea typeface="Arial"/>
              <a:cs typeface="Arial"/>
              <a:sym typeface="Arial"/>
            </a:endParaRPr>
          </a:p>
          <a:p>
            <a:pPr indent="-292100" lvl="1" marL="914400" rtl="0" algn="l">
              <a:spcBef>
                <a:spcPts val="0"/>
              </a:spcBef>
              <a:spcAft>
                <a:spcPts val="0"/>
              </a:spcAft>
              <a:buSzPts val="1000"/>
              <a:buFont typeface="Arial"/>
              <a:buChar char="○"/>
            </a:pPr>
            <a:r>
              <a:rPr lang="en" sz="1000" u="sng">
                <a:solidFill>
                  <a:schemeClr val="hlink"/>
                </a:solidFill>
                <a:latin typeface="Arial"/>
                <a:ea typeface="Arial"/>
                <a:cs typeface="Arial"/>
                <a:sym typeface="Arial"/>
                <a:hlinkClick r:id="rId4"/>
              </a:rPr>
              <a:t>Support Vector Machines</a:t>
            </a:r>
            <a:r>
              <a:rPr lang="en" sz="1000">
                <a:latin typeface="Arial"/>
                <a:ea typeface="Arial"/>
                <a:cs typeface="Arial"/>
                <a:sym typeface="Arial"/>
              </a:rPr>
              <a:t> (SVMs): A powerful algorithm that finds a hyperplane to separate classes in classification or predict continuous values in regression.</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b="1" lang="en" sz="1000" u="sng">
                <a:solidFill>
                  <a:schemeClr val="hlink"/>
                </a:solidFill>
                <a:latin typeface="Arial"/>
                <a:ea typeface="Arial"/>
                <a:cs typeface="Arial"/>
                <a:sym typeface="Arial"/>
                <a:hlinkClick r:id="rId5"/>
              </a:rPr>
              <a:t>Neural Networks</a:t>
            </a:r>
            <a:r>
              <a:rPr b="1" lang="en" sz="1000">
                <a:latin typeface="Arial"/>
                <a:ea typeface="Arial"/>
                <a:cs typeface="Arial"/>
                <a:sym typeface="Arial"/>
              </a:rPr>
              <a:t>:</a:t>
            </a:r>
            <a:r>
              <a:rPr lang="en" sz="1000">
                <a:latin typeface="Arial"/>
                <a:ea typeface="Arial"/>
                <a:cs typeface="Arial"/>
                <a:sym typeface="Arial"/>
              </a:rPr>
              <a:t> Deep learning models composed of interconnected nodes organized into layers, capable of learning complex patterns for both classification and regression tasks.</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b="1" lang="en" sz="1000" u="sng">
                <a:solidFill>
                  <a:schemeClr val="hlink"/>
                </a:solidFill>
                <a:latin typeface="Arial"/>
                <a:ea typeface="Arial"/>
                <a:cs typeface="Arial"/>
                <a:sym typeface="Arial"/>
                <a:hlinkClick r:id="rId6"/>
              </a:rPr>
              <a:t>Elastic Net Regression</a:t>
            </a:r>
            <a:endParaRPr b="1" sz="1000">
              <a:latin typeface="Arial"/>
              <a:ea typeface="Arial"/>
              <a:cs typeface="Arial"/>
              <a:sym typeface="Arial"/>
            </a:endParaRPr>
          </a:p>
          <a:p>
            <a:pPr indent="-292100" lvl="1" marL="914400" rtl="0" algn="l">
              <a:spcBef>
                <a:spcPts val="0"/>
              </a:spcBef>
              <a:spcAft>
                <a:spcPts val="0"/>
              </a:spcAft>
              <a:buSzPts val="1000"/>
              <a:buFont typeface="Arial"/>
              <a:buChar char="○"/>
            </a:pPr>
            <a:r>
              <a:rPr lang="en" sz="1000">
                <a:latin typeface="Arial"/>
                <a:ea typeface="Arial"/>
                <a:cs typeface="Arial"/>
                <a:sym typeface="Arial"/>
              </a:rPr>
              <a:t>Uses Lasso(L1) and Ridge (L2) regularization mentioned in regression before, but suitable for classification too.</a:t>
            </a:r>
            <a:endParaRPr sz="1000">
              <a:latin typeface="Arial"/>
              <a:ea typeface="Arial"/>
              <a:cs typeface="Arial"/>
              <a:sym typeface="Arial"/>
            </a:endParaRPr>
          </a:p>
          <a:p>
            <a:pPr indent="0" lvl="0" marL="0" rtl="0" algn="l">
              <a:spcBef>
                <a:spcPts val="1200"/>
              </a:spcBef>
              <a:spcAft>
                <a:spcPts val="1200"/>
              </a:spcAft>
              <a:buNone/>
            </a:pPr>
            <a:r>
              <a:t/>
            </a:r>
            <a:endParaRPr sz="10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 that can do both classification or regression for supervised  learning (continued)</a:t>
            </a:r>
            <a:endParaRPr/>
          </a:p>
          <a:p>
            <a:pPr indent="0" lvl="0" marL="0" rtl="0" algn="l">
              <a:spcBef>
                <a:spcPts val="0"/>
              </a:spcBef>
              <a:spcAft>
                <a:spcPts val="0"/>
              </a:spcAft>
              <a:buNone/>
            </a:pPr>
            <a:r>
              <a:rPr lang="en"/>
              <a:t> </a:t>
            </a:r>
            <a:endParaRPr/>
          </a:p>
        </p:txBody>
      </p:sp>
      <p:sp>
        <p:nvSpPr>
          <p:cNvPr id="196" name="Google Shape;196;p31"/>
          <p:cNvSpPr txBox="1"/>
          <p:nvPr>
            <p:ph idx="1" type="body"/>
          </p:nvPr>
        </p:nvSpPr>
        <p:spPr>
          <a:xfrm>
            <a:off x="729450" y="2231950"/>
            <a:ext cx="7688700" cy="2448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000">
              <a:latin typeface="Arial"/>
              <a:ea typeface="Arial"/>
              <a:cs typeface="Arial"/>
              <a:sym typeface="Arial"/>
            </a:endParaRPr>
          </a:p>
          <a:p>
            <a:pPr indent="-292100" lvl="0" marL="457200" rtl="0" algn="l">
              <a:spcBef>
                <a:spcPts val="1200"/>
              </a:spcBef>
              <a:spcAft>
                <a:spcPts val="0"/>
              </a:spcAft>
              <a:buSzPts val="1000"/>
              <a:buFont typeface="Arial"/>
              <a:buChar char="●"/>
            </a:pPr>
            <a:r>
              <a:rPr b="1" lang="en" sz="1000">
                <a:latin typeface="Arial"/>
                <a:ea typeface="Arial"/>
                <a:cs typeface="Arial"/>
                <a:sym typeface="Arial"/>
              </a:rPr>
              <a:t>Ensemble Methods: </a:t>
            </a:r>
            <a:endParaRPr b="1" sz="1000">
              <a:latin typeface="Arial"/>
              <a:ea typeface="Arial"/>
              <a:cs typeface="Arial"/>
              <a:sym typeface="Arial"/>
            </a:endParaRPr>
          </a:p>
          <a:p>
            <a:pPr indent="-292100" lvl="1" marL="914400" rtl="0" algn="l">
              <a:spcBef>
                <a:spcPts val="0"/>
              </a:spcBef>
              <a:spcAft>
                <a:spcPts val="0"/>
              </a:spcAft>
              <a:buSzPts val="1000"/>
              <a:buFont typeface="Arial"/>
              <a:buChar char="○"/>
            </a:pPr>
            <a:r>
              <a:rPr lang="en" sz="1000">
                <a:latin typeface="Arial"/>
                <a:ea typeface="Arial"/>
                <a:cs typeface="Arial"/>
                <a:sym typeface="Arial"/>
              </a:rPr>
              <a:t>Ensemble methods are a machine learning approach that involves combining the predictions of multiple individual models to improve overall performance and generalization. The idea is to harness the collective intelligence of diverse models to achieve better results than any individual model</a:t>
            </a:r>
            <a:endParaRPr sz="1000">
              <a:latin typeface="Arial"/>
              <a:ea typeface="Arial"/>
              <a:cs typeface="Arial"/>
              <a:sym typeface="Arial"/>
            </a:endParaRPr>
          </a:p>
          <a:p>
            <a:pPr indent="-292100" lvl="1" marL="914400" rtl="0" algn="l">
              <a:spcBef>
                <a:spcPts val="0"/>
              </a:spcBef>
              <a:spcAft>
                <a:spcPts val="0"/>
              </a:spcAft>
              <a:buSzPts val="1000"/>
              <a:buFont typeface="Arial"/>
              <a:buChar char="○"/>
            </a:pPr>
            <a:r>
              <a:rPr b="1" lang="en" sz="1000" u="sng">
                <a:solidFill>
                  <a:schemeClr val="hlink"/>
                </a:solidFill>
                <a:latin typeface="Arial"/>
                <a:ea typeface="Arial"/>
                <a:cs typeface="Arial"/>
                <a:sym typeface="Arial"/>
                <a:hlinkClick r:id="rId3"/>
              </a:rPr>
              <a:t>Decision trees</a:t>
            </a:r>
            <a:r>
              <a:rPr b="1" lang="en" sz="1000">
                <a:latin typeface="Arial"/>
                <a:ea typeface="Arial"/>
                <a:cs typeface="Arial"/>
                <a:sym typeface="Arial"/>
              </a:rPr>
              <a:t>:</a:t>
            </a:r>
            <a:r>
              <a:rPr lang="en" sz="1000">
                <a:latin typeface="Arial"/>
                <a:ea typeface="Arial"/>
                <a:cs typeface="Arial"/>
                <a:sym typeface="Arial"/>
              </a:rPr>
              <a:t>  Models that recursively split data based on feature values, forming the basis for ensemble methods like Random Forests and Gradient Boosting, adaptable for both classification and regression.</a:t>
            </a:r>
            <a:endParaRPr sz="1000">
              <a:latin typeface="Arial"/>
              <a:ea typeface="Arial"/>
              <a:cs typeface="Arial"/>
              <a:sym typeface="Arial"/>
            </a:endParaRPr>
          </a:p>
          <a:p>
            <a:pPr indent="-292100" lvl="1" marL="914400" rtl="0" algn="l">
              <a:spcBef>
                <a:spcPts val="0"/>
              </a:spcBef>
              <a:spcAft>
                <a:spcPts val="0"/>
              </a:spcAft>
              <a:buSzPts val="1000"/>
              <a:buFont typeface="Arial"/>
              <a:buChar char="○"/>
            </a:pPr>
            <a:r>
              <a:rPr b="1" lang="en" sz="1000" u="sng">
                <a:solidFill>
                  <a:schemeClr val="hlink"/>
                </a:solidFill>
                <a:latin typeface="Arial"/>
                <a:ea typeface="Arial"/>
                <a:cs typeface="Arial"/>
                <a:sym typeface="Arial"/>
                <a:hlinkClick r:id="rId4"/>
              </a:rPr>
              <a:t>Gradient Boosting Algorithms</a:t>
            </a:r>
            <a:endParaRPr b="1" sz="1000">
              <a:latin typeface="Arial"/>
              <a:ea typeface="Arial"/>
              <a:cs typeface="Arial"/>
              <a:sym typeface="Arial"/>
            </a:endParaRPr>
          </a:p>
          <a:p>
            <a:pPr indent="-292100" lvl="1" marL="914400" rtl="0" algn="l">
              <a:spcBef>
                <a:spcPts val="0"/>
              </a:spcBef>
              <a:spcAft>
                <a:spcPts val="0"/>
              </a:spcAft>
              <a:buSzPts val="1000"/>
              <a:buFont typeface="Arial"/>
              <a:buChar char="○"/>
            </a:pPr>
            <a:r>
              <a:rPr b="1" lang="en" sz="1000" u="sng">
                <a:solidFill>
                  <a:schemeClr val="hlink"/>
                </a:solidFill>
                <a:latin typeface="Arial"/>
                <a:ea typeface="Arial"/>
                <a:cs typeface="Arial"/>
                <a:sym typeface="Arial"/>
                <a:hlinkClick r:id="rId5"/>
              </a:rPr>
              <a:t>Random forests</a:t>
            </a:r>
            <a:endParaRPr b="1" sz="1000">
              <a:latin typeface="Arial"/>
              <a:ea typeface="Arial"/>
              <a:cs typeface="Arial"/>
              <a:sym typeface="Arial"/>
            </a:endParaRPr>
          </a:p>
          <a:p>
            <a:pPr indent="0" lvl="0" marL="0" rtl="0" algn="l">
              <a:spcBef>
                <a:spcPts val="1200"/>
              </a:spcBef>
              <a:spcAft>
                <a:spcPts val="0"/>
              </a:spcAft>
              <a:buNone/>
            </a:pPr>
            <a:r>
              <a:t/>
            </a:r>
            <a:endParaRPr sz="1000">
              <a:latin typeface="Arial"/>
              <a:ea typeface="Arial"/>
              <a:cs typeface="Arial"/>
              <a:sym typeface="Arial"/>
            </a:endParaRPr>
          </a:p>
          <a:p>
            <a:pPr indent="0" lvl="0" marL="0" rtl="0" algn="l">
              <a:spcBef>
                <a:spcPts val="1200"/>
              </a:spcBef>
              <a:spcAft>
                <a:spcPts val="1200"/>
              </a:spcAft>
              <a:buNone/>
            </a:pPr>
            <a:r>
              <a:t/>
            </a:r>
            <a:endParaRPr sz="1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Artificial Intelligence vs. Machine Learning</a:t>
            </a:r>
            <a:endParaRPr/>
          </a:p>
        </p:txBody>
      </p:sp>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Often used interchangeably, but this is incorrect</a:t>
            </a:r>
            <a:endParaRPr/>
          </a:p>
          <a:p>
            <a:pPr indent="-311150" lvl="0" marL="457200" rtl="0" algn="l">
              <a:spcBef>
                <a:spcPts val="0"/>
              </a:spcBef>
              <a:spcAft>
                <a:spcPts val="0"/>
              </a:spcAft>
              <a:buSzPts val="1300"/>
              <a:buChar char="●"/>
            </a:pPr>
            <a:r>
              <a:rPr lang="en"/>
              <a:t>Artificial Intelligence is the broader category that encompasses machine learning, natural language processing, neural networks, computer vision, etc </a:t>
            </a:r>
            <a:endParaRPr/>
          </a:p>
          <a:p>
            <a:pPr indent="-311150" lvl="0" marL="457200" rtl="0" algn="l">
              <a:spcBef>
                <a:spcPts val="0"/>
              </a:spcBef>
              <a:spcAft>
                <a:spcPts val="0"/>
              </a:spcAft>
              <a:buSzPts val="1300"/>
              <a:buChar char="●"/>
            </a:pPr>
            <a:r>
              <a:rPr lang="en"/>
              <a:t>Machine learning is a subset of artificial intelligence, a field of study that uses </a:t>
            </a:r>
            <a:r>
              <a:rPr b="1" i="1" lang="en"/>
              <a:t>algorithms </a:t>
            </a:r>
            <a:r>
              <a:rPr lang="en"/>
              <a:t>to gain insights and recognize patterns in data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 for unsupervised learning (Clustering)	</a:t>
            </a:r>
            <a:endParaRPr/>
          </a:p>
        </p:txBody>
      </p:sp>
      <p:sp>
        <p:nvSpPr>
          <p:cNvPr id="202" name="Google Shape;202;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20000"/>
          </a:bodyPr>
          <a:lstStyle/>
          <a:p>
            <a:pPr indent="-294648" lvl="0" marL="457200" rtl="0" algn="l">
              <a:spcBef>
                <a:spcPts val="0"/>
              </a:spcBef>
              <a:spcAft>
                <a:spcPts val="0"/>
              </a:spcAft>
              <a:buSzPct val="100000"/>
              <a:buChar char="●"/>
            </a:pPr>
            <a:r>
              <a:rPr b="1" lang="en" sz="4160" u="sng">
                <a:solidFill>
                  <a:schemeClr val="hlink"/>
                </a:solidFill>
                <a:hlinkClick r:id="rId3"/>
              </a:rPr>
              <a:t>K Means</a:t>
            </a:r>
            <a:r>
              <a:rPr b="1" lang="en" sz="4160"/>
              <a:t>:</a:t>
            </a:r>
            <a:r>
              <a:rPr lang="en" sz="4160"/>
              <a:t> </a:t>
            </a:r>
            <a:endParaRPr sz="4160"/>
          </a:p>
          <a:p>
            <a:pPr indent="-294648" lvl="1" marL="914400" rtl="0" algn="l">
              <a:spcBef>
                <a:spcPts val="0"/>
              </a:spcBef>
              <a:spcAft>
                <a:spcPts val="0"/>
              </a:spcAft>
              <a:buSzPct val="100000"/>
              <a:buChar char="○"/>
            </a:pPr>
            <a:r>
              <a:rPr lang="en" sz="4160"/>
              <a:t>Divides the dataset into a predefined number of clusters (k) by minimizing the sum of squared distances between data points and the </a:t>
            </a:r>
            <a:r>
              <a:rPr b="1" lang="en" sz="4160"/>
              <a:t>centroid</a:t>
            </a:r>
            <a:r>
              <a:rPr lang="en" sz="4160"/>
              <a:t> of their assigned cluster.</a:t>
            </a:r>
            <a:endParaRPr sz="4160"/>
          </a:p>
          <a:p>
            <a:pPr indent="-294648" lvl="1" marL="914400" rtl="0" algn="l">
              <a:spcBef>
                <a:spcPts val="0"/>
              </a:spcBef>
              <a:spcAft>
                <a:spcPts val="0"/>
              </a:spcAft>
              <a:buSzPct val="100000"/>
              <a:buChar char="○"/>
            </a:pPr>
            <a:r>
              <a:rPr lang="en" sz="4160"/>
              <a:t>Example Use Case: Customer segmentation based on purchasing behavior.</a:t>
            </a:r>
            <a:endParaRPr sz="4160"/>
          </a:p>
          <a:p>
            <a:pPr indent="-294648" lvl="0" marL="457200" rtl="0" algn="l">
              <a:spcBef>
                <a:spcPts val="0"/>
              </a:spcBef>
              <a:spcAft>
                <a:spcPts val="0"/>
              </a:spcAft>
              <a:buSzPct val="100000"/>
              <a:buChar char="●"/>
            </a:pPr>
            <a:r>
              <a:rPr b="1" lang="en" sz="4160" u="sng">
                <a:solidFill>
                  <a:schemeClr val="hlink"/>
                </a:solidFill>
                <a:hlinkClick r:id="rId4"/>
              </a:rPr>
              <a:t>Hierarchical Clustering</a:t>
            </a:r>
            <a:r>
              <a:rPr lang="en" sz="4160" u="sng">
                <a:solidFill>
                  <a:schemeClr val="hlink"/>
                </a:solidFill>
                <a:hlinkClick r:id="rId5"/>
              </a:rPr>
              <a:t>:</a:t>
            </a:r>
            <a:endParaRPr sz="4160"/>
          </a:p>
          <a:p>
            <a:pPr indent="-294648" lvl="1" marL="914400" rtl="0" algn="l">
              <a:spcBef>
                <a:spcPts val="0"/>
              </a:spcBef>
              <a:spcAft>
                <a:spcPts val="0"/>
              </a:spcAft>
              <a:buSzPct val="100000"/>
              <a:buChar char="○"/>
            </a:pPr>
            <a:r>
              <a:rPr lang="en" sz="4160"/>
              <a:t>Builds a hierarchy of clusters by either starting with each data point as a separate cluster (agglomerative) or starting with one cluster containing all data points (divisive) and iteratively merging or splitting clusters.</a:t>
            </a:r>
            <a:endParaRPr sz="4160"/>
          </a:p>
          <a:p>
            <a:pPr indent="-294648" lvl="1" marL="914400" rtl="0" algn="l">
              <a:spcBef>
                <a:spcPts val="0"/>
              </a:spcBef>
              <a:spcAft>
                <a:spcPts val="0"/>
              </a:spcAft>
              <a:buSzPct val="100000"/>
              <a:buChar char="○"/>
            </a:pPr>
            <a:r>
              <a:rPr lang="en" sz="4160"/>
              <a:t>Example Use Case: Taxonomy of species based on genetic similarity.</a:t>
            </a:r>
            <a:endParaRPr sz="4160"/>
          </a:p>
          <a:p>
            <a:pPr indent="-294648" lvl="0" marL="457200" rtl="0" algn="l">
              <a:spcBef>
                <a:spcPts val="0"/>
              </a:spcBef>
              <a:spcAft>
                <a:spcPts val="0"/>
              </a:spcAft>
              <a:buSzPct val="100000"/>
              <a:buChar char="●"/>
            </a:pPr>
            <a:r>
              <a:rPr b="1" lang="en" sz="4160" u="sng">
                <a:solidFill>
                  <a:schemeClr val="hlink"/>
                </a:solidFill>
                <a:hlinkClick r:id="rId6"/>
              </a:rPr>
              <a:t>DBSCAN</a:t>
            </a:r>
            <a:r>
              <a:rPr b="1" lang="en" sz="4160"/>
              <a:t> </a:t>
            </a:r>
            <a:r>
              <a:rPr lang="en" sz="4160"/>
              <a:t>(Density-Based Spatial Clustering of Applications with Noise):</a:t>
            </a:r>
            <a:endParaRPr sz="4160"/>
          </a:p>
          <a:p>
            <a:pPr indent="-294648" lvl="1" marL="914400" rtl="0" algn="l">
              <a:spcBef>
                <a:spcPts val="0"/>
              </a:spcBef>
              <a:spcAft>
                <a:spcPts val="0"/>
              </a:spcAft>
              <a:buSzPct val="100000"/>
              <a:buChar char="○"/>
            </a:pPr>
            <a:r>
              <a:rPr lang="en" sz="4160"/>
              <a:t>clusters data points based on their density, forming clusters where data points are close to each other and have a sufficient number of neighbors. One subset algorithm that extends DBSCAN is OPTICS. </a:t>
            </a:r>
            <a:endParaRPr sz="4160"/>
          </a:p>
          <a:p>
            <a:pPr indent="-294648" lvl="0" marL="457200" rtl="0" algn="l">
              <a:spcBef>
                <a:spcPts val="0"/>
              </a:spcBef>
              <a:spcAft>
                <a:spcPts val="0"/>
              </a:spcAft>
              <a:buSzPct val="100000"/>
              <a:buChar char="●"/>
            </a:pPr>
            <a:r>
              <a:rPr b="1" lang="en" sz="4160" u="sng">
                <a:solidFill>
                  <a:schemeClr val="hlink"/>
                </a:solidFill>
                <a:hlinkClick r:id="rId7"/>
              </a:rPr>
              <a:t>Mean Shift</a:t>
            </a:r>
            <a:r>
              <a:rPr lang="en" sz="4160" u="sng">
                <a:solidFill>
                  <a:schemeClr val="hlink"/>
                </a:solidFill>
                <a:hlinkClick r:id="rId8"/>
              </a:rPr>
              <a:t>:</a:t>
            </a:r>
            <a:r>
              <a:rPr lang="en" sz="4160"/>
              <a:t> </a:t>
            </a:r>
            <a:endParaRPr sz="4160"/>
          </a:p>
          <a:p>
            <a:pPr indent="-294648" lvl="1" marL="914400" rtl="0" algn="l">
              <a:spcBef>
                <a:spcPts val="0"/>
              </a:spcBef>
              <a:spcAft>
                <a:spcPts val="0"/>
              </a:spcAft>
              <a:buSzPct val="100000"/>
              <a:buChar char="○"/>
            </a:pPr>
            <a:r>
              <a:rPr lang="en" sz="4160"/>
              <a:t>Assigns each data point to the cluster whose mean it converges to, allowing clusters to adapt to the shape of the data distribution.</a:t>
            </a:r>
            <a:endParaRPr sz="416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 for unsupervised learning (Clustering)</a:t>
            </a:r>
            <a:endParaRPr/>
          </a:p>
        </p:txBody>
      </p:sp>
      <p:sp>
        <p:nvSpPr>
          <p:cNvPr id="208" name="Google Shape;208;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95275" lvl="0" marL="457200" rtl="0" algn="l">
              <a:lnSpc>
                <a:spcPct val="95000"/>
              </a:lnSpc>
              <a:spcBef>
                <a:spcPts val="0"/>
              </a:spcBef>
              <a:spcAft>
                <a:spcPts val="0"/>
              </a:spcAft>
              <a:buSzPts val="1050"/>
              <a:buChar char="●"/>
            </a:pPr>
            <a:r>
              <a:rPr b="1" lang="en" sz="1050" u="sng">
                <a:solidFill>
                  <a:schemeClr val="hlink"/>
                </a:solidFill>
                <a:hlinkClick r:id="rId3"/>
              </a:rPr>
              <a:t>Agglomerative Clustering:</a:t>
            </a:r>
            <a:endParaRPr b="1" sz="1050"/>
          </a:p>
          <a:p>
            <a:pPr indent="-295275" lvl="1" marL="914400" rtl="0" algn="l">
              <a:lnSpc>
                <a:spcPct val="95000"/>
              </a:lnSpc>
              <a:spcBef>
                <a:spcPts val="0"/>
              </a:spcBef>
              <a:spcAft>
                <a:spcPts val="0"/>
              </a:spcAft>
              <a:buSzPts val="1050"/>
              <a:buChar char="○"/>
            </a:pPr>
            <a:r>
              <a:rPr lang="en" sz="1050"/>
              <a:t>Hierarchical clustering approach that starts with each data point as a separate cluster and iteratively merges the closest clusters until a stopping criterion is met.</a:t>
            </a:r>
            <a:endParaRPr sz="1050"/>
          </a:p>
          <a:p>
            <a:pPr indent="-295275" lvl="1" marL="914400" rtl="0" algn="l">
              <a:lnSpc>
                <a:spcPct val="95000"/>
              </a:lnSpc>
              <a:spcBef>
                <a:spcPts val="0"/>
              </a:spcBef>
              <a:spcAft>
                <a:spcPts val="0"/>
              </a:spcAft>
              <a:buSzPts val="1050"/>
              <a:buChar char="○"/>
            </a:pPr>
            <a:r>
              <a:rPr lang="en" sz="1050"/>
              <a:t>Identifying related news articles based on content.</a:t>
            </a:r>
            <a:endParaRPr sz="1050"/>
          </a:p>
          <a:p>
            <a:pPr indent="-295275" lvl="0" marL="457200" rtl="0" algn="l">
              <a:lnSpc>
                <a:spcPct val="95000"/>
              </a:lnSpc>
              <a:spcBef>
                <a:spcPts val="0"/>
              </a:spcBef>
              <a:spcAft>
                <a:spcPts val="0"/>
              </a:spcAft>
              <a:buSzPts val="1050"/>
              <a:buChar char="●"/>
            </a:pPr>
            <a:r>
              <a:rPr b="1" lang="en" sz="1050" u="sng">
                <a:solidFill>
                  <a:schemeClr val="hlink"/>
                </a:solidFill>
                <a:hlinkClick r:id="rId4"/>
              </a:rPr>
              <a:t>Spectral Clustering:</a:t>
            </a:r>
            <a:endParaRPr b="1" sz="1050"/>
          </a:p>
          <a:p>
            <a:pPr indent="-295275" lvl="1" marL="914400" rtl="0" algn="l">
              <a:lnSpc>
                <a:spcPct val="95000"/>
              </a:lnSpc>
              <a:spcBef>
                <a:spcPts val="0"/>
              </a:spcBef>
              <a:spcAft>
                <a:spcPts val="0"/>
              </a:spcAft>
              <a:buSzPts val="1050"/>
              <a:buChar char="○"/>
            </a:pPr>
            <a:r>
              <a:rPr lang="en" sz="1050"/>
              <a:t>Uses the eigenvalues of the similarity matrix between data points to perform dimensionality reduction before clustering in a lower-dimensional space.</a:t>
            </a:r>
            <a:endParaRPr sz="1050"/>
          </a:p>
          <a:p>
            <a:pPr indent="-295275" lvl="1" marL="914400" rtl="0" algn="l">
              <a:lnSpc>
                <a:spcPct val="95000"/>
              </a:lnSpc>
              <a:spcBef>
                <a:spcPts val="0"/>
              </a:spcBef>
              <a:spcAft>
                <a:spcPts val="0"/>
              </a:spcAft>
              <a:buSzPts val="1050"/>
              <a:buChar char="○"/>
            </a:pPr>
            <a:r>
              <a:rPr lang="en" sz="1050"/>
              <a:t>Example Use Case: Image segmentation based on pixel similarity. Image segmentation is used locate and boundaries and to detect objects in an image. </a:t>
            </a:r>
            <a:endParaRPr sz="1050"/>
          </a:p>
          <a:p>
            <a:pPr indent="-295275" lvl="0" marL="457200" rtl="0" algn="l">
              <a:lnSpc>
                <a:spcPct val="95000"/>
              </a:lnSpc>
              <a:spcBef>
                <a:spcPts val="0"/>
              </a:spcBef>
              <a:spcAft>
                <a:spcPts val="0"/>
              </a:spcAft>
              <a:buSzPts val="1050"/>
              <a:buChar char="●"/>
            </a:pPr>
            <a:r>
              <a:rPr b="1" lang="en" sz="1050"/>
              <a:t>Affinity Propagation: (</a:t>
            </a:r>
            <a:r>
              <a:rPr b="1" lang="en" sz="1050" u="sng">
                <a:solidFill>
                  <a:schemeClr val="hlink"/>
                </a:solidFill>
                <a:hlinkClick r:id="rId5"/>
              </a:rPr>
              <a:t>Explanation</a:t>
            </a:r>
            <a:r>
              <a:rPr b="1" lang="en" sz="1050"/>
              <a:t>, </a:t>
            </a:r>
            <a:r>
              <a:rPr b="1" lang="en" sz="1050" u="sng">
                <a:solidFill>
                  <a:schemeClr val="hlink"/>
                </a:solidFill>
                <a:hlinkClick r:id="rId6"/>
              </a:rPr>
              <a:t>Visualization</a:t>
            </a:r>
            <a:r>
              <a:rPr b="1" lang="en" sz="1050"/>
              <a:t>)</a:t>
            </a:r>
            <a:endParaRPr b="1" sz="1050"/>
          </a:p>
          <a:p>
            <a:pPr indent="-295275" lvl="1" marL="914400" rtl="0" algn="l">
              <a:lnSpc>
                <a:spcPct val="95000"/>
              </a:lnSpc>
              <a:spcBef>
                <a:spcPts val="0"/>
              </a:spcBef>
              <a:spcAft>
                <a:spcPts val="0"/>
              </a:spcAft>
              <a:buSzPts val="1050"/>
              <a:buChar char="○"/>
            </a:pPr>
            <a:r>
              <a:rPr lang="en" sz="1050"/>
              <a:t>Uses a message-passing approach to let data points vote for their preferred exemplar, allowing for the automatic determination of the number of clusters.</a:t>
            </a:r>
            <a:endParaRPr sz="1050"/>
          </a:p>
          <a:p>
            <a:pPr indent="-295275" lvl="1" marL="914400" rtl="0" algn="l">
              <a:lnSpc>
                <a:spcPct val="95000"/>
              </a:lnSpc>
              <a:spcBef>
                <a:spcPts val="0"/>
              </a:spcBef>
              <a:spcAft>
                <a:spcPts val="0"/>
              </a:spcAft>
              <a:buSzPts val="1050"/>
              <a:buChar char="○"/>
            </a:pPr>
            <a:r>
              <a:rPr lang="en" sz="1050"/>
              <a:t>Example Use Case: Identifying central themes in a collection of text documents.</a:t>
            </a:r>
            <a:endParaRPr sz="1050"/>
          </a:p>
          <a:p>
            <a:pPr indent="-295275" lvl="0" marL="457200" rtl="0" algn="l">
              <a:lnSpc>
                <a:spcPct val="95000"/>
              </a:lnSpc>
              <a:spcBef>
                <a:spcPts val="0"/>
              </a:spcBef>
              <a:spcAft>
                <a:spcPts val="0"/>
              </a:spcAft>
              <a:buSzPts val="1050"/>
              <a:buChar char="●"/>
            </a:pPr>
            <a:r>
              <a:rPr b="1" lang="en" sz="1050" u="sng">
                <a:solidFill>
                  <a:schemeClr val="hlink"/>
                </a:solidFill>
                <a:hlinkClick r:id="rId7"/>
              </a:rPr>
              <a:t>Gaussian Mixture Model (GMM)</a:t>
            </a:r>
            <a:r>
              <a:rPr lang="en" sz="1050"/>
              <a:t>:</a:t>
            </a:r>
            <a:endParaRPr sz="1050"/>
          </a:p>
          <a:p>
            <a:pPr indent="-295275" lvl="1" marL="914400" rtl="0" algn="l">
              <a:lnSpc>
                <a:spcPct val="95000"/>
              </a:lnSpc>
              <a:spcBef>
                <a:spcPts val="0"/>
              </a:spcBef>
              <a:spcAft>
                <a:spcPts val="0"/>
              </a:spcAft>
              <a:buSzPts val="1050"/>
              <a:buChar char="○"/>
            </a:pPr>
            <a:r>
              <a:rPr lang="en" sz="1050"/>
              <a:t>Represents the distribution of data points as a mixture of several Gaussian distributions, allowing for flexible cluster shapes and capturing uncertainty in cluster assignments.</a:t>
            </a:r>
            <a:endParaRPr sz="105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 for unsupervised learning (Association)</a:t>
            </a:r>
            <a:endParaRPr/>
          </a:p>
        </p:txBody>
      </p:sp>
      <p:sp>
        <p:nvSpPr>
          <p:cNvPr id="214" name="Google Shape;214;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Apriori algorithm </a:t>
            </a:r>
            <a:r>
              <a:rPr lang="en"/>
              <a:t>	</a:t>
            </a:r>
            <a:endParaRPr/>
          </a:p>
          <a:p>
            <a:pPr indent="-298450" lvl="1" marL="914400" rtl="0" algn="l">
              <a:spcBef>
                <a:spcPts val="0"/>
              </a:spcBef>
              <a:spcAft>
                <a:spcPts val="0"/>
              </a:spcAft>
              <a:buSzPts val="1100"/>
              <a:buChar char="○"/>
            </a:pPr>
            <a:r>
              <a:rPr lang="en"/>
              <a:t>One of the most well-known algorithms for association rule mining, Apriori uses a breadth-first search strategy to discover frequent itemsets in a transaction database and generate association rules.</a:t>
            </a:r>
            <a:endParaRPr/>
          </a:p>
          <a:p>
            <a:pPr indent="-298450" lvl="1" marL="914400" rtl="0" algn="l">
              <a:spcBef>
                <a:spcPts val="0"/>
              </a:spcBef>
              <a:spcAft>
                <a:spcPts val="0"/>
              </a:spcAft>
              <a:buSzPts val="1100"/>
              <a:buChar char="○"/>
            </a:pPr>
            <a:r>
              <a:rPr lang="en"/>
              <a:t>Use case: Market basket analysis to identify common purchasing patterns in retail transactions</a:t>
            </a:r>
            <a:endParaRPr/>
          </a:p>
          <a:p>
            <a:pPr indent="-311150" lvl="0" marL="457200" rtl="0" algn="l">
              <a:spcBef>
                <a:spcPts val="0"/>
              </a:spcBef>
              <a:spcAft>
                <a:spcPts val="0"/>
              </a:spcAft>
              <a:buSzPts val="1300"/>
              <a:buChar char="●"/>
            </a:pPr>
            <a:r>
              <a:rPr lang="en" u="sng">
                <a:solidFill>
                  <a:schemeClr val="hlink"/>
                </a:solidFill>
                <a:hlinkClick r:id="rId4"/>
              </a:rPr>
              <a:t>FP-Growth (Frequent Pattern Growth)</a:t>
            </a:r>
            <a:endParaRPr/>
          </a:p>
          <a:p>
            <a:pPr indent="-298450" lvl="1" marL="914400" rtl="0" algn="l">
              <a:spcBef>
                <a:spcPts val="0"/>
              </a:spcBef>
              <a:spcAft>
                <a:spcPts val="0"/>
              </a:spcAft>
              <a:buSzPts val="1100"/>
              <a:buChar char="○"/>
            </a:pPr>
            <a:r>
              <a:rPr lang="en"/>
              <a:t>An often more efficient alternative to Apriori, FP-growth constructs a tree structure (FP-tree) to represent frequent itemsets and mines association rules based on this structure.</a:t>
            </a:r>
            <a:endParaRPr/>
          </a:p>
          <a:p>
            <a:pPr indent="-311150" lvl="0" marL="457200" rtl="0" algn="l">
              <a:spcBef>
                <a:spcPts val="0"/>
              </a:spcBef>
              <a:spcAft>
                <a:spcPts val="0"/>
              </a:spcAft>
              <a:buSzPts val="1300"/>
              <a:buChar char="●"/>
            </a:pPr>
            <a:r>
              <a:rPr lang="en" u="sng">
                <a:solidFill>
                  <a:schemeClr val="hlink"/>
                </a:solidFill>
                <a:hlinkClick r:id="rId5"/>
              </a:rPr>
              <a:t>Eclat (Equivalence Class Transformation) Algorithm:</a:t>
            </a:r>
            <a:endParaRPr/>
          </a:p>
          <a:p>
            <a:pPr indent="-298450" lvl="1" marL="914400" rtl="0" algn="l">
              <a:spcBef>
                <a:spcPts val="0"/>
              </a:spcBef>
              <a:spcAft>
                <a:spcPts val="0"/>
              </a:spcAft>
              <a:buSzPts val="1100"/>
              <a:buChar char="○"/>
            </a:pPr>
            <a:r>
              <a:rPr lang="en"/>
              <a:t>Eclat is another algorithm for frequent itemset mining that uses a depth-first search strategy to discover frequent itemsets and generate association rules.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 for unsupervised learning (Association)</a:t>
            </a:r>
            <a:endParaRPr/>
          </a:p>
          <a:p>
            <a:pPr indent="0" lvl="0" marL="0" rtl="0" algn="l">
              <a:spcBef>
                <a:spcPts val="0"/>
              </a:spcBef>
              <a:spcAft>
                <a:spcPts val="0"/>
              </a:spcAft>
              <a:buNone/>
            </a:pPr>
            <a:r>
              <a:t/>
            </a:r>
            <a:endParaRPr/>
          </a:p>
        </p:txBody>
      </p:sp>
      <p:sp>
        <p:nvSpPr>
          <p:cNvPr id="220" name="Google Shape;220;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u="sng">
                <a:solidFill>
                  <a:schemeClr val="hlink"/>
                </a:solidFill>
                <a:hlinkClick r:id="rId3"/>
              </a:rPr>
              <a:t>Bi-Clustering</a:t>
            </a:r>
            <a:endParaRPr/>
          </a:p>
          <a:p>
            <a:pPr indent="-293211" lvl="1" marL="914400" rtl="0" algn="l">
              <a:spcBef>
                <a:spcPts val="0"/>
              </a:spcBef>
              <a:spcAft>
                <a:spcPts val="0"/>
              </a:spcAft>
              <a:buSzPct val="100000"/>
              <a:buChar char="○"/>
            </a:pPr>
            <a:r>
              <a:rPr lang="en"/>
              <a:t>MBA is a biclustering-based algorithm that identifies maximal biclusters, which represent subsets of items that co-occur frequently in transactions.</a:t>
            </a:r>
            <a:endParaRPr/>
          </a:p>
          <a:p>
            <a:pPr indent="-304958" lvl="0" marL="457200" rtl="0" algn="l">
              <a:spcBef>
                <a:spcPts val="0"/>
              </a:spcBef>
              <a:spcAft>
                <a:spcPts val="0"/>
              </a:spcAft>
              <a:buSzPct val="100000"/>
              <a:buChar char="●"/>
            </a:pPr>
            <a:r>
              <a:rPr lang="en" u="sng">
                <a:solidFill>
                  <a:schemeClr val="hlink"/>
                </a:solidFill>
                <a:hlinkClick r:id="rId4"/>
              </a:rPr>
              <a:t>CARMA (Clustering and Association Rule Mining Algorithm)</a:t>
            </a:r>
            <a:r>
              <a:rPr lang="en"/>
              <a:t>:</a:t>
            </a:r>
            <a:endParaRPr/>
          </a:p>
          <a:p>
            <a:pPr indent="-293211" lvl="1" marL="914400" rtl="0" algn="l">
              <a:spcBef>
                <a:spcPts val="0"/>
              </a:spcBef>
              <a:spcAft>
                <a:spcPts val="0"/>
              </a:spcAft>
              <a:buSzPct val="100000"/>
              <a:buChar char="○"/>
            </a:pPr>
            <a:r>
              <a:rPr lang="en"/>
              <a:t>Integrates clustering with association rule mining to identify clusters of items that exhibit strong associations.</a:t>
            </a:r>
            <a:endParaRPr/>
          </a:p>
          <a:p>
            <a:pPr indent="-304958" lvl="0" marL="457200" rtl="0" algn="l">
              <a:spcBef>
                <a:spcPts val="0"/>
              </a:spcBef>
              <a:spcAft>
                <a:spcPts val="0"/>
              </a:spcAft>
              <a:buSzPct val="100000"/>
              <a:buChar char="●"/>
            </a:pPr>
            <a:r>
              <a:rPr lang="en" u="sng">
                <a:solidFill>
                  <a:schemeClr val="hlink"/>
                </a:solidFill>
                <a:hlinkClick r:id="rId5"/>
              </a:rPr>
              <a:t>SPADE (Sequential PAttern Discovery using Equivalence classes) Algorithm:</a:t>
            </a:r>
            <a:endParaRPr/>
          </a:p>
          <a:p>
            <a:pPr indent="-293211" lvl="1" marL="914400" rtl="0" algn="l">
              <a:spcBef>
                <a:spcPts val="0"/>
              </a:spcBef>
              <a:spcAft>
                <a:spcPts val="0"/>
              </a:spcAft>
              <a:buSzPct val="100000"/>
              <a:buChar char="○"/>
            </a:pPr>
            <a:r>
              <a:rPr lang="en"/>
              <a:t>Primarily used for sequential pattern mining, SPADE discovers frequent sequential patterns and can be extended for association rule mining.</a:t>
            </a:r>
            <a:endParaRPr/>
          </a:p>
          <a:p>
            <a:pPr indent="-293211" lvl="1" marL="914400" rtl="0" algn="l">
              <a:spcBef>
                <a:spcPts val="0"/>
              </a:spcBef>
              <a:spcAft>
                <a:spcPts val="0"/>
              </a:spcAft>
              <a:buSzPct val="100000"/>
              <a:buChar char="○"/>
            </a:pPr>
            <a:r>
              <a:rPr lang="en"/>
              <a:t>Use Case: Analyzing sequences of events, such as web clickstreams or time-series data.</a:t>
            </a:r>
            <a:endParaRPr sz="1100"/>
          </a:p>
          <a:p>
            <a:pPr indent="-304958" lvl="0" marL="457200" rtl="0" algn="l">
              <a:spcBef>
                <a:spcPts val="0"/>
              </a:spcBef>
              <a:spcAft>
                <a:spcPts val="0"/>
              </a:spcAft>
              <a:buSzPct val="100000"/>
              <a:buChar char="●"/>
            </a:pPr>
            <a:r>
              <a:rPr lang="en"/>
              <a:t>PrefixSpan Algorithm:</a:t>
            </a:r>
            <a:endParaRPr/>
          </a:p>
          <a:p>
            <a:pPr indent="-293211" lvl="1" marL="914400" rtl="0" algn="l">
              <a:spcBef>
                <a:spcPts val="0"/>
              </a:spcBef>
              <a:spcAft>
                <a:spcPts val="0"/>
              </a:spcAft>
              <a:buSzPct val="100000"/>
              <a:buChar char="○"/>
            </a:pPr>
            <a:r>
              <a:rPr lang="en"/>
              <a:t>A sequential pattern mining algorithm that efficiently discovers frequent patterns by using a prefix projection-based approach.</a:t>
            </a:r>
            <a:endParaRPr/>
          </a:p>
          <a:p>
            <a:pPr indent="-304958" lvl="0" marL="457200" rtl="0" algn="l">
              <a:spcBef>
                <a:spcPts val="0"/>
              </a:spcBef>
              <a:spcAft>
                <a:spcPts val="0"/>
              </a:spcAft>
              <a:buSzPct val="100000"/>
              <a:buChar char="●"/>
            </a:pPr>
            <a:r>
              <a:rPr lang="en"/>
              <a:t>There are a lot.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Stroke &amp; Heart Disease Datasets	</a:t>
            </a:r>
            <a:endParaRPr/>
          </a:p>
        </p:txBody>
      </p:sp>
      <p:sp>
        <p:nvSpPr>
          <p:cNvPr id="226" name="Google Shape;226;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Stroke Dataset</a:t>
            </a:r>
            <a:endParaRPr/>
          </a:p>
          <a:p>
            <a:pPr indent="-311150" lvl="0" marL="457200" rtl="0" algn="l">
              <a:spcBef>
                <a:spcPts val="0"/>
              </a:spcBef>
              <a:spcAft>
                <a:spcPts val="0"/>
              </a:spcAft>
              <a:buSzPts val="1300"/>
              <a:buChar char="●"/>
            </a:pPr>
            <a:r>
              <a:rPr lang="en" u="sng">
                <a:solidFill>
                  <a:schemeClr val="hlink"/>
                </a:solidFill>
                <a:hlinkClick r:id="rId4"/>
              </a:rPr>
              <a:t>Code</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u="sng">
                <a:solidFill>
                  <a:schemeClr val="hlink"/>
                </a:solidFill>
                <a:hlinkClick r:id="rId5"/>
              </a:rPr>
              <a:t>Heart Disease Dataset</a:t>
            </a:r>
            <a:endParaRPr/>
          </a:p>
          <a:p>
            <a:pPr indent="-311150" lvl="0" marL="457200" rtl="0" algn="l">
              <a:spcBef>
                <a:spcPts val="0"/>
              </a:spcBef>
              <a:spcAft>
                <a:spcPts val="0"/>
              </a:spcAft>
              <a:buSzPts val="1300"/>
              <a:buChar char="●"/>
            </a:pPr>
            <a:r>
              <a:rPr lang="en" u="sng">
                <a:solidFill>
                  <a:schemeClr val="hlink"/>
                </a:solidFill>
                <a:hlinkClick r:id="rId6"/>
              </a:rPr>
              <a:t>Code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0909"/>
              <a:buNone/>
            </a:pPr>
            <a:r>
              <a:rPr lang="en" sz="2420"/>
              <a:t>A general (incomplete) list of fields of Artificial Intelligence	</a:t>
            </a:r>
            <a:endParaRPr sz="2420"/>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62500" lnSpcReduction="20000"/>
          </a:bodyPr>
          <a:lstStyle/>
          <a:p>
            <a:pPr indent="-292100" lvl="0" marL="457200" rtl="0" algn="l">
              <a:spcBef>
                <a:spcPts val="0"/>
              </a:spcBef>
              <a:spcAft>
                <a:spcPts val="0"/>
              </a:spcAft>
              <a:buSzPct val="100000"/>
              <a:buChar char="●"/>
            </a:pPr>
            <a:r>
              <a:rPr b="1" lang="en" sz="1600"/>
              <a:t>Machine Learning</a:t>
            </a:r>
            <a:r>
              <a:rPr lang="en" sz="1600"/>
              <a:t>: use of algorithms to gain insights and recognize patterns in data, gives machines the ability to perform a task without explicitly being programmed to do so. </a:t>
            </a:r>
            <a:endParaRPr sz="1600"/>
          </a:p>
          <a:p>
            <a:pPr indent="-292100" lvl="0" marL="457200" rtl="0" algn="l">
              <a:spcBef>
                <a:spcPts val="0"/>
              </a:spcBef>
              <a:spcAft>
                <a:spcPts val="0"/>
              </a:spcAft>
              <a:buSzPct val="100000"/>
              <a:buChar char="●"/>
            </a:pPr>
            <a:r>
              <a:rPr b="1" lang="en" sz="1600"/>
              <a:t>Neural Networks</a:t>
            </a:r>
            <a:r>
              <a:rPr lang="en" sz="1600"/>
              <a:t>: really a branch of machine learning that teaches computers to process data in a way that is inspired by human brains. The use of artificial neurons, for example, is one aspect of neural networks</a:t>
            </a:r>
            <a:endParaRPr sz="1600"/>
          </a:p>
          <a:p>
            <a:pPr indent="-292100" lvl="0" marL="457200" rtl="0" algn="l">
              <a:spcBef>
                <a:spcPts val="0"/>
              </a:spcBef>
              <a:spcAft>
                <a:spcPts val="0"/>
              </a:spcAft>
              <a:buSzPct val="100000"/>
              <a:buChar char="●"/>
            </a:pPr>
            <a:r>
              <a:rPr b="1" lang="en" sz="1600"/>
              <a:t>Deep Learning</a:t>
            </a:r>
            <a:r>
              <a:rPr lang="en" sz="1600"/>
              <a:t>: a branch of machine learning that leverages neural networks as its backbone to perform machine learning tasks. Deep learning uses a neural network of at least three layers.</a:t>
            </a:r>
            <a:endParaRPr sz="1600"/>
          </a:p>
          <a:p>
            <a:pPr indent="-292100" lvl="0" marL="457200" rtl="0" algn="l">
              <a:spcBef>
                <a:spcPts val="0"/>
              </a:spcBef>
              <a:spcAft>
                <a:spcPts val="0"/>
              </a:spcAft>
              <a:buSzPct val="100000"/>
              <a:buChar char="●"/>
            </a:pPr>
            <a:r>
              <a:rPr b="1" lang="en" sz="1600"/>
              <a:t>Natural Language Processing (NLP)</a:t>
            </a:r>
            <a:r>
              <a:rPr lang="en" sz="1600"/>
              <a:t>: an interdisciplinary field of research (computer science &amp; linguistics) that is tasked with getting computers to support and use human language. Not all forms of NLP rely on machine learning, but many now do. </a:t>
            </a:r>
            <a:endParaRPr sz="1600"/>
          </a:p>
          <a:p>
            <a:pPr indent="-292100" lvl="1" marL="914400" rtl="0" algn="l">
              <a:spcBef>
                <a:spcPts val="0"/>
              </a:spcBef>
              <a:spcAft>
                <a:spcPts val="0"/>
              </a:spcAft>
              <a:buSzPct val="100000"/>
              <a:buChar char="○"/>
            </a:pPr>
            <a:r>
              <a:rPr lang="en" sz="1600"/>
              <a:t>Large Language Models like GPT-3 and GPT-4 are examples of NLP tech that rely on machine learning. </a:t>
            </a:r>
            <a:endParaRPr sz="1600"/>
          </a:p>
          <a:p>
            <a:pPr indent="-292100" lvl="0" marL="457200" rtl="0" algn="l">
              <a:spcBef>
                <a:spcPts val="0"/>
              </a:spcBef>
              <a:spcAft>
                <a:spcPts val="0"/>
              </a:spcAft>
              <a:buSzPct val="100000"/>
              <a:buChar char="●"/>
            </a:pPr>
            <a:r>
              <a:rPr b="1" lang="en" sz="1600"/>
              <a:t>Computer Vision:</a:t>
            </a:r>
            <a:r>
              <a:rPr lang="en" sz="1600"/>
              <a:t> enables machines to identify, analyse, and interpret visual input from images(and video). </a:t>
            </a:r>
            <a:endParaRPr sz="1600"/>
          </a:p>
          <a:p>
            <a:pPr indent="-292100" lvl="0" marL="457200" rtl="0" algn="l">
              <a:spcBef>
                <a:spcPts val="0"/>
              </a:spcBef>
              <a:spcAft>
                <a:spcPts val="0"/>
              </a:spcAft>
              <a:buSzPct val="100000"/>
              <a:buChar char="●"/>
            </a:pPr>
            <a:r>
              <a:rPr b="1" lang="en" sz="1600"/>
              <a:t>Generative AI: </a:t>
            </a:r>
            <a:r>
              <a:rPr lang="en" sz="1600"/>
              <a:t>combines several algorithms encompassing a generative model to create new content like text, images, video, etc.. Examples: OpenAI's ChatGPT &amp; Dall-E</a:t>
            </a:r>
            <a:endParaRPr sz="1600"/>
          </a:p>
          <a:p>
            <a:pPr indent="-292100" lvl="0" marL="457200" rtl="0" algn="l">
              <a:spcBef>
                <a:spcPts val="0"/>
              </a:spcBef>
              <a:spcAft>
                <a:spcPts val="0"/>
              </a:spcAft>
              <a:buSzPct val="100000"/>
              <a:buChar char="●"/>
            </a:pPr>
            <a:r>
              <a:rPr b="1" lang="en" sz="1600"/>
              <a:t>Artificial General Intelligence:</a:t>
            </a:r>
            <a:r>
              <a:rPr lang="en" sz="1600"/>
              <a:t> a hypothetical type of </a:t>
            </a:r>
            <a:r>
              <a:rPr i="1" lang="en" sz="1600"/>
              <a:t>agent</a:t>
            </a:r>
            <a:r>
              <a:rPr lang="en" sz="1600"/>
              <a:t> that could perform any form of intellectual task just as well, or better, than human beings. The study of AGI is a field in theoretical computer science.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6"/>
          <p:cNvPicPr preferRelativeResize="0"/>
          <p:nvPr/>
        </p:nvPicPr>
        <p:blipFill>
          <a:blip r:embed="rId3">
            <a:alphaModFix/>
          </a:blip>
          <a:stretch>
            <a:fillRect/>
          </a:stretch>
        </p:blipFill>
        <p:spPr>
          <a:xfrm>
            <a:off x="462225" y="1320000"/>
            <a:ext cx="4387200" cy="3509776"/>
          </a:xfrm>
          <a:prstGeom prst="rect">
            <a:avLst/>
          </a:prstGeom>
          <a:noFill/>
          <a:ln>
            <a:noFill/>
          </a:ln>
        </p:spPr>
      </p:pic>
      <p:pic>
        <p:nvPicPr>
          <p:cNvPr id="104" name="Google Shape;104;p16"/>
          <p:cNvPicPr preferRelativeResize="0"/>
          <p:nvPr/>
        </p:nvPicPr>
        <p:blipFill>
          <a:blip r:embed="rId4">
            <a:alphaModFix/>
          </a:blip>
          <a:stretch>
            <a:fillRect/>
          </a:stretch>
        </p:blipFill>
        <p:spPr>
          <a:xfrm>
            <a:off x="5038400" y="1936400"/>
            <a:ext cx="3657675" cy="2504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80901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40"/>
              <a:t>Important vocabulary for talking about machine learning</a:t>
            </a:r>
            <a:endParaRPr sz="2140"/>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Model:</a:t>
            </a:r>
            <a:r>
              <a:rPr lang="en"/>
              <a:t> A representation or abstraction of a system that we want the machine to learn.</a:t>
            </a:r>
            <a:endParaRPr/>
          </a:p>
          <a:p>
            <a:pPr indent="-311150" lvl="0" marL="457200" rtl="0" algn="l">
              <a:spcBef>
                <a:spcPts val="0"/>
              </a:spcBef>
              <a:spcAft>
                <a:spcPts val="0"/>
              </a:spcAft>
              <a:buSzPts val="1300"/>
              <a:buChar char="●"/>
            </a:pPr>
            <a:r>
              <a:rPr b="1" lang="en"/>
              <a:t>Algorithm:</a:t>
            </a:r>
            <a:r>
              <a:rPr lang="en"/>
              <a:t> A set of rules or instructions that the machine follows to perform a task.</a:t>
            </a:r>
            <a:endParaRPr/>
          </a:p>
          <a:p>
            <a:pPr indent="-311150" lvl="0" marL="457200" rtl="0" algn="l">
              <a:spcBef>
                <a:spcPts val="0"/>
              </a:spcBef>
              <a:spcAft>
                <a:spcPts val="0"/>
              </a:spcAft>
              <a:buSzPts val="1300"/>
              <a:buChar char="●"/>
            </a:pPr>
            <a:r>
              <a:rPr b="1" lang="en"/>
              <a:t>Data:</a:t>
            </a:r>
            <a:r>
              <a:rPr lang="en"/>
              <a:t> Information used by the machine learning model to learn patterns and make predictions.</a:t>
            </a:r>
            <a:endParaRPr/>
          </a:p>
          <a:p>
            <a:pPr indent="-311150" lvl="0" marL="457200" rtl="0" algn="l">
              <a:spcBef>
                <a:spcPts val="0"/>
              </a:spcBef>
              <a:spcAft>
                <a:spcPts val="0"/>
              </a:spcAft>
              <a:buSzPts val="1300"/>
              <a:buChar char="●"/>
            </a:pPr>
            <a:r>
              <a:rPr b="1" lang="en"/>
              <a:t>Features:</a:t>
            </a:r>
            <a:r>
              <a:rPr lang="en"/>
              <a:t> The individual input variables or attributes used by a model to make predictions.</a:t>
            </a:r>
            <a:endParaRPr/>
          </a:p>
          <a:p>
            <a:pPr indent="-311150" lvl="0" marL="457200" rtl="0" algn="l">
              <a:spcBef>
                <a:spcPts val="0"/>
              </a:spcBef>
              <a:spcAft>
                <a:spcPts val="0"/>
              </a:spcAft>
              <a:buSzPts val="1300"/>
              <a:buChar char="●"/>
            </a:pPr>
            <a:r>
              <a:rPr b="1" lang="en"/>
              <a:t>Label/Target:</a:t>
            </a:r>
            <a:r>
              <a:rPr lang="en"/>
              <a:t> The output variable or the value that the model is trying to predict.</a:t>
            </a:r>
            <a:endParaRPr/>
          </a:p>
          <a:p>
            <a:pPr indent="-311150" lvl="0" marL="457200" rtl="0" algn="l">
              <a:spcBef>
                <a:spcPts val="0"/>
              </a:spcBef>
              <a:spcAft>
                <a:spcPts val="0"/>
              </a:spcAft>
              <a:buSzPts val="1300"/>
              <a:buChar char="●"/>
            </a:pPr>
            <a:r>
              <a:rPr b="1" lang="en"/>
              <a:t>Training Data: </a:t>
            </a:r>
            <a:r>
              <a:rPr lang="en"/>
              <a:t>The portion of the overall data used to train the machine learning model.</a:t>
            </a:r>
            <a:endParaRPr/>
          </a:p>
          <a:p>
            <a:pPr indent="-311150" lvl="0" marL="457200" rtl="0" algn="l">
              <a:spcBef>
                <a:spcPts val="0"/>
              </a:spcBef>
              <a:spcAft>
                <a:spcPts val="0"/>
              </a:spcAft>
              <a:buSzPts val="1300"/>
              <a:buChar char="●"/>
            </a:pPr>
            <a:r>
              <a:rPr b="1" lang="en"/>
              <a:t>Testing/Validation Data:</a:t>
            </a:r>
            <a:r>
              <a:rPr lang="en"/>
              <a:t> The portion of the data used to evaluate the performance of the trained model.</a:t>
            </a:r>
            <a:endParaRPr/>
          </a:p>
          <a:p>
            <a:pPr indent="-311150" lvl="0" marL="457200" rtl="0" algn="l">
              <a:spcBef>
                <a:spcPts val="0"/>
              </a:spcBef>
              <a:spcAft>
                <a:spcPts val="0"/>
              </a:spcAft>
              <a:buSzPts val="1300"/>
              <a:buChar char="●"/>
            </a:pPr>
            <a:r>
              <a:rPr b="1" lang="en"/>
              <a:t>Inference: </a:t>
            </a:r>
            <a:r>
              <a:rPr lang="en"/>
              <a:t>When the model makes predictions on new data given what it calculates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vocab</a:t>
            </a:r>
            <a:endParaRPr/>
          </a:p>
          <a:p>
            <a:pPr indent="0" lvl="0" marL="0" rtl="0" algn="l">
              <a:spcBef>
                <a:spcPts val="0"/>
              </a:spcBef>
              <a:spcAft>
                <a:spcPts val="0"/>
              </a:spcAft>
              <a:buNone/>
            </a:pPr>
            <a:r>
              <a:t/>
            </a:r>
            <a:endParaRPr/>
          </a:p>
        </p:txBody>
      </p:sp>
      <p:sp>
        <p:nvSpPr>
          <p:cNvPr id="116" name="Google Shape;116;p18"/>
          <p:cNvSpPr txBox="1"/>
          <p:nvPr>
            <p:ph idx="1" type="body"/>
          </p:nvPr>
        </p:nvSpPr>
        <p:spPr>
          <a:xfrm>
            <a:off x="729450" y="2078875"/>
            <a:ext cx="7688700" cy="2879400"/>
          </a:xfrm>
          <a:prstGeom prst="rect">
            <a:avLst/>
          </a:prstGeom>
        </p:spPr>
        <p:txBody>
          <a:bodyPr anchorCtr="0" anchor="t" bIns="91425" lIns="91425" spcFirstLastPara="1" rIns="91425" wrap="square" tIns="91425">
            <a:noAutofit/>
          </a:bodyPr>
          <a:lstStyle/>
          <a:p>
            <a:pPr indent="-287020" lvl="0" marL="457200" rtl="0" algn="l">
              <a:lnSpc>
                <a:spcPct val="100000"/>
              </a:lnSpc>
              <a:spcBef>
                <a:spcPts val="0"/>
              </a:spcBef>
              <a:spcAft>
                <a:spcPts val="0"/>
              </a:spcAft>
              <a:buSzPts val="920"/>
              <a:buChar char="●"/>
            </a:pPr>
            <a:r>
              <a:rPr b="1" lang="en" sz="920"/>
              <a:t>Bias:</a:t>
            </a:r>
            <a:r>
              <a:rPr lang="en" sz="920"/>
              <a:t> refers to the error introduced by approximating a real-world problem, which may be extremely complex, by a simplified model. It can lead to systematic errors in predictions.</a:t>
            </a:r>
            <a:endParaRPr sz="920"/>
          </a:p>
          <a:p>
            <a:pPr indent="-287020" lvl="0" marL="457200" rtl="0" algn="l">
              <a:lnSpc>
                <a:spcPct val="100000"/>
              </a:lnSpc>
              <a:spcBef>
                <a:spcPts val="0"/>
              </a:spcBef>
              <a:spcAft>
                <a:spcPts val="0"/>
              </a:spcAft>
              <a:buSzPts val="920"/>
              <a:buChar char="●"/>
            </a:pPr>
            <a:r>
              <a:rPr b="1" lang="en" sz="920"/>
              <a:t>Variance</a:t>
            </a:r>
            <a:r>
              <a:rPr lang="en" sz="920"/>
              <a:t>:  measures the model’s sensitivity to variations in the training data. High variance can lead to overfitting, while low variance can result in underfitting.</a:t>
            </a:r>
            <a:endParaRPr sz="920"/>
          </a:p>
          <a:p>
            <a:pPr indent="-287020" lvl="0" marL="457200" rtl="0" algn="l">
              <a:lnSpc>
                <a:spcPct val="100000"/>
              </a:lnSpc>
              <a:spcBef>
                <a:spcPts val="0"/>
              </a:spcBef>
              <a:spcAft>
                <a:spcPts val="0"/>
              </a:spcAft>
              <a:buSzPts val="920"/>
              <a:buChar char="●"/>
            </a:pPr>
            <a:r>
              <a:rPr b="1" lang="en" sz="920"/>
              <a:t>Hyperparameter </a:t>
            </a:r>
            <a:r>
              <a:rPr lang="en" sz="920"/>
              <a:t>: Configuration settings that are external to the model and are not learned from the data. They are set before the training process and can significantly impact the model’s performance.</a:t>
            </a:r>
            <a:endParaRPr sz="920"/>
          </a:p>
          <a:p>
            <a:pPr indent="-287020" lvl="0" marL="457200" rtl="0" algn="l">
              <a:lnSpc>
                <a:spcPct val="100000"/>
              </a:lnSpc>
              <a:spcBef>
                <a:spcPts val="0"/>
              </a:spcBef>
              <a:spcAft>
                <a:spcPts val="0"/>
              </a:spcAft>
              <a:buSzPts val="920"/>
              <a:buChar char="●"/>
            </a:pPr>
            <a:r>
              <a:rPr b="1" lang="en" sz="920"/>
              <a:t>Dimensionality Reduction</a:t>
            </a:r>
            <a:r>
              <a:rPr lang="en" sz="920"/>
              <a:t>: Involves reducing the number of input features in the data while preserving its essential information. This can help improve model efficiency and reduce overfitting.</a:t>
            </a:r>
            <a:endParaRPr sz="920"/>
          </a:p>
          <a:p>
            <a:pPr indent="-287020" lvl="0" marL="457200" rtl="0" algn="l">
              <a:lnSpc>
                <a:spcPct val="100000"/>
              </a:lnSpc>
              <a:spcBef>
                <a:spcPts val="0"/>
              </a:spcBef>
              <a:spcAft>
                <a:spcPts val="0"/>
              </a:spcAft>
              <a:buSzPts val="920"/>
              <a:buChar char="●"/>
            </a:pPr>
            <a:r>
              <a:rPr b="1" lang="en" sz="920"/>
              <a:t>Cross-Validation</a:t>
            </a:r>
            <a:r>
              <a:rPr lang="en" sz="920"/>
              <a:t> :A technique used to assess a model’s performance by splitting the data into multiple subsets, training the model on some subsets, and testing it on others to ensure robustness.</a:t>
            </a:r>
            <a:endParaRPr sz="920"/>
          </a:p>
          <a:p>
            <a:pPr indent="-287020" lvl="0" marL="457200" rtl="0" algn="l">
              <a:lnSpc>
                <a:spcPct val="100000"/>
              </a:lnSpc>
              <a:spcBef>
                <a:spcPts val="0"/>
              </a:spcBef>
              <a:spcAft>
                <a:spcPts val="0"/>
              </a:spcAft>
              <a:buSzPts val="920"/>
              <a:buChar char="●"/>
            </a:pPr>
            <a:r>
              <a:rPr b="1" lang="en" sz="920"/>
              <a:t>Accuracy </a:t>
            </a:r>
            <a:r>
              <a:rPr lang="en" sz="920"/>
              <a:t>:A measure of a model’s overall correctness, calculated as the ratio of correctly predicted instances to the total instances.</a:t>
            </a:r>
            <a:endParaRPr sz="920"/>
          </a:p>
          <a:p>
            <a:pPr indent="-287020" lvl="0" marL="457200" rtl="0" algn="l">
              <a:lnSpc>
                <a:spcPct val="100000"/>
              </a:lnSpc>
              <a:spcBef>
                <a:spcPts val="0"/>
              </a:spcBef>
              <a:spcAft>
                <a:spcPts val="0"/>
              </a:spcAft>
              <a:buSzPts val="920"/>
              <a:buChar char="●"/>
            </a:pPr>
            <a:r>
              <a:rPr b="1" lang="en" sz="920"/>
              <a:t>Precision: </a:t>
            </a:r>
            <a:r>
              <a:rPr lang="en" sz="920"/>
              <a:t>A measure of a model’s accuracy in predicting positive instances, calculated as the ratio of true positive predictions to the total predicted positive instances.</a:t>
            </a:r>
            <a:endParaRPr sz="920"/>
          </a:p>
          <a:p>
            <a:pPr indent="-287020" lvl="0" marL="457200" rtl="0" algn="l">
              <a:lnSpc>
                <a:spcPct val="100000"/>
              </a:lnSpc>
              <a:spcBef>
                <a:spcPts val="0"/>
              </a:spcBef>
              <a:spcAft>
                <a:spcPts val="0"/>
              </a:spcAft>
              <a:buSzPts val="920"/>
              <a:buChar char="●"/>
            </a:pPr>
            <a:r>
              <a:rPr b="1" lang="en" sz="920"/>
              <a:t>Recall </a:t>
            </a:r>
            <a:r>
              <a:rPr lang="en" sz="920"/>
              <a:t>:A  measure of a model’s ability to identify all relevant instances, calculated as the ratio of true positive predictions to the total actual positive instances.</a:t>
            </a:r>
            <a:endParaRPr sz="920"/>
          </a:p>
          <a:p>
            <a:pPr indent="-287020" lvl="0" marL="457200" rtl="0" algn="l">
              <a:lnSpc>
                <a:spcPct val="100000"/>
              </a:lnSpc>
              <a:spcBef>
                <a:spcPts val="0"/>
              </a:spcBef>
              <a:spcAft>
                <a:spcPts val="0"/>
              </a:spcAft>
              <a:buSzPts val="920"/>
              <a:buChar char="●"/>
            </a:pPr>
            <a:r>
              <a:rPr b="1" lang="en" sz="920"/>
              <a:t>F1 Score </a:t>
            </a:r>
            <a:r>
              <a:rPr lang="en" sz="920"/>
              <a:t>:A  metric that combines precision and recall, providing a balance between the two and is especially useful when dealing with imbalanced datasets.</a:t>
            </a:r>
            <a:endParaRPr sz="9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vs. Unsupervised Learning</a:t>
            </a:r>
            <a:endParaRPr/>
          </a:p>
        </p:txBody>
      </p:sp>
      <p:sp>
        <p:nvSpPr>
          <p:cNvPr id="122" name="Google Shape;122;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Supervised learning</a:t>
            </a:r>
            <a:r>
              <a:rPr lang="en"/>
              <a:t>: A type of machine learning where the model is trained on a </a:t>
            </a:r>
            <a:r>
              <a:rPr b="1" lang="en"/>
              <a:t>labeled</a:t>
            </a:r>
            <a:r>
              <a:rPr lang="en"/>
              <a:t> dataset, meaning the algorithm learns from input-output pairs. Generally, this is </a:t>
            </a:r>
            <a:r>
              <a:rPr b="1" lang="en"/>
              <a:t>task driven</a:t>
            </a:r>
            <a:r>
              <a:rPr lang="en"/>
              <a:t>. </a:t>
            </a:r>
            <a:endParaRPr/>
          </a:p>
          <a:p>
            <a:pPr indent="-311150" lvl="0" marL="457200" rtl="0" algn="l">
              <a:spcBef>
                <a:spcPts val="0"/>
              </a:spcBef>
              <a:spcAft>
                <a:spcPts val="0"/>
              </a:spcAft>
              <a:buSzPts val="1300"/>
              <a:buChar char="●"/>
            </a:pPr>
            <a:r>
              <a:rPr b="1" lang="en"/>
              <a:t>Unsupervised learning</a:t>
            </a:r>
            <a:r>
              <a:rPr lang="en"/>
              <a:t>: A type of machine learning where the model is given </a:t>
            </a:r>
            <a:r>
              <a:rPr b="1" lang="en"/>
              <a:t>unlabeled</a:t>
            </a:r>
            <a:r>
              <a:rPr lang="en"/>
              <a:t> data and must find patterns or relationships on its own. Generally, this is </a:t>
            </a:r>
            <a:r>
              <a:rPr b="1" lang="en"/>
              <a:t>data driven</a:t>
            </a:r>
            <a:r>
              <a:rPr lang="en"/>
              <a:t>. </a:t>
            </a:r>
            <a:endParaRPr/>
          </a:p>
          <a:p>
            <a:pPr indent="-311150" lvl="0" marL="457200" rtl="0" algn="l">
              <a:spcBef>
                <a:spcPts val="0"/>
              </a:spcBef>
              <a:spcAft>
                <a:spcPts val="0"/>
              </a:spcAft>
              <a:buSzPts val="1300"/>
              <a:buChar char="●"/>
            </a:pPr>
            <a:r>
              <a:rPr b="1" lang="en"/>
              <a:t>Semi-supervised learning:</a:t>
            </a:r>
            <a:r>
              <a:rPr lang="en"/>
              <a:t> A hybrid approach that uses both labelled and unlabelled data. This is good when you have a lot of data, but you can't possibly label all of it, but labelling even a portion of it dramatically improves the quality. Example: medical scans</a:t>
            </a:r>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0"/>
          <p:cNvPicPr preferRelativeResize="0"/>
          <p:nvPr/>
        </p:nvPicPr>
        <p:blipFill>
          <a:blip r:embed="rId3">
            <a:alphaModFix/>
          </a:blip>
          <a:stretch>
            <a:fillRect/>
          </a:stretch>
        </p:blipFill>
        <p:spPr>
          <a:xfrm>
            <a:off x="1604350" y="1334050"/>
            <a:ext cx="6427550" cy="3162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supervised learning	</a:t>
            </a:r>
            <a:endParaRPr/>
          </a:p>
        </p:txBody>
      </p:sp>
      <p:sp>
        <p:nvSpPr>
          <p:cNvPr id="133" name="Google Shape;133;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Classification: A type of supervised learning where the model predicts a discrete category or label. (Discrete)</a:t>
            </a:r>
            <a:endParaRPr/>
          </a:p>
          <a:p>
            <a:pPr indent="-311150" lvl="0" marL="457200" rtl="0" algn="l">
              <a:spcBef>
                <a:spcPts val="0"/>
              </a:spcBef>
              <a:spcAft>
                <a:spcPts val="0"/>
              </a:spcAft>
              <a:buSzPts val="1300"/>
              <a:buChar char="●"/>
            </a:pPr>
            <a:r>
              <a:rPr lang="en"/>
              <a:t>Regression: A type of supervised learning where the model predicts an output.  (Continuous)</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34" name="Google Shape;134;p21"/>
          <p:cNvPicPr preferRelativeResize="0"/>
          <p:nvPr/>
        </p:nvPicPr>
        <p:blipFill>
          <a:blip r:embed="rId3">
            <a:alphaModFix/>
          </a:blip>
          <a:stretch>
            <a:fillRect/>
          </a:stretch>
        </p:blipFill>
        <p:spPr>
          <a:xfrm>
            <a:off x="2633525" y="2896125"/>
            <a:ext cx="3475350" cy="1737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