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Google Sans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A79534-5704-4880-A98D-5D7C96B7847C}">
  <a:tblStyle styleId="{9DA79534-5704-4880-A98D-5D7C96B7847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98279490-716B-4EFB-AF10-19EB0EBD6A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oogle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GoogleSans-italic.fntdata"/><Relationship Id="rId10" Type="http://schemas.openxmlformats.org/officeDocument/2006/relationships/slide" Target="slides/slide5.xml"/><Relationship Id="rId32" Type="http://schemas.openxmlformats.org/officeDocument/2006/relationships/font" Target="fonts/GoogleSans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Google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019d0d7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019d0d7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session reminds students of the different methods there are to communicate data.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It encourages students to select a method that clearly conveys what the data shows and allows students to test how well they have done this so they can refine as necessary.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If students have not generated results, please use session 4. 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is the fifth of six sessions that work through the problem-solving process. They have been designed to form a basis for a one-hour session, but they can be used flexibly and adapted to suit the needs of your class. The seventh lesson provides further information on entering Google Science Fair.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5644d50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65644d50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Introduce the idea of continuous and discontinuous data.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 line graph cannot be used for data that doesn’t have discrete categories.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 suitable alternative would be a bar graph.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252bf4ad_0_7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8252bf4ad_0_7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Encourage students to argue why they feel one way of graphing is better than the other: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Is one easier to read?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Why?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What importance does color have in graphing?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Are the specific numbers important, or the trend?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Are you looking to give a snapshot/overview or finer details?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will impact the type of graph they choose.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5644d50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5644d50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What type of graph could you use to communicate this data?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8252bf4ad_0_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8252bf4a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students why a pie chart wouldn’t work here.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Explain that you want to compare two different data sets, which isn’t possible with a pie chart - this starts to limit the graphing options you have.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How much data do students want to show from their own findings?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5644d50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65644d50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students how they would communicate this data.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5644d50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65644d50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Show students these options. Ask: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Which method works better?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Why?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○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What’s the aim of the test - what are you trying to show?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may impact the graphing method you choose.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5644d50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5644d50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Show students this data table.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what they see as a challenge in presenting it.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Elicit from students that there are three datasets we want to compare.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students how they might present this data.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65644d50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65644d50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Show students the line graph.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Line graphs are a good way to identify and communicate trends or patterns - do any of them have trends in their data?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Emphasize the importance of colors in comparing data to help clearly communicate the difference.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76e46f201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76e46f201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students to write a 100-word summary of their results. What do they want their audience to understand from the data?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This will help students reflect and focus on the key idea they wish to communicate and put them in a better position to choose the best technique to show their findings. 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252bf4ad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8252bf4ad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Give students the 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Activity 1: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C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ommunication menu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to help them select the best method to communicate their data.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Help students to graph their data where necessary.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6e46f201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6e46f201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a2ad8dc2_0_4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6a2ad8dc2_0_4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Tell students this is a test to show how well their data has been communicated.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 pairs, they are going to look at each other’s graphs and see if they have communicated what they intended to.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Encourage students to use this exercise to add to/alter/amend their graph. 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They can repeat the process until they are sure their message is communicated effectively.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8252bf4ad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8252bf4ad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5ae2aea6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5ae2aea6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a2ad8dc2_0_4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a2ad8dc2_0_4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a2ad8dc2_0_4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a2ad8dc2_0_4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Explain that there are a number of ways to communicate data.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Ask students what they think all these images have in common? Communication! They all communicate an idea, a concept, some findings, or some data.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Tell students that now that they have their data, this session will help them to identify the best way to communicate it.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d63a21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d63a21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Before starting, use the checklist to ensure students have a clear set of results that are ready to be communicated with an audience. 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a2ad8dc2_0_48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a2ad8dc2_0_48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Begin by talking about the importance of sharing results and how they can help to build understanding.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Explain that, depending on their chosen problem, solution and method, students may all have very different data, which will need to be presented in different ways.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Results, findings and data can be overwhelming to take in, but if we communicate in the right way, we can get our message across in a much clearer and more efficient way.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Make sure students are clear on exactly what results or findings they want to present. Note that they must support their solution.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252bf4ad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252bf4ad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Students will be shown different data sets. They need to select an appropriate way to communicate the findings.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Hand out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Activity 1:</a:t>
            </a:r>
            <a:r>
              <a:rPr b="1"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Communication menu</a:t>
            </a: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here to help them if they are struggling to come up with ideas independently.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5644d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5644d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Teacher notes </a:t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Give students one minute to discuss how they would present this data.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Encourage discussion, take their ideas before showing the suggested data form. 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 sz="14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Remind students there will often be more than one appropriate way to present the data, the question is ‘which way works best?’. (This may simply come down to personal preference.)</a:t>
            </a:r>
            <a:endParaRPr sz="14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 u="sng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or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5995275" y="2400475"/>
            <a:ext cx="137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900 #202124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4650250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800 #3C4043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5985358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700 #5F6368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7320440" y="4234050"/>
            <a:ext cx="11889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600 #80868B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340300" y="2400475"/>
            <a:ext cx="13764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Gray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500 #9AA0A6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15175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Blue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#4285F4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1960200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Red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#EA4335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305225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Yellow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#FBBC04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650250" y="2400475"/>
            <a:ext cx="1376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Green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500 #34A853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615175" y="1208850"/>
            <a:ext cx="1214400" cy="121440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1960200" y="1208850"/>
            <a:ext cx="1214400" cy="12144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3305225" y="1208850"/>
            <a:ext cx="1214400" cy="1214400"/>
          </a:xfrm>
          <a:prstGeom prst="rect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4650250" y="1208850"/>
            <a:ext cx="1214400" cy="12144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5995275" y="1208850"/>
            <a:ext cx="1214400" cy="1214400"/>
          </a:xfrm>
          <a:prstGeom prst="rect">
            <a:avLst/>
          </a:prstGeom>
          <a:solidFill>
            <a:srgbClr val="2021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340300" y="1208850"/>
            <a:ext cx="1214400" cy="1214400"/>
          </a:xfrm>
          <a:prstGeom prst="rect">
            <a:avLst/>
          </a:prstGeom>
          <a:solidFill>
            <a:srgbClr val="9AA0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4650250" y="3034800"/>
            <a:ext cx="1214400" cy="1214400"/>
          </a:xfrm>
          <a:prstGeom prst="rect">
            <a:avLst/>
          </a:prstGeom>
          <a:solidFill>
            <a:srgbClr val="3C40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4043"/>
              </a:solidFill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5995275" y="3034800"/>
            <a:ext cx="1214400" cy="1214400"/>
          </a:xfrm>
          <a:prstGeom prst="rect">
            <a:avLst/>
          </a:prstGeom>
          <a:solidFill>
            <a:srgbClr val="5F63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F6368"/>
              </a:solidFill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7340300" y="3034800"/>
            <a:ext cx="1214400" cy="1214400"/>
          </a:xfrm>
          <a:prstGeom prst="rect">
            <a:avLst/>
          </a:prstGeom>
          <a:solidFill>
            <a:srgbClr val="80868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0868B"/>
              </a:solidFill>
            </a:endParaRPr>
          </a:p>
        </p:txBody>
      </p:sp>
      <p:sp>
        <p:nvSpPr>
          <p:cNvPr id="29" name="Google Shape;29;p2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Color Palette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[TOC] Headline1 + Two Body1 + Page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503375" y="1603715"/>
            <a:ext cx="400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4104950" y="160371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79" name="Google Shape;79;p11"/>
          <p:cNvSpPr txBox="1"/>
          <p:nvPr>
            <p:ph idx="3" type="body"/>
          </p:nvPr>
        </p:nvSpPr>
        <p:spPr>
          <a:xfrm>
            <a:off x="6364625" y="1603715"/>
            <a:ext cx="10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 algn="r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 algn="r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 algn="r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 algn="r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 algn="r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3 columns">
  <p:cSld name="TITLE_ONLY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1500"/>
            </a:lvl1pPr>
            <a:lvl2pPr lvl="1" rtl="0">
              <a:buNone/>
              <a:defRPr sz="1500"/>
            </a:lvl2pPr>
            <a:lvl3pPr lvl="2" rtl="0">
              <a:buNone/>
              <a:defRPr sz="1500"/>
            </a:lvl3pPr>
            <a:lvl4pPr lvl="3" rtl="0">
              <a:buNone/>
              <a:defRPr sz="1500"/>
            </a:lvl4pPr>
            <a:lvl5pPr lvl="4" rtl="0">
              <a:buNone/>
              <a:defRPr sz="1500"/>
            </a:lvl5pPr>
            <a:lvl6pPr lvl="5" rtl="0">
              <a:buNone/>
              <a:defRPr sz="1500"/>
            </a:lvl6pPr>
            <a:lvl7pPr lvl="6" rtl="0">
              <a:buNone/>
              <a:defRPr sz="1500"/>
            </a:lvl7pPr>
            <a:lvl8pPr lvl="7" rtl="0">
              <a:buNone/>
              <a:defRPr sz="1500"/>
            </a:lvl8pPr>
            <a:lvl9pPr lvl="8" rtl="0">
              <a:buNone/>
              <a:defRPr sz="15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500400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4" name="Google Shape;84;p12"/>
          <p:cNvSpPr txBox="1"/>
          <p:nvPr>
            <p:ph idx="2" type="body"/>
          </p:nvPr>
        </p:nvSpPr>
        <p:spPr>
          <a:xfrm>
            <a:off x="3332974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5" name="Google Shape;85;p12"/>
          <p:cNvSpPr txBox="1"/>
          <p:nvPr>
            <p:ph idx="3" type="body"/>
          </p:nvPr>
        </p:nvSpPr>
        <p:spPr>
          <a:xfrm>
            <a:off x="6165548" y="121657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6" name="Google Shape;86;p12"/>
          <p:cNvSpPr txBox="1"/>
          <p:nvPr>
            <p:ph idx="4" type="body"/>
          </p:nvPr>
        </p:nvSpPr>
        <p:spPr>
          <a:xfrm>
            <a:off x="500400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7" name="Google Shape;87;p12"/>
          <p:cNvSpPr txBox="1"/>
          <p:nvPr>
            <p:ph idx="5" type="body"/>
          </p:nvPr>
        </p:nvSpPr>
        <p:spPr>
          <a:xfrm>
            <a:off x="3332974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8" name="Google Shape;88;p12"/>
          <p:cNvSpPr txBox="1"/>
          <p:nvPr>
            <p:ph idx="6" type="body"/>
          </p:nvPr>
        </p:nvSpPr>
        <p:spPr>
          <a:xfrm>
            <a:off x="6165548" y="3012125"/>
            <a:ext cx="2478300" cy="129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89" name="Google Shape;89;p12"/>
          <p:cNvSpPr txBox="1"/>
          <p:nvPr>
            <p:ph idx="7" type="subTitle"/>
          </p:nvPr>
        </p:nvSpPr>
        <p:spPr>
          <a:xfrm>
            <a:off x="50040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8" type="subTitle"/>
          </p:nvPr>
        </p:nvSpPr>
        <p:spPr>
          <a:xfrm>
            <a:off x="333285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9" type="subTitle"/>
          </p:nvPr>
        </p:nvSpPr>
        <p:spPr>
          <a:xfrm>
            <a:off x="6165300" y="484325"/>
            <a:ext cx="2478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None/>
              <a:defRPr sz="1600">
                <a:solidFill>
                  <a:srgbClr val="59595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8x8 grid">
  <p:cSld name="BLANK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4"/>
          <p:cNvGrpSpPr/>
          <p:nvPr/>
        </p:nvGrpSpPr>
        <p:grpSpPr>
          <a:xfrm>
            <a:off x="0" y="-4987"/>
            <a:ext cx="9144000" cy="5200386"/>
            <a:chOff x="0" y="-4987"/>
            <a:chExt cx="9144000" cy="5200386"/>
          </a:xfrm>
        </p:grpSpPr>
        <p:cxnSp>
          <p:nvCxnSpPr>
            <p:cNvPr id="96" name="Google Shape;96;p14"/>
            <p:cNvCxnSpPr/>
            <p:nvPr/>
          </p:nvCxnSpPr>
          <p:spPr>
            <a:xfrm>
              <a:off x="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7" name="Google Shape;97;p14"/>
            <p:cNvCxnSpPr/>
            <p:nvPr/>
          </p:nvCxnSpPr>
          <p:spPr>
            <a:xfrm>
              <a:off x="609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14"/>
            <p:cNvCxnSpPr/>
            <p:nvPr/>
          </p:nvCxnSpPr>
          <p:spPr>
            <a:xfrm>
              <a:off x="1219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14"/>
            <p:cNvCxnSpPr/>
            <p:nvPr/>
          </p:nvCxnSpPr>
          <p:spPr>
            <a:xfrm>
              <a:off x="1828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4"/>
            <p:cNvCxnSpPr/>
            <p:nvPr/>
          </p:nvCxnSpPr>
          <p:spPr>
            <a:xfrm>
              <a:off x="2438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3048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4"/>
            <p:cNvCxnSpPr/>
            <p:nvPr/>
          </p:nvCxnSpPr>
          <p:spPr>
            <a:xfrm>
              <a:off x="3657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>
              <a:off x="4267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>
              <a:off x="9144000" y="13799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14"/>
            <p:cNvCxnSpPr/>
            <p:nvPr/>
          </p:nvCxnSpPr>
          <p:spPr>
            <a:xfrm>
              <a:off x="4876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14"/>
            <p:cNvCxnSpPr/>
            <p:nvPr/>
          </p:nvCxnSpPr>
          <p:spPr>
            <a:xfrm>
              <a:off x="5486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14"/>
            <p:cNvCxnSpPr/>
            <p:nvPr/>
          </p:nvCxnSpPr>
          <p:spPr>
            <a:xfrm>
              <a:off x="60960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14"/>
            <p:cNvCxnSpPr/>
            <p:nvPr/>
          </p:nvCxnSpPr>
          <p:spPr>
            <a:xfrm>
              <a:off x="67056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4"/>
            <p:cNvCxnSpPr/>
            <p:nvPr/>
          </p:nvCxnSpPr>
          <p:spPr>
            <a:xfrm>
              <a:off x="73152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4"/>
            <p:cNvCxnSpPr/>
            <p:nvPr/>
          </p:nvCxnSpPr>
          <p:spPr>
            <a:xfrm>
              <a:off x="79248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14"/>
            <p:cNvCxnSpPr/>
            <p:nvPr/>
          </p:nvCxnSpPr>
          <p:spPr>
            <a:xfrm>
              <a:off x="8534400" y="-4987"/>
              <a:ext cx="0" cy="51816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14"/>
            <p:cNvCxnSpPr/>
            <p:nvPr/>
          </p:nvCxnSpPr>
          <p:spPr>
            <a:xfrm>
              <a:off x="4572000" y="-4576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4"/>
            <p:cNvCxnSpPr/>
            <p:nvPr/>
          </p:nvCxnSpPr>
          <p:spPr>
            <a:xfrm>
              <a:off x="4572000" y="-3967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4"/>
            <p:cNvCxnSpPr/>
            <p:nvPr/>
          </p:nvCxnSpPr>
          <p:spPr>
            <a:xfrm>
              <a:off x="4572000" y="-3357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4"/>
            <p:cNvCxnSpPr/>
            <p:nvPr/>
          </p:nvCxnSpPr>
          <p:spPr>
            <a:xfrm>
              <a:off x="4572000" y="-27481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4"/>
            <p:cNvCxnSpPr/>
            <p:nvPr/>
          </p:nvCxnSpPr>
          <p:spPr>
            <a:xfrm>
              <a:off x="4572000" y="-21385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4"/>
            <p:cNvCxnSpPr/>
            <p:nvPr/>
          </p:nvCxnSpPr>
          <p:spPr>
            <a:xfrm>
              <a:off x="4572000" y="-15289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4"/>
            <p:cNvCxnSpPr/>
            <p:nvPr/>
          </p:nvCxnSpPr>
          <p:spPr>
            <a:xfrm>
              <a:off x="4572000" y="-9193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4"/>
            <p:cNvCxnSpPr/>
            <p:nvPr/>
          </p:nvCxnSpPr>
          <p:spPr>
            <a:xfrm>
              <a:off x="4572000" y="-309787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14"/>
            <p:cNvCxnSpPr/>
            <p:nvPr/>
          </p:nvCxnSpPr>
          <p:spPr>
            <a:xfrm>
              <a:off x="4572000" y="299813"/>
              <a:ext cx="0" cy="9144000"/>
            </a:xfrm>
            <a:prstGeom prst="straightConnector1">
              <a:avLst/>
            </a:prstGeom>
            <a:noFill/>
            <a:ln cap="flat" cmpd="sng" w="9525">
              <a:solidFill>
                <a:srgbClr val="E6F1FF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3">
  <p:cSld name="TITLE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Title / White">
  <p:cSld name="BIG_NUMBER">
    <p:bg>
      <p:bgPr>
        <a:solidFill>
          <a:srgbClr val="FFFFFF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852103" y="4234224"/>
            <a:ext cx="3975000" cy="254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B7B7B7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B7B7B7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B7B7B7"/>
                </a:solidFill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7542316" y="24617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 rtl="0">
              <a:buNone/>
              <a:defRPr sz="600">
                <a:solidFill>
                  <a:srgbClr val="D7D7D7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826802" y="2206949"/>
            <a:ext cx="68622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4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2" type="subTitle"/>
          </p:nvPr>
        </p:nvSpPr>
        <p:spPr>
          <a:xfrm>
            <a:off x="852103" y="2038110"/>
            <a:ext cx="6862200" cy="309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rgbClr val="545454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3" type="subTitle"/>
          </p:nvPr>
        </p:nvSpPr>
        <p:spPr>
          <a:xfrm>
            <a:off x="844700" y="4125925"/>
            <a:ext cx="3975000" cy="186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545454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 title + body">
  <p:cSld name="TITLE_ONLY_1_1_1">
    <p:bg>
      <p:bgPr>
        <a:solidFill>
          <a:srgbClr val="EFEFEF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891644" y="1549150"/>
            <a:ext cx="54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2400"/>
              <a:buNone/>
              <a:defRPr sz="24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2" type="title"/>
          </p:nvPr>
        </p:nvSpPr>
        <p:spPr>
          <a:xfrm>
            <a:off x="1837625" y="3262500"/>
            <a:ext cx="54816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80868B"/>
              </a:buClr>
              <a:buSzPts val="1500"/>
              <a:buNone/>
              <a:defRPr sz="1500">
                <a:solidFill>
                  <a:srgbClr val="80868B"/>
                </a:solidFill>
              </a:defRPr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7"/>
          <p:cNvSpPr txBox="1"/>
          <p:nvPr>
            <p:ph idx="3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ypography">
  <p:cSld name="TITLE_6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/>
          <p:nvPr/>
        </p:nvSpPr>
        <p:spPr>
          <a:xfrm>
            <a:off x="500400" y="589964"/>
            <a:ext cx="71931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12121"/>
                </a:solidFill>
                <a:latin typeface="Google Sans"/>
                <a:ea typeface="Google Sans"/>
                <a:cs typeface="Google Sans"/>
                <a:sym typeface="Google Sans"/>
              </a:rPr>
              <a:t>Google Science Fair Typography</a:t>
            </a:r>
            <a:endParaRPr sz="2000">
              <a:solidFill>
                <a:srgbClr val="21212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4844052" y="2529253"/>
            <a:ext cx="2806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1: Primary</a:t>
            </a:r>
            <a:endParaRPr sz="20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543675" y="2415963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2</a:t>
            </a:r>
            <a:endParaRPr sz="3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" name="Google Shape;34;p3"/>
          <p:cNvSpPr txBox="1"/>
          <p:nvPr/>
        </p:nvSpPr>
        <p:spPr>
          <a:xfrm>
            <a:off x="543675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30 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543675" y="3350900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3: Primary</a:t>
            </a:r>
            <a:endParaRPr sz="20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543675" y="4224775"/>
            <a:ext cx="24546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4: Dense content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4844052" y="3418525"/>
            <a:ext cx="2881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Body 2: Dense content</a:t>
            </a:r>
            <a:endParaRPr sz="15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4844050" y="4356775"/>
            <a:ext cx="1829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Body 3: Footer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543675" y="3708575"/>
            <a:ext cx="28068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20 pt 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543675" y="4553150"/>
            <a:ext cx="24846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15pt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4844050" y="28755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20 pt 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4844050" y="3708575"/>
            <a:ext cx="21141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Normal 15 pt 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/ 1.2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4844050" y="4553161"/>
            <a:ext cx="13764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Roboto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 Normal 7 pt</a:t>
            </a:r>
            <a:endParaRPr sz="8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543675" y="1254750"/>
            <a:ext cx="3724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Headline 1</a:t>
            </a:r>
            <a:endParaRPr sz="5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543675" y="2004925"/>
            <a:ext cx="2535000" cy="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Google Sans </a:t>
            </a:r>
            <a:r>
              <a:rPr lang="en" sz="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Normal</a:t>
            </a:r>
            <a:r>
              <a:rPr lang="en" sz="800">
                <a:solidFill>
                  <a:srgbClr val="9E9E9E"/>
                </a:solidFill>
                <a:latin typeface="Google Sans"/>
                <a:ea typeface="Google Sans"/>
                <a:cs typeface="Google Sans"/>
                <a:sym typeface="Google Sans"/>
              </a:rPr>
              <a:t> 52 pt  / single spacing</a:t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800">
              <a:solidFill>
                <a:srgbClr val="9E9E9E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ogo 1">
  <p:cSld name="TITLE_5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78574" y="1399325"/>
            <a:ext cx="5786850" cy="219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ver">
  <p:cSld name="TITLE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1075" y="4216775"/>
            <a:ext cx="1841852" cy="6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type="ctrTitle"/>
          </p:nvPr>
        </p:nvSpPr>
        <p:spPr>
          <a:xfrm>
            <a:off x="1216050" y="2188432"/>
            <a:ext cx="6711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arge Branded Typeface">
  <p:cSld name="SECTION_HEADER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/>
          <p:nvPr>
            <p:ph type="title"/>
          </p:nvPr>
        </p:nvSpPr>
        <p:spPr>
          <a:xfrm>
            <a:off x="612450" y="2150850"/>
            <a:ext cx="7920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1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500400" y="1598540"/>
            <a:ext cx="68109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 3 + Body 2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" name="Google Shape;62;p8"/>
          <p:cNvSpPr txBox="1"/>
          <p:nvPr>
            <p:ph idx="1" type="body"/>
          </p:nvPr>
        </p:nvSpPr>
        <p:spPr>
          <a:xfrm>
            <a:off x="500400" y="1596964"/>
            <a:ext cx="36537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23850" lvl="0" marL="4572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rtl="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rtl="0"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Headline2 + Body2">
  <p:cSld name="TITLE_AND_BODY_1_1">
    <p:bg>
      <p:bgPr>
        <a:solidFill>
          <a:srgbClr val="4285F3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604900" y="437650"/>
            <a:ext cx="79236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2" type="title"/>
          </p:nvPr>
        </p:nvSpPr>
        <p:spPr>
          <a:xfrm>
            <a:off x="604900" y="3836725"/>
            <a:ext cx="7923600" cy="8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9"/>
          <p:cNvSpPr txBox="1"/>
          <p:nvPr>
            <p:ph idx="3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ideo">
  <p:cSld name="TITLE_AND_BODY_1_1_1">
    <p:bg>
      <p:bgPr>
        <a:solidFill>
          <a:srgbClr val="292D3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title"/>
          </p:nvPr>
        </p:nvSpPr>
        <p:spPr>
          <a:xfrm>
            <a:off x="500400" y="2090650"/>
            <a:ext cx="5969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3000"/>
              <a:buNone/>
              <a:defRPr sz="30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2" type="title"/>
          </p:nvPr>
        </p:nvSpPr>
        <p:spPr>
          <a:xfrm>
            <a:off x="500400" y="2614650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3" type="title"/>
          </p:nvPr>
        </p:nvSpPr>
        <p:spPr>
          <a:xfrm>
            <a:off x="500400" y="482593"/>
            <a:ext cx="492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285F3"/>
              </a:buClr>
              <a:buSzPts val="1500"/>
              <a:buNone/>
              <a:defRPr sz="1500">
                <a:solidFill>
                  <a:srgbClr val="4285F3"/>
                </a:solidFill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0"/>
          <p:cNvSpPr txBox="1"/>
          <p:nvPr>
            <p:ph idx="4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idx="2" type="sldNum"/>
          </p:nvPr>
        </p:nvSpPr>
        <p:spPr>
          <a:xfrm>
            <a:off x="537675" y="4587025"/>
            <a:ext cx="264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buNone/>
              <a:defRPr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0. Lesson Name</a:t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503375" y="436600"/>
            <a:ext cx="832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Google Sans"/>
              <a:buNone/>
              <a:defRPr sz="24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Google Sans"/>
              <a:buNone/>
              <a:defRPr sz="2400">
                <a:solidFill>
                  <a:srgbClr val="22222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503375" y="1152475"/>
            <a:ext cx="8328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AA0A6"/>
              </a:buClr>
              <a:buSzPts val="1800"/>
              <a:buFont typeface="Google Sans"/>
              <a:buChar char="●"/>
              <a:defRPr sz="18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●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Clr>
                <a:srgbClr val="9AA0A6"/>
              </a:buClr>
              <a:buSzPts val="1400"/>
              <a:buFont typeface="Google Sans"/>
              <a:buChar char="○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lnSpc>
                <a:spcPct val="120000"/>
              </a:lnSpc>
              <a:spcBef>
                <a:spcPts val="1600"/>
              </a:spcBef>
              <a:spcAft>
                <a:spcPts val="1600"/>
              </a:spcAft>
              <a:buClr>
                <a:srgbClr val="9AA0A6"/>
              </a:buClr>
              <a:buSzPts val="1400"/>
              <a:buFont typeface="Google Sans"/>
              <a:buChar char="■"/>
              <a:defRPr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open?id=1z7p2g2Q8cBggQbnQHLFESQWJ0yvvB5He0dzsM-nZ40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hyperlink" Target="https://drive.google.com/open?id=1ZuRE4HYzxwfXn4PuI6JRsunZ3EGs_cBSGROw8OXT7M4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-5617" l="-5655" r="-5889" t="-4526"/>
          <a:stretch/>
        </p:blipFill>
        <p:spPr>
          <a:xfrm>
            <a:off x="3828525" y="511850"/>
            <a:ext cx="1435824" cy="138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 txBox="1"/>
          <p:nvPr>
            <p:ph type="ctrTitle"/>
          </p:nvPr>
        </p:nvSpPr>
        <p:spPr>
          <a:xfrm>
            <a:off x="1216050" y="2188432"/>
            <a:ext cx="67119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</a:t>
            </a:r>
            <a:br>
              <a:rPr lang="en"/>
            </a:br>
            <a:r>
              <a:rPr lang="en"/>
              <a:t>the results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"/>
          <p:cNvSpPr txBox="1"/>
          <p:nvPr>
            <p:ph type="title"/>
          </p:nvPr>
        </p:nvSpPr>
        <p:spPr>
          <a:xfrm>
            <a:off x="500400" y="589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present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7"/>
          <p:cNvSpPr txBox="1"/>
          <p:nvPr>
            <p:ph idx="1" type="body"/>
          </p:nvPr>
        </p:nvSpPr>
        <p:spPr>
          <a:xfrm>
            <a:off x="4125350" y="3849400"/>
            <a:ext cx="49599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Why couldn’t you use a line graph to represent this? </a:t>
            </a:r>
            <a:br>
              <a:rPr b="1" lang="en"/>
            </a:br>
            <a:r>
              <a:rPr b="1" lang="en"/>
              <a:t>What other type of graph could you use here?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2" name="Google Shape;282;p27"/>
          <p:cNvGraphicFramePr/>
          <p:nvPr/>
        </p:nvGraphicFramePr>
        <p:xfrm>
          <a:off x="613038" y="135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638450"/>
                <a:gridCol w="1374725"/>
              </a:tblGrid>
              <a:tr h="7142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Favorite lesson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Math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English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Science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Geography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Physical Edu.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3" name="Google Shape;28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925" y="1400025"/>
            <a:ext cx="3525501" cy="21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6681076" y="1277127"/>
            <a:ext cx="1329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Math 14%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7287176" y="1762127"/>
            <a:ext cx="1329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English 7%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7253851" y="2703477"/>
            <a:ext cx="1329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Science</a:t>
            </a: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 25.6%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7" name="Google Shape;287;p27"/>
          <p:cNvSpPr txBox="1"/>
          <p:nvPr/>
        </p:nvSpPr>
        <p:spPr>
          <a:xfrm>
            <a:off x="4304700" y="3342025"/>
            <a:ext cx="167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Geography 20.9</a:t>
            </a: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8" name="Google Shape;288;p27"/>
          <p:cNvSpPr txBox="1"/>
          <p:nvPr/>
        </p:nvSpPr>
        <p:spPr>
          <a:xfrm>
            <a:off x="4264275" y="1986650"/>
            <a:ext cx="1421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Physical Edu. 32.6</a:t>
            </a: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%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89" name="Google Shape;289;p27"/>
          <p:cNvSpPr txBox="1"/>
          <p:nvPr/>
        </p:nvSpPr>
        <p:spPr>
          <a:xfrm>
            <a:off x="4163836" y="1214543"/>
            <a:ext cx="167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Favorite lesson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90" name="Google Shape;290;p27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8"/>
          <p:cNvSpPr txBox="1"/>
          <p:nvPr>
            <p:ph type="title"/>
          </p:nvPr>
        </p:nvSpPr>
        <p:spPr>
          <a:xfrm>
            <a:off x="500400" y="589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present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7" name="Google Shape;297;p28"/>
          <p:cNvSpPr txBox="1"/>
          <p:nvPr>
            <p:ph idx="1" type="body"/>
          </p:nvPr>
        </p:nvSpPr>
        <p:spPr>
          <a:xfrm>
            <a:off x="4002462" y="3917818"/>
            <a:ext cx="47349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Which works better:  Pie chart? Bar graph? Why?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8"/>
          <p:cNvSpPr txBox="1"/>
          <p:nvPr/>
        </p:nvSpPr>
        <p:spPr>
          <a:xfrm>
            <a:off x="4163819" y="1214550"/>
            <a:ext cx="2548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Favorite lesson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299" name="Google Shape;299;p28"/>
          <p:cNvPicPr preferRelativeResize="0"/>
          <p:nvPr/>
        </p:nvPicPr>
        <p:blipFill rotWithShape="1">
          <a:blip r:embed="rId3">
            <a:alphaModFix/>
          </a:blip>
          <a:srcRect b="0" l="12739" r="0" t="0"/>
          <a:stretch/>
        </p:blipFill>
        <p:spPr>
          <a:xfrm>
            <a:off x="5239925" y="1521575"/>
            <a:ext cx="3361074" cy="2381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8"/>
          <p:cNvSpPr txBox="1"/>
          <p:nvPr/>
        </p:nvSpPr>
        <p:spPr>
          <a:xfrm>
            <a:off x="3810413" y="1719379"/>
            <a:ext cx="1329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Math</a:t>
            </a:r>
            <a:b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English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Science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Geography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Physical Edu.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01" name="Google Shape;301;p28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02" name="Google Shape;302;p28"/>
          <p:cNvGraphicFramePr/>
          <p:nvPr/>
        </p:nvGraphicFramePr>
        <p:xfrm>
          <a:off x="613038" y="135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638450"/>
                <a:gridCol w="1374725"/>
              </a:tblGrid>
              <a:tr h="7142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Favorite lesson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Math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English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Science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Geography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Physical Edu.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type="title"/>
          </p:nvPr>
        </p:nvSpPr>
        <p:spPr>
          <a:xfrm>
            <a:off x="500400" y="589700"/>
            <a:ext cx="8525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type of graph would you choose to communicate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9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0" name="Google Shape;310;p29"/>
          <p:cNvGraphicFramePr/>
          <p:nvPr/>
        </p:nvGraphicFramePr>
        <p:xfrm>
          <a:off x="615338" y="13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391425"/>
                <a:gridCol w="1262125"/>
                <a:gridCol w="1297350"/>
              </a:tblGrid>
              <a:tr h="7068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Favorite lesson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(Girls)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(Boys)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Math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English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Science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9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Geography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Physical Edu.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5" name="Google Shape;315;p30"/>
          <p:cNvGraphicFramePr/>
          <p:nvPr/>
        </p:nvGraphicFramePr>
        <p:xfrm>
          <a:off x="615338" y="13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391425"/>
                <a:gridCol w="1262125"/>
                <a:gridCol w="1297350"/>
              </a:tblGrid>
              <a:tr h="7068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Favorite lesson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(Girls)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solidFill>
                          <a:schemeClr val="dk1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(Boys)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Math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English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Science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59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Geography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36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Physical Edu.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30"/>
          <p:cNvSpPr txBox="1"/>
          <p:nvPr>
            <p:ph type="title"/>
          </p:nvPr>
        </p:nvSpPr>
        <p:spPr>
          <a:xfrm>
            <a:off x="500400" y="589700"/>
            <a:ext cx="85251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type of graph would you choose to communicate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0"/>
          <p:cNvSpPr txBox="1"/>
          <p:nvPr>
            <p:ph idx="1" type="body"/>
          </p:nvPr>
        </p:nvSpPr>
        <p:spPr>
          <a:xfrm>
            <a:off x="4704200" y="3910037"/>
            <a:ext cx="4287300" cy="8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Why does a pie chart not work so well now? </a:t>
            </a:r>
            <a:endParaRPr b="1"/>
          </a:p>
        </p:txBody>
      </p:sp>
      <p:pic>
        <p:nvPicPr>
          <p:cNvPr id="319" name="Google Shape;319;p30" title="Frequency&#10;(Girls) and Frequency&#10;(Boys)"/>
          <p:cNvPicPr preferRelativeResize="0"/>
          <p:nvPr/>
        </p:nvPicPr>
        <p:blipFill rotWithShape="1">
          <a:blip r:embed="rId3">
            <a:alphaModFix/>
          </a:blip>
          <a:srcRect b="0" l="18306" r="22392" t="19172"/>
          <a:stretch/>
        </p:blipFill>
        <p:spPr>
          <a:xfrm>
            <a:off x="5803225" y="1573800"/>
            <a:ext cx="2801499" cy="236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0"/>
          <p:cNvSpPr txBox="1"/>
          <p:nvPr/>
        </p:nvSpPr>
        <p:spPr>
          <a:xfrm>
            <a:off x="4773427" y="1214550"/>
            <a:ext cx="3257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Favorite lesson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1" name="Google Shape;321;p30"/>
          <p:cNvSpPr txBox="1"/>
          <p:nvPr/>
        </p:nvSpPr>
        <p:spPr>
          <a:xfrm>
            <a:off x="4472869" y="1719379"/>
            <a:ext cx="1329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Math</a:t>
            </a:r>
            <a:b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English</a:t>
            </a:r>
            <a:endParaRPr sz="12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Science</a:t>
            </a:r>
            <a:endParaRPr sz="12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Geography</a:t>
            </a:r>
            <a:endParaRPr sz="12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Physical Edu.</a:t>
            </a:r>
            <a:endParaRPr sz="12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2" name="Google Shape;322;p30"/>
          <p:cNvSpPr/>
          <p:nvPr/>
        </p:nvSpPr>
        <p:spPr>
          <a:xfrm>
            <a:off x="7917957" y="1639943"/>
            <a:ext cx="101700" cy="101700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>
            <a:off x="7917957" y="1800568"/>
            <a:ext cx="101700" cy="1017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 txBox="1"/>
          <p:nvPr/>
        </p:nvSpPr>
        <p:spPr>
          <a:xfrm>
            <a:off x="8030525" y="1526617"/>
            <a:ext cx="574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Girls</a:t>
            </a:r>
            <a:r>
              <a:rPr lang="en" sz="9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" sz="9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Boys</a:t>
            </a:r>
            <a:endParaRPr sz="900">
              <a:solidFill>
                <a:srgbClr val="34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25" name="Google Shape;325;p30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"/>
          <p:cNvSpPr txBox="1"/>
          <p:nvPr>
            <p:ph type="title"/>
          </p:nvPr>
        </p:nvSpPr>
        <p:spPr>
          <a:xfrm>
            <a:off x="3690650" y="589700"/>
            <a:ext cx="5563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you effectively communicate</a:t>
            </a:r>
            <a:br>
              <a:rPr lang="en"/>
            </a:br>
            <a:r>
              <a:rPr lang="en"/>
              <a:t>the best sellers at a fast food restaurant? </a:t>
            </a:r>
            <a:endParaRPr/>
          </a:p>
        </p:txBody>
      </p:sp>
      <p:sp>
        <p:nvSpPr>
          <p:cNvPr id="331" name="Google Shape;331;p3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32" name="Google Shape;332;p31"/>
          <p:cNvGraphicFramePr/>
          <p:nvPr/>
        </p:nvGraphicFramePr>
        <p:xfrm>
          <a:off x="615350" y="75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203675"/>
                <a:gridCol w="1397475"/>
              </a:tblGrid>
              <a:tr h="7834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Item 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5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# </a:t>
                      </a: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bought in one hour 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8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Burger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Hot dog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Sandwich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0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Fries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Soda</a:t>
                      </a: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25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Ice cream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3" name="Google Shape;333;p31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2"/>
          <p:cNvSpPr txBox="1"/>
          <p:nvPr>
            <p:ph type="title"/>
          </p:nvPr>
        </p:nvSpPr>
        <p:spPr>
          <a:xfrm>
            <a:off x="3690650" y="589700"/>
            <a:ext cx="55635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could you effectively communicate</a:t>
            </a:r>
            <a:br>
              <a:rPr lang="en"/>
            </a:br>
            <a:r>
              <a:rPr lang="en"/>
              <a:t>the best sellers at a fast food restaurant? </a:t>
            </a:r>
            <a:endParaRPr/>
          </a:p>
        </p:txBody>
      </p:sp>
      <p:sp>
        <p:nvSpPr>
          <p:cNvPr id="339" name="Google Shape;339;p3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40" name="Google Shape;340;p32"/>
          <p:cNvGraphicFramePr/>
          <p:nvPr/>
        </p:nvGraphicFramePr>
        <p:xfrm>
          <a:off x="615350" y="758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203675"/>
                <a:gridCol w="1397475"/>
              </a:tblGrid>
              <a:tr h="7834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Item 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" sz="15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# </a:t>
                      </a: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bought in one hour 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08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Burger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Hot dog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5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Sandwich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0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Fries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Soda</a:t>
                      </a: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25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575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Ice cream 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1" name="Google Shape;341;p32" title="Foods bought over 1 hour "/>
          <p:cNvPicPr preferRelativeResize="0"/>
          <p:nvPr/>
        </p:nvPicPr>
        <p:blipFill rotWithShape="1">
          <a:blip r:embed="rId3">
            <a:alphaModFix/>
          </a:blip>
          <a:srcRect b="24690" l="8540" r="30196" t="12692"/>
          <a:stretch/>
        </p:blipFill>
        <p:spPr>
          <a:xfrm>
            <a:off x="3805240" y="2095750"/>
            <a:ext cx="3742101" cy="2364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969" y="3420079"/>
            <a:ext cx="205100" cy="497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6605" y="2009744"/>
            <a:ext cx="243175" cy="42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84566" y="2410805"/>
            <a:ext cx="233152" cy="590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16735" y="3337102"/>
            <a:ext cx="329049" cy="35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10256" y="3851211"/>
            <a:ext cx="611075" cy="199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10033" y="3247732"/>
            <a:ext cx="471528" cy="23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2"/>
          <p:cNvSpPr txBox="1"/>
          <p:nvPr/>
        </p:nvSpPr>
        <p:spPr>
          <a:xfrm>
            <a:off x="3735394" y="1600225"/>
            <a:ext cx="2548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Foods bought in one hour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49" name="Google Shape;349;p32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3"/>
          <p:cNvSpPr txBox="1"/>
          <p:nvPr>
            <p:ph type="title"/>
          </p:nvPr>
        </p:nvSpPr>
        <p:spPr>
          <a:xfrm>
            <a:off x="500400" y="589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present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56" name="Google Shape;356;p33"/>
          <p:cNvGraphicFramePr/>
          <p:nvPr/>
        </p:nvGraphicFramePr>
        <p:xfrm>
          <a:off x="610150" y="1682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{98279490-716B-4EFB-AF10-19EB0EBD6AA6}</a:tableStyleId>
              </a:tblPr>
              <a:tblGrid>
                <a:gridCol w="770475"/>
                <a:gridCol w="544875"/>
                <a:gridCol w="588450"/>
                <a:gridCol w="600700"/>
                <a:gridCol w="539550"/>
                <a:gridCol w="608825"/>
                <a:gridCol w="608825"/>
                <a:gridCol w="608825"/>
                <a:gridCol w="608825"/>
                <a:gridCol w="608825"/>
                <a:gridCol w="608825"/>
                <a:gridCol w="608825"/>
                <a:gridCol w="608825"/>
              </a:tblGrid>
              <a:tr h="348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Car type</a:t>
                      </a:r>
                      <a:endParaRPr b="1"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1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Pollutant</a:t>
                      </a:r>
                      <a:r>
                        <a:rPr b="1"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levels in ppm </a:t>
                      </a:r>
                      <a:endParaRPr b="1"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36725">
                <a:tc v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12am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2am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4am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6am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8am 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10am 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12pm 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2pm 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4pm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6pm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8pm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9AA0A6"/>
                          </a:solidFill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10pm </a:t>
                      </a:r>
                      <a:endParaRPr sz="1200">
                        <a:solidFill>
                          <a:srgbClr val="9AA0A6"/>
                        </a:solidFill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Petrol 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186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60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228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864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1085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784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251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384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810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410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202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1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Diesel 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305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157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106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458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1867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2894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894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356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398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1864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845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359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04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Hybrid 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41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25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23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108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253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359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205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158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233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286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128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62</a:t>
                      </a:r>
                      <a:endParaRPr sz="120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7" name="Google Shape;357;p33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"/>
          <p:cNvSpPr txBox="1"/>
          <p:nvPr>
            <p:ph type="title"/>
          </p:nvPr>
        </p:nvSpPr>
        <p:spPr>
          <a:xfrm>
            <a:off x="500400" y="589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would you present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64" name="Google Shape;364;p34" title="Petrol, Diesel and Hybrid"/>
          <p:cNvPicPr preferRelativeResize="0"/>
          <p:nvPr/>
        </p:nvPicPr>
        <p:blipFill rotWithShape="1">
          <a:blip r:embed="rId3">
            <a:alphaModFix/>
          </a:blip>
          <a:srcRect b="9511" l="7844" r="14176" t="14638"/>
          <a:stretch/>
        </p:blipFill>
        <p:spPr>
          <a:xfrm>
            <a:off x="3123850" y="1299800"/>
            <a:ext cx="4676475" cy="2812775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4"/>
          <p:cNvSpPr txBox="1"/>
          <p:nvPr/>
        </p:nvSpPr>
        <p:spPr>
          <a:xfrm>
            <a:off x="537675" y="1196518"/>
            <a:ext cx="1595700" cy="8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Car pollutant levels (ppm) over 22 hours</a:t>
            </a:r>
            <a:endParaRPr sz="15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6" name="Google Shape;366;p34"/>
          <p:cNvSpPr txBox="1"/>
          <p:nvPr/>
        </p:nvSpPr>
        <p:spPr>
          <a:xfrm>
            <a:off x="2209570" y="1214550"/>
            <a:ext cx="7710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3000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2000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1000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r">
              <a:lnSpc>
                <a:spcPct val="2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0 ppm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618952" y="2319832"/>
            <a:ext cx="138900" cy="138900"/>
          </a:xfrm>
          <a:prstGeom prst="rect">
            <a:avLst/>
          </a:prstGeom>
          <a:solidFill>
            <a:srgbClr val="4285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4"/>
          <p:cNvSpPr/>
          <p:nvPr/>
        </p:nvSpPr>
        <p:spPr>
          <a:xfrm>
            <a:off x="618952" y="2538999"/>
            <a:ext cx="138900" cy="138900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768570" y="2206505"/>
            <a:ext cx="81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285F3"/>
                </a:solidFill>
                <a:latin typeface="Google Sans"/>
                <a:ea typeface="Google Sans"/>
                <a:cs typeface="Google Sans"/>
                <a:sym typeface="Google Sans"/>
              </a:rPr>
              <a:t>Petrol</a:t>
            </a:r>
            <a:r>
              <a:rPr lang="en" sz="12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   </a:t>
            </a:r>
            <a:r>
              <a:rPr lang="en" sz="1200">
                <a:solidFill>
                  <a:srgbClr val="EA4335"/>
                </a:solidFill>
                <a:latin typeface="Google Sans"/>
                <a:ea typeface="Google Sans"/>
                <a:cs typeface="Google Sans"/>
                <a:sym typeface="Google Sans"/>
              </a:rPr>
              <a:t>Diesel</a:t>
            </a:r>
            <a:endParaRPr sz="1200">
              <a:solidFill>
                <a:srgbClr val="EA4335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4A853"/>
                </a:solidFill>
                <a:latin typeface="Google Sans"/>
                <a:ea typeface="Google Sans"/>
                <a:cs typeface="Google Sans"/>
                <a:sym typeface="Google Sans"/>
              </a:rPr>
              <a:t>Hybrid</a:t>
            </a:r>
            <a:endParaRPr sz="1200">
              <a:solidFill>
                <a:srgbClr val="34A85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0" name="Google Shape;370;p34"/>
          <p:cNvSpPr/>
          <p:nvPr/>
        </p:nvSpPr>
        <p:spPr>
          <a:xfrm>
            <a:off x="618952" y="2758166"/>
            <a:ext cx="138900" cy="1389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4"/>
          <p:cNvSpPr txBox="1"/>
          <p:nvPr/>
        </p:nvSpPr>
        <p:spPr>
          <a:xfrm>
            <a:off x="2989636" y="4143572"/>
            <a:ext cx="51831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12AM	        4AM	      8AM	   12PM	 4PM	           8PM    10PM</a:t>
            </a:r>
            <a:endParaRPr sz="12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372" name="Google Shape;372;p34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 txBox="1"/>
          <p:nvPr>
            <p:ph type="title"/>
          </p:nvPr>
        </p:nvSpPr>
        <p:spPr>
          <a:xfrm>
            <a:off x="3577975" y="1199300"/>
            <a:ext cx="45570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Communicate</a:t>
            </a:r>
            <a:br>
              <a:rPr lang="en" sz="4800"/>
            </a:br>
            <a:r>
              <a:rPr lang="en" sz="4800"/>
              <a:t>your findings </a:t>
            </a:r>
            <a:br>
              <a:rPr lang="en" sz="4800"/>
            </a:br>
            <a:r>
              <a:rPr lang="en" sz="4800"/>
              <a:t>in 100 words.</a:t>
            </a:r>
            <a:endParaRPr sz="4800"/>
          </a:p>
        </p:txBody>
      </p:sp>
      <p:sp>
        <p:nvSpPr>
          <p:cNvPr id="378" name="Google Shape;378;p35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79" name="Google Shape;3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271" y="1436084"/>
            <a:ext cx="1790675" cy="197183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5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425" y="571605"/>
            <a:ext cx="4207999" cy="4114197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36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Communicate your data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 txBox="1"/>
          <p:nvPr>
            <p:ph idx="1" type="body"/>
          </p:nvPr>
        </p:nvSpPr>
        <p:spPr>
          <a:xfrm>
            <a:off x="500400" y="1608175"/>
            <a:ext cx="31881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Communication menu to help if you need.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9" name="Google Shape;389;p36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0" name="Google Shape;390;p36"/>
          <p:cNvSpPr txBox="1"/>
          <p:nvPr>
            <p:ph idx="4294967295" type="title"/>
          </p:nvPr>
        </p:nvSpPr>
        <p:spPr>
          <a:xfrm>
            <a:off x="500400" y="482600"/>
            <a:ext cx="2007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9AA0A6"/>
                </a:solidFill>
              </a:rPr>
              <a:t>Activity 1: Communication menu</a:t>
            </a:r>
            <a:endParaRPr sz="900">
              <a:solidFill>
                <a:srgbClr val="9AA0A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6179" y="2153600"/>
            <a:ext cx="477075" cy="67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 txBox="1"/>
          <p:nvPr/>
        </p:nvSpPr>
        <p:spPr>
          <a:xfrm>
            <a:off x="1750440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2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2679786" y="2945350"/>
            <a:ext cx="1326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Develop 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a solution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649607" y="2945350"/>
            <a:ext cx="920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Generate ideas 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4068868" y="2945350"/>
            <a:ext cx="8796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Design 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the test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19"/>
          <p:cNvSpPr txBox="1"/>
          <p:nvPr/>
        </p:nvSpPr>
        <p:spPr>
          <a:xfrm>
            <a:off x="5211938" y="2945350"/>
            <a:ext cx="10917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124"/>
                </a:solidFill>
                <a:latin typeface="Google Sans"/>
                <a:ea typeface="Google Sans"/>
                <a:cs typeface="Google Sans"/>
                <a:sym typeface="Google Sans"/>
              </a:rPr>
              <a:t>Communicate the results</a:t>
            </a:r>
            <a:endParaRPr sz="1100">
              <a:solidFill>
                <a:srgbClr val="20212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19"/>
          <p:cNvSpPr txBox="1"/>
          <p:nvPr/>
        </p:nvSpPr>
        <p:spPr>
          <a:xfrm>
            <a:off x="6461665" y="2945350"/>
            <a:ext cx="9681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Draw conclusions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7427420" y="2945350"/>
            <a:ext cx="1326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Enter the competition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68283" y="2945350"/>
            <a:ext cx="1326300" cy="3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Identify </a:t>
            </a:r>
            <a:b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</a:br>
            <a:r>
              <a:rPr lang="en" sz="1100">
                <a:solidFill>
                  <a:srgbClr val="9AA0A6"/>
                </a:solidFill>
                <a:latin typeface="Google Sans"/>
                <a:ea typeface="Google Sans"/>
                <a:cs typeface="Google Sans"/>
                <a:sym typeface="Google Sans"/>
              </a:rPr>
              <a:t>a problem</a:t>
            </a:r>
            <a:endParaRPr sz="1100">
              <a:solidFill>
                <a:srgbClr val="9AA0A6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7" name="Google Shape;157;p19"/>
          <p:cNvSpPr txBox="1"/>
          <p:nvPr/>
        </p:nvSpPr>
        <p:spPr>
          <a:xfrm>
            <a:off x="2945347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3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4109936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4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558382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6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7765070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7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532665" y="1909775"/>
            <a:ext cx="803400" cy="12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>
                <a:solidFill>
                  <a:srgbClr val="D7D7D7"/>
                </a:solidFill>
                <a:latin typeface="Google Sans"/>
                <a:ea typeface="Google Sans"/>
                <a:cs typeface="Google Sans"/>
                <a:sym typeface="Google Sans"/>
              </a:rPr>
              <a:t>1</a:t>
            </a:r>
            <a:endParaRPr sz="7500">
              <a:solidFill>
                <a:srgbClr val="D7D7D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well has your data been communicated?</a:t>
            </a:r>
            <a:endParaRPr/>
          </a:p>
        </p:txBody>
      </p:sp>
      <p:sp>
        <p:nvSpPr>
          <p:cNvPr id="396" name="Google Shape;396;p37"/>
          <p:cNvSpPr txBox="1"/>
          <p:nvPr>
            <p:ph idx="1" type="body"/>
          </p:nvPr>
        </p:nvSpPr>
        <p:spPr>
          <a:xfrm>
            <a:off x="500400" y="1608175"/>
            <a:ext cx="63807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Pair up with someone else and swap graphs.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Each person should write a short summary on the graph they now have in front of them </a:t>
            </a:r>
            <a:r>
              <a:rPr lang="en"/>
              <a:t>(max. 100 words)</a:t>
            </a:r>
            <a:r>
              <a:rPr lang="en"/>
              <a:t>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Swap back so you have your graph back.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Compare the summary that your partner has written with the one you wrote earlier on.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Does the graph succeed at communicating the idea you intended?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/>
              <a:t>Refine if necessary! </a:t>
            </a:r>
            <a:endParaRPr/>
          </a:p>
        </p:txBody>
      </p:sp>
      <p:sp>
        <p:nvSpPr>
          <p:cNvPr id="397" name="Google Shape;397;p37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426" y="2819036"/>
            <a:ext cx="1556366" cy="1561738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7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1213650" y="1821058"/>
            <a:ext cx="671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Now that you have your results</a:t>
            </a:r>
            <a:r>
              <a:rPr lang="en"/>
              <a:t>,</a:t>
            </a:r>
            <a:r>
              <a:rPr lang="en" sz="3200"/>
              <a:t> </a:t>
            </a:r>
            <a:br>
              <a:rPr lang="en" sz="3200"/>
            </a:br>
            <a:r>
              <a:rPr lang="en" sz="3200"/>
              <a:t>it</a:t>
            </a:r>
            <a:r>
              <a:rPr lang="en"/>
              <a:t>’s t</a:t>
            </a:r>
            <a:r>
              <a:rPr lang="en" sz="3200"/>
              <a:t>ime to form a conclusion!</a:t>
            </a:r>
            <a:endParaRPr sz="3200"/>
          </a:p>
        </p:txBody>
      </p:sp>
      <p:sp>
        <p:nvSpPr>
          <p:cNvPr id="405" name="Google Shape;405;p38"/>
          <p:cNvSpPr txBox="1"/>
          <p:nvPr>
            <p:ph idx="2" type="title"/>
          </p:nvPr>
        </p:nvSpPr>
        <p:spPr>
          <a:xfrm>
            <a:off x="1831200" y="3262500"/>
            <a:ext cx="5481600" cy="63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0868B"/>
                </a:solidFill>
                <a:hlinkClick r:id="rId3"/>
              </a:rPr>
              <a:t>Session 6: Draw conclusions</a:t>
            </a:r>
            <a:endParaRPr>
              <a:solidFill>
                <a:srgbClr val="80868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Session 5: Outline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503375" y="1603725"/>
            <a:ext cx="45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 </a:t>
            </a:r>
            <a:br>
              <a:rPr lang="en"/>
            </a:br>
            <a:r>
              <a:rPr lang="en"/>
              <a:t>Ways to communicate</a:t>
            </a:r>
            <a:br>
              <a:rPr lang="en"/>
            </a:br>
            <a:r>
              <a:rPr lang="en"/>
              <a:t>Choosing the right way to communicate </a:t>
            </a:r>
            <a:br>
              <a:rPr lang="en"/>
            </a:br>
            <a:r>
              <a:rPr lang="en">
                <a:solidFill>
                  <a:srgbClr val="9AA0A6"/>
                </a:solidFill>
              </a:rPr>
              <a:t>In 100 words…?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Activity 1</a:t>
            </a:r>
            <a:r>
              <a:rPr lang="en"/>
              <a:t>:</a:t>
            </a:r>
            <a:r>
              <a:rPr lang="en">
                <a:solidFill>
                  <a:srgbClr val="9AA0A6"/>
                </a:solidFill>
              </a:rPr>
              <a:t> Communication </a:t>
            </a:r>
            <a:r>
              <a:rPr lang="en"/>
              <a:t>m</a:t>
            </a:r>
            <a:r>
              <a:rPr lang="en">
                <a:solidFill>
                  <a:srgbClr val="9AA0A6"/>
                </a:solidFill>
              </a:rPr>
              <a:t>enu 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Draw it </a:t>
            </a:r>
            <a:endParaRPr>
              <a:solidFill>
                <a:srgbClr val="9AA0A6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104950" y="160371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 5 mins </a:t>
            </a:r>
            <a:br>
              <a:rPr lang="en"/>
            </a:br>
            <a:r>
              <a:rPr lang="en"/>
              <a:t>5 mins</a:t>
            </a:r>
            <a:br>
              <a:rPr lang="en"/>
            </a:br>
            <a:r>
              <a:rPr lang="en"/>
              <a:t>15 mins</a:t>
            </a:r>
            <a:br>
              <a:rPr lang="en"/>
            </a:br>
            <a:r>
              <a:rPr lang="en"/>
              <a:t>10 mins</a:t>
            </a:r>
            <a:br>
              <a:rPr lang="en"/>
            </a:br>
            <a:r>
              <a:rPr lang="en"/>
              <a:t>20 mins</a:t>
            </a:r>
            <a:br>
              <a:rPr lang="en"/>
            </a:br>
            <a:r>
              <a:rPr lang="en"/>
              <a:t>5 mins </a:t>
            </a:r>
            <a:endParaRPr/>
          </a:p>
        </p:txBody>
      </p:sp>
      <p:sp>
        <p:nvSpPr>
          <p:cNvPr id="169" name="Google Shape;169;p20"/>
          <p:cNvSpPr txBox="1"/>
          <p:nvPr>
            <p:ph idx="3" type="body"/>
          </p:nvPr>
        </p:nvSpPr>
        <p:spPr>
          <a:xfrm>
            <a:off x="6364625" y="1603715"/>
            <a:ext cx="10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br>
              <a:rPr lang="en"/>
            </a:br>
            <a:r>
              <a:rPr lang="en"/>
              <a:t>07</a:t>
            </a:r>
            <a:br>
              <a:rPr lang="en"/>
            </a:br>
            <a:r>
              <a:rPr lang="en"/>
              <a:t>08</a:t>
            </a:r>
            <a:br>
              <a:rPr lang="en"/>
            </a:br>
            <a:r>
              <a:rPr lang="en"/>
              <a:t>18</a:t>
            </a:r>
            <a:br>
              <a:rPr lang="en"/>
            </a:br>
            <a:r>
              <a:rPr lang="en"/>
              <a:t>19</a:t>
            </a:r>
            <a:br>
              <a:rPr lang="en"/>
            </a:br>
            <a:r>
              <a:rPr lang="en"/>
              <a:t>20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0"/>
          <p:cNvSpPr txBox="1"/>
          <p:nvPr>
            <p:ph idx="4294967295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20"/>
          <p:cNvSpPr txBox="1"/>
          <p:nvPr>
            <p:ph idx="4294967295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1"/>
          <p:cNvGrpSpPr/>
          <p:nvPr/>
        </p:nvGrpSpPr>
        <p:grpSpPr>
          <a:xfrm>
            <a:off x="6040696" y="1435400"/>
            <a:ext cx="1929626" cy="2712450"/>
            <a:chOff x="4990475" y="1565450"/>
            <a:chExt cx="1929626" cy="2712450"/>
          </a:xfrm>
        </p:grpSpPr>
        <p:pic>
          <p:nvPicPr>
            <p:cNvPr id="177" name="Google Shape;17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0475" y="1565450"/>
              <a:ext cx="1929626" cy="271245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78" name="Google Shape;178;p21"/>
            <p:cNvSpPr/>
            <p:nvPr/>
          </p:nvSpPr>
          <p:spPr>
            <a:xfrm>
              <a:off x="5173982" y="1772008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5117879" y="4134775"/>
              <a:ext cx="2718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1"/>
            <p:cNvSpPr/>
            <p:nvPr/>
          </p:nvSpPr>
          <p:spPr>
            <a:xfrm>
              <a:off x="6537202" y="4134775"/>
              <a:ext cx="2718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/>
            <p:nvPr/>
          </p:nvSpPr>
          <p:spPr>
            <a:xfrm>
              <a:off x="6048389" y="2001133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1"/>
            <p:cNvSpPr/>
            <p:nvPr/>
          </p:nvSpPr>
          <p:spPr>
            <a:xfrm>
              <a:off x="6048382" y="2141358"/>
              <a:ext cx="582000" cy="351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6048389" y="2697833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1"/>
            <p:cNvSpPr/>
            <p:nvPr/>
          </p:nvSpPr>
          <p:spPr>
            <a:xfrm>
              <a:off x="6048382" y="2838058"/>
              <a:ext cx="582000" cy="351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1"/>
            <p:cNvSpPr/>
            <p:nvPr/>
          </p:nvSpPr>
          <p:spPr>
            <a:xfrm>
              <a:off x="6048389" y="3394533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6048382" y="3534758"/>
              <a:ext cx="582000" cy="351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500400" y="1608175"/>
            <a:ext cx="43812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 set of results to analyze or communicate</a:t>
            </a:r>
            <a:br>
              <a:rPr lang="en">
                <a:solidFill>
                  <a:srgbClr val="9AA0A6"/>
                </a:solidFill>
              </a:rPr>
            </a:br>
            <a:r>
              <a:rPr lang="en">
                <a:solidFill>
                  <a:srgbClr val="9AA0A6"/>
                </a:solidFill>
              </a:rPr>
              <a:t>Writing supplies</a:t>
            </a:r>
            <a:br>
              <a:rPr lang="en">
                <a:solidFill>
                  <a:srgbClr val="9AA0A6"/>
                </a:solidFill>
              </a:rPr>
            </a:br>
            <a:r>
              <a:rPr lang="en" u="sng">
                <a:solidFill>
                  <a:srgbClr val="9AA0A6"/>
                </a:solidFill>
                <a:hlinkClick r:id="rId4"/>
              </a:rPr>
              <a:t>Activity 1: Communication menu</a:t>
            </a:r>
            <a:r>
              <a:rPr lang="en">
                <a:solidFill>
                  <a:srgbClr val="9AA0A6"/>
                </a:solidFill>
              </a:rPr>
              <a:t> </a:t>
            </a:r>
            <a:endParaRPr>
              <a:solidFill>
                <a:srgbClr val="9AA0A6"/>
              </a:solidFill>
            </a:endParaRPr>
          </a:p>
        </p:txBody>
      </p:sp>
      <p:grpSp>
        <p:nvGrpSpPr>
          <p:cNvPr id="188" name="Google Shape;188;p21"/>
          <p:cNvGrpSpPr/>
          <p:nvPr/>
        </p:nvGrpSpPr>
        <p:grpSpPr>
          <a:xfrm>
            <a:off x="5676275" y="1565450"/>
            <a:ext cx="1929626" cy="2712450"/>
            <a:chOff x="4990475" y="1565450"/>
            <a:chExt cx="1929626" cy="2712450"/>
          </a:xfrm>
        </p:grpSpPr>
        <p:pic>
          <p:nvPicPr>
            <p:cNvPr id="189" name="Google Shape;18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0475" y="1565450"/>
              <a:ext cx="1929626" cy="271245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90" name="Google Shape;190;p21"/>
            <p:cNvSpPr/>
            <p:nvPr/>
          </p:nvSpPr>
          <p:spPr>
            <a:xfrm>
              <a:off x="5173982" y="1772008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5117879" y="4134775"/>
              <a:ext cx="2718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6537202" y="4134775"/>
              <a:ext cx="2718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6048389" y="2001133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6048382" y="2141358"/>
              <a:ext cx="582000" cy="351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6048389" y="2697833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6048382" y="2838058"/>
              <a:ext cx="582000" cy="351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6048389" y="3394533"/>
              <a:ext cx="582000" cy="54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6048382" y="3534758"/>
              <a:ext cx="582000" cy="3510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9" name="Google Shape;199;p21"/>
          <p:cNvSpPr txBox="1"/>
          <p:nvPr>
            <p:ph type="title"/>
          </p:nvPr>
        </p:nvSpPr>
        <p:spPr>
          <a:xfrm>
            <a:off x="500400" y="970700"/>
            <a:ext cx="39042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 you’ll need</a:t>
            </a:r>
            <a:endParaRPr/>
          </a:p>
        </p:txBody>
      </p:sp>
      <p:sp>
        <p:nvSpPr>
          <p:cNvPr id="200" name="Google Shape;200;p21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1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8775" y="1668325"/>
            <a:ext cx="1929626" cy="271245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3" name="Google Shape;203;p21"/>
          <p:cNvSpPr/>
          <p:nvPr/>
        </p:nvSpPr>
        <p:spPr>
          <a:xfrm>
            <a:off x="5492282" y="1874883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/>
          <p:nvPr/>
        </p:nvSpPr>
        <p:spPr>
          <a:xfrm>
            <a:off x="5436179" y="4237650"/>
            <a:ext cx="2718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/>
          <p:nvPr/>
        </p:nvSpPr>
        <p:spPr>
          <a:xfrm>
            <a:off x="6855502" y="4237650"/>
            <a:ext cx="2718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1"/>
          <p:cNvSpPr/>
          <p:nvPr/>
        </p:nvSpPr>
        <p:spPr>
          <a:xfrm>
            <a:off x="6366689" y="2104008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366682" y="2244233"/>
            <a:ext cx="582000" cy="35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366689" y="2800708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6366682" y="2940933"/>
            <a:ext cx="582000" cy="35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>
            <a:off x="6366689" y="3497408"/>
            <a:ext cx="582000" cy="54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>
            <a:off x="6366682" y="3637633"/>
            <a:ext cx="582000" cy="351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2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Presenting your results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>
            <p:ph idx="1" type="body"/>
          </p:nvPr>
        </p:nvSpPr>
        <p:spPr>
          <a:xfrm>
            <a:off x="2992800" y="1575600"/>
            <a:ext cx="31584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You’ve designed and tested a solution to your problem and now have results, but how are you going to communicate them?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3546625" y="3446050"/>
            <a:ext cx="1524900" cy="1179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2"/>
          <p:cNvPicPr preferRelativeResize="0"/>
          <p:nvPr/>
        </p:nvPicPr>
        <p:blipFill rotWithShape="1">
          <a:blip r:embed="rId3">
            <a:alphaModFix/>
          </a:blip>
          <a:srcRect b="0" l="816" r="816" t="0"/>
          <a:stretch/>
        </p:blipFill>
        <p:spPr>
          <a:xfrm>
            <a:off x="713698" y="2878703"/>
            <a:ext cx="2088233" cy="1132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8020" y="3489040"/>
            <a:ext cx="1446482" cy="10881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51663" y="561450"/>
            <a:ext cx="1625725" cy="13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4492" y="3414440"/>
            <a:ext cx="2538011" cy="7782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4" name="Google Shape;224;p22"/>
          <p:cNvGrpSpPr/>
          <p:nvPr/>
        </p:nvGrpSpPr>
        <p:grpSpPr>
          <a:xfrm>
            <a:off x="5899205" y="3018900"/>
            <a:ext cx="2787900" cy="1326600"/>
            <a:chOff x="5899205" y="3018900"/>
            <a:chExt cx="2787900" cy="1326600"/>
          </a:xfrm>
        </p:grpSpPr>
        <p:sp>
          <p:nvSpPr>
            <p:cNvPr id="225" name="Google Shape;225;p22"/>
            <p:cNvSpPr/>
            <p:nvPr/>
          </p:nvSpPr>
          <p:spPr>
            <a:xfrm>
              <a:off x="5899205" y="3018900"/>
              <a:ext cx="2787900" cy="13266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6080773" y="3196470"/>
              <a:ext cx="1213800" cy="6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6080773" y="3305455"/>
              <a:ext cx="1064100" cy="687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22"/>
          <p:cNvSpPr/>
          <p:nvPr/>
        </p:nvSpPr>
        <p:spPr>
          <a:xfrm>
            <a:off x="1161599" y="2782951"/>
            <a:ext cx="1320600" cy="7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1243166" y="2901521"/>
            <a:ext cx="1157400" cy="74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616875" y="2660250"/>
            <a:ext cx="2295300" cy="14433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2" name="Google Shape;232;p22"/>
          <p:cNvGrpSpPr/>
          <p:nvPr/>
        </p:nvGrpSpPr>
        <p:grpSpPr>
          <a:xfrm>
            <a:off x="6566625" y="719531"/>
            <a:ext cx="2045800" cy="1500519"/>
            <a:chOff x="6566625" y="719531"/>
            <a:chExt cx="2045800" cy="1500519"/>
          </a:xfrm>
        </p:grpSpPr>
        <p:pic>
          <p:nvPicPr>
            <p:cNvPr id="233" name="Google Shape;233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566625" y="719531"/>
              <a:ext cx="2045800" cy="15005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p22"/>
            <p:cNvSpPr/>
            <p:nvPr/>
          </p:nvSpPr>
          <p:spPr>
            <a:xfrm>
              <a:off x="6646575" y="821125"/>
              <a:ext cx="582000" cy="2031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7703325" y="1068925"/>
              <a:ext cx="769500" cy="393600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Checklist</a:t>
            </a:r>
            <a:endParaRPr/>
          </a:p>
        </p:txBody>
      </p:sp>
      <p:sp>
        <p:nvSpPr>
          <p:cNvPr id="241" name="Google Shape;241;p23"/>
          <p:cNvSpPr txBox="1"/>
          <p:nvPr>
            <p:ph idx="1" type="body"/>
          </p:nvPr>
        </p:nvSpPr>
        <p:spPr>
          <a:xfrm>
            <a:off x="840000" y="1608175"/>
            <a:ext cx="48681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your data accurate?</a:t>
            </a:r>
            <a:br>
              <a:rPr lang="en"/>
            </a:br>
            <a:r>
              <a:rPr lang="en"/>
              <a:t>Do you have units of measurement for all your data?</a:t>
            </a:r>
            <a:br>
              <a:rPr lang="en"/>
            </a:br>
            <a:r>
              <a:rPr lang="en"/>
              <a:t>Have you verified that calculations (if any) are correct?</a:t>
            </a:r>
            <a:br>
              <a:rPr lang="en"/>
            </a:br>
            <a:r>
              <a:rPr lang="en"/>
              <a:t>Can you summarize and explain your results clearly?</a:t>
            </a:r>
            <a:br>
              <a:rPr lang="en"/>
            </a:br>
            <a:r>
              <a:rPr lang="en"/>
              <a:t>Do they support your original prediction? If not, can you explain why?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3"/>
          <p:cNvSpPr/>
          <p:nvPr/>
        </p:nvSpPr>
        <p:spPr>
          <a:xfrm>
            <a:off x="624400" y="1741550"/>
            <a:ext cx="169500" cy="162300"/>
          </a:xfrm>
          <a:prstGeom prst="rect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23"/>
          <p:cNvSpPr/>
          <p:nvPr/>
        </p:nvSpPr>
        <p:spPr>
          <a:xfrm>
            <a:off x="624400" y="2033503"/>
            <a:ext cx="169500" cy="162300"/>
          </a:xfrm>
          <a:prstGeom prst="rect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624400" y="2325457"/>
            <a:ext cx="169500" cy="162300"/>
          </a:xfrm>
          <a:prstGeom prst="rect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624400" y="2617411"/>
            <a:ext cx="169500" cy="162300"/>
          </a:xfrm>
          <a:prstGeom prst="rect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624400" y="2909364"/>
            <a:ext cx="169500" cy="162300"/>
          </a:xfrm>
          <a:prstGeom prst="rect">
            <a:avLst/>
          </a:prstGeom>
          <a:noFill/>
          <a:ln cap="flat" cmpd="sng" w="19050">
            <a:solidFill>
              <a:srgbClr val="9AA0A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8483" y="862150"/>
            <a:ext cx="1233843" cy="324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3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500400" y="970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think about: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 txBox="1"/>
          <p:nvPr>
            <p:ph idx="1" type="body"/>
          </p:nvPr>
        </p:nvSpPr>
        <p:spPr>
          <a:xfrm>
            <a:off x="500400" y="1608175"/>
            <a:ext cx="31881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your key supporting data?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method will be clearest for </a:t>
            </a:r>
            <a:r>
              <a:rPr lang="en">
                <a:solidFill>
                  <a:srgbClr val="202124"/>
                </a:solidFill>
              </a:rPr>
              <a:t>your</a:t>
            </a:r>
            <a:r>
              <a:rPr lang="en"/>
              <a:t> results? </a:t>
            </a:r>
            <a:endParaRPr/>
          </a:p>
        </p:txBody>
      </p:sp>
      <p:sp>
        <p:nvSpPr>
          <p:cNvPr id="256" name="Google Shape;256;p24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" name="Google Shape;257;p24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425" y="571605"/>
            <a:ext cx="4207999" cy="4114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/>
          <p:nvPr/>
        </p:nvSpPr>
        <p:spPr>
          <a:xfrm>
            <a:off x="521225" y="496100"/>
            <a:ext cx="8091300" cy="4091100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5"/>
          <p:cNvSpPr txBox="1"/>
          <p:nvPr>
            <p:ph type="title"/>
          </p:nvPr>
        </p:nvSpPr>
        <p:spPr>
          <a:xfrm>
            <a:off x="2460300" y="704525"/>
            <a:ext cx="4223400" cy="36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 the best way to communicate </a:t>
            </a:r>
            <a:br>
              <a:rPr lang="en"/>
            </a:br>
            <a:r>
              <a:rPr lang="en"/>
              <a:t>the following data…</a:t>
            </a:r>
            <a:endParaRPr/>
          </a:p>
        </p:txBody>
      </p:sp>
      <p:sp>
        <p:nvSpPr>
          <p:cNvPr id="265" name="Google Shape;265;p25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25"/>
          <p:cNvSpPr txBox="1"/>
          <p:nvPr>
            <p:ph idx="3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500400" y="589700"/>
            <a:ext cx="80244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you present this data?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6"/>
          <p:cNvSpPr txBox="1"/>
          <p:nvPr>
            <p:ph idx="12" type="sldNum"/>
          </p:nvPr>
        </p:nvSpPr>
        <p:spPr>
          <a:xfrm>
            <a:off x="8030425" y="4587025"/>
            <a:ext cx="582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rgbClr val="9AA0A6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273" name="Google Shape;273;p26"/>
          <p:cNvGraphicFramePr/>
          <p:nvPr/>
        </p:nvGraphicFramePr>
        <p:xfrm>
          <a:off x="613038" y="1353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{9DA79534-5704-4880-A98D-5D7C96B7847C}</a:tableStyleId>
              </a:tblPr>
              <a:tblGrid>
                <a:gridCol w="1638450"/>
                <a:gridCol w="1374725"/>
              </a:tblGrid>
              <a:tr h="71425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Favorite lesson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Frequency</a:t>
                      </a:r>
                      <a:endParaRPr b="1"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 anchor="ctr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Math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6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English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Science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11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Geography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9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700"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Physical Edu.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76200" marR="762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" sz="1500" u="none" cap="none" strike="noStrike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14</a:t>
                      </a:r>
                      <a:endParaRPr sz="1500" u="none" cap="none" strike="noStrike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AA0A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26"/>
          <p:cNvSpPr txBox="1"/>
          <p:nvPr>
            <p:ph idx="2" type="sldNum"/>
          </p:nvPr>
        </p:nvSpPr>
        <p:spPr>
          <a:xfrm>
            <a:off x="521228" y="4587025"/>
            <a:ext cx="2640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AA0A6"/>
                </a:solidFill>
              </a:rPr>
              <a:t>5. Communicate the results</a:t>
            </a:r>
            <a:endParaRPr sz="700">
              <a:solidFill>
                <a:srgbClr val="9AA0A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ogle Science Fai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