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019d0d7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019d0d7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session helps students connect their results to their solution to form a conclusion.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It encourages students to think about what steps they could take next to continue their learning.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students have not graphed or represented their results clearly so they can be shared with an audience, please use session 5.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is the final step of the problem-solving process. They have been designed to form a basis for a one-hour session, but they can be used flexibly and adapted to suit the needs of your class. The seventh lesson provides further information on entering Google Science Fair.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252bf4ad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252bf4a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students to swap their project with a peer (preferably in pairs who know little about each other’s projects).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They should complete 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Activity 1: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eflection activity &amp; feedback 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and then feedback 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their thoughts to each other.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time is available, some ideas could be shared with the class.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a2ad8dc2_0_5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a2ad8dc2_0_5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Hand out 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Activity 2: Writing your conclusion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Now that students have reflected on their own project and given insight to a peer’s, they are in a position to finish. Finally, ask students to think about: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With hindsight - what would they change?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they could do the project again, would they go about it exactly the same way?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Is there something else they want to explore?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Did the results also give a new and interesting finding?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feedback from peers provided new insight?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What are they going to do next? Prioritizing steps is a good way to make sure they actually happen.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a2ad8dc2_0_4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a2ad8dc2_0_4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 enter Google Science Fair, students need to be between 13 and 18 years-old and have a Gmail account.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It’s completely free to enter.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They will need to get parental consent.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They will need to abide by the official rules of the competition.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252bf4a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252bf4a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6e46f201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6e46f201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a2ad8dc2_0_4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a2ad8dc2_0_4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a2ad8dc2_0_4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a2ad8dc2_0_4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2ad8dc2_0_4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a2ad8dc2_0_4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Students reflect on their results and the 100-word summary they wrote in session 5.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session 5 was not completed, students should write a 100-word summary of their results.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What clear message do they want their audience to understand from the data they have collected?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252bf4ad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252bf4a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Students need to link what their results show to the solution and the problem this set out to solve.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Students can use the sentence stems to help them formulate a conclusion.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 does the data support their solution?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252bf4ad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252bf4ad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Explain to students that it’s ok if they didn’t get the results they expected - this is normal and can often work to your advantage, as these examples show.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It could also be that it didn’t work this time, but that the data gives valuable insight into what to do next - look at Elif as an example of this.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252bf4ad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252bf4ad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a2ad8dc2_0_4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a2ad8dc2_0_4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Encourage students to look at their data and find what it does tell them.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What do they know now that they didn’t before?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Does the data push them to alter something in their solution?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Or, does the data take their solution in a totally different direction?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Explain that to have a valid project for Google Science Fair, it doesn’t matter if they didn’t find what they expected, as long as they can explain it and use it to draw appropriate conclusions.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5995275" y="2400475"/>
            <a:ext cx="137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650250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5985358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320440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340300" y="2400475"/>
            <a:ext cx="137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15175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960200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305225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650250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15175" y="1208850"/>
            <a:ext cx="1214400" cy="121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0200" y="1208850"/>
            <a:ext cx="1214400" cy="1214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305225" y="1208850"/>
            <a:ext cx="1214400" cy="12144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650250" y="1208850"/>
            <a:ext cx="1214400" cy="1214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995275" y="1208850"/>
            <a:ext cx="1214400" cy="12144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40300" y="1208850"/>
            <a:ext cx="1214400" cy="12144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650250" y="3034800"/>
            <a:ext cx="1214400" cy="12144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995275" y="3034800"/>
            <a:ext cx="1214400" cy="12144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340300" y="3034800"/>
            <a:ext cx="1214400" cy="12144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TOC] Headline1 + Two Body1 + Page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503375" y="1603715"/>
            <a:ext cx="40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104950" y="160371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6364625" y="1603715"/>
            <a:ext cx="10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500"/>
            </a:lvl1pPr>
            <a:lvl2pPr lvl="1" rtl="0">
              <a:buNone/>
              <a:defRPr sz="1500"/>
            </a:lvl2pPr>
            <a:lvl3pPr lvl="2" rtl="0">
              <a:buNone/>
              <a:defRPr sz="1500"/>
            </a:lvl3pPr>
            <a:lvl4pPr lvl="3" rtl="0">
              <a:buNone/>
              <a:defRPr sz="1500"/>
            </a:lvl4pPr>
            <a:lvl5pPr lvl="4" rtl="0">
              <a:buNone/>
              <a:defRPr sz="1500"/>
            </a:lvl5pPr>
            <a:lvl6pPr lvl="5" rtl="0">
              <a:buNone/>
              <a:defRPr sz="1500"/>
            </a:lvl6pPr>
            <a:lvl7pPr lvl="6" rtl="0">
              <a:buNone/>
              <a:defRPr sz="1500"/>
            </a:lvl7pPr>
            <a:lvl8pPr lvl="7" rtl="0">
              <a:buNone/>
              <a:defRPr sz="1500"/>
            </a:lvl8pPr>
            <a:lvl9pPr lvl="8" rtl="0">
              <a:buNone/>
              <a:defRPr sz="15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500400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3332974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6165548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6" name="Google Shape;86;p12"/>
          <p:cNvSpPr txBox="1"/>
          <p:nvPr>
            <p:ph idx="4" type="body"/>
          </p:nvPr>
        </p:nvSpPr>
        <p:spPr>
          <a:xfrm>
            <a:off x="500400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7" name="Google Shape;87;p12"/>
          <p:cNvSpPr txBox="1"/>
          <p:nvPr>
            <p:ph idx="5" type="body"/>
          </p:nvPr>
        </p:nvSpPr>
        <p:spPr>
          <a:xfrm>
            <a:off x="3332974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8" name="Google Shape;88;p12"/>
          <p:cNvSpPr txBox="1"/>
          <p:nvPr>
            <p:ph idx="6" type="body"/>
          </p:nvPr>
        </p:nvSpPr>
        <p:spPr>
          <a:xfrm>
            <a:off x="6165548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9" name="Google Shape;89;p12"/>
          <p:cNvSpPr txBox="1"/>
          <p:nvPr>
            <p:ph idx="7" type="subTitle"/>
          </p:nvPr>
        </p:nvSpPr>
        <p:spPr>
          <a:xfrm>
            <a:off x="50040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8" type="subTitle"/>
          </p:nvPr>
        </p:nvSpPr>
        <p:spPr>
          <a:xfrm>
            <a:off x="333285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9" type="subTitle"/>
          </p:nvPr>
        </p:nvSpPr>
        <p:spPr>
          <a:xfrm>
            <a:off x="616530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x8 grid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-4987"/>
            <a:ext cx="9144000" cy="5200386"/>
            <a:chOff x="0" y="-4987"/>
            <a:chExt cx="9144000" cy="5200386"/>
          </a:xfrm>
        </p:grpSpPr>
        <p:cxnSp>
          <p:nvCxnSpPr>
            <p:cNvPr id="96" name="Google Shape;96;p14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/ White">
  <p:cSld name="BIG_NUMBER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852103" y="4234224"/>
            <a:ext cx="39750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7B7B7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542316" y="24617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826802" y="2206949"/>
            <a:ext cx="6862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subTitle"/>
          </p:nvPr>
        </p:nvSpPr>
        <p:spPr>
          <a:xfrm>
            <a:off x="852103" y="2038110"/>
            <a:ext cx="68622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3" type="subTitle"/>
          </p:nvPr>
        </p:nvSpPr>
        <p:spPr>
          <a:xfrm>
            <a:off x="844700" y="4125925"/>
            <a:ext cx="3975000" cy="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54545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 title + body">
  <p:cSld name="TITLE_ONLY_1_1_1"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891644" y="1549150"/>
            <a:ext cx="54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2" type="title"/>
          </p:nvPr>
        </p:nvSpPr>
        <p:spPr>
          <a:xfrm>
            <a:off x="1837625" y="3262500"/>
            <a:ext cx="54816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3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pography">
  <p:cSld name="TITLE_6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4844052" y="2529253"/>
            <a:ext cx="2806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543675" y="2415963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3675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43675" y="3350900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543675" y="4224775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844052" y="3418525"/>
            <a:ext cx="2881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844050" y="4356775"/>
            <a:ext cx="182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543675" y="3708575"/>
            <a:ext cx="2806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43675" y="4553150"/>
            <a:ext cx="2484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844050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4844050" y="3708575"/>
            <a:ext cx="2114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4844050" y="4553161"/>
            <a:ext cx="1376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43675" y="1254750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5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43675" y="20049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TITLE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574" y="1399325"/>
            <a:ext cx="5786850" cy="21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TITLE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1075" y="4216775"/>
            <a:ext cx="1841852" cy="6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type="ctrTitle"/>
          </p:nvPr>
        </p:nvSpPr>
        <p:spPr>
          <a:xfrm>
            <a:off x="1216050" y="2188432"/>
            <a:ext cx="6711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Branded Typeface">
  <p:cSld name="SECTION_HEAD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12450" y="2150850"/>
            <a:ext cx="792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1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500400" y="1598540"/>
            <a:ext cx="68109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2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00400" y="1596964"/>
            <a:ext cx="36537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2 + Body2">
  <p:cSld name="TITLE_AND_BODY_1_1">
    <p:bg>
      <p:bgPr>
        <a:solidFill>
          <a:srgbClr val="4285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04900" y="437650"/>
            <a:ext cx="79236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title"/>
          </p:nvPr>
        </p:nvSpPr>
        <p:spPr>
          <a:xfrm>
            <a:off x="604900" y="3836725"/>
            <a:ext cx="7923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3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TITLE_AND_BODY_1_1_1">
    <p:bg>
      <p:bgPr>
        <a:solidFill>
          <a:srgbClr val="292D3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500400" y="2090650"/>
            <a:ext cx="5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title"/>
          </p:nvPr>
        </p:nvSpPr>
        <p:spPr>
          <a:xfrm>
            <a:off x="500400" y="2614650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3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idx="4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03375" y="436600"/>
            <a:ext cx="83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Google Sans"/>
              <a:buNone/>
              <a:defRPr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503375" y="1152475"/>
            <a:ext cx="832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1800"/>
              <a:buFont typeface="Google Sans"/>
              <a:buChar char="●"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ooglesciencefair.com/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open?id=11Xk1p35qdIDPfqYwzEUT26a_QvUXv-JZw65c9O429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9fFvPyrJd8EQaB8nsWF4zWyZCe4i2Kbuv9Mus1HPKEU" TargetMode="External"/><Relationship Id="rId4" Type="http://schemas.openxmlformats.org/officeDocument/2006/relationships/hyperlink" Target="https://drive.google.com/open?id=1m_swIXmeeAAhx_QIAS9_zlsENI_7VlSOqz1rtFHlrr0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hyperlink" Target="https://archive.googlesciencefair.com/en/projects/ahJzfnNjaWVuY2VmYWlyLTIwMTJyRAsSC1Byb2plY3RTaXRlIjNhaEp6Zm5OamFXVnVZMlZtWVdseUxUSXdNVEp5RUFzU0IxQnliMnBsWTNRWW9ZR0tBUXc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ctrTitle"/>
          </p:nvPr>
        </p:nvSpPr>
        <p:spPr>
          <a:xfrm>
            <a:off x="1216050" y="2188432"/>
            <a:ext cx="6711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</a:t>
            </a:r>
            <a:r>
              <a:rPr lang="en"/>
              <a:t>onclusions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488" y="709551"/>
            <a:ext cx="887023" cy="113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 on your project and a friend’s project</a:t>
            </a:r>
            <a:endParaRPr/>
          </a:p>
        </p:txBody>
      </p:sp>
      <p:sp>
        <p:nvSpPr>
          <p:cNvPr id="257" name="Google Shape;257;p27"/>
          <p:cNvSpPr txBox="1"/>
          <p:nvPr>
            <p:ph idx="1" type="body"/>
          </p:nvPr>
        </p:nvSpPr>
        <p:spPr>
          <a:xfrm>
            <a:off x="500400" y="1608175"/>
            <a:ext cx="5043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works well? What could be even better? Consider: 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How clearly is the idea explained? Can you understand it?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Is the solution sensible? Is there a clear impact?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Can you understand how the prototype works?  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Do you understand how the idea was tested?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Do the results support the solution?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If they don’t, 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7"/>
          <p:cNvSpPr txBox="1"/>
          <p:nvPr>
            <p:ph idx="4294967295" type="title"/>
          </p:nvPr>
        </p:nvSpPr>
        <p:spPr>
          <a:xfrm>
            <a:off x="500400" y="482600"/>
            <a:ext cx="2007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</a:rPr>
              <a:t>Activity 1: Reflection &amp; feedback</a:t>
            </a:r>
            <a:endParaRPr sz="900">
              <a:solidFill>
                <a:srgbClr val="9AA0A6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625" y="1784600"/>
            <a:ext cx="2596175" cy="25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your conclusion</a:t>
            </a:r>
            <a:endParaRPr/>
          </a:p>
        </p:txBody>
      </p:sp>
      <p:sp>
        <p:nvSpPr>
          <p:cNvPr id="267" name="Google Shape;267;p28"/>
          <p:cNvSpPr txBox="1"/>
          <p:nvPr>
            <p:ph idx="1" type="body"/>
          </p:nvPr>
        </p:nvSpPr>
        <p:spPr>
          <a:xfrm>
            <a:off x="500400" y="1608175"/>
            <a:ext cx="48150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create a good conclusion, use the structure of </a:t>
            </a:r>
            <a:r>
              <a:rPr lang="en">
                <a:solidFill>
                  <a:srgbClr val="4285F3"/>
                </a:solidFill>
              </a:rPr>
              <a:t>results</a:t>
            </a:r>
            <a:r>
              <a:rPr lang="en"/>
              <a:t> + </a:t>
            </a:r>
            <a:r>
              <a:rPr lang="en">
                <a:solidFill>
                  <a:srgbClr val="34A853"/>
                </a:solidFill>
              </a:rPr>
              <a:t>solution</a:t>
            </a:r>
            <a:r>
              <a:rPr lang="en"/>
              <a:t>. However, </a:t>
            </a:r>
            <a:r>
              <a:rPr lang="en"/>
              <a:t>you should also reflect back on your work and look ahead to what you could do next. Ask yourself: </a:t>
            </a:r>
            <a:endParaRPr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could I have done differently?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Has this brought up any new ideas or insights?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What are my next steps? </a:t>
            </a:r>
            <a:endParaRPr/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8"/>
          <p:cNvSpPr txBox="1"/>
          <p:nvPr>
            <p:ph idx="4294967295" type="title"/>
          </p:nvPr>
        </p:nvSpPr>
        <p:spPr>
          <a:xfrm>
            <a:off x="500400" y="482600"/>
            <a:ext cx="2007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</a:rPr>
              <a:t>Activity 2: Writing your conclusion</a:t>
            </a:r>
            <a:endParaRPr sz="900">
              <a:solidFill>
                <a:srgbClr val="9AA0A6"/>
              </a:solidFill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599" y="1765820"/>
            <a:ext cx="1752849" cy="224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submit!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500400" y="1608175"/>
            <a:ext cx="50913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Now you have your full project, it’s time to share it! Look at </a:t>
            </a:r>
            <a:r>
              <a:rPr lang="en" u="sng">
                <a:solidFill>
                  <a:srgbClr val="9AA0A6"/>
                </a:solidFill>
                <a:hlinkClick r:id="rId3"/>
              </a:rPr>
              <a:t>GoogleScienceFair.com</a:t>
            </a:r>
            <a:r>
              <a:rPr lang="en">
                <a:solidFill>
                  <a:srgbClr val="4285F3"/>
                </a:solidFill>
              </a:rPr>
              <a:t> </a:t>
            </a:r>
            <a:r>
              <a:rPr lang="en"/>
              <a:t>to see finalists and winners from previous years. This is a great way to get inspiration for presenting your project.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Sign up and start adding your project. Make sure you check the official rules and know when the competition closes so that you don’t miss out on Google Science Fair!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925" y="970697"/>
            <a:ext cx="2607601" cy="17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29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1099500" y="1549150"/>
            <a:ext cx="694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Now that you have your conclusion</a:t>
            </a:r>
            <a:r>
              <a:rPr lang="en"/>
              <a:t>, it’s t</a:t>
            </a:r>
            <a:r>
              <a:rPr lang="en" sz="3200"/>
              <a:t>ime to enter your project!</a:t>
            </a:r>
            <a:endParaRPr sz="3200"/>
          </a:p>
        </p:txBody>
      </p:sp>
      <p:sp>
        <p:nvSpPr>
          <p:cNvPr id="286" name="Google Shape;286;p30"/>
          <p:cNvSpPr txBox="1"/>
          <p:nvPr>
            <p:ph idx="2" type="title"/>
          </p:nvPr>
        </p:nvSpPr>
        <p:spPr>
          <a:xfrm>
            <a:off x="1831200" y="3262500"/>
            <a:ext cx="54816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68B"/>
                </a:solidFill>
              </a:rPr>
              <a:t>7. </a:t>
            </a:r>
            <a:r>
              <a:rPr lang="en" u="sng">
                <a:solidFill>
                  <a:srgbClr val="80868B"/>
                </a:solidFill>
                <a:hlinkClick r:id="rId3"/>
              </a:rPr>
              <a:t>Enter the competition</a:t>
            </a:r>
            <a:endParaRPr>
              <a:solidFill>
                <a:srgbClr val="80868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7806150" y="1501475"/>
            <a:ext cx="827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52" y="2136903"/>
            <a:ext cx="458933" cy="6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750440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679786" y="2945350"/>
            <a:ext cx="1326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Develop 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a solution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649607" y="2945350"/>
            <a:ext cx="920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Generate ideas 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4068868" y="2945350"/>
            <a:ext cx="879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Design 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the test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211938" y="2945350"/>
            <a:ext cx="1091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Communicate the results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461665" y="2945350"/>
            <a:ext cx="968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Draw conclusions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27420" y="2945350"/>
            <a:ext cx="1326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Enter the competition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68283" y="2945350"/>
            <a:ext cx="1326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Identify 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a problem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945347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4109936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349775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5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7765070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7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32665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6: Outline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503375" y="1603725"/>
            <a:ext cx="44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summary </a:t>
            </a:r>
            <a:br>
              <a:rPr lang="en"/>
            </a:br>
            <a:r>
              <a:rPr lang="en"/>
              <a:t>Connecting your results to the solution </a:t>
            </a:r>
            <a:br>
              <a:rPr lang="en"/>
            </a:br>
            <a:r>
              <a:rPr lang="en"/>
              <a:t>Unexpected results </a:t>
            </a:r>
            <a:br>
              <a:rPr lang="en"/>
            </a:br>
            <a:r>
              <a:rPr lang="en"/>
              <a:t>Activity 1: Reflection &amp; feedback </a:t>
            </a:r>
            <a:br>
              <a:rPr lang="en"/>
            </a:br>
            <a:r>
              <a:rPr lang="en"/>
              <a:t>Activity 2: Writing your conclusion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 txBox="1"/>
          <p:nvPr>
            <p:ph idx="2" type="body"/>
          </p:nvPr>
        </p:nvSpPr>
        <p:spPr>
          <a:xfrm>
            <a:off x="4104950" y="160371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5 mins </a:t>
            </a:r>
            <a:br>
              <a:rPr lang="en"/>
            </a:br>
            <a:r>
              <a:rPr lang="en"/>
              <a:t>15 mins</a:t>
            </a:r>
            <a:br>
              <a:rPr lang="en"/>
            </a:br>
            <a:r>
              <a:rPr lang="en"/>
              <a:t>5 mins</a:t>
            </a:r>
            <a:br>
              <a:rPr lang="en"/>
            </a:br>
            <a:r>
              <a:rPr lang="en"/>
              <a:t>15 mins</a:t>
            </a:r>
            <a:br>
              <a:rPr lang="en"/>
            </a:br>
            <a:r>
              <a:rPr lang="en"/>
              <a:t>15 mins </a:t>
            </a:r>
            <a:endParaRPr/>
          </a:p>
        </p:txBody>
      </p:sp>
      <p:sp>
        <p:nvSpPr>
          <p:cNvPr id="170" name="Google Shape;170;p20"/>
          <p:cNvSpPr txBox="1"/>
          <p:nvPr>
            <p:ph idx="3" type="body"/>
          </p:nvPr>
        </p:nvSpPr>
        <p:spPr>
          <a:xfrm>
            <a:off x="6364625" y="1603715"/>
            <a:ext cx="10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br>
              <a:rPr lang="en"/>
            </a:br>
            <a:r>
              <a:rPr lang="en"/>
              <a:t>06</a:t>
            </a:r>
            <a:br>
              <a:rPr lang="en"/>
            </a:br>
            <a:r>
              <a:rPr lang="en"/>
              <a:t>07</a:t>
            </a:r>
            <a:br>
              <a:rPr lang="en"/>
            </a:br>
            <a:r>
              <a:rPr lang="en"/>
              <a:t>10</a:t>
            </a:r>
            <a:br>
              <a:rPr lang="en"/>
            </a:br>
            <a:r>
              <a:rPr lang="en"/>
              <a:t>11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4294967295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0"/>
          <p:cNvSpPr txBox="1"/>
          <p:nvPr>
            <p:ph idx="4294967295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00400" y="1608175"/>
            <a:ext cx="49494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clearly communicated set of results </a:t>
            </a:r>
            <a:br>
              <a:rPr lang="en"/>
            </a:br>
            <a:r>
              <a:rPr lang="en">
                <a:solidFill>
                  <a:srgbClr val="9AA0A6"/>
                </a:solidFill>
              </a:rPr>
              <a:t>Writing supplies</a:t>
            </a:r>
            <a:br>
              <a:rPr lang="en"/>
            </a:br>
            <a:r>
              <a:rPr lang="en" u="sng">
                <a:solidFill>
                  <a:srgbClr val="9AA0A6"/>
                </a:solidFill>
                <a:hlinkClick r:id="rId3"/>
              </a:rPr>
              <a:t>Activity 1: Reflection and feedback</a:t>
            </a:r>
            <a:br>
              <a:rPr lang="en">
                <a:solidFill>
                  <a:srgbClr val="9AA0A6"/>
                </a:solidFill>
              </a:rPr>
            </a:br>
            <a:r>
              <a:rPr lang="en" u="sng">
                <a:solidFill>
                  <a:srgbClr val="9AA0A6"/>
                </a:solidFill>
                <a:hlinkClick r:id="rId4"/>
              </a:rPr>
              <a:t>Activity 2: Writing your conclusion</a:t>
            </a:r>
            <a:r>
              <a:rPr lang="en"/>
              <a:t> </a:t>
            </a:r>
            <a:endParaRPr/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you’ll need</a:t>
            </a:r>
            <a:endParaRPr/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1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21"/>
          <p:cNvPicPr preferRelativeResize="0"/>
          <p:nvPr/>
        </p:nvPicPr>
        <p:blipFill rotWithShape="1">
          <a:blip r:embed="rId5">
            <a:alphaModFix/>
          </a:blip>
          <a:srcRect b="0" l="39" r="39" t="0"/>
          <a:stretch/>
        </p:blipFill>
        <p:spPr>
          <a:xfrm>
            <a:off x="6336750" y="970700"/>
            <a:ext cx="2045474" cy="264057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1"/>
          <p:cNvSpPr/>
          <p:nvPr/>
        </p:nvSpPr>
        <p:spPr>
          <a:xfrm>
            <a:off x="6511525" y="2213875"/>
            <a:ext cx="1695000" cy="1068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6">
            <a:alphaModFix/>
          </a:blip>
          <a:srcRect b="268" l="0" r="0" t="268"/>
          <a:stretch/>
        </p:blipFill>
        <p:spPr>
          <a:xfrm>
            <a:off x="4782950" y="2322417"/>
            <a:ext cx="2640597" cy="2024207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21"/>
          <p:cNvSpPr/>
          <p:nvPr/>
        </p:nvSpPr>
        <p:spPr>
          <a:xfrm>
            <a:off x="5002476" y="2506133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4999507" y="2606175"/>
            <a:ext cx="1587300" cy="18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901604" y="4216700"/>
            <a:ext cx="2718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6982827" y="4216700"/>
            <a:ext cx="2718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6514507" y="1233983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6511525" y="1334025"/>
            <a:ext cx="1325100" cy="18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8027152" y="3460175"/>
            <a:ext cx="2718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6511525" y="1654725"/>
            <a:ext cx="1695000" cy="18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6511525" y="1934300"/>
            <a:ext cx="1695000" cy="18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5286176" y="2979517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6400826" y="2979517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286176" y="3246742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6400826" y="3246742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5286176" y="3657717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6400826" y="3657717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yourself of your results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500400" y="1598550"/>
            <a:ext cx="47553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clear message does your data communicate?</a:t>
            </a:r>
            <a:endParaRPr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638" y="1506638"/>
            <a:ext cx="244792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500400" y="1123100"/>
            <a:ext cx="81552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4285F4"/>
                </a:solidFill>
              </a:rPr>
              <a:t>r</a:t>
            </a:r>
            <a:r>
              <a:rPr lang="en" sz="3800">
                <a:solidFill>
                  <a:srgbClr val="4285F4"/>
                </a:solidFill>
              </a:rPr>
              <a:t>esults  </a:t>
            </a:r>
            <a:r>
              <a:rPr lang="en" sz="3800"/>
              <a:t>   +     </a:t>
            </a:r>
            <a:r>
              <a:rPr lang="en" sz="3800">
                <a:solidFill>
                  <a:srgbClr val="34A853"/>
                </a:solidFill>
              </a:rPr>
              <a:t>solution</a:t>
            </a:r>
            <a:r>
              <a:rPr lang="en" sz="3800"/>
              <a:t>   =   conclusion</a:t>
            </a:r>
            <a:endParaRPr sz="3800"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500400" y="2017937"/>
            <a:ext cx="36537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9AA0A6"/>
                </a:solidFill>
              </a:rPr>
              <a:t>The data shows…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My results display…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There is a clear trend…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From the graph you can see…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My testing shows…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The prototype demonstrates…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338775" y="2010425"/>
            <a:ext cx="3819000" cy="21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AA0A6"/>
                </a:solidFill>
              </a:rPr>
              <a:t>...proving that…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…this links to…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…showing that…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…this validates…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…providing evidence that…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…justifying...</a:t>
            </a:r>
            <a:endParaRPr>
              <a:solidFill>
                <a:srgbClr val="9AA0A6"/>
              </a:solidFill>
            </a:endParaRPr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500400" y="665900"/>
            <a:ext cx="74349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 your results to the solution you developed to create your conclusion. </a:t>
            </a:r>
            <a:endParaRPr/>
          </a:p>
        </p:txBody>
      </p:sp>
      <p:sp>
        <p:nvSpPr>
          <p:cNvPr id="217" name="Google Shape;217;p23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if my results don’t support my solution?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500400" y="1608175"/>
            <a:ext cx="52233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are some inventions that</a:t>
            </a:r>
            <a:r>
              <a:rPr lang="en"/>
              <a:t> came to be by accident.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0" l="248" r="258" t="0"/>
          <a:stretch/>
        </p:blipFill>
        <p:spPr>
          <a:xfrm>
            <a:off x="610737" y="2298713"/>
            <a:ext cx="2126700" cy="1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4">
            <a:alphaModFix/>
          </a:blip>
          <a:srcRect b="16910" l="32836" r="2321" t="25154"/>
          <a:stretch/>
        </p:blipFill>
        <p:spPr>
          <a:xfrm>
            <a:off x="3106488" y="2298713"/>
            <a:ext cx="2126700" cy="14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5">
            <a:alphaModFix/>
          </a:blip>
          <a:srcRect b="10333" l="0" r="0" t="817"/>
          <a:stretch/>
        </p:blipFill>
        <p:spPr>
          <a:xfrm rot="10799518">
            <a:off x="5586675" y="2298713"/>
            <a:ext cx="2138400" cy="14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519853" y="3850900"/>
            <a:ext cx="2252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Velcro</a:t>
            </a:r>
            <a:endParaRPr sz="12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020143" y="3850900"/>
            <a:ext cx="2252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Pacemaker</a:t>
            </a:r>
            <a:endParaRPr sz="1200"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5494912" y="3850900"/>
            <a:ext cx="2252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Post-its</a:t>
            </a:r>
            <a:endParaRPr sz="1200"/>
          </a:p>
        </p:txBody>
      </p:sp>
      <p:sp>
        <p:nvSpPr>
          <p:cNvPr id="231" name="Google Shape;231;p24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6984" l="0" r="6985" t="145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8080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>
            <p:ph type="title"/>
          </p:nvPr>
        </p:nvSpPr>
        <p:spPr>
          <a:xfrm>
            <a:off x="500400" y="2090650"/>
            <a:ext cx="5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Elif Bilgin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25"/>
          <p:cNvSpPr txBox="1"/>
          <p:nvPr>
            <p:ph idx="2" type="title"/>
          </p:nvPr>
        </p:nvSpPr>
        <p:spPr>
          <a:xfrm>
            <a:off x="500400" y="2614650"/>
            <a:ext cx="402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had to do her experiment more than once — but she learned from each iteration. </a:t>
            </a:r>
            <a:r>
              <a:rPr lang="en" u="sng">
                <a:hlinkClick r:id="rId5"/>
              </a:rPr>
              <a:t>Check out her project</a:t>
            </a:r>
            <a:r>
              <a:rPr lang="en"/>
              <a:t>. </a:t>
            </a:r>
            <a:endParaRPr/>
          </a:p>
        </p:txBody>
      </p:sp>
      <p:sp>
        <p:nvSpPr>
          <p:cNvPr id="240" name="Google Shape;240;p25"/>
          <p:cNvSpPr txBox="1"/>
          <p:nvPr>
            <p:ph idx="3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5"/>
          <p:cNvSpPr txBox="1"/>
          <p:nvPr>
            <p:ph idx="4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your results show?</a:t>
            </a:r>
            <a:endParaRPr/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200" y="1329027"/>
            <a:ext cx="1857175" cy="304212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>
            <p:ph idx="1" type="body"/>
          </p:nvPr>
        </p:nvSpPr>
        <p:spPr>
          <a:xfrm>
            <a:off x="500400" y="1598550"/>
            <a:ext cx="49065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Were there any unexpected results — why do you think they occurred?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Can you relate your results to something else?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Do your results mean you need to change something?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Draw conclusions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