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92" r:id="rId7"/>
    <p:sldId id="303" r:id="rId8"/>
    <p:sldId id="294" r:id="rId9"/>
    <p:sldId id="295" r:id="rId10"/>
    <p:sldId id="300" r:id="rId11"/>
    <p:sldId id="296" r:id="rId12"/>
    <p:sldId id="298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1" r:id="rId40"/>
    <p:sldId id="302" r:id="rId41"/>
    <p:sldId id="291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FB330-9B87-44B9-B259-5B3A07C040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FE110-437F-4FC4-9B21-C551DA81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91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01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6dc4b734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6dc4b734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4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66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744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1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43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944585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944585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href='http://www.freepik.com/free-photo/close-up-of-happy-executive_856028.htm'&gt;Designed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href='http://www.freepik.com/free-photo/smiling-young-businessman_856555.htm'&gt;Designed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href='http://www.freepik.com/free-photo/team-of-friendly-businesspeople_858813.htm'&gt;Designed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href='http://www.freepik.com/free-photo/close-up-of-successful-entrepreneur_867979.htm'&gt;Designed by Freepik&lt;/a&gt;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609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6dc4b7341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6dc4b7341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https://pixabay.com/en/new-york-city-tribute-in-lights-sky-78181/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228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16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4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9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7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2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4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872033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872033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" name="Google Shape;29;p4"/>
          <p:cNvSpPr/>
          <p:nvPr/>
        </p:nvSpPr>
        <p:spPr>
          <a:xfrm>
            <a:off x="-7800" y="310633"/>
            <a:ext cx="12207600" cy="43952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/>
          <p:nvPr/>
        </p:nvSpPr>
        <p:spPr>
          <a:xfrm>
            <a:off x="-7800" y="4705833"/>
            <a:ext cx="12207600" cy="18028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0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0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5400000">
            <a:off x="-1933533" y="2228700"/>
            <a:ext cx="6196800" cy="23296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376833" y="2020933"/>
            <a:ext cx="856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284433" y="2829267"/>
            <a:ext cx="5658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27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4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Two Sides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50380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94167" y="916000"/>
            <a:ext cx="4784800" cy="2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1100" y="4001500"/>
            <a:ext cx="41100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2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 header 1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863600" y="0"/>
            <a:ext cx="3460000" cy="68580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863600" cy="68580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9492133" y="0"/>
            <a:ext cx="2700000" cy="68580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6323600" y="0"/>
            <a:ext cx="3168400" cy="68580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5400000">
            <a:off x="2713500" y="-142867"/>
            <a:ext cx="3190800" cy="86176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8700" y="3332667"/>
            <a:ext cx="67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718700" y="4767667"/>
            <a:ext cx="5104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>
            <a:off x="7483700" y="3710733"/>
            <a:ext cx="3178400" cy="9104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177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Two Sides 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6" name="Google Shape;166;p24"/>
          <p:cNvSpPr/>
          <p:nvPr/>
        </p:nvSpPr>
        <p:spPr>
          <a:xfrm>
            <a:off x="6049633" y="0"/>
            <a:ext cx="61424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0039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2"/>
          </p:nvPr>
        </p:nvSpPr>
        <p:spPr>
          <a:xfrm>
            <a:off x="70478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18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3553933" y="1847216"/>
            <a:ext cx="8566000" cy="10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FPTU CAPSTONE PROJECT MANAGEMENT</a:t>
            </a:r>
            <a:endParaRPr b="1"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8592067" y="3461408"/>
            <a:ext cx="3350800" cy="5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Dec 31st, 2020 </a:t>
            </a:r>
            <a:endParaRPr dirty="0"/>
          </a:p>
        </p:txBody>
      </p:sp>
      <p:grpSp>
        <p:nvGrpSpPr>
          <p:cNvPr id="16" name="object 5"/>
          <p:cNvGrpSpPr/>
          <p:nvPr/>
        </p:nvGrpSpPr>
        <p:grpSpPr>
          <a:xfrm>
            <a:off x="7836934" y="5153026"/>
            <a:ext cx="6308991" cy="4749303"/>
            <a:chOff x="1140183" y="812168"/>
            <a:chExt cx="5277485" cy="3453765"/>
          </a:xfrm>
        </p:grpSpPr>
        <p:sp>
          <p:nvSpPr>
            <p:cNvPr id="17" name="object 6"/>
            <p:cNvSpPr/>
            <p:nvPr/>
          </p:nvSpPr>
          <p:spPr>
            <a:xfrm>
              <a:off x="4273943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43C6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7"/>
            <p:cNvSpPr/>
            <p:nvPr/>
          </p:nvSpPr>
          <p:spPr>
            <a:xfrm>
              <a:off x="4809731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93CC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8"/>
            <p:cNvSpPr/>
            <p:nvPr/>
          </p:nvSpPr>
          <p:spPr>
            <a:xfrm>
              <a:off x="5344769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67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67" y="0"/>
                  </a:lnTo>
                  <a:lnTo>
                    <a:pt x="536867" y="43256"/>
                  </a:lnTo>
                  <a:close/>
                </a:path>
              </a:pathLst>
            </a:custGeom>
            <a:solidFill>
              <a:srgbClr val="EDBD3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9"/>
            <p:cNvSpPr/>
            <p:nvPr/>
          </p:nvSpPr>
          <p:spPr>
            <a:xfrm>
              <a:off x="5880696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E43C5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83" y="812168"/>
              <a:ext cx="3670509" cy="1078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41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516" y="2018967"/>
            <a:ext cx="5188400" cy="45552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</a:rPr>
              <a:t>Allow the Head of Department to:</a:t>
            </a:r>
            <a:endParaRPr lang="en-US" sz="1800" dirty="0">
              <a:latin typeface="+mn-lt"/>
            </a:endParaRPr>
          </a:p>
          <a:p>
            <a:pPr marL="152396" indent="0">
              <a:buNone/>
            </a:pPr>
            <a:r>
              <a:rPr lang="en-GB" sz="1800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login with FPT email account.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capstone projects in forum.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communicate via chat feature.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confirm / reject the project.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dashboard of all capstone projects.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process of working in group.</a:t>
            </a:r>
            <a:endParaRPr lang="en-US" sz="1800" dirty="0">
              <a:latin typeface="+mn-lt"/>
            </a:endParaRPr>
          </a:p>
          <a:p>
            <a:endParaRPr lang="en-US" sz="1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pc="5" dirty="0">
                <a:cs typeface="Calibri"/>
              </a:rPr>
              <a:t>System functions: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4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58834" y="24454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the Training Department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capstone projects.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Allows the training department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3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93977" y="1783228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Out of scope functions: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63336" y="2864715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adds functions for examination council.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integrates API of project management systems.</a:t>
            </a: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" y="3628228"/>
            <a:ext cx="9764572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2.PROJECT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60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11280011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Time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8h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day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7days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</a:t>
            </a: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Location : Room D106,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FPT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University </a:t>
            </a:r>
            <a:r>
              <a:rPr lang="en-US" spc="20" dirty="0" err="1">
                <a:solidFill>
                  <a:srgbClr val="435368"/>
                </a:solidFill>
                <a:latin typeface="Calibri"/>
                <a:cs typeface="Calibri"/>
              </a:rPr>
              <a:t>Hoa</a:t>
            </a:r>
            <a:r>
              <a:rPr lang="en-US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Lac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Communication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Phone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Email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Facebook , </a:t>
            </a:r>
            <a:r>
              <a:rPr lang="en-US" spc="-20" dirty="0" err="1">
                <a:solidFill>
                  <a:srgbClr val="435368"/>
                </a:solidFill>
                <a:latin typeface="Calibri"/>
                <a:cs typeface="Calibri"/>
              </a:rPr>
              <a:t>Zalo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, Google meet , FCPM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Supervisor meeting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  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Teambuilding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month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6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SOFTWARE </a:t>
            </a:r>
            <a:r>
              <a:rPr lang="en-US" dirty="0"/>
              <a:t>PROCESS</a:t>
            </a:r>
            <a:r>
              <a:rPr lang="en-US" spc="-93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77" y="1702648"/>
            <a:ext cx="7924800" cy="51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0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PROJECT </a:t>
            </a:r>
            <a:r>
              <a:rPr lang="en-US" spc="7" dirty="0"/>
              <a:t>MANAGEMENT</a:t>
            </a:r>
            <a:r>
              <a:rPr lang="en-US" spc="-53" dirty="0"/>
              <a:t> </a:t>
            </a:r>
            <a:r>
              <a:rPr lang="en-US" dirty="0"/>
              <a:t>PLAN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77" y="1497602"/>
            <a:ext cx="594360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  <a:r>
              <a:rPr lang="en-US" spc="-53" dirty="0"/>
              <a:t> </a:t>
            </a:r>
            <a:r>
              <a:rPr lang="en-US" dirty="0"/>
              <a:t>MANAGEMENT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95844"/>
              </p:ext>
            </p:extLst>
          </p:nvPr>
        </p:nvGraphicFramePr>
        <p:xfrm>
          <a:off x="2656115" y="1356968"/>
          <a:ext cx="7062650" cy="5409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466">
                  <a:extLst>
                    <a:ext uri="{9D8B030D-6E8A-4147-A177-3AD203B41FA5}">
                      <a16:colId xmlns:a16="http://schemas.microsoft.com/office/drawing/2014/main" val="4054486579"/>
                    </a:ext>
                  </a:extLst>
                </a:gridCol>
                <a:gridCol w="1328032">
                  <a:extLst>
                    <a:ext uri="{9D8B030D-6E8A-4147-A177-3AD203B41FA5}">
                      <a16:colId xmlns:a16="http://schemas.microsoft.com/office/drawing/2014/main" val="3605766559"/>
                    </a:ext>
                  </a:extLst>
                </a:gridCol>
                <a:gridCol w="2124450">
                  <a:extLst>
                    <a:ext uri="{9D8B030D-6E8A-4147-A177-3AD203B41FA5}">
                      <a16:colId xmlns:a16="http://schemas.microsoft.com/office/drawing/2014/main" val="4148528804"/>
                    </a:ext>
                  </a:extLst>
                </a:gridCol>
                <a:gridCol w="2095841">
                  <a:extLst>
                    <a:ext uri="{9D8B030D-6E8A-4147-A177-3AD203B41FA5}">
                      <a16:colId xmlns:a16="http://schemas.microsoft.com/office/drawing/2014/main" val="211702870"/>
                    </a:ext>
                  </a:extLst>
                </a:gridCol>
                <a:gridCol w="1077861">
                  <a:extLst>
                    <a:ext uri="{9D8B030D-6E8A-4147-A177-3AD203B41FA5}">
                      <a16:colId xmlns:a16="http://schemas.microsoft.com/office/drawing/2014/main" val="2643343517"/>
                    </a:ext>
                  </a:extLst>
                </a:gridCol>
              </a:tblGrid>
              <a:tr h="1545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   Avoidance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Contingency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Status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737320625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loss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Using GitHub for version control.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Teaching members how to use Git and resolving conflicts.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have important backups.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Restoring backed up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from GitHub.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687175311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Illness or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absence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Providing schedules in advance.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For long periods of absence,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should notify the group in advance.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the tasks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absent member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other members.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Working overtime if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necessary.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724661359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Misunderstanding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Discussing requirements carefully with the customer.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ask for clarification if requirements are unclear.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Commenting needs to meet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-Making sure idea’s business logic is carefully analysed.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462962578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Changes in 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new update of requirement has to be reviewed by all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and supervisor.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Team member has to analyse requirements carefully before raising up to team.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If requirement has new update, all members have to join the meeting to be aware and to make decisions.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364827450"/>
                  </a:ext>
                </a:extLst>
              </a:tr>
              <a:tr h="618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Conflicts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between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Everything must be documented.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team member has to express clearly and carefully.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Making sure any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miscommunication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has to be resolved.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3201287175"/>
                  </a:ext>
                </a:extLst>
              </a:tr>
              <a:tr h="9273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Failed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meet deadline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Planning and developing schedule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tasks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Defining punishment for team members who neglect work.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Finding the root cause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of the problem.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Reassigning tasks.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Focusing on important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functions first.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Closed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52638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5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PROJECT TOOLS</a:t>
            </a:r>
            <a:endParaRPr dirty="0"/>
          </a:p>
        </p:txBody>
      </p:sp>
      <p:sp>
        <p:nvSpPr>
          <p:cNvPr id="521" name="Google Shape;521;p54"/>
          <p:cNvSpPr/>
          <p:nvPr/>
        </p:nvSpPr>
        <p:spPr>
          <a:xfrm>
            <a:off x="99132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2" name="Google Shape;522;p54"/>
          <p:cNvSpPr/>
          <p:nvPr/>
        </p:nvSpPr>
        <p:spPr>
          <a:xfrm>
            <a:off x="4898020" y="4409697"/>
            <a:ext cx="492000" cy="4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439" y="66771"/>
                </a:moveTo>
                <a:lnTo>
                  <a:pt x="53133" y="70560"/>
                </a:lnTo>
                <a:lnTo>
                  <a:pt x="70276" y="57205"/>
                </a:lnTo>
                <a:lnTo>
                  <a:pt x="62794" y="49723"/>
                </a:lnTo>
                <a:lnTo>
                  <a:pt x="49439" y="66771"/>
                </a:lnTo>
                <a:close/>
                <a:moveTo>
                  <a:pt x="109581" y="10418"/>
                </a:moveTo>
                <a:cubicBezTo>
                  <a:pt x="99163" y="0"/>
                  <a:pt x="82304" y="0"/>
                  <a:pt x="71886" y="10418"/>
                </a:cubicBezTo>
                <a:cubicBezTo>
                  <a:pt x="66771" y="15532"/>
                  <a:pt x="64119" y="21878"/>
                  <a:pt x="64119" y="28602"/>
                </a:cubicBezTo>
                <a:lnTo>
                  <a:pt x="23488" y="74064"/>
                </a:lnTo>
                <a:cubicBezTo>
                  <a:pt x="20552" y="77000"/>
                  <a:pt x="18658" y="80978"/>
                  <a:pt x="18658" y="85240"/>
                </a:cubicBezTo>
                <a:cubicBezTo>
                  <a:pt x="18658" y="88176"/>
                  <a:pt x="19510" y="90828"/>
                  <a:pt x="20836" y="93291"/>
                </a:cubicBezTo>
                <a:cubicBezTo>
                  <a:pt x="13354" y="97553"/>
                  <a:pt x="10418" y="101531"/>
                  <a:pt x="13354" y="110149"/>
                </a:cubicBezTo>
                <a:cubicBezTo>
                  <a:pt x="13638" y="111191"/>
                  <a:pt x="13354" y="111475"/>
                  <a:pt x="13354" y="111760"/>
                </a:cubicBezTo>
                <a:cubicBezTo>
                  <a:pt x="12028" y="113559"/>
                  <a:pt x="6156" y="114696"/>
                  <a:pt x="2651" y="114696"/>
                </a:cubicBezTo>
                <a:lnTo>
                  <a:pt x="2651" y="114696"/>
                </a:lnTo>
                <a:cubicBezTo>
                  <a:pt x="1041" y="114696"/>
                  <a:pt x="0" y="115737"/>
                  <a:pt x="0" y="117348"/>
                </a:cubicBezTo>
                <a:cubicBezTo>
                  <a:pt x="0" y="118958"/>
                  <a:pt x="1041" y="120000"/>
                  <a:pt x="2651" y="120000"/>
                </a:cubicBezTo>
                <a:lnTo>
                  <a:pt x="2651" y="120000"/>
                </a:lnTo>
                <a:cubicBezTo>
                  <a:pt x="4546" y="120000"/>
                  <a:pt x="14112" y="119715"/>
                  <a:pt x="17616" y="114885"/>
                </a:cubicBezTo>
                <a:cubicBezTo>
                  <a:pt x="18374" y="113559"/>
                  <a:pt x="19510" y="111475"/>
                  <a:pt x="18374" y="108539"/>
                </a:cubicBezTo>
                <a:cubicBezTo>
                  <a:pt x="16858" y="103425"/>
                  <a:pt x="16858" y="101531"/>
                  <a:pt x="24340" y="97553"/>
                </a:cubicBezTo>
                <a:cubicBezTo>
                  <a:pt x="26992" y="99921"/>
                  <a:pt x="30686" y="101341"/>
                  <a:pt x="34475" y="101341"/>
                </a:cubicBezTo>
                <a:cubicBezTo>
                  <a:pt x="39021" y="101341"/>
                  <a:pt x="42999" y="99447"/>
                  <a:pt x="45651" y="96511"/>
                </a:cubicBezTo>
                <a:lnTo>
                  <a:pt x="91397" y="55595"/>
                </a:lnTo>
                <a:cubicBezTo>
                  <a:pt x="97837" y="55311"/>
                  <a:pt x="104467" y="52943"/>
                  <a:pt x="109297" y="47829"/>
                </a:cubicBezTo>
                <a:cubicBezTo>
                  <a:pt x="120000" y="37695"/>
                  <a:pt x="120000" y="20836"/>
                  <a:pt x="109581" y="10418"/>
                </a:cubicBezTo>
                <a:close/>
                <a:moveTo>
                  <a:pt x="41957" y="93007"/>
                </a:moveTo>
                <a:cubicBezTo>
                  <a:pt x="40063" y="94901"/>
                  <a:pt x="37411" y="96227"/>
                  <a:pt x="34475" y="96227"/>
                </a:cubicBezTo>
                <a:cubicBezTo>
                  <a:pt x="28602" y="96227"/>
                  <a:pt x="23772" y="91397"/>
                  <a:pt x="23772" y="85524"/>
                </a:cubicBezTo>
                <a:cubicBezTo>
                  <a:pt x="23772" y="82588"/>
                  <a:pt x="24814" y="79936"/>
                  <a:pt x="26992" y="78042"/>
                </a:cubicBezTo>
                <a:lnTo>
                  <a:pt x="64688" y="36085"/>
                </a:lnTo>
                <a:cubicBezTo>
                  <a:pt x="65730" y="40631"/>
                  <a:pt x="68097" y="44893"/>
                  <a:pt x="71602" y="48397"/>
                </a:cubicBezTo>
                <a:cubicBezTo>
                  <a:pt x="75106" y="51807"/>
                  <a:pt x="79368" y="54269"/>
                  <a:pt x="83914" y="55311"/>
                </a:cubicBezTo>
                <a:lnTo>
                  <a:pt x="41957" y="93007"/>
                </a:lnTo>
                <a:close/>
                <a:moveTo>
                  <a:pt x="105509" y="44609"/>
                </a:moveTo>
                <a:cubicBezTo>
                  <a:pt x="97269" y="52943"/>
                  <a:pt x="83630" y="52943"/>
                  <a:pt x="75390" y="44609"/>
                </a:cubicBezTo>
                <a:cubicBezTo>
                  <a:pt x="67056" y="36369"/>
                  <a:pt x="67056" y="22730"/>
                  <a:pt x="75390" y="14396"/>
                </a:cubicBezTo>
                <a:cubicBezTo>
                  <a:pt x="83630" y="6156"/>
                  <a:pt x="97269" y="6156"/>
                  <a:pt x="105509" y="14396"/>
                </a:cubicBezTo>
                <a:cubicBezTo>
                  <a:pt x="113843" y="22730"/>
                  <a:pt x="114127" y="36085"/>
                  <a:pt x="105509" y="44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5" name="Google Shape;525;p54"/>
          <p:cNvSpPr/>
          <p:nvPr/>
        </p:nvSpPr>
        <p:spPr>
          <a:xfrm>
            <a:off x="1117721" y="2951308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7" name="Google Shape;527;p54"/>
          <p:cNvSpPr/>
          <p:nvPr/>
        </p:nvSpPr>
        <p:spPr>
          <a:xfrm>
            <a:off x="450599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9" name="Google Shape;529;p54"/>
          <p:cNvSpPr/>
          <p:nvPr/>
        </p:nvSpPr>
        <p:spPr>
          <a:xfrm>
            <a:off x="8666335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0" name="Google Shape;530;p54"/>
          <p:cNvSpPr/>
          <p:nvPr/>
        </p:nvSpPr>
        <p:spPr>
          <a:xfrm>
            <a:off x="4608391" y="2888937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1" name="Google Shape;531;p54"/>
          <p:cNvSpPr/>
          <p:nvPr/>
        </p:nvSpPr>
        <p:spPr>
          <a:xfrm>
            <a:off x="8795935" y="2843605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3" name="Google Shape;533;p54"/>
          <p:cNvSpPr txBox="1"/>
          <p:nvPr/>
        </p:nvSpPr>
        <p:spPr>
          <a:xfrm>
            <a:off x="1825321" y="2863808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IntelliJ IDEA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5" name="Google Shape;535;p54"/>
          <p:cNvSpPr txBox="1"/>
          <p:nvPr/>
        </p:nvSpPr>
        <p:spPr>
          <a:xfrm>
            <a:off x="5339991" y="28889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MySQL Workbench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9392960" y="29041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GitHub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6" name="Google Shape;521;p54"/>
          <p:cNvSpPr/>
          <p:nvPr/>
        </p:nvSpPr>
        <p:spPr>
          <a:xfrm>
            <a:off x="991321" y="449064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" name="Google Shape;525;p54"/>
          <p:cNvSpPr/>
          <p:nvPr/>
        </p:nvSpPr>
        <p:spPr>
          <a:xfrm>
            <a:off x="1134824" y="4701049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" name="Google Shape;527;p54"/>
          <p:cNvSpPr/>
          <p:nvPr/>
        </p:nvSpPr>
        <p:spPr>
          <a:xfrm>
            <a:off x="4499192" y="44827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" name="Google Shape;530;p54"/>
          <p:cNvSpPr/>
          <p:nvPr/>
        </p:nvSpPr>
        <p:spPr>
          <a:xfrm>
            <a:off x="4585865" y="4613589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" name="Google Shape;529;p54"/>
          <p:cNvSpPr/>
          <p:nvPr/>
        </p:nvSpPr>
        <p:spPr>
          <a:xfrm>
            <a:off x="8661360" y="44903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" name="Google Shape;531;p54"/>
          <p:cNvSpPr/>
          <p:nvPr/>
        </p:nvSpPr>
        <p:spPr>
          <a:xfrm>
            <a:off x="8823051" y="4621189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" name="Google Shape;533;p54"/>
          <p:cNvSpPr txBox="1"/>
          <p:nvPr/>
        </p:nvSpPr>
        <p:spPr>
          <a:xfrm>
            <a:off x="1825321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Facebook, Zalo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" name="Google Shape;535;p54"/>
          <p:cNvSpPr txBox="1"/>
          <p:nvPr/>
        </p:nvSpPr>
        <p:spPr>
          <a:xfrm>
            <a:off x="5339991" y="4610820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Skype, Google Meet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" name="Google Shape;535;p54"/>
          <p:cNvSpPr txBox="1"/>
          <p:nvPr/>
        </p:nvSpPr>
        <p:spPr>
          <a:xfrm>
            <a:off x="9392960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Jira,Excel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8520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699491" y="3609755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3.SOFTWARE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REQUIREMENTS </a:t>
            </a:r>
            <a:b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b="1" spc="-7" dirty="0">
                <a:solidFill>
                  <a:schemeClr val="bg1"/>
                </a:solidFill>
                <a:latin typeface="Calibri"/>
                <a:cs typeface="Calibri"/>
              </a:rPr>
              <a:t>SPECIFICATION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78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/>
          <p:nvPr/>
        </p:nvSpPr>
        <p:spPr>
          <a:xfrm>
            <a:off x="295756" y="4929309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Supervisor</a:t>
            </a:r>
            <a:endParaRPr sz="1600" b="1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5" name="Google Shape;555;p55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556" name="Google Shape;556;p55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Our Team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224482" y="4403476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Mrs. Nghiem T</a:t>
            </a:r>
            <a:r>
              <a:rPr lang="en-US" sz="2133" b="1" dirty="0">
                <a:latin typeface="Muli"/>
                <a:ea typeface="Muli"/>
                <a:cs typeface="Muli"/>
                <a:sym typeface="Muli"/>
              </a:rPr>
              <a:t>h</a:t>
            </a:r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i Lan Phuong</a:t>
            </a:r>
            <a:endParaRPr sz="2133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67" name="Google Shape;567;p55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68" name="Google Shape;568;p5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5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5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648350" y="3596460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Do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Dinh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67515" y="3596457"/>
            <a:ext cx="200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Bui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Trung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Kien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68458" y="3596457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Ngoc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Khanh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5594" y="6088236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Long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72632" y="6100993"/>
            <a:ext cx="2666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Minh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Khang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1085" y="3887228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Leader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21628" y="3871836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962471" y="3887228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328" y="6404657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816875" y="6391764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2" y="2040971"/>
            <a:ext cx="1403955" cy="1499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59" y="2035117"/>
            <a:ext cx="1491813" cy="1499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98" y="2035117"/>
            <a:ext cx="1467114" cy="1561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49" y="4603758"/>
            <a:ext cx="1465690" cy="1497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84" y="4595225"/>
            <a:ext cx="1503090" cy="1497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2035117"/>
            <a:ext cx="3322442" cy="22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2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62743" y="243383"/>
            <a:ext cx="4146000" cy="15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b="1" dirty="0"/>
              <a:t>USE CASE DIAGRAM</a:t>
            </a:r>
            <a:endParaRPr b="1" dirty="0"/>
          </a:p>
        </p:txBody>
      </p:sp>
      <p:sp>
        <p:nvSpPr>
          <p:cNvPr id="8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5209308" y="2650836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4 Actor: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Student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     Supervisor</a:t>
            </a:r>
          </a:p>
        </p:txBody>
      </p:sp>
      <p:sp>
        <p:nvSpPr>
          <p:cNvPr id="9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06199" y="4019347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" dirty="0"/>
          </a:p>
          <a:p>
            <a:pPr marL="0" indent="0">
              <a:spcAft>
                <a:spcPts val="2133"/>
              </a:spcAft>
            </a:pPr>
            <a:r>
              <a:rPr lang="en" dirty="0"/>
              <a:t>Training department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Head of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3" y="551665"/>
            <a:ext cx="4918469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pc="7" dirty="0"/>
              <a:t>USER</a:t>
            </a:r>
            <a:r>
              <a:rPr lang="en-US" spc="-80" dirty="0"/>
              <a:t> </a:t>
            </a:r>
            <a:r>
              <a:rPr lang="en-US" dirty="0"/>
              <a:t>REQUIREMENT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MAIN FUNCTION: 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93978" y="2302800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Student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Supervisor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Training department System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Head of department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5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SYSTEM</a:t>
            </a:r>
            <a:r>
              <a:rPr lang="en-US" spc="-80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User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Hardware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Software Interface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NON-FUNCTIONAL</a:t>
            </a:r>
            <a:r>
              <a:rPr lang="en-US" spc="-67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6654979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Security</a:t>
            </a:r>
          </a:p>
          <a:p>
            <a:pPr marL="16086" indent="0">
              <a:lnSpc>
                <a:spcPct val="100000"/>
              </a:lnSpc>
              <a:spcBef>
                <a:spcPts val="180"/>
              </a:spcBef>
              <a:buNone/>
              <a:tabLst>
                <a:tab pos="187109" algn="l"/>
              </a:tabLst>
            </a:pPr>
            <a:endParaRPr lang="en-US" spc="13" dirty="0">
              <a:solidFill>
                <a:srgbClr val="435368"/>
              </a:solidFill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Supportability</a:t>
            </a: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Maintainability and Extensibility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Usability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4.ARCHITECTURE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88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7"/>
          <p:cNvSpPr txBox="1">
            <a:spLocks noGrp="1"/>
          </p:cNvSpPr>
          <p:nvPr>
            <p:ph type="title"/>
          </p:nvPr>
        </p:nvSpPr>
        <p:spPr>
          <a:xfrm>
            <a:off x="243583" y="2275749"/>
            <a:ext cx="4784800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5867" b="1" spc="-7" dirty="0"/>
              <a:t>SYSTEM</a:t>
            </a:r>
            <a:r>
              <a:rPr lang="en-US" sz="5867" b="1" spc="-80" dirty="0"/>
              <a:t> </a:t>
            </a:r>
            <a:r>
              <a:rPr lang="en-US" sz="5867" b="1" spc="-7" dirty="0"/>
              <a:t>OVERVIEW</a:t>
            </a:r>
            <a:endParaRPr sz="5867" b="1" dirty="0"/>
          </a:p>
        </p:txBody>
      </p:sp>
      <p:grpSp>
        <p:nvGrpSpPr>
          <p:cNvPr id="968" name="Google Shape;968;p67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969" name="Google Shape;969;p6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6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6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45" y="2049553"/>
            <a:ext cx="5943600" cy="29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4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85" y="1922763"/>
            <a:ext cx="5657252" cy="2350400"/>
          </a:xfrm>
        </p:spPr>
        <p:txBody>
          <a:bodyPr/>
          <a:lstStyle/>
          <a:p>
            <a:r>
              <a:rPr lang="en-US" sz="4267" b="1" dirty="0"/>
              <a:t>ARCHITECTURAL</a:t>
            </a:r>
            <a:br>
              <a:rPr lang="en-US" sz="4267" b="1" dirty="0"/>
            </a:b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4267" b="1" dirty="0"/>
              <a:t> </a:t>
            </a:r>
            <a:r>
              <a:rPr lang="en-US" sz="4267" b="1" spc="-40" dirty="0"/>
              <a:t>LAYERS</a:t>
            </a:r>
            <a:r>
              <a:rPr lang="en-US" sz="4267" b="1" spc="-67" dirty="0"/>
              <a:t> </a:t>
            </a:r>
            <a:r>
              <a:rPr lang="en-US" sz="4267" b="1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55" y="519883"/>
            <a:ext cx="5943600" cy="55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47" dirty="0">
                <a:solidFill>
                  <a:schemeClr val="bg1"/>
                </a:solidFill>
                <a:latin typeface="Calibri"/>
                <a:cs typeface="Calibri"/>
              </a:rPr>
              <a:t>5.DATABASE </a:t>
            </a:r>
            <a:r>
              <a:rPr lang="en-US" b="1" spc="-27" dirty="0">
                <a:solidFill>
                  <a:schemeClr val="bg1"/>
                </a:solidFill>
                <a:latin typeface="Calibri"/>
                <a:cs typeface="Calibri"/>
              </a:rPr>
              <a:t>TABLE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DIAGRAM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617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7845"/>
            <a:ext cx="7759919" cy="59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3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6.DETAIL</a:t>
            </a:r>
            <a:r>
              <a:rPr lang="en-US" b="1" spc="-8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6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567367" y="2228760"/>
            <a:ext cx="5343215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Table of</a:t>
            </a:r>
            <a:br>
              <a:rPr lang="en" b="1" dirty="0"/>
            </a:br>
            <a:r>
              <a:rPr lang="en" b="1" dirty="0"/>
              <a:t>Contents</a:t>
            </a:r>
            <a:endParaRPr b="1" dirty="0"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5903930" y="214325"/>
            <a:ext cx="370869" cy="461091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6274799" y="135921"/>
            <a:ext cx="628894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CURRENT</a:t>
            </a:r>
            <a:r>
              <a:rPr lang="en-US" sz="3067" b="1" spc="-6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SITUATION  </a:t>
            </a:r>
            <a:r>
              <a:rPr lang="en-US" sz="3067" b="1" spc="27" dirty="0">
                <a:solidFill>
                  <a:srgbClr val="435368"/>
                </a:solidFill>
                <a:latin typeface="Calibri"/>
                <a:cs typeface="Calibri"/>
              </a:rPr>
              <a:t>&amp;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SOLUTION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6296579" y="927860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PROJECT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MANAGEMENT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296579" y="1993060"/>
            <a:ext cx="780472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SOFTWARE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REQUIREMENTS </a:t>
            </a:r>
          </a:p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-7" dirty="0">
                <a:solidFill>
                  <a:srgbClr val="435368"/>
                </a:solidFill>
                <a:latin typeface="Calibri"/>
                <a:cs typeface="Calibri"/>
              </a:rPr>
              <a:t>SPECIFICATION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274799" y="3570391"/>
            <a:ext cx="5336563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47" dirty="0">
                <a:solidFill>
                  <a:srgbClr val="435368"/>
                </a:solidFill>
                <a:latin typeface="Calibri"/>
                <a:cs typeface="Calibri"/>
              </a:rPr>
              <a:t>DATABASE </a:t>
            </a:r>
            <a:r>
              <a:rPr lang="en-US" sz="3067" b="1" spc="-27" dirty="0">
                <a:solidFill>
                  <a:srgbClr val="435368"/>
                </a:solidFill>
                <a:latin typeface="Calibri"/>
                <a:cs typeface="Calibri"/>
              </a:rPr>
              <a:t>TABLE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DIAGRAM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6299887" y="4362329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DETAIL</a:t>
            </a:r>
            <a:r>
              <a:rPr lang="en-US" sz="3067" b="1" spc="-8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5903930" y="1055761"/>
            <a:ext cx="370869" cy="461091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5903930" y="1877788"/>
            <a:ext cx="370869" cy="461091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5903930" y="2899080"/>
            <a:ext cx="370869" cy="461091"/>
            <a:chOff x="0" y="46600"/>
            <a:chExt cx="3121800" cy="5004600"/>
          </a:xfrm>
        </p:grpSpPr>
        <p:sp>
          <p:nvSpPr>
            <p:cNvPr id="344" name="Google Shape;344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7" name="Google Shape;347;p45"/>
          <p:cNvGrpSpPr/>
          <p:nvPr/>
        </p:nvGrpSpPr>
        <p:grpSpPr>
          <a:xfrm>
            <a:off x="5903930" y="3673773"/>
            <a:ext cx="370869" cy="461091"/>
            <a:chOff x="0" y="46600"/>
            <a:chExt cx="3121800" cy="5004600"/>
          </a:xfrm>
        </p:grpSpPr>
        <p:sp>
          <p:nvSpPr>
            <p:cNvPr id="348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" name="Google Shape;347;p45"/>
          <p:cNvGrpSpPr/>
          <p:nvPr/>
        </p:nvGrpSpPr>
        <p:grpSpPr>
          <a:xfrm>
            <a:off x="5913502" y="4458885"/>
            <a:ext cx="370869" cy="461091"/>
            <a:chOff x="0" y="46600"/>
            <a:chExt cx="3121800" cy="5004600"/>
          </a:xfrm>
        </p:grpSpPr>
        <p:sp>
          <p:nvSpPr>
            <p:cNvPr id="31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" name="Google Shape;347;p45"/>
          <p:cNvGrpSpPr/>
          <p:nvPr/>
        </p:nvGrpSpPr>
        <p:grpSpPr>
          <a:xfrm>
            <a:off x="5903930" y="5317153"/>
            <a:ext cx="370869" cy="461091"/>
            <a:chOff x="0" y="46600"/>
            <a:chExt cx="3121800" cy="5004600"/>
          </a:xfrm>
        </p:grpSpPr>
        <p:sp>
          <p:nvSpPr>
            <p:cNvPr id="35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" name="Google Shape;347;p45"/>
          <p:cNvGrpSpPr/>
          <p:nvPr/>
        </p:nvGrpSpPr>
        <p:grpSpPr>
          <a:xfrm>
            <a:off x="5903930" y="6097528"/>
            <a:ext cx="370869" cy="461091"/>
            <a:chOff x="0" y="46600"/>
            <a:chExt cx="3121800" cy="5004600"/>
          </a:xfrm>
        </p:grpSpPr>
        <p:sp>
          <p:nvSpPr>
            <p:cNvPr id="39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296579" y="2830290"/>
            <a:ext cx="4012060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ARCHITECTURE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4799" y="5258042"/>
            <a:ext cx="5492979" cy="573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PLAN  ENVIRONMENT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</a:t>
            </a:r>
            <a:endParaRPr lang="en-US" sz="3067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6580" y="6030207"/>
            <a:ext cx="2217145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DEMO,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Q&amp;A</a:t>
            </a:r>
            <a:endParaRPr lang="en-US" sz="306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76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Class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354" y="297179"/>
            <a:ext cx="7151260" cy="56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9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08" y="507845"/>
            <a:ext cx="8166460" cy="58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4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7.TEST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PLAN  ENVIRONMENT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TEST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39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9192" y="1951819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Scope of Testing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Test Plan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Strategy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Approach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80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80" dirty="0"/>
              <a:t> </a:t>
            </a:r>
            <a:r>
              <a:rPr lang="en-US" spc="-13" dirty="0"/>
              <a:t>TOOLS</a:t>
            </a:r>
            <a:endParaRPr lang="en-US" dirty="0"/>
          </a:p>
        </p:txBody>
      </p:sp>
      <p:pic>
        <p:nvPicPr>
          <p:cNvPr id="6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702" y="2368390"/>
            <a:ext cx="927644" cy="744265"/>
          </a:xfrm>
          <a:prstGeom prst="rect">
            <a:avLst/>
          </a:prstGeom>
        </p:spPr>
      </p:pic>
      <p:pic>
        <p:nvPicPr>
          <p:cNvPr id="7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702" y="3747305"/>
            <a:ext cx="927644" cy="713860"/>
          </a:xfrm>
          <a:prstGeom prst="rect">
            <a:avLst/>
          </a:prstGeom>
        </p:spPr>
      </p:pic>
      <p:pic>
        <p:nvPicPr>
          <p:cNvPr id="3074" name="Picture 2" descr="Java] Unit Test với JUnit 5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3596182"/>
            <a:ext cx="1109670" cy="101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lassian JIRA and JIRA Plugins - Cổng hỗ trợ nội bộ cho Sapo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5326166"/>
            <a:ext cx="1431808" cy="5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etBrains IntelliJ IDEA (@intellijidea) | Twi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02" y="5278967"/>
            <a:ext cx="604597" cy="60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13416" y="3898429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45277" y="3898429"/>
            <a:ext cx="240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test cases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745277" y="2535337"/>
            <a:ext cx="482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View the web page, bug logging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745278" y="5376081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92809" y="5376081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bugs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242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40" dirty="0"/>
              <a:t> </a:t>
            </a:r>
            <a:r>
              <a:rPr lang="en-US" dirty="0"/>
              <a:t>ENVIRONMENT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91" y="1638792"/>
            <a:ext cx="7539373" cy="46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5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RESOURCES </a:t>
            </a:r>
            <a:r>
              <a:rPr lang="en-US" spc="13" dirty="0"/>
              <a:t>&amp;</a:t>
            </a:r>
            <a:r>
              <a:rPr lang="en-US" spc="-60" dirty="0"/>
              <a:t> </a:t>
            </a:r>
            <a:r>
              <a:rPr lang="en-US" dirty="0"/>
              <a:t>RESPONSIBILITIES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49" y="1532465"/>
            <a:ext cx="6785856" cy="48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TEST</a:t>
            </a:r>
            <a:r>
              <a:rPr lang="en-US" spc="-87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77" y="593367"/>
            <a:ext cx="7924800" cy="55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4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49" y="2162908"/>
            <a:ext cx="5657252" cy="2350400"/>
          </a:xfrm>
        </p:spPr>
        <p:txBody>
          <a:bodyPr/>
          <a:lstStyle/>
          <a:p>
            <a:r>
              <a:rPr lang="en-US" sz="5333" b="1" dirty="0"/>
              <a:t>TYPE </a:t>
            </a:r>
            <a:r>
              <a:rPr lang="en-US" sz="5333" b="1" spc="7" dirty="0"/>
              <a:t>OF</a:t>
            </a:r>
            <a:r>
              <a:rPr lang="en-US" sz="5333" b="1" spc="-67" dirty="0"/>
              <a:t> </a:t>
            </a:r>
            <a:br>
              <a:rPr lang="en-US" sz="5333" b="1" spc="-67" dirty="0"/>
            </a:br>
            <a:r>
              <a:rPr lang="en-US" sz="5333" b="1" spc="-7" dirty="0"/>
              <a:t>TESTING</a:t>
            </a:r>
            <a:endParaRPr lang="en-US" sz="5333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57" y="0"/>
            <a:ext cx="5173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06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3" dirty="0"/>
              <a:t>TEST</a:t>
            </a:r>
            <a:r>
              <a:rPr lang="en-US" b="1" spc="-80" dirty="0"/>
              <a:t> </a:t>
            </a:r>
            <a:r>
              <a:rPr lang="en-US" b="1" dirty="0"/>
              <a:t>REPORT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42780"/>
              </p:ext>
            </p:extLst>
          </p:nvPr>
        </p:nvGraphicFramePr>
        <p:xfrm>
          <a:off x="2555842" y="1442440"/>
          <a:ext cx="7156269" cy="4906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928">
                  <a:extLst>
                    <a:ext uri="{9D8B030D-6E8A-4147-A177-3AD203B41FA5}">
                      <a16:colId xmlns:a16="http://schemas.microsoft.com/office/drawing/2014/main" val="2754270046"/>
                    </a:ext>
                  </a:extLst>
                </a:gridCol>
                <a:gridCol w="1254314">
                  <a:extLst>
                    <a:ext uri="{9D8B030D-6E8A-4147-A177-3AD203B41FA5}">
                      <a16:colId xmlns:a16="http://schemas.microsoft.com/office/drawing/2014/main" val="854777862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521480493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1564586390"/>
                    </a:ext>
                  </a:extLst>
                </a:gridCol>
                <a:gridCol w="728902">
                  <a:extLst>
                    <a:ext uri="{9D8B030D-6E8A-4147-A177-3AD203B41FA5}">
                      <a16:colId xmlns:a16="http://schemas.microsoft.com/office/drawing/2014/main" val="704145437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331136217"/>
                    </a:ext>
                  </a:extLst>
                </a:gridCol>
                <a:gridCol w="2158883">
                  <a:extLst>
                    <a:ext uri="{9D8B030D-6E8A-4147-A177-3AD203B41FA5}">
                      <a16:colId xmlns:a16="http://schemas.microsoft.com/office/drawing/2014/main" val="2077518610"/>
                    </a:ext>
                  </a:extLst>
                </a:gridCol>
              </a:tblGrid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Untested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 test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508353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309531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608806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Register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701108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Supervisors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2958923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List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712316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Notification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5423841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584331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My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611895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Report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528258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Dashboard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97831561"/>
                  </a:ext>
                </a:extLst>
              </a:tr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Information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5818249"/>
                  </a:ext>
                </a:extLst>
              </a:tr>
              <a:tr h="613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Capstone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30305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My Capstone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398083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User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3760406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0713625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515680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533834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357350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successful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43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6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441609" y="3655939"/>
            <a:ext cx="80720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1.CURRENT</a:t>
            </a:r>
            <a:r>
              <a:rPr lang="en-US" b="1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SITUATION  </a:t>
            </a:r>
            <a:r>
              <a:rPr lang="en-US" b="1" spc="27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755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CUSTOMER’S FEEDBACK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Review of Ms. Ha in the training room: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60" y="2188970"/>
            <a:ext cx="8792034" cy="43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8.DEMO,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Q&amp;A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941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71" descr="new-york-city-78181_1920.jpg"/>
          <p:cNvPicPr preferRelativeResize="0"/>
          <p:nvPr/>
        </p:nvPicPr>
        <p:blipFill rotWithShape="1">
          <a:blip r:embed="rId3">
            <a:alphaModFix/>
          </a:blip>
          <a:srcRect t="7316" b="7308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71"/>
          <p:cNvSpPr/>
          <p:nvPr/>
        </p:nvSpPr>
        <p:spPr>
          <a:xfrm>
            <a:off x="0" y="3166"/>
            <a:ext cx="12191999" cy="6854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37" name="Google Shape;1037;p71"/>
          <p:cNvGrpSpPr/>
          <p:nvPr/>
        </p:nvGrpSpPr>
        <p:grpSpPr>
          <a:xfrm>
            <a:off x="5215600" y="860906"/>
            <a:ext cx="1760800" cy="1760812"/>
            <a:chOff x="3835549" y="798079"/>
            <a:chExt cx="1320600" cy="1320609"/>
          </a:xfrm>
        </p:grpSpPr>
        <p:sp>
          <p:nvSpPr>
            <p:cNvPr id="1038" name="Google Shape;1038;p71"/>
            <p:cNvSpPr/>
            <p:nvPr/>
          </p:nvSpPr>
          <p:spPr>
            <a:xfrm>
              <a:off x="3835549" y="798088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39" name="Google Shape;1039;p71"/>
            <p:cNvSpPr/>
            <p:nvPr/>
          </p:nvSpPr>
          <p:spPr>
            <a:xfrm>
              <a:off x="3844850" y="798079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0" name="Google Shape;1040;p71"/>
            <p:cNvSpPr/>
            <p:nvPr/>
          </p:nvSpPr>
          <p:spPr>
            <a:xfrm>
              <a:off x="4119051" y="1072287"/>
              <a:ext cx="713100" cy="71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13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041" name="Google Shape;1041;p71"/>
          <p:cNvSpPr txBox="1"/>
          <p:nvPr/>
        </p:nvSpPr>
        <p:spPr>
          <a:xfrm>
            <a:off x="1831412" y="2908505"/>
            <a:ext cx="8732559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800" b="1" dirty="0">
                <a:solidFill>
                  <a:srgbClr val="4E6E9A"/>
                </a:solidFill>
                <a:latin typeface="Muli"/>
                <a:ea typeface="Muli"/>
                <a:cs typeface="Muli"/>
                <a:sym typeface="Muli"/>
              </a:rPr>
              <a:t>THANKS FOR WATCHING !</a:t>
            </a: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42" name="Google Shape;1042;p71"/>
          <p:cNvGrpSpPr/>
          <p:nvPr/>
        </p:nvGrpSpPr>
        <p:grpSpPr>
          <a:xfrm>
            <a:off x="5662855" y="4175982"/>
            <a:ext cx="866287" cy="92000"/>
            <a:chOff x="684763" y="3506750"/>
            <a:chExt cx="3536825" cy="69000"/>
          </a:xfrm>
        </p:grpSpPr>
        <p:sp>
          <p:nvSpPr>
            <p:cNvPr id="1043" name="Google Shape;1043;p7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7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7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" name="Google Shape;1095;p73"/>
          <p:cNvSpPr/>
          <p:nvPr/>
        </p:nvSpPr>
        <p:spPr>
          <a:xfrm>
            <a:off x="305523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" name="Google Shape;1095;p73"/>
          <p:cNvSpPr/>
          <p:nvPr/>
        </p:nvSpPr>
        <p:spPr>
          <a:xfrm>
            <a:off x="4912563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Google Shape;1095;p73"/>
          <p:cNvSpPr/>
          <p:nvPr/>
        </p:nvSpPr>
        <p:spPr>
          <a:xfrm>
            <a:off x="6682580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" name="Google Shape;1095;p73"/>
          <p:cNvSpPr/>
          <p:nvPr/>
        </p:nvSpPr>
        <p:spPr>
          <a:xfrm>
            <a:off x="845259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9311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1477446"/>
            <a:ext cx="10058400" cy="47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7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5" y="1535623"/>
            <a:ext cx="10058400" cy="48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48269DD-DEEC-494A-9260-03597609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3" name="Picture 2" descr="Group Brainstorming – động não nhóm">
            <a:extLst>
              <a:ext uri="{FF2B5EF4-FFF2-40B4-BE49-F238E27FC236}">
                <a16:creationId xmlns:a16="http://schemas.microsoft.com/office/drawing/2014/main" id="{8C3B4860-61F0-4630-8FBB-8ACF8F8ED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" r="6732" b="2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9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SOLUTION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pc="5" dirty="0">
                <a:solidFill>
                  <a:srgbClr val="435368"/>
                </a:solidFill>
                <a:cs typeface="Calibri"/>
              </a:rPr>
              <a:t>Proposal</a:t>
            </a:r>
            <a:r>
              <a:rPr lang="en-US" spc="-45" dirty="0">
                <a:solidFill>
                  <a:srgbClr val="435368"/>
                </a:solidFill>
                <a:cs typeface="Calibri"/>
              </a:rPr>
              <a:t> </a:t>
            </a:r>
            <a:r>
              <a:rPr lang="en-US" spc="5" dirty="0">
                <a:solidFill>
                  <a:srgbClr val="435368"/>
                </a:solidFill>
                <a:cs typeface="Calibri"/>
              </a:rPr>
              <a:t>definition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" name="Google Shape;866;p64"/>
          <p:cNvSpPr txBox="1">
            <a:spLocks/>
          </p:cNvSpPr>
          <p:nvPr/>
        </p:nvSpPr>
        <p:spPr>
          <a:xfrm>
            <a:off x="493977" y="1808896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15588" y="2333696"/>
            <a:ext cx="6096000" cy="44205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Allow the student.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discuss and find teammates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communicate via chat feature.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and research project management models.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register projects.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information and choose supervisors.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edit the capstone project’s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the working process of the group.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following Jira’s task template.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news and notifications.</a:t>
            </a:r>
            <a:endParaRPr lang="en-US" dirty="0"/>
          </a:p>
          <a:p>
            <a:pPr marL="171450" indent="-171450">
              <a:lnSpc>
                <a:spcPts val="360"/>
              </a:lnSpc>
              <a:buFont typeface="Wingdings" panose="05000000000000000000" pitchFamily="2" charset="2"/>
              <a:buChar char="ü"/>
            </a:pP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50721" y="267333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supervisor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discuss and gather team’s members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project.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group’s working process.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and comment on reports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1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911</Words>
  <Application>Microsoft Office PowerPoint</Application>
  <PresentationFormat>Widescreen</PresentationFormat>
  <Paragraphs>376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Muli</vt:lpstr>
      <vt:lpstr>Times New Roman</vt:lpstr>
      <vt:lpstr>Wingdings</vt:lpstr>
      <vt:lpstr>Office Theme</vt:lpstr>
      <vt:lpstr>FPTU CAPSTONE PROJECT MANAGEMENT</vt:lpstr>
      <vt:lpstr>INTRODUCTION</vt:lpstr>
      <vt:lpstr>Table of Contents</vt:lpstr>
      <vt:lpstr>1.CURRENT SITUATION  &amp; SOLUTION</vt:lpstr>
      <vt:lpstr>CURRENT SITUATION</vt:lpstr>
      <vt:lpstr>CURRENT SITUATION</vt:lpstr>
      <vt:lpstr>SOLUTION</vt:lpstr>
      <vt:lpstr>SOLUTION</vt:lpstr>
      <vt:lpstr>SOLUTION</vt:lpstr>
      <vt:lpstr>SOLUTION</vt:lpstr>
      <vt:lpstr>SOLUTION</vt:lpstr>
      <vt:lpstr>SOLUTION</vt:lpstr>
      <vt:lpstr>2.PROJECT MANAGEMENT</vt:lpstr>
      <vt:lpstr>TEAMWORK</vt:lpstr>
      <vt:lpstr>SOFTWARE PROCESS MODEL</vt:lpstr>
      <vt:lpstr>PROJECT MANAGEMENT PLAN</vt:lpstr>
      <vt:lpstr>RISK MANAGEMENT</vt:lpstr>
      <vt:lpstr>PROJECT TOOLS</vt:lpstr>
      <vt:lpstr>3.SOFTWARE REQUIREMENTS  SPECIFICATION</vt:lpstr>
      <vt:lpstr>PowerPoint Presentation</vt:lpstr>
      <vt:lpstr>USER REQUIREMENT</vt:lpstr>
      <vt:lpstr>SYSTEM REQUIREMENT</vt:lpstr>
      <vt:lpstr>NON-FUNCTIONAL REQUIREMENT</vt:lpstr>
      <vt:lpstr>4.ARCHITECTURE DESIGN</vt:lpstr>
      <vt:lpstr>SYSTEM OVERVIEW</vt:lpstr>
      <vt:lpstr>ARCHITECTURAL   LAYERS DESIGN</vt:lpstr>
      <vt:lpstr>5.DATABASE TABLE DIAGRAM</vt:lpstr>
      <vt:lpstr>Database Diagram</vt:lpstr>
      <vt:lpstr>6.DETAIL DESIGN</vt:lpstr>
      <vt:lpstr>Class Diagram</vt:lpstr>
      <vt:lpstr>Sequence Diagram</vt:lpstr>
      <vt:lpstr>7.TEST PLAN  ENVIRONMENT TEST</vt:lpstr>
      <vt:lpstr>INTRODUCTION</vt:lpstr>
      <vt:lpstr>TESTING TOOLS</vt:lpstr>
      <vt:lpstr>TESTING ENVIRONMENT</vt:lpstr>
      <vt:lpstr>RESOURCES &amp; RESPONSIBILITIES</vt:lpstr>
      <vt:lpstr>TEST MODEL</vt:lpstr>
      <vt:lpstr>TYPE OF  TESTING</vt:lpstr>
      <vt:lpstr>TEST REPORT</vt:lpstr>
      <vt:lpstr>CUSTOMER’S FEEDBACK</vt:lpstr>
      <vt:lpstr>8.DEMO,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FPTU CAPSTONE PROJECT MANAGEMENT</dc:title>
  <dc:creator>Khánh</dc:creator>
  <cp:lastModifiedBy>kiên max</cp:lastModifiedBy>
  <cp:revision>3</cp:revision>
  <dcterms:created xsi:type="dcterms:W3CDTF">2020-12-29T12:31:08Z</dcterms:created>
  <dcterms:modified xsi:type="dcterms:W3CDTF">2020-12-30T17:09:53Z</dcterms:modified>
</cp:coreProperties>
</file>