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2T17:38:55.92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2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78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3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9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0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1F729-3218-404D-B50D-59DC82A98D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8418-D38E-43C0-9A1D-226614763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소프트웨어테스팅및품질검증</a:t>
            </a:r>
            <a:endParaRPr lang="ko-KR" alt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9734" y="4631266"/>
            <a:ext cx="2900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작  성  자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김덕일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학       번 </a:t>
            </a:r>
            <a:r>
              <a:rPr lang="en-US" altLang="ko-KR" dirty="0" smtClean="0"/>
              <a:t>: 201602012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학       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컴퓨터공학과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제출 일시 </a:t>
            </a:r>
            <a:r>
              <a:rPr lang="en-US" altLang="ko-KR" dirty="0" smtClean="0"/>
              <a:t>: 2021/04/19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0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명세를 기반으로 동등 분할을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따른 테스트 케이스를 도출하라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Study 1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8963" y="3185713"/>
            <a:ext cx="9666515" cy="1866122"/>
          </a:xfrm>
          <a:prstGeom prst="roundRect">
            <a:avLst>
              <a:gd name="adj" fmla="val 12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[ K </a:t>
            </a:r>
            <a:r>
              <a:rPr lang="ko-KR" altLang="en-US" sz="1600" dirty="0" smtClean="0"/>
              <a:t>항공사의 고객관리 시스템 중 마일리지 부분의 요구사항 </a:t>
            </a:r>
            <a:r>
              <a:rPr lang="en-US" altLang="ko-KR" sz="1600" dirty="0" smtClean="0"/>
              <a:t>]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모든 회원은 가입 시 </a:t>
            </a:r>
            <a:r>
              <a:rPr lang="en-US" altLang="ko-KR" sz="1600" dirty="0" smtClean="0"/>
              <a:t>1000</a:t>
            </a:r>
            <a:r>
              <a:rPr lang="ko-KR" altLang="en-US" sz="1600" dirty="0" smtClean="0"/>
              <a:t>포인트의 마일리지를 지급받으며 일반등급으로 등록된다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일반등급의 회원은 이용실적에 따라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마일당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포인트를 지급받게 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총 마일리지가 </a:t>
            </a:r>
            <a:r>
              <a:rPr lang="en-US" altLang="ko-KR" sz="1600" dirty="0" smtClean="0"/>
              <a:t>2000</a:t>
            </a:r>
            <a:r>
              <a:rPr lang="ko-KR" altLang="en-US" sz="1600" dirty="0" smtClean="0"/>
              <a:t>포인트가 되면 실버회원이 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실버회원은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마일당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포인트를 지급받는다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총 마일리지가 </a:t>
            </a:r>
            <a:r>
              <a:rPr lang="en-US" altLang="ko-KR" sz="1600" dirty="0" smtClean="0"/>
              <a:t>5000</a:t>
            </a:r>
            <a:r>
              <a:rPr lang="ko-KR" altLang="en-US" sz="1600" dirty="0" smtClean="0"/>
              <a:t>포인트가 되면 골드회원이 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골드회원은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마일당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포인트를 지급 받는다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41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동등분할에</a:t>
            </a:r>
            <a:r>
              <a:rPr lang="ko-KR" altLang="en-US" dirty="0"/>
              <a:t> 의한 테스트 케이스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220344"/>
                  </p:ext>
                </p:extLst>
              </p:nvPr>
            </p:nvGraphicFramePr>
            <p:xfrm>
              <a:off x="1587731" y="3757353"/>
              <a:ext cx="7390204" cy="2584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7551">
                      <a:extLst>
                        <a:ext uri="{9D8B030D-6E8A-4147-A177-3AD203B41FA5}">
                          <a16:colId xmlns:a16="http://schemas.microsoft.com/office/drawing/2014/main" val="645109446"/>
                        </a:ext>
                      </a:extLst>
                    </a:gridCol>
                    <a:gridCol w="1847551">
                      <a:extLst>
                        <a:ext uri="{9D8B030D-6E8A-4147-A177-3AD203B41FA5}">
                          <a16:colId xmlns:a16="http://schemas.microsoft.com/office/drawing/2014/main" val="3076351617"/>
                        </a:ext>
                      </a:extLst>
                    </a:gridCol>
                    <a:gridCol w="1847551">
                      <a:extLst>
                        <a:ext uri="{9D8B030D-6E8A-4147-A177-3AD203B41FA5}">
                          <a16:colId xmlns:a16="http://schemas.microsoft.com/office/drawing/2014/main" val="1739526876"/>
                        </a:ext>
                      </a:extLst>
                    </a:gridCol>
                    <a:gridCol w="1847551">
                      <a:extLst>
                        <a:ext uri="{9D8B030D-6E8A-4147-A177-3AD203B41FA5}">
                          <a16:colId xmlns:a16="http://schemas.microsoft.com/office/drawing/2014/main" val="3539000734"/>
                        </a:ext>
                      </a:extLst>
                    </a:gridCol>
                  </a:tblGrid>
                  <a:tr h="66470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Tast</a:t>
                          </a:r>
                          <a:r>
                            <a:rPr lang="en-US" altLang="ko-KR" dirty="0" smtClean="0"/>
                            <a:t> Cases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TC2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TC3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TC4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41769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Inputs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1100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3600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5050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26876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Partitions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i="0" dirty="0" smtClean="0">
                              <a:latin typeface="+mn-lt"/>
                              <a:ea typeface="+mn-ea"/>
                            </a:rPr>
                            <a:t>1000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ko-KR" dirty="0" smtClean="0"/>
                            <a:t>&amp;&lt;2000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i="0" dirty="0" smtClean="0">
                              <a:latin typeface="+mn-lt"/>
                              <a:ea typeface="+mn-ea"/>
                            </a:rPr>
                            <a:t>2000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ko-KR" dirty="0" smtClean="0"/>
                            <a:t>&amp;&lt;</a:t>
                          </a:r>
                          <a:r>
                            <a:rPr lang="en-US" altLang="ko-KR" dirty="0" smtClean="0"/>
                            <a:t>5000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</a:t>
                          </a:r>
                          <a:r>
                            <a:rPr lang="en-US" altLang="ko-KR" dirty="0" smtClean="0"/>
                            <a:t>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19263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Expecation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일반회원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(1mile</a:t>
                          </a:r>
                          <a:r>
                            <a:rPr lang="ko-KR" altLang="en-US" dirty="0" smtClean="0"/>
                            <a:t>당 </a:t>
                          </a:r>
                          <a:r>
                            <a:rPr lang="en-US" altLang="ko-KR" dirty="0" smtClean="0"/>
                            <a:t>10pt)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실버회원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(1mile</a:t>
                          </a:r>
                          <a:r>
                            <a:rPr lang="ko-KR" altLang="en-US" dirty="0" smtClean="0"/>
                            <a:t>당 </a:t>
                          </a:r>
                          <a:r>
                            <a:rPr lang="en-US" altLang="ko-KR" dirty="0" smtClean="0"/>
                            <a:t>20pt)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골드회원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(1mile</a:t>
                          </a:r>
                          <a:r>
                            <a:rPr lang="ko-KR" altLang="en-US" dirty="0" smtClean="0"/>
                            <a:t>당 </a:t>
                          </a:r>
                          <a:r>
                            <a:rPr lang="en-US" altLang="ko-KR" dirty="0" smtClean="0"/>
                            <a:t>50pt)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4422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220344"/>
                  </p:ext>
                </p:extLst>
              </p:nvPr>
            </p:nvGraphicFramePr>
            <p:xfrm>
              <a:off x="1587731" y="3757353"/>
              <a:ext cx="7390204" cy="25849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7551">
                      <a:extLst>
                        <a:ext uri="{9D8B030D-6E8A-4147-A177-3AD203B41FA5}">
                          <a16:colId xmlns:a16="http://schemas.microsoft.com/office/drawing/2014/main" val="645109446"/>
                        </a:ext>
                      </a:extLst>
                    </a:gridCol>
                    <a:gridCol w="1847551">
                      <a:extLst>
                        <a:ext uri="{9D8B030D-6E8A-4147-A177-3AD203B41FA5}">
                          <a16:colId xmlns:a16="http://schemas.microsoft.com/office/drawing/2014/main" val="3076351617"/>
                        </a:ext>
                      </a:extLst>
                    </a:gridCol>
                    <a:gridCol w="1847551">
                      <a:extLst>
                        <a:ext uri="{9D8B030D-6E8A-4147-A177-3AD203B41FA5}">
                          <a16:colId xmlns:a16="http://schemas.microsoft.com/office/drawing/2014/main" val="1739526876"/>
                        </a:ext>
                      </a:extLst>
                    </a:gridCol>
                    <a:gridCol w="1847551">
                      <a:extLst>
                        <a:ext uri="{9D8B030D-6E8A-4147-A177-3AD203B41FA5}">
                          <a16:colId xmlns:a16="http://schemas.microsoft.com/office/drawing/2014/main" val="3539000734"/>
                        </a:ext>
                      </a:extLst>
                    </a:gridCol>
                  </a:tblGrid>
                  <a:tr h="66470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Tast</a:t>
                          </a:r>
                          <a:r>
                            <a:rPr lang="en-US" altLang="ko-KR" dirty="0" smtClean="0"/>
                            <a:t> Cases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TC2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TC3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TC4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41769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Inputs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1100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3600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5050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26876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Partitions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9524" r="-200658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60" t="-209524" r="-10132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60" t="-209524" r="-1320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19263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err="1" smtClean="0"/>
                            <a:t>Expecation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일반회원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(1mile</a:t>
                          </a:r>
                          <a:r>
                            <a:rPr lang="ko-KR" altLang="en-US" dirty="0" smtClean="0"/>
                            <a:t>당 </a:t>
                          </a:r>
                          <a:r>
                            <a:rPr lang="en-US" altLang="ko-KR" dirty="0" smtClean="0"/>
                            <a:t>10pt)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실버회원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(1mile</a:t>
                          </a:r>
                          <a:r>
                            <a:rPr lang="ko-KR" altLang="en-US" dirty="0" smtClean="0"/>
                            <a:t>당 </a:t>
                          </a:r>
                          <a:r>
                            <a:rPr lang="en-US" altLang="ko-KR" dirty="0" smtClean="0"/>
                            <a:t>20pt)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/>
                            <a:t>골드회원</a:t>
                          </a:r>
                          <a:endParaRPr lang="en-US" altLang="ko-KR" dirty="0" smtClean="0"/>
                        </a:p>
                        <a:p>
                          <a:pPr algn="ctr" latinLnBrk="1"/>
                          <a:r>
                            <a:rPr lang="en-US" altLang="ko-KR" dirty="0" smtClean="0"/>
                            <a:t>(1mile</a:t>
                          </a:r>
                          <a:r>
                            <a:rPr lang="ko-KR" altLang="en-US" dirty="0" smtClean="0"/>
                            <a:t>당 </a:t>
                          </a:r>
                          <a:r>
                            <a:rPr lang="en-US" altLang="ko-KR" dirty="0" smtClean="0"/>
                            <a:t>50pt)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4422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1587731" y="1886989"/>
            <a:ext cx="43701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가입시 </a:t>
            </a:r>
            <a:r>
              <a:rPr lang="en-US" altLang="ko-KR" dirty="0"/>
              <a:t>-&gt; </a:t>
            </a:r>
            <a:r>
              <a:rPr lang="ko-KR" altLang="en-US" dirty="0" smtClean="0"/>
              <a:t>일반회원 </a:t>
            </a:r>
            <a:r>
              <a:rPr lang="en-US" altLang="ko-KR" dirty="0" smtClean="0"/>
              <a:t>+ </a:t>
            </a:r>
            <a:r>
              <a:rPr lang="en-US" altLang="ko-KR" dirty="0"/>
              <a:t>1000</a:t>
            </a:r>
            <a:r>
              <a:rPr lang="ko-KR" altLang="en-US" dirty="0"/>
              <a:t>포인트</a:t>
            </a:r>
          </a:p>
          <a:p>
            <a:r>
              <a:rPr lang="ko-KR" altLang="en-US" dirty="0" smtClean="0"/>
              <a:t>일반회원 </a:t>
            </a:r>
            <a:r>
              <a:rPr lang="en-US" altLang="ko-KR" dirty="0" smtClean="0"/>
              <a:t>-&gt; </a:t>
            </a:r>
            <a:r>
              <a:rPr lang="en-US" altLang="ko-KR" dirty="0"/>
              <a:t>1</a:t>
            </a:r>
            <a:r>
              <a:rPr lang="ko-KR" altLang="en-US" dirty="0"/>
              <a:t>마일당 </a:t>
            </a:r>
            <a:r>
              <a:rPr lang="en-US" altLang="ko-KR" dirty="0"/>
              <a:t>10</a:t>
            </a:r>
            <a:r>
              <a:rPr lang="ko-KR" altLang="en-US" dirty="0"/>
              <a:t>포인트</a:t>
            </a:r>
          </a:p>
          <a:p>
            <a:r>
              <a:rPr lang="en-US" altLang="ko-KR" dirty="0"/>
              <a:t>2000</a:t>
            </a:r>
            <a:r>
              <a:rPr lang="ko-KR" altLang="en-US" dirty="0"/>
              <a:t>포인트 </a:t>
            </a:r>
            <a:r>
              <a:rPr lang="en-US" altLang="ko-KR" dirty="0"/>
              <a:t>-&gt; </a:t>
            </a:r>
            <a:r>
              <a:rPr lang="ko-KR" altLang="en-US" dirty="0" err="1"/>
              <a:t>실버회원</a:t>
            </a:r>
            <a:endParaRPr lang="ko-KR" altLang="en-US" dirty="0"/>
          </a:p>
          <a:p>
            <a:r>
              <a:rPr lang="ko-KR" altLang="en-US" dirty="0" err="1"/>
              <a:t>실버회원</a:t>
            </a:r>
            <a:r>
              <a:rPr lang="ko-KR" altLang="en-US" dirty="0"/>
              <a:t> </a:t>
            </a:r>
            <a:r>
              <a:rPr lang="en-US" altLang="ko-KR" dirty="0"/>
              <a:t>-&gt; 1</a:t>
            </a:r>
            <a:r>
              <a:rPr lang="ko-KR" altLang="en-US" dirty="0"/>
              <a:t>마일당 </a:t>
            </a:r>
            <a:r>
              <a:rPr lang="en-US" altLang="ko-KR" dirty="0"/>
              <a:t>20</a:t>
            </a:r>
            <a:r>
              <a:rPr lang="ko-KR" altLang="en-US" dirty="0"/>
              <a:t>포인트</a:t>
            </a:r>
          </a:p>
          <a:p>
            <a:r>
              <a:rPr lang="en-US" altLang="ko-KR" dirty="0"/>
              <a:t>5000</a:t>
            </a:r>
            <a:r>
              <a:rPr lang="ko-KR" altLang="en-US" dirty="0"/>
              <a:t>포인트 </a:t>
            </a:r>
            <a:r>
              <a:rPr lang="en-US" altLang="ko-KR" dirty="0"/>
              <a:t>-&gt; </a:t>
            </a:r>
            <a:r>
              <a:rPr lang="ko-KR" altLang="en-US" dirty="0" err="1"/>
              <a:t>골드회원</a:t>
            </a:r>
            <a:endParaRPr lang="ko-KR" altLang="en-US" dirty="0"/>
          </a:p>
          <a:p>
            <a:r>
              <a:rPr lang="ko-KR" altLang="en-US" dirty="0" err="1"/>
              <a:t>골드회원</a:t>
            </a:r>
            <a:r>
              <a:rPr lang="ko-KR" altLang="en-US" dirty="0"/>
              <a:t> </a:t>
            </a:r>
            <a:r>
              <a:rPr lang="en-US" altLang="ko-KR" dirty="0"/>
              <a:t>-&gt; 1</a:t>
            </a:r>
            <a:r>
              <a:rPr lang="ko-KR" altLang="en-US" dirty="0"/>
              <a:t>마일당 </a:t>
            </a:r>
            <a:r>
              <a:rPr lang="en-US" altLang="ko-KR" dirty="0"/>
              <a:t>50</a:t>
            </a:r>
            <a:r>
              <a:rPr lang="ko-KR" altLang="en-US" dirty="0"/>
              <a:t>포인트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명세를 기반으로 경계값 분석을 실시하여 테스트 케이스를 도출하라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Study 2</a:t>
            </a: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8963" y="3168780"/>
            <a:ext cx="9666515" cy="1866122"/>
          </a:xfrm>
          <a:prstGeom prst="roundRect">
            <a:avLst>
              <a:gd name="adj" fmla="val 12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[ KW </a:t>
            </a:r>
            <a:r>
              <a:rPr lang="ko-KR" altLang="en-US" sz="1600" dirty="0" smtClean="0"/>
              <a:t>대학의 학사관리 시스템 중 학적관리 부분의 요구사항 </a:t>
            </a:r>
            <a:r>
              <a:rPr lang="en-US" altLang="ko-KR" sz="1600" dirty="0" smtClean="0"/>
              <a:t>]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학생의 학점은 점수에 따라 달라진다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시험점수</a:t>
            </a:r>
            <a:r>
              <a:rPr lang="en-US" altLang="ko-KR" sz="1600" dirty="0" smtClean="0"/>
              <a:t>(Exam mark)</a:t>
            </a:r>
            <a:r>
              <a:rPr lang="ko-KR" altLang="en-US" sz="1600" dirty="0" smtClean="0"/>
              <a:t>와 과제점수</a:t>
            </a:r>
            <a:r>
              <a:rPr lang="en-US" altLang="ko-KR" sz="1600" dirty="0" smtClean="0"/>
              <a:t>(Home work mark)</a:t>
            </a:r>
            <a:r>
              <a:rPr lang="ko-KR" altLang="en-US" sz="1600" dirty="0" smtClean="0"/>
              <a:t>의 합이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점 미만이면 </a:t>
            </a:r>
            <a:r>
              <a:rPr lang="en-US" altLang="ko-KR" sz="1600" dirty="0" smtClean="0"/>
              <a:t>‘NA’, 0</a:t>
            </a:r>
            <a:r>
              <a:rPr lang="ko-KR" altLang="en-US" sz="1600" dirty="0" smtClean="0"/>
              <a:t>점 이상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점 미만이면 </a:t>
            </a:r>
            <a:r>
              <a:rPr lang="en-US" altLang="ko-KR" sz="1600" dirty="0" smtClean="0"/>
              <a:t>‘D’, 30</a:t>
            </a:r>
            <a:r>
              <a:rPr lang="ko-KR" altLang="en-US" sz="1600" dirty="0" smtClean="0"/>
              <a:t>점 이상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점 미만이면 </a:t>
            </a:r>
            <a:r>
              <a:rPr lang="en-US" altLang="ko-KR" sz="1600" dirty="0" smtClean="0"/>
              <a:t>‘C’, 50</a:t>
            </a:r>
            <a:r>
              <a:rPr lang="ko-KR" altLang="en-US" sz="1600" dirty="0" smtClean="0"/>
              <a:t>점 이상 </a:t>
            </a:r>
            <a:r>
              <a:rPr lang="en-US" altLang="ko-KR" sz="1600" dirty="0" smtClean="0"/>
              <a:t>70</a:t>
            </a:r>
            <a:r>
              <a:rPr lang="ko-KR" altLang="en-US" sz="1600" dirty="0" smtClean="0"/>
              <a:t>점 미만이면 </a:t>
            </a:r>
            <a:r>
              <a:rPr lang="en-US" altLang="ko-KR" sz="1600" dirty="0" smtClean="0"/>
              <a:t>‘B’, 70</a:t>
            </a:r>
            <a:r>
              <a:rPr lang="ko-KR" altLang="en-US" sz="1600" dirty="0" smtClean="0"/>
              <a:t>점 이상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점 이하이면 </a:t>
            </a:r>
            <a:r>
              <a:rPr lang="en-US" altLang="ko-KR" sz="1600" dirty="0" smtClean="0"/>
              <a:t>‘A’, 100</a:t>
            </a:r>
            <a:r>
              <a:rPr lang="ko-KR" altLang="en-US" sz="1600" dirty="0" smtClean="0"/>
              <a:t>점을 초과할 경우 </a:t>
            </a:r>
            <a:r>
              <a:rPr lang="en-US" altLang="ko-KR" sz="1600" dirty="0" smtClean="0"/>
              <a:t>‘NA’</a:t>
            </a:r>
            <a:r>
              <a:rPr lang="ko-KR" altLang="en-US" sz="1600" dirty="0" smtClean="0"/>
              <a:t>로 처리되어야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44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경계분할</a:t>
            </a:r>
            <a:r>
              <a:rPr lang="ko-KR" altLang="en-US" dirty="0" err="1" smtClean="0"/>
              <a:t>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의한 테스트 케이스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83363"/>
              </p:ext>
            </p:extLst>
          </p:nvPr>
        </p:nvGraphicFramePr>
        <p:xfrm>
          <a:off x="838200" y="4156055"/>
          <a:ext cx="982218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572">
                  <a:extLst>
                    <a:ext uri="{9D8B030D-6E8A-4147-A177-3AD203B41FA5}">
                      <a16:colId xmlns:a16="http://schemas.microsoft.com/office/drawing/2014/main" val="645109446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1537883980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3076351617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1739526876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3539000734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2736483722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1601989361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3851367591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711961547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1873907936"/>
                    </a:ext>
                  </a:extLst>
                </a:gridCol>
                <a:gridCol w="824461">
                  <a:extLst>
                    <a:ext uri="{9D8B030D-6E8A-4147-A177-3AD203B41FA5}">
                      <a16:colId xmlns:a16="http://schemas.microsoft.com/office/drawing/2014/main" val="165060473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Tast</a:t>
                      </a:r>
                      <a:r>
                        <a:rPr lang="en-US" altLang="ko-KR" dirty="0" smtClean="0"/>
                        <a:t> Cases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TC7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TC8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TC9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TC10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1769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Inputs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26876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Expecation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4222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612669" y="1762298"/>
                <a:ext cx="6049348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시험점수</a:t>
                </a:r>
                <a:r>
                  <a:rPr lang="en-US" altLang="ko-KR" dirty="0" smtClean="0"/>
                  <a:t>(</a:t>
                </a:r>
                <a:r>
                  <a:rPr lang="en-US" altLang="ko-KR" dirty="0"/>
                  <a:t>Exam mark </a:t>
                </a:r>
                <a:r>
                  <a:rPr lang="en-US" altLang="ko-KR" dirty="0" smtClean="0"/>
                  <a:t>)+ </a:t>
                </a:r>
                <a:r>
                  <a:rPr lang="ko-KR" altLang="en-US" dirty="0" err="1" smtClean="0"/>
                  <a:t>과제점수</a:t>
                </a:r>
                <a:r>
                  <a:rPr lang="en-US" altLang="ko-KR" dirty="0" smtClean="0"/>
                  <a:t>(</a:t>
                </a:r>
                <a:r>
                  <a:rPr lang="en-US" altLang="ko-KR" dirty="0"/>
                  <a:t>Home work </a:t>
                </a:r>
                <a:r>
                  <a:rPr lang="en-US" altLang="ko-KR" dirty="0" smtClean="0"/>
                  <a:t>mark)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= x</a:t>
                </a:r>
              </a:p>
              <a:p>
                <a:r>
                  <a:rPr lang="en-US" altLang="ko-KR" dirty="0"/>
                  <a:t>x</a:t>
                </a:r>
                <a:r>
                  <a:rPr lang="en-US" altLang="ko-KR" dirty="0" smtClean="0"/>
                  <a:t> &lt; 0 -&gt; </a:t>
                </a:r>
                <a:r>
                  <a:rPr lang="en-US" altLang="ko-KR" dirty="0"/>
                  <a:t>NA</a:t>
                </a:r>
              </a:p>
              <a:p>
                <a:r>
                  <a:rPr lang="en-US" altLang="ko-KR" dirty="0"/>
                  <a:t>x</a:t>
                </a:r>
                <a:r>
                  <a:rPr lang="en-US" altLang="ko-KR" dirty="0" smtClean="0"/>
                  <a:t> &lt; 30 </a:t>
                </a:r>
                <a:r>
                  <a:rPr lang="en-US" altLang="ko-KR" dirty="0"/>
                  <a:t>-&gt; D</a:t>
                </a:r>
              </a:p>
              <a:p>
                <a:r>
                  <a:rPr lang="en-US" altLang="ko-KR" dirty="0" smtClean="0"/>
                  <a:t>30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x </a:t>
                </a:r>
                <a:r>
                  <a:rPr lang="en-US" altLang="ko-KR" dirty="0" smtClean="0"/>
                  <a:t>&lt; 50 </a:t>
                </a:r>
                <a:r>
                  <a:rPr lang="en-US" altLang="ko-KR" dirty="0"/>
                  <a:t>-&gt; C</a:t>
                </a:r>
              </a:p>
              <a:p>
                <a:r>
                  <a:rPr lang="en-US" altLang="ko-KR" dirty="0" smtClean="0"/>
                  <a:t>50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x </a:t>
                </a:r>
                <a:r>
                  <a:rPr lang="en-US" altLang="ko-KR" dirty="0" smtClean="0"/>
                  <a:t>&lt; 70 </a:t>
                </a:r>
                <a:r>
                  <a:rPr lang="en-US" altLang="ko-KR" dirty="0"/>
                  <a:t>-&gt; B</a:t>
                </a:r>
              </a:p>
              <a:p>
                <a:r>
                  <a:rPr lang="en-US" altLang="ko-KR" dirty="0" smtClean="0"/>
                  <a:t>70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dirty="0" smtClean="0"/>
                  <a:t> 100 </a:t>
                </a:r>
                <a:r>
                  <a:rPr lang="en-US" altLang="ko-KR" dirty="0"/>
                  <a:t>-&gt; </a:t>
                </a:r>
                <a:r>
                  <a:rPr lang="en-US" altLang="ko-KR" dirty="0" smtClean="0"/>
                  <a:t>A</a:t>
                </a:r>
              </a:p>
              <a:p>
                <a:r>
                  <a:rPr lang="en-US" altLang="ko-KR" dirty="0"/>
                  <a:t>x</a:t>
                </a:r>
                <a:r>
                  <a:rPr lang="en-US" altLang="ko-KR" dirty="0" smtClean="0"/>
                  <a:t> &gt; 100 -&gt; NA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69" y="1762298"/>
                <a:ext cx="6049348" cy="2031325"/>
              </a:xfrm>
              <a:prstGeom prst="rect">
                <a:avLst/>
              </a:prstGeom>
              <a:blipFill>
                <a:blip r:embed="rId2"/>
                <a:stretch>
                  <a:fillRect l="-907" t="-15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0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354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Theme</vt:lpstr>
      <vt:lpstr>소프트웨어테스팅및품질검증</vt:lpstr>
      <vt:lpstr>Home Study 1</vt:lpstr>
      <vt:lpstr>PowerPoint 프레젠테이션</vt:lpstr>
      <vt:lpstr>Home Study 2</vt:lpstr>
      <vt:lpstr>경계분할에 의한 테스트 케이스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소프트웨어테스팅및품질검증</dc:title>
  <dc:creator>Ha Ok Kyoon</dc:creator>
  <cp:lastModifiedBy>Windows 사용자</cp:lastModifiedBy>
  <cp:revision>10</cp:revision>
  <dcterms:created xsi:type="dcterms:W3CDTF">2020-04-20T08:44:44Z</dcterms:created>
  <dcterms:modified xsi:type="dcterms:W3CDTF">2021-04-12T09:13:16Z</dcterms:modified>
</cp:coreProperties>
</file>