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46"/>
  </p:notesMasterIdLst>
  <p:handoutMasterIdLst>
    <p:handoutMasterId r:id="rId47"/>
  </p:handoutMasterIdLst>
  <p:sldIdLst>
    <p:sldId id="256" r:id="rId2"/>
    <p:sldId id="313" r:id="rId3"/>
    <p:sldId id="314" r:id="rId4"/>
    <p:sldId id="315" r:id="rId5"/>
    <p:sldId id="262" r:id="rId6"/>
    <p:sldId id="275" r:id="rId7"/>
    <p:sldId id="298" r:id="rId8"/>
    <p:sldId id="297" r:id="rId9"/>
    <p:sldId id="299" r:id="rId10"/>
    <p:sldId id="276" r:id="rId11"/>
    <p:sldId id="355" r:id="rId12"/>
    <p:sldId id="356" r:id="rId13"/>
    <p:sldId id="277" r:id="rId14"/>
    <p:sldId id="392" r:id="rId15"/>
    <p:sldId id="301" r:id="rId16"/>
    <p:sldId id="300" r:id="rId17"/>
    <p:sldId id="369" r:id="rId18"/>
    <p:sldId id="278" r:id="rId19"/>
    <p:sldId id="303" r:id="rId20"/>
    <p:sldId id="280" r:id="rId21"/>
    <p:sldId id="281" r:id="rId22"/>
    <p:sldId id="282" r:id="rId23"/>
    <p:sldId id="283" r:id="rId24"/>
    <p:sldId id="304" r:id="rId25"/>
    <p:sldId id="284" r:id="rId26"/>
    <p:sldId id="310" r:id="rId27"/>
    <p:sldId id="357" r:id="rId28"/>
    <p:sldId id="358" r:id="rId29"/>
    <p:sldId id="361" r:id="rId30"/>
    <p:sldId id="363" r:id="rId31"/>
    <p:sldId id="273" r:id="rId32"/>
    <p:sldId id="311" r:id="rId33"/>
    <p:sldId id="312" r:id="rId34"/>
    <p:sldId id="384" r:id="rId35"/>
    <p:sldId id="383" r:id="rId36"/>
    <p:sldId id="351" r:id="rId37"/>
    <p:sldId id="317" r:id="rId38"/>
    <p:sldId id="332" r:id="rId39"/>
    <p:sldId id="321" r:id="rId40"/>
    <p:sldId id="381" r:id="rId41"/>
    <p:sldId id="378" r:id="rId42"/>
    <p:sldId id="377" r:id="rId43"/>
    <p:sldId id="393" r:id="rId44"/>
    <p:sldId id="394" r:id="rId45"/>
  </p:sldIdLst>
  <p:sldSz cx="9144000" cy="6858000" type="letter"/>
  <p:notesSz cx="6662738" cy="9820275"/>
  <p:kinsoku lang="ja-JP" invalStChars="、。，．・：；？！゛゜ヽヾゝゞ々ー’”）〕］｝〉》」』】°‰′″℃￠％ぁぃぅぇぉっゃゅょゎァィゥェォッャュョヮヵヶ!%),.:;?]}｡｣､･ｧｨｩｪｫｬｭｮｯｰﾞﾟ" invalEndChars="‘“（〔［｛〈《「『【￥＄$([\{｢￡"/>
  <p:defaultTextStyle>
    <a:defPPr>
      <a:defRPr lang="en-US"/>
    </a:defPPr>
    <a:lvl1pPr algn="ctr" rtl="0" fontAlgn="base">
      <a:lnSpc>
        <a:spcPct val="65000"/>
      </a:lnSpc>
      <a:spcBef>
        <a:spcPct val="50000"/>
      </a:spcBef>
      <a:spcAft>
        <a:spcPct val="0"/>
      </a:spcAft>
      <a:defRPr sz="1400" kern="1200">
        <a:solidFill>
          <a:schemeClr val="tx1"/>
        </a:solidFill>
        <a:latin typeface="Arial" pitchFamily="34" charset="0"/>
        <a:ea typeface="+mn-ea"/>
        <a:cs typeface="+mn-cs"/>
      </a:defRPr>
    </a:lvl1pPr>
    <a:lvl2pPr marL="457200" algn="ctr" rtl="0" fontAlgn="base">
      <a:lnSpc>
        <a:spcPct val="65000"/>
      </a:lnSpc>
      <a:spcBef>
        <a:spcPct val="50000"/>
      </a:spcBef>
      <a:spcAft>
        <a:spcPct val="0"/>
      </a:spcAft>
      <a:defRPr sz="1400" kern="1200">
        <a:solidFill>
          <a:schemeClr val="tx1"/>
        </a:solidFill>
        <a:latin typeface="Arial" pitchFamily="34" charset="0"/>
        <a:ea typeface="+mn-ea"/>
        <a:cs typeface="+mn-cs"/>
      </a:defRPr>
    </a:lvl2pPr>
    <a:lvl3pPr marL="914400" algn="ctr" rtl="0" fontAlgn="base">
      <a:lnSpc>
        <a:spcPct val="65000"/>
      </a:lnSpc>
      <a:spcBef>
        <a:spcPct val="50000"/>
      </a:spcBef>
      <a:spcAft>
        <a:spcPct val="0"/>
      </a:spcAft>
      <a:defRPr sz="1400" kern="1200">
        <a:solidFill>
          <a:schemeClr val="tx1"/>
        </a:solidFill>
        <a:latin typeface="Arial" pitchFamily="34" charset="0"/>
        <a:ea typeface="+mn-ea"/>
        <a:cs typeface="+mn-cs"/>
      </a:defRPr>
    </a:lvl3pPr>
    <a:lvl4pPr marL="1371600" algn="ctr" rtl="0" fontAlgn="base">
      <a:lnSpc>
        <a:spcPct val="65000"/>
      </a:lnSpc>
      <a:spcBef>
        <a:spcPct val="50000"/>
      </a:spcBef>
      <a:spcAft>
        <a:spcPct val="0"/>
      </a:spcAft>
      <a:defRPr sz="1400" kern="1200">
        <a:solidFill>
          <a:schemeClr val="tx1"/>
        </a:solidFill>
        <a:latin typeface="Arial" pitchFamily="34" charset="0"/>
        <a:ea typeface="+mn-ea"/>
        <a:cs typeface="+mn-cs"/>
      </a:defRPr>
    </a:lvl4pPr>
    <a:lvl5pPr marL="1828800" algn="ctr" rtl="0" fontAlgn="base">
      <a:lnSpc>
        <a:spcPct val="65000"/>
      </a:lnSpc>
      <a:spcBef>
        <a:spcPct val="50000"/>
      </a:spcBef>
      <a:spcAft>
        <a:spcPct val="0"/>
      </a:spcAft>
      <a:defRPr sz="1400" kern="1200">
        <a:solidFill>
          <a:schemeClr val="tx1"/>
        </a:solidFill>
        <a:latin typeface="Arial" pitchFamily="34" charset="0"/>
        <a:ea typeface="+mn-ea"/>
        <a:cs typeface="+mn-cs"/>
      </a:defRPr>
    </a:lvl5pPr>
    <a:lvl6pPr marL="2286000" algn="l" defTabSz="914400" rtl="0" eaLnBrk="1" latinLnBrk="0" hangingPunct="1">
      <a:defRPr sz="1400" kern="1200">
        <a:solidFill>
          <a:schemeClr val="tx1"/>
        </a:solidFill>
        <a:latin typeface="Arial" pitchFamily="34" charset="0"/>
        <a:ea typeface="+mn-ea"/>
        <a:cs typeface="+mn-cs"/>
      </a:defRPr>
    </a:lvl6pPr>
    <a:lvl7pPr marL="2743200" algn="l" defTabSz="914400" rtl="0" eaLnBrk="1" latinLnBrk="0" hangingPunct="1">
      <a:defRPr sz="1400" kern="1200">
        <a:solidFill>
          <a:schemeClr val="tx1"/>
        </a:solidFill>
        <a:latin typeface="Arial" pitchFamily="34" charset="0"/>
        <a:ea typeface="+mn-ea"/>
        <a:cs typeface="+mn-cs"/>
      </a:defRPr>
    </a:lvl7pPr>
    <a:lvl8pPr marL="3200400" algn="l" defTabSz="914400" rtl="0" eaLnBrk="1" latinLnBrk="0" hangingPunct="1">
      <a:defRPr sz="1400" kern="1200">
        <a:solidFill>
          <a:schemeClr val="tx1"/>
        </a:solidFill>
        <a:latin typeface="Arial" pitchFamily="34" charset="0"/>
        <a:ea typeface="+mn-ea"/>
        <a:cs typeface="+mn-cs"/>
      </a:defRPr>
    </a:lvl8pPr>
    <a:lvl9pPr marL="3657600" algn="l" defTabSz="914400" rtl="0" eaLnBrk="1" latinLnBrk="0" hangingPunct="1">
      <a:defRPr sz="14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0033CC"/>
    <a:srgbClr val="CCFFCC"/>
    <a:srgbClr val="CCFF99"/>
    <a:srgbClr val="FFFFFF"/>
    <a:srgbClr val="FBE3B3"/>
    <a:srgbClr val="F9E375"/>
    <a:srgbClr val="FFD48D"/>
    <a:srgbClr val="FF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0" d="100"/>
          <a:sy n="50" d="100"/>
        </p:scale>
        <p:origin x="-1267"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618"/>
    </p:cViewPr>
  </p:sorterViewPr>
  <p:notesViewPr>
    <p:cSldViewPr>
      <p:cViewPr>
        <p:scale>
          <a:sx n="75" d="100"/>
          <a:sy n="75" d="100"/>
        </p:scale>
        <p:origin x="-846" y="-72"/>
      </p:cViewPr>
      <p:guideLst>
        <p:guide orient="horz" pos="3093"/>
        <p:guide pos="209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3" name="Rectangle 5"/>
          <p:cNvSpPr>
            <a:spLocks noChangeAspect="1" noChangeArrowheads="1" noTextEdit="1"/>
          </p:cNvSpPr>
          <p:nvPr>
            <p:ph type="sldImg" idx="2"/>
          </p:nvPr>
        </p:nvSpPr>
        <p:spPr bwMode="auto">
          <a:xfrm>
            <a:off x="895350" y="742950"/>
            <a:ext cx="4953000" cy="3714750"/>
          </a:xfrm>
          <a:prstGeom prst="rect">
            <a:avLst/>
          </a:prstGeom>
          <a:noFill/>
          <a:ln w="9525">
            <a:solidFill>
              <a:srgbClr val="000000"/>
            </a:solidFill>
            <a:miter lim="800000"/>
            <a:headEnd/>
            <a:tailEnd/>
          </a:ln>
          <a:effectLst/>
        </p:spPr>
      </p:sp>
      <p:sp>
        <p:nvSpPr>
          <p:cNvPr id="2055" name="Rectangle 7"/>
          <p:cNvSpPr>
            <a:spLocks noGrp="1" noChangeArrowheads="1"/>
          </p:cNvSpPr>
          <p:nvPr>
            <p:ph type="body" sz="quarter" idx="3"/>
          </p:nvPr>
        </p:nvSpPr>
        <p:spPr bwMode="auto">
          <a:xfrm>
            <a:off x="898525" y="4705350"/>
            <a:ext cx="4946650" cy="44577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notesStyle>
    <a:lvl1pPr algn="l" rtl="0" eaLnBrk="0" fontAlgn="base" hangingPunct="0">
      <a:lnSpc>
        <a:spcPct val="87000"/>
      </a:lnSpc>
      <a:spcBef>
        <a:spcPct val="40000"/>
      </a:spcBef>
      <a:spcAft>
        <a:spcPct val="0"/>
      </a:spcAft>
      <a:defRPr sz="1200" i="1" kern="1200">
        <a:solidFill>
          <a:schemeClr val="tx1"/>
        </a:solidFill>
        <a:latin typeface="Arial" pitchFamily="34" charset="0"/>
        <a:ea typeface="+mn-ea"/>
        <a:cs typeface="+mn-cs"/>
      </a:defRPr>
    </a:lvl1pPr>
    <a:lvl2pPr marL="457200" algn="l" rtl="0" eaLnBrk="0" fontAlgn="base" hangingPunct="0">
      <a:lnSpc>
        <a:spcPct val="87000"/>
      </a:lnSpc>
      <a:spcBef>
        <a:spcPct val="40000"/>
      </a:spcBef>
      <a:spcAft>
        <a:spcPct val="0"/>
      </a:spcAft>
      <a:defRPr sz="1200" i="1" kern="1200">
        <a:solidFill>
          <a:schemeClr val="tx1"/>
        </a:solidFill>
        <a:latin typeface="Arial" pitchFamily="34" charset="0"/>
        <a:ea typeface="+mn-ea"/>
        <a:cs typeface="+mn-cs"/>
      </a:defRPr>
    </a:lvl2pPr>
    <a:lvl3pPr marL="914400" algn="l" rtl="0" eaLnBrk="0" fontAlgn="base" hangingPunct="0">
      <a:lnSpc>
        <a:spcPct val="87000"/>
      </a:lnSpc>
      <a:spcBef>
        <a:spcPct val="40000"/>
      </a:spcBef>
      <a:spcAft>
        <a:spcPct val="0"/>
      </a:spcAft>
      <a:defRPr sz="1200" i="1" kern="1200">
        <a:solidFill>
          <a:schemeClr val="tx1"/>
        </a:solidFill>
        <a:latin typeface="Arial" pitchFamily="34" charset="0"/>
        <a:ea typeface="+mn-ea"/>
        <a:cs typeface="+mn-cs"/>
      </a:defRPr>
    </a:lvl3pPr>
    <a:lvl4pPr marL="1371600" algn="l" rtl="0" eaLnBrk="0" fontAlgn="base" hangingPunct="0">
      <a:lnSpc>
        <a:spcPct val="87000"/>
      </a:lnSpc>
      <a:spcBef>
        <a:spcPct val="40000"/>
      </a:spcBef>
      <a:spcAft>
        <a:spcPct val="0"/>
      </a:spcAft>
      <a:defRPr sz="1200" i="1" kern="1200">
        <a:solidFill>
          <a:schemeClr val="tx1"/>
        </a:solidFill>
        <a:latin typeface="Arial" pitchFamily="34" charset="0"/>
        <a:ea typeface="+mn-ea"/>
        <a:cs typeface="+mn-cs"/>
      </a:defRPr>
    </a:lvl4pPr>
    <a:lvl5pPr marL="1828800" algn="l" rtl="0" eaLnBrk="0" fontAlgn="base" hangingPunct="0">
      <a:lnSpc>
        <a:spcPct val="87000"/>
      </a:lnSpc>
      <a:spcBef>
        <a:spcPct val="40000"/>
      </a:spcBef>
      <a:spcAft>
        <a:spcPct val="0"/>
      </a:spcAft>
      <a:defRPr sz="1200" i="1"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ChangeArrowheads="1"/>
          </p:cNvSpPr>
          <p:nvPr>
            <p:ph type="sldImg"/>
          </p:nvPr>
        </p:nvSpPr>
        <p:spPr bwMode="auto">
          <a:xfrm>
            <a:off x="890588" y="746125"/>
            <a:ext cx="4883150" cy="3662363"/>
          </a:xfrm>
          <a:prstGeom prst="rect">
            <a:avLst/>
          </a:prstGeom>
          <a:solidFill>
            <a:srgbClr val="FFFFFF"/>
          </a:solidFill>
          <a:ln>
            <a:solidFill>
              <a:srgbClr val="000000"/>
            </a:solidFill>
            <a:miter lim="800000"/>
            <a:headEnd/>
            <a:tailEnd/>
          </a:ln>
        </p:spPr>
      </p:sp>
      <p:sp>
        <p:nvSpPr>
          <p:cNvPr id="174087" name="Rectangle 7"/>
          <p:cNvSpPr>
            <a:spLocks noGrp="1" noChangeArrowheads="1"/>
          </p:cNvSpPr>
          <p:nvPr>
            <p:ph type="body" idx="1"/>
          </p:nvPr>
        </p:nvSpPr>
        <p:spPr>
          <a:xfrm>
            <a:off x="889000" y="4664075"/>
            <a:ext cx="4884738" cy="873125"/>
          </a:xfrm>
          <a:noFill/>
          <a:ln/>
        </p:spPr>
        <p:txBody>
          <a:bodyPr lIns="82550" tIns="41275" rIns="82550" bIns="41275">
            <a:spAutoFit/>
          </a:bodyPr>
          <a:lstStyle/>
          <a:p>
            <a:pPr>
              <a:spcBef>
                <a:spcPts val="500"/>
              </a:spcBef>
              <a:spcAft>
                <a:spcPts val="500"/>
              </a:spcAft>
            </a:pPr>
            <a:r>
              <a:rPr lang="en-GB" sz="1000"/>
              <a:t>This training module provides an introduction to the ARM7TDMI processor embedded in the AT91 series of microcontroller. we’ll identify the basic components of the processor architecture. We’ll also take a detailed look at the processor functions and the instruction sets.</a:t>
            </a:r>
          </a:p>
          <a:p>
            <a:endParaRPr lang="en-GB" sz="10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ChangeArrowheads="1"/>
          </p:cNvSpPr>
          <p:nvPr>
            <p:ph type="sldImg"/>
          </p:nvPr>
        </p:nvSpPr>
        <p:spPr bwMode="auto">
          <a:xfrm>
            <a:off x="890588" y="746125"/>
            <a:ext cx="4883150" cy="3662363"/>
          </a:xfrm>
          <a:prstGeom prst="rect">
            <a:avLst/>
          </a:prstGeom>
          <a:solidFill>
            <a:srgbClr val="FFFFFF"/>
          </a:solidFill>
          <a:ln>
            <a:solidFill>
              <a:srgbClr val="000000"/>
            </a:solidFill>
            <a:miter lim="800000"/>
            <a:headEnd/>
            <a:tailEnd/>
          </a:ln>
        </p:spPr>
      </p:sp>
      <p:sp>
        <p:nvSpPr>
          <p:cNvPr id="225287" name="Rectangle 7"/>
          <p:cNvSpPr>
            <a:spLocks noGrp="1" noChangeArrowheads="1"/>
          </p:cNvSpPr>
          <p:nvPr>
            <p:ph type="body" idx="1"/>
          </p:nvPr>
        </p:nvSpPr>
        <p:spPr>
          <a:xfrm>
            <a:off x="889000" y="4664075"/>
            <a:ext cx="4884738" cy="873125"/>
          </a:xfrm>
          <a:noFill/>
          <a:ln/>
        </p:spPr>
        <p:txBody>
          <a:bodyPr lIns="82550" tIns="41275" rIns="82550" bIns="41275">
            <a:spAutoFit/>
          </a:bodyPr>
          <a:lstStyle/>
          <a:p>
            <a:pPr>
              <a:spcBef>
                <a:spcPts val="500"/>
              </a:spcBef>
              <a:spcAft>
                <a:spcPts val="500"/>
              </a:spcAft>
            </a:pPr>
            <a:r>
              <a:rPr lang="en-GB" sz="1000"/>
              <a:t>The CPSR is accesible in all processor modes. It contains condition code flags, interrupt disable bits, the current processor mode and other status and control information. Each exception mode also has a SPSR that is used to preserve the value of the CPSR when the associated exception occurs. </a:t>
            </a:r>
          </a:p>
          <a:p>
            <a:endParaRPr lang="en-GB" sz="10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ChangeAspect="1" noChangeArrowheads="1" noTextEdit="1"/>
          </p:cNvSpPr>
          <p:nvPr>
            <p:ph type="sldImg"/>
          </p:nvPr>
        </p:nvSpPr>
        <p:spPr>
          <a:xfrm>
            <a:off x="890588" y="746125"/>
            <a:ext cx="4883150" cy="3662363"/>
          </a:xfrm>
          <a:ln/>
        </p:spPr>
      </p:sp>
      <p:sp>
        <p:nvSpPr>
          <p:cNvPr id="357381" name="Rectangle 5"/>
          <p:cNvSpPr>
            <a:spLocks noGrp="1" noChangeArrowheads="1"/>
          </p:cNvSpPr>
          <p:nvPr>
            <p:ph type="body" idx="1"/>
          </p:nvPr>
        </p:nvSpPr>
        <p:spPr>
          <a:xfrm>
            <a:off x="889000" y="4664075"/>
            <a:ext cx="4884738" cy="215900"/>
          </a:xfrm>
          <a:ln/>
        </p:spPr>
        <p:txBody>
          <a:bodyPr lIns="82550" tIns="41275" rIns="82550" bIns="41275">
            <a:spAutoFit/>
          </a:bodyPr>
          <a:lstStyle/>
          <a:p>
            <a:endParaRPr lang="en-GB" sz="1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ChangeAspect="1" noChangeArrowheads="1" noTextEdit="1"/>
          </p:cNvSpPr>
          <p:nvPr>
            <p:ph type="sldImg"/>
          </p:nvPr>
        </p:nvSpPr>
        <p:spPr>
          <a:xfrm>
            <a:off x="890588" y="746125"/>
            <a:ext cx="4883150" cy="3662363"/>
          </a:xfrm>
          <a:ln/>
        </p:spPr>
      </p:sp>
      <p:sp>
        <p:nvSpPr>
          <p:cNvPr id="359429" name="Rectangle 5"/>
          <p:cNvSpPr>
            <a:spLocks noGrp="1" noChangeArrowheads="1"/>
          </p:cNvSpPr>
          <p:nvPr>
            <p:ph type="body" idx="1"/>
          </p:nvPr>
        </p:nvSpPr>
        <p:spPr>
          <a:xfrm>
            <a:off x="889000" y="4664075"/>
            <a:ext cx="4884738" cy="215900"/>
          </a:xfrm>
          <a:ln/>
        </p:spPr>
        <p:txBody>
          <a:bodyPr lIns="82550" tIns="41275" rIns="82550" bIns="41275">
            <a:spAutoFit/>
          </a:bodyPr>
          <a:lstStyle/>
          <a:p>
            <a:endParaRPr lang="en-GB" sz="10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ChangeArrowheads="1"/>
          </p:cNvSpPr>
          <p:nvPr>
            <p:ph type="sldImg"/>
          </p:nvPr>
        </p:nvSpPr>
        <p:spPr bwMode="auto">
          <a:xfrm>
            <a:off x="890588" y="746125"/>
            <a:ext cx="4883150" cy="3662363"/>
          </a:xfrm>
          <a:prstGeom prst="rect">
            <a:avLst/>
          </a:prstGeom>
          <a:solidFill>
            <a:srgbClr val="FFFFFF"/>
          </a:solidFill>
          <a:ln>
            <a:solidFill>
              <a:srgbClr val="000000"/>
            </a:solidFill>
            <a:miter lim="800000"/>
            <a:headEnd/>
            <a:tailEnd/>
          </a:ln>
        </p:spPr>
      </p:sp>
      <p:sp>
        <p:nvSpPr>
          <p:cNvPr id="227334" name="Rectangle 6"/>
          <p:cNvSpPr>
            <a:spLocks noGrp="1" noChangeArrowheads="1"/>
          </p:cNvSpPr>
          <p:nvPr>
            <p:ph type="body" idx="1"/>
          </p:nvPr>
        </p:nvSpPr>
        <p:spPr>
          <a:xfrm>
            <a:off x="889000" y="4664075"/>
            <a:ext cx="4884738" cy="215900"/>
          </a:xfrm>
          <a:ln/>
        </p:spPr>
        <p:txBody>
          <a:bodyPr lIns="82550" tIns="41275" rIns="82550" bIns="41275">
            <a:spAutoFit/>
          </a:bodyPr>
          <a:lstStyle/>
          <a:p>
            <a:endParaRPr lang="en-GB" sz="10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ChangeAspect="1" noChangeArrowheads="1" noTextEdit="1"/>
          </p:cNvSpPr>
          <p:nvPr>
            <p:ph type="sldImg"/>
          </p:nvPr>
        </p:nvSpPr>
        <p:spPr>
          <a:xfrm>
            <a:off x="890588" y="746125"/>
            <a:ext cx="4883150" cy="3662363"/>
          </a:xfrm>
          <a:ln/>
        </p:spPr>
      </p:sp>
      <p:sp>
        <p:nvSpPr>
          <p:cNvPr id="467971" name="Rectangle 3"/>
          <p:cNvSpPr>
            <a:spLocks noGrp="1" noChangeArrowheads="1"/>
          </p:cNvSpPr>
          <p:nvPr>
            <p:ph type="body" idx="1"/>
          </p:nvPr>
        </p:nvSpPr>
        <p:spPr>
          <a:xfrm>
            <a:off x="889000" y="4664075"/>
            <a:ext cx="4884738" cy="215900"/>
          </a:xfrm>
          <a:ln/>
        </p:spPr>
        <p:txBody>
          <a:bodyPr lIns="82550" tIns="41275" rIns="82550" bIns="41275">
            <a:spAutoFit/>
          </a:bodyPr>
          <a:lstStyle/>
          <a:p>
            <a:endParaRPr lang="en-GB" sz="10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ChangeAspect="1" noChangeArrowheads="1" noTextEdit="1"/>
          </p:cNvSpPr>
          <p:nvPr>
            <p:ph type="sldImg"/>
          </p:nvPr>
        </p:nvSpPr>
        <p:spPr>
          <a:xfrm>
            <a:off x="890588" y="746125"/>
            <a:ext cx="4883150" cy="3662363"/>
          </a:xfrm>
          <a:ln/>
        </p:spPr>
      </p:sp>
      <p:sp>
        <p:nvSpPr>
          <p:cNvPr id="278534" name="Rectangle 6"/>
          <p:cNvSpPr>
            <a:spLocks noGrp="1" noChangeArrowheads="1"/>
          </p:cNvSpPr>
          <p:nvPr>
            <p:ph type="body" idx="1"/>
          </p:nvPr>
        </p:nvSpPr>
        <p:spPr>
          <a:xfrm>
            <a:off x="889000" y="4664075"/>
            <a:ext cx="4884738" cy="215900"/>
          </a:xfrm>
          <a:ln/>
        </p:spPr>
        <p:txBody>
          <a:bodyPr lIns="82550" tIns="41275" rIns="82550" bIns="41275">
            <a:spAutoFit/>
          </a:bodyPr>
          <a:lstStyle/>
          <a:p>
            <a:endParaRPr lang="en-GB" sz="10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ChangeAspect="1" noChangeArrowheads="1" noTextEdit="1"/>
          </p:cNvSpPr>
          <p:nvPr>
            <p:ph type="sldImg"/>
          </p:nvPr>
        </p:nvSpPr>
        <p:spPr>
          <a:xfrm>
            <a:off x="890588" y="746125"/>
            <a:ext cx="4883150" cy="3662363"/>
          </a:xfrm>
          <a:ln/>
        </p:spPr>
      </p:sp>
      <p:sp>
        <p:nvSpPr>
          <p:cNvPr id="276486" name="Rectangle 6"/>
          <p:cNvSpPr>
            <a:spLocks noGrp="1" noChangeArrowheads="1"/>
          </p:cNvSpPr>
          <p:nvPr>
            <p:ph type="body" idx="1"/>
          </p:nvPr>
        </p:nvSpPr>
        <p:spPr>
          <a:xfrm>
            <a:off x="889000" y="4664075"/>
            <a:ext cx="4884738" cy="2327275"/>
          </a:xfrm>
          <a:noFill/>
          <a:ln/>
        </p:spPr>
        <p:txBody>
          <a:bodyPr lIns="82550" tIns="41275" rIns="82550" bIns="41275">
            <a:spAutoFit/>
          </a:bodyPr>
          <a:lstStyle/>
          <a:p>
            <a:pPr>
              <a:spcBef>
                <a:spcPts val="500"/>
              </a:spcBef>
              <a:spcAft>
                <a:spcPts val="500"/>
              </a:spcAft>
            </a:pPr>
            <a:r>
              <a:rPr lang="en-GB" sz="1000"/>
              <a:t>When the nRESET signal goes LOW, the ARM7TDMI abandons the executing instruction and then continues to fetch instructions from incrementing word addresses. When nRESET goes HIGH again, the ARM7TDMI forces M[4:0] to 10011 (Supervisor mode), sets the I and F bits in the CPSR, and clears the CPSR’s T bit. Then, forces the PC to fetch the next instruction from address 0x00.</a:t>
            </a:r>
          </a:p>
          <a:p>
            <a:pPr>
              <a:spcBef>
                <a:spcPts val="500"/>
              </a:spcBef>
              <a:spcAft>
                <a:spcPts val="500"/>
              </a:spcAft>
            </a:pPr>
            <a:r>
              <a:rPr lang="en-GB" sz="1000"/>
              <a:t>When ARM7TDMI comes across an instruction which it cannot handle, it takes the undefined instruction trap. After emulating the failed instruction, the trap handler should execute the following irrespective of the state (ARM or Thumb): MOVS PC,R14_und. This restores the CPSR and returns to the instruction following the undefined instruction.</a:t>
            </a:r>
          </a:p>
          <a:p>
            <a:pPr>
              <a:spcBef>
                <a:spcPts val="500"/>
              </a:spcBef>
              <a:spcAft>
                <a:spcPts val="500"/>
              </a:spcAft>
            </a:pPr>
            <a:r>
              <a:rPr lang="en-GB" sz="1000"/>
              <a:t>Prefetch abort occurs during an instruction prefetch. If a prefetch abort occurs, the prefetched instruction is marked as invalid, but the exception will not be taken until the instruction reaches the head of the pipeline. </a:t>
            </a:r>
          </a:p>
          <a:p>
            <a:endParaRPr lang="en-GB" sz="10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ChangeAspect="1" noChangeArrowheads="1" noTextEdit="1"/>
          </p:cNvSpPr>
          <p:nvPr>
            <p:ph type="sldImg"/>
          </p:nvPr>
        </p:nvSpPr>
        <p:spPr>
          <a:xfrm>
            <a:off x="890588" y="746125"/>
            <a:ext cx="4883150" cy="3662363"/>
          </a:xfrm>
          <a:ln/>
        </p:spPr>
      </p:sp>
      <p:sp>
        <p:nvSpPr>
          <p:cNvPr id="373766" name="Rectangle 6"/>
          <p:cNvSpPr>
            <a:spLocks noGrp="1" noChangeArrowheads="1"/>
          </p:cNvSpPr>
          <p:nvPr>
            <p:ph type="body" idx="1"/>
          </p:nvPr>
        </p:nvSpPr>
        <p:spPr>
          <a:xfrm>
            <a:off x="889000" y="4664075"/>
            <a:ext cx="4884738" cy="1400175"/>
          </a:xfrm>
          <a:noFill/>
          <a:ln/>
        </p:spPr>
        <p:txBody>
          <a:bodyPr lIns="82550" tIns="41275" rIns="82550" bIns="41275">
            <a:spAutoFit/>
          </a:bodyPr>
          <a:lstStyle/>
          <a:p>
            <a:pPr>
              <a:spcBef>
                <a:spcPts val="500"/>
              </a:spcBef>
              <a:spcAft>
                <a:spcPts val="500"/>
              </a:spcAft>
            </a:pPr>
            <a:r>
              <a:rPr lang="en-GB" sz="1000"/>
              <a:t>Data abort occurs during a data access. If a data abort occurs, the action taken depends on the instruction type.</a:t>
            </a:r>
          </a:p>
          <a:p>
            <a:pPr>
              <a:spcBef>
                <a:spcPts val="500"/>
              </a:spcBef>
              <a:spcAft>
                <a:spcPts val="500"/>
              </a:spcAft>
            </a:pPr>
            <a:r>
              <a:rPr lang="en-GB" sz="1000"/>
              <a:t>The software interrupt instruction (SWI) is used for entering Supervisor mode, usually to request a particular supervisor function. A SWI handler should return by executing the following irrespective of the state (ARM or Thumb): MOV PC, R14_svc This restores the PC and CPSR, and returns to the instruction following the SWI.</a:t>
            </a:r>
          </a:p>
          <a:p>
            <a:endParaRPr lang="en-GB" sz="10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ChangeArrowheads="1"/>
          </p:cNvSpPr>
          <p:nvPr>
            <p:ph type="sldImg"/>
          </p:nvPr>
        </p:nvSpPr>
        <p:spPr bwMode="auto">
          <a:xfrm>
            <a:off x="890588" y="746125"/>
            <a:ext cx="4883150" cy="3662363"/>
          </a:xfrm>
          <a:prstGeom prst="rect">
            <a:avLst/>
          </a:prstGeom>
          <a:solidFill>
            <a:srgbClr val="FFFFFF"/>
          </a:solidFill>
          <a:ln>
            <a:solidFill>
              <a:srgbClr val="000000"/>
            </a:solidFill>
            <a:miter lim="800000"/>
            <a:headEnd/>
            <a:tailEnd/>
          </a:ln>
        </p:spPr>
      </p:sp>
      <p:sp>
        <p:nvSpPr>
          <p:cNvPr id="229382" name="Rectangle 6"/>
          <p:cNvSpPr>
            <a:spLocks noGrp="1" noChangeArrowheads="1"/>
          </p:cNvSpPr>
          <p:nvPr>
            <p:ph type="body" idx="1"/>
          </p:nvPr>
        </p:nvSpPr>
        <p:spPr>
          <a:xfrm>
            <a:off x="889000" y="4664075"/>
            <a:ext cx="4884738" cy="1800225"/>
          </a:xfrm>
          <a:noFill/>
          <a:ln/>
        </p:spPr>
        <p:txBody>
          <a:bodyPr lIns="82550" tIns="41275" rIns="82550" bIns="41275">
            <a:spAutoFit/>
          </a:bodyPr>
          <a:lstStyle/>
          <a:p>
            <a:pPr>
              <a:spcBef>
                <a:spcPts val="500"/>
              </a:spcBef>
              <a:spcAft>
                <a:spcPts val="500"/>
              </a:spcAft>
            </a:pPr>
            <a:r>
              <a:rPr lang="en-GB" sz="1000"/>
              <a:t>The IRQ (Interrupt Request) exception is a normal interrupt caused by a LOW level on the nIRQ input. It may be disabled at any time by setting the I bit in the CPSR, though this can only be done from a privileged (non-User) mode. Irrespective of whether the exception was entered from ARM or Thumb state, an IRQ handler should return from the interrupt by executing SUBS PC,R14_irq,#4.</a:t>
            </a:r>
          </a:p>
          <a:p>
            <a:pPr>
              <a:spcBef>
                <a:spcPts val="500"/>
              </a:spcBef>
              <a:spcAft>
                <a:spcPts val="500"/>
              </a:spcAft>
            </a:pPr>
            <a:r>
              <a:rPr lang="en-GB" sz="1000"/>
              <a:t>The FIQ exception is designed to support a data transfer or channel process. FIQ is externally generated by taking the nFIQ input LOW. Irrespective of whether the exception was entered from ARM or Thumb state, a FIQ handler should leave the interrupt by executing SUBS PC,R14_fiq,#4. FIQ may be disabled by setting the CPSR’s F flag. </a:t>
            </a:r>
          </a:p>
          <a:p>
            <a:endParaRPr lang="en-GB" sz="10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ChangeAspect="1" noChangeArrowheads="1" noTextEdit="1"/>
          </p:cNvSpPr>
          <p:nvPr>
            <p:ph type="sldImg"/>
          </p:nvPr>
        </p:nvSpPr>
        <p:spPr>
          <a:ln/>
        </p:spPr>
      </p:sp>
      <p:sp>
        <p:nvSpPr>
          <p:cNvPr id="399364" name="Rectangle 4"/>
          <p:cNvSpPr>
            <a:spLocks noGrp="1" noChangeArrowheads="1"/>
          </p:cNvSpPr>
          <p:nvPr>
            <p:ph type="body" idx="1"/>
          </p:nvPr>
        </p:nvSpPr>
        <p:spPr>
          <a:xfrm>
            <a:off x="889000" y="4664075"/>
            <a:ext cx="4884738" cy="215900"/>
          </a:xfrm>
          <a:ln/>
        </p:spPr>
        <p:txBody>
          <a:bodyPr lIns="82550" tIns="41275" rIns="82550" bIns="41275">
            <a:spAutoFit/>
          </a:bodyPr>
          <a:lstStyle/>
          <a:p>
            <a:endParaRPr lang="en-GB" sz="10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ChangeAspect="1" noChangeArrowheads="1" noTextEdit="1"/>
          </p:cNvSpPr>
          <p:nvPr>
            <p:ph type="sldImg"/>
          </p:nvPr>
        </p:nvSpPr>
        <p:spPr>
          <a:xfrm>
            <a:off x="890588" y="746125"/>
            <a:ext cx="4883150" cy="3662363"/>
          </a:xfrm>
          <a:ln/>
        </p:spPr>
      </p:sp>
      <p:sp>
        <p:nvSpPr>
          <p:cNvPr id="301060" name="Rectangle 4"/>
          <p:cNvSpPr>
            <a:spLocks noGrp="1" noChangeArrowheads="1"/>
          </p:cNvSpPr>
          <p:nvPr>
            <p:ph type="body" idx="1"/>
          </p:nvPr>
        </p:nvSpPr>
        <p:spPr>
          <a:xfrm>
            <a:off x="889000" y="4664075"/>
            <a:ext cx="4884738" cy="739775"/>
          </a:xfrm>
          <a:noFill/>
          <a:ln/>
        </p:spPr>
        <p:txBody>
          <a:bodyPr lIns="82550" tIns="41275" rIns="82550" bIns="41275">
            <a:spAutoFit/>
          </a:bodyPr>
          <a:lstStyle/>
          <a:p>
            <a:pPr>
              <a:spcBef>
                <a:spcPts val="500"/>
              </a:spcBef>
              <a:spcAft>
                <a:spcPts val="500"/>
              </a:spcAft>
            </a:pPr>
            <a:r>
              <a:rPr lang="en-GB" sz="1000"/>
              <a:t>The ARM7TDMI is a member of the Advanced RISC Machines (ARM) family of general purpose 32-bit microprocessors, which offer high performance for very low power consumption and price.</a:t>
            </a:r>
            <a:endParaRPr lang="en-GB" i="0"/>
          </a:p>
          <a:p>
            <a:endParaRPr lang="en-GB" sz="10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ChangeArrowheads="1"/>
          </p:cNvSpPr>
          <p:nvPr>
            <p:ph type="sldImg"/>
          </p:nvPr>
        </p:nvSpPr>
        <p:spPr bwMode="auto">
          <a:xfrm>
            <a:off x="890588" y="746125"/>
            <a:ext cx="4883150" cy="3662363"/>
          </a:xfrm>
          <a:prstGeom prst="rect">
            <a:avLst/>
          </a:prstGeom>
          <a:solidFill>
            <a:srgbClr val="FFFFFF"/>
          </a:solidFill>
          <a:ln>
            <a:solidFill>
              <a:srgbClr val="000000"/>
            </a:solidFill>
            <a:miter lim="800000"/>
            <a:headEnd/>
            <a:tailEnd/>
          </a:ln>
        </p:spPr>
      </p:sp>
      <p:sp>
        <p:nvSpPr>
          <p:cNvPr id="233478" name="Rectangle 6"/>
          <p:cNvSpPr>
            <a:spLocks noGrp="1" noChangeArrowheads="1"/>
          </p:cNvSpPr>
          <p:nvPr>
            <p:ph type="body" idx="1"/>
          </p:nvPr>
        </p:nvSpPr>
        <p:spPr>
          <a:xfrm>
            <a:off x="889000" y="4664075"/>
            <a:ext cx="4884738" cy="215900"/>
          </a:xfrm>
          <a:ln/>
        </p:spPr>
        <p:txBody>
          <a:bodyPr lIns="82550" tIns="41275" rIns="82550" bIns="41275">
            <a:spAutoFit/>
          </a:bodyPr>
          <a:lstStyle/>
          <a:p>
            <a:endParaRPr lang="en-GB" sz="10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ChangeArrowheads="1"/>
          </p:cNvSpPr>
          <p:nvPr>
            <p:ph type="sldImg"/>
          </p:nvPr>
        </p:nvSpPr>
        <p:spPr bwMode="auto">
          <a:xfrm>
            <a:off x="890588" y="746125"/>
            <a:ext cx="4883150" cy="3662363"/>
          </a:xfrm>
          <a:prstGeom prst="rect">
            <a:avLst/>
          </a:prstGeom>
          <a:solidFill>
            <a:srgbClr val="FFFFFF"/>
          </a:solidFill>
          <a:ln>
            <a:solidFill>
              <a:srgbClr val="000000"/>
            </a:solidFill>
            <a:miter lim="800000"/>
            <a:headEnd/>
            <a:tailEnd/>
          </a:ln>
        </p:spPr>
      </p:sp>
      <p:sp>
        <p:nvSpPr>
          <p:cNvPr id="235526" name="Rectangle 6"/>
          <p:cNvSpPr>
            <a:spLocks noGrp="1" noChangeArrowheads="1"/>
          </p:cNvSpPr>
          <p:nvPr>
            <p:ph type="body" idx="1"/>
          </p:nvPr>
        </p:nvSpPr>
        <p:spPr>
          <a:xfrm>
            <a:off x="889000" y="4664075"/>
            <a:ext cx="4884738" cy="1006475"/>
          </a:xfrm>
          <a:noFill/>
          <a:ln/>
        </p:spPr>
        <p:txBody>
          <a:bodyPr lIns="82550" tIns="41275" rIns="82550" bIns="41275">
            <a:spAutoFit/>
          </a:bodyPr>
          <a:lstStyle/>
          <a:p>
            <a:pPr>
              <a:spcBef>
                <a:spcPts val="500"/>
              </a:spcBef>
              <a:spcAft>
                <a:spcPts val="500"/>
              </a:spcAft>
            </a:pPr>
            <a:r>
              <a:rPr lang="en-GB" sz="1000"/>
              <a:t>In ARM state, all instructions are conditionally executed according to the state of the CPSR condition codes and the instruction’s condition field. This field (bits 31:28) determines the circumstances under which an instruction is to be executed. If the state of the C, N, Z and V flags fulfils the conditions encoded by the field, the instruction is executed, otherwise it is ignored.</a:t>
            </a:r>
          </a:p>
          <a:p>
            <a:endParaRPr lang="en-GB" sz="10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ChangeArrowheads="1"/>
          </p:cNvSpPr>
          <p:nvPr>
            <p:ph type="sldImg"/>
          </p:nvPr>
        </p:nvSpPr>
        <p:spPr bwMode="auto">
          <a:xfrm>
            <a:off x="890588" y="746125"/>
            <a:ext cx="4883150" cy="3662363"/>
          </a:xfrm>
          <a:prstGeom prst="rect">
            <a:avLst/>
          </a:prstGeom>
          <a:solidFill>
            <a:srgbClr val="FFFFFF"/>
          </a:solidFill>
          <a:ln>
            <a:solidFill>
              <a:srgbClr val="000000"/>
            </a:solidFill>
            <a:miter lim="800000"/>
            <a:headEnd/>
            <a:tailEnd/>
          </a:ln>
        </p:spPr>
      </p:sp>
      <p:sp>
        <p:nvSpPr>
          <p:cNvPr id="237573" name="Rectangle 5"/>
          <p:cNvSpPr>
            <a:spLocks noGrp="1" noChangeArrowheads="1"/>
          </p:cNvSpPr>
          <p:nvPr>
            <p:ph type="body" idx="1"/>
          </p:nvPr>
        </p:nvSpPr>
        <p:spPr>
          <a:xfrm>
            <a:off x="889000" y="4664075"/>
            <a:ext cx="4884738" cy="498475"/>
          </a:xfrm>
          <a:noFill/>
          <a:ln/>
        </p:spPr>
        <p:txBody>
          <a:bodyPr lIns="82550" tIns="41275" rIns="82550" bIns="41275">
            <a:spAutoFit/>
          </a:bodyPr>
          <a:lstStyle/>
          <a:p>
            <a:pPr>
              <a:spcBef>
                <a:spcPts val="500"/>
              </a:spcBef>
              <a:spcAft>
                <a:spcPts val="500"/>
              </a:spcAft>
            </a:pPr>
            <a:endParaRPr lang="en-GB" i="0"/>
          </a:p>
          <a:p>
            <a:endParaRPr lang="en-GB" sz="10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ChangeArrowheads="1"/>
          </p:cNvSpPr>
          <p:nvPr>
            <p:ph type="sldImg"/>
          </p:nvPr>
        </p:nvSpPr>
        <p:spPr bwMode="auto">
          <a:xfrm>
            <a:off x="890588" y="746125"/>
            <a:ext cx="4883150" cy="3662363"/>
          </a:xfrm>
          <a:prstGeom prst="rect">
            <a:avLst/>
          </a:prstGeom>
          <a:solidFill>
            <a:srgbClr val="FFFFFF"/>
          </a:solidFill>
          <a:ln>
            <a:solidFill>
              <a:srgbClr val="000000"/>
            </a:solidFill>
            <a:miter lim="800000"/>
            <a:headEnd/>
            <a:tailEnd/>
          </a:ln>
        </p:spPr>
      </p:sp>
      <p:sp>
        <p:nvSpPr>
          <p:cNvPr id="239622" name="Rectangle 6"/>
          <p:cNvSpPr>
            <a:spLocks noGrp="1" noChangeArrowheads="1"/>
          </p:cNvSpPr>
          <p:nvPr>
            <p:ph type="body" idx="1"/>
          </p:nvPr>
        </p:nvSpPr>
        <p:spPr>
          <a:xfrm>
            <a:off x="889000" y="4664075"/>
            <a:ext cx="4884738" cy="215900"/>
          </a:xfrm>
          <a:ln/>
        </p:spPr>
        <p:txBody>
          <a:bodyPr lIns="82550" tIns="41275" rIns="82550" bIns="41275">
            <a:spAutoFit/>
          </a:bodyPr>
          <a:lstStyle/>
          <a:p>
            <a:endParaRPr lang="en-GB" sz="10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ChangeAspect="1" noChangeArrowheads="1" noTextEdit="1"/>
          </p:cNvSpPr>
          <p:nvPr>
            <p:ph type="sldImg"/>
          </p:nvPr>
        </p:nvSpPr>
        <p:spPr>
          <a:xfrm>
            <a:off x="890588" y="746125"/>
            <a:ext cx="4883150" cy="3662363"/>
          </a:xfrm>
          <a:ln/>
        </p:spPr>
      </p:sp>
      <p:sp>
        <p:nvSpPr>
          <p:cNvPr id="283653" name="Rectangle 5"/>
          <p:cNvSpPr>
            <a:spLocks noGrp="1" noChangeArrowheads="1"/>
          </p:cNvSpPr>
          <p:nvPr>
            <p:ph type="body" idx="1"/>
          </p:nvPr>
        </p:nvSpPr>
        <p:spPr>
          <a:xfrm>
            <a:off x="889000" y="4664075"/>
            <a:ext cx="4884738" cy="215900"/>
          </a:xfrm>
          <a:ln/>
        </p:spPr>
        <p:txBody>
          <a:bodyPr lIns="82550" tIns="41275" rIns="82550" bIns="41275">
            <a:spAutoFit/>
          </a:bodyPr>
          <a:lstStyle/>
          <a:p>
            <a:endParaRPr lang="en-GB" sz="10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ChangeArrowheads="1"/>
          </p:cNvSpPr>
          <p:nvPr>
            <p:ph type="sldImg"/>
          </p:nvPr>
        </p:nvSpPr>
        <p:spPr bwMode="auto">
          <a:xfrm>
            <a:off x="890588" y="746125"/>
            <a:ext cx="4883150" cy="3662363"/>
          </a:xfrm>
          <a:prstGeom prst="rect">
            <a:avLst/>
          </a:prstGeom>
          <a:solidFill>
            <a:srgbClr val="FFFFFF"/>
          </a:solidFill>
          <a:ln>
            <a:solidFill>
              <a:srgbClr val="000000"/>
            </a:solidFill>
            <a:miter lim="800000"/>
            <a:headEnd/>
            <a:tailEnd/>
          </a:ln>
        </p:spPr>
      </p:sp>
      <p:sp>
        <p:nvSpPr>
          <p:cNvPr id="241670" name="Rectangle 6"/>
          <p:cNvSpPr>
            <a:spLocks noGrp="1" noChangeArrowheads="1"/>
          </p:cNvSpPr>
          <p:nvPr>
            <p:ph type="body" idx="1"/>
          </p:nvPr>
        </p:nvSpPr>
        <p:spPr>
          <a:xfrm>
            <a:off x="889000" y="4664075"/>
            <a:ext cx="4884738" cy="215900"/>
          </a:xfrm>
          <a:ln/>
        </p:spPr>
        <p:txBody>
          <a:bodyPr lIns="82550" tIns="41275" rIns="82550" bIns="41275">
            <a:spAutoFit/>
          </a:bodyPr>
          <a:lstStyle/>
          <a:p>
            <a:endParaRPr lang="en-GB" sz="10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ChangeAspect="1" noChangeArrowheads="1" noTextEdit="1"/>
          </p:cNvSpPr>
          <p:nvPr>
            <p:ph type="sldImg"/>
          </p:nvPr>
        </p:nvSpPr>
        <p:spPr>
          <a:xfrm>
            <a:off x="890588" y="746125"/>
            <a:ext cx="4883150" cy="3662363"/>
          </a:xfrm>
          <a:ln/>
        </p:spPr>
      </p:sp>
      <p:sp>
        <p:nvSpPr>
          <p:cNvPr id="295941" name="Rectangle 5"/>
          <p:cNvSpPr>
            <a:spLocks noGrp="1" noChangeArrowheads="1"/>
          </p:cNvSpPr>
          <p:nvPr>
            <p:ph type="body" idx="1"/>
          </p:nvPr>
        </p:nvSpPr>
        <p:spPr>
          <a:xfrm>
            <a:off x="889000" y="4664075"/>
            <a:ext cx="4884738" cy="215900"/>
          </a:xfrm>
          <a:ln/>
        </p:spPr>
        <p:txBody>
          <a:bodyPr lIns="82550" tIns="41275" rIns="82550" bIns="41275">
            <a:spAutoFit/>
          </a:bodyPr>
          <a:lstStyle/>
          <a:p>
            <a:endParaRPr lang="en-GB" sz="10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ChangeAspect="1" noChangeArrowheads="1" noTextEdit="1"/>
          </p:cNvSpPr>
          <p:nvPr>
            <p:ph type="sldImg"/>
          </p:nvPr>
        </p:nvSpPr>
        <p:spPr>
          <a:ln/>
        </p:spPr>
      </p:sp>
      <p:sp>
        <p:nvSpPr>
          <p:cNvPr id="400388" name="Rectangle 4"/>
          <p:cNvSpPr>
            <a:spLocks noGrp="1" noChangeArrowheads="1"/>
          </p:cNvSpPr>
          <p:nvPr>
            <p:ph type="body" idx="1"/>
          </p:nvPr>
        </p:nvSpPr>
        <p:spPr>
          <a:xfrm>
            <a:off x="889000" y="4664075"/>
            <a:ext cx="4884738" cy="215900"/>
          </a:xfrm>
          <a:ln/>
        </p:spPr>
        <p:txBody>
          <a:bodyPr lIns="82550" tIns="41275" rIns="82550" bIns="41275">
            <a:spAutoFit/>
          </a:bodyPr>
          <a:lstStyle/>
          <a:p>
            <a:endParaRPr lang="en-GB" sz="10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ChangeAspect="1" noChangeArrowheads="1" noTextEdit="1"/>
          </p:cNvSpPr>
          <p:nvPr>
            <p:ph type="sldImg"/>
          </p:nvPr>
        </p:nvSpPr>
        <p:spPr>
          <a:ln/>
        </p:spPr>
      </p:sp>
      <p:sp>
        <p:nvSpPr>
          <p:cNvPr id="401412" name="Rectangle 4"/>
          <p:cNvSpPr>
            <a:spLocks noGrp="1" noChangeArrowheads="1"/>
          </p:cNvSpPr>
          <p:nvPr>
            <p:ph type="body" idx="1"/>
          </p:nvPr>
        </p:nvSpPr>
        <p:spPr>
          <a:xfrm>
            <a:off x="889000" y="4664075"/>
            <a:ext cx="4884738" cy="215900"/>
          </a:xfrm>
          <a:ln/>
        </p:spPr>
        <p:txBody>
          <a:bodyPr lIns="82550" tIns="41275" rIns="82550" bIns="41275">
            <a:spAutoFit/>
          </a:bodyPr>
          <a:lstStyle/>
          <a:p>
            <a:endParaRPr lang="en-GB" sz="10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ChangeAspect="1" noChangeArrowheads="1" noTextEdit="1"/>
          </p:cNvSpPr>
          <p:nvPr>
            <p:ph type="sldImg"/>
          </p:nvPr>
        </p:nvSpPr>
        <p:spPr>
          <a:ln/>
        </p:spPr>
      </p:sp>
      <p:sp>
        <p:nvSpPr>
          <p:cNvPr id="405508" name="Rectangle 4"/>
          <p:cNvSpPr>
            <a:spLocks noGrp="1" noChangeArrowheads="1"/>
          </p:cNvSpPr>
          <p:nvPr>
            <p:ph type="body" idx="1"/>
          </p:nvPr>
        </p:nvSpPr>
        <p:spPr>
          <a:xfrm>
            <a:off x="889000" y="4664075"/>
            <a:ext cx="4884738" cy="215900"/>
          </a:xfrm>
          <a:ln/>
        </p:spPr>
        <p:txBody>
          <a:bodyPr lIns="82550" tIns="41275" rIns="82550" bIns="41275">
            <a:spAutoFit/>
          </a:bodyPr>
          <a:lstStyle/>
          <a:p>
            <a:endParaRPr lang="en-GB"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ChangeAspect="1" noChangeArrowheads="1" noTextEdit="1"/>
          </p:cNvSpPr>
          <p:nvPr>
            <p:ph type="sldImg"/>
          </p:nvPr>
        </p:nvSpPr>
        <p:spPr>
          <a:xfrm>
            <a:off x="890588" y="746125"/>
            <a:ext cx="4883150" cy="3662363"/>
          </a:xfrm>
          <a:ln/>
        </p:spPr>
      </p:sp>
      <p:sp>
        <p:nvSpPr>
          <p:cNvPr id="303109" name="Rectangle 5"/>
          <p:cNvSpPr>
            <a:spLocks noGrp="1" noChangeArrowheads="1"/>
          </p:cNvSpPr>
          <p:nvPr>
            <p:ph type="body" idx="1"/>
          </p:nvPr>
        </p:nvSpPr>
        <p:spPr>
          <a:xfrm>
            <a:off x="889000" y="4664075"/>
            <a:ext cx="4884738" cy="2260600"/>
          </a:xfrm>
          <a:noFill/>
          <a:ln/>
        </p:spPr>
        <p:txBody>
          <a:bodyPr lIns="82550" tIns="41275" rIns="82550" bIns="41275">
            <a:spAutoFit/>
          </a:bodyPr>
          <a:lstStyle/>
          <a:p>
            <a:pPr>
              <a:spcBef>
                <a:spcPts val="500"/>
              </a:spcBef>
              <a:spcAft>
                <a:spcPts val="500"/>
              </a:spcAft>
            </a:pPr>
            <a:r>
              <a:rPr lang="en-GB" sz="1000"/>
              <a:t>The processor architecture is Von Neumann load/store architectury which is characterized by a single data and address bus for instructions and data. </a:t>
            </a:r>
          </a:p>
          <a:p>
            <a:pPr>
              <a:spcBef>
                <a:spcPts val="500"/>
              </a:spcBef>
              <a:spcAft>
                <a:spcPts val="500"/>
              </a:spcAft>
            </a:pPr>
            <a:r>
              <a:rPr lang="en-GB" sz="1000"/>
              <a:t>The ARM7TDMI is a 3-stage pipeline 32-bit RISC processor. Pipelining is employed so that all parts of the processing and memory systems can operate continuously. Typically, while one instruction is being executed, its successor is being decoded, and a third instruction is being fetched from memory. The ARM7TDMI processor is built around a bank of 37 32-bit registers including six status registers. </a:t>
            </a:r>
          </a:p>
          <a:p>
            <a:pPr>
              <a:spcBef>
                <a:spcPts val="500"/>
              </a:spcBef>
              <a:spcAft>
                <a:spcPts val="500"/>
              </a:spcAft>
            </a:pPr>
            <a:r>
              <a:rPr lang="en-GB" sz="1000"/>
              <a:t>Its outstanding feature is the 16-bit THUMB subset of the most commonly used 32-bit instructions. This gives 16-bit code density coupled with 32-bit processor performance. It features an integrated 32x8 multiplier and 32-bit barrel shifter. Five independent internal buses allow a high degree of parallelism in instruction execution. </a:t>
            </a:r>
          </a:p>
          <a:p>
            <a:pPr>
              <a:spcBef>
                <a:spcPts val="500"/>
              </a:spcBef>
              <a:spcAft>
                <a:spcPts val="500"/>
              </a:spcAft>
            </a:pPr>
            <a:endParaRPr lang="en-GB" sz="10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ChangeAspect="1" noChangeArrowheads="1" noTextEdit="1"/>
          </p:cNvSpPr>
          <p:nvPr>
            <p:ph type="sldImg"/>
          </p:nvPr>
        </p:nvSpPr>
        <p:spPr>
          <a:ln/>
        </p:spPr>
      </p:sp>
      <p:sp>
        <p:nvSpPr>
          <p:cNvPr id="408580" name="Rectangle 4"/>
          <p:cNvSpPr>
            <a:spLocks noGrp="1" noChangeArrowheads="1"/>
          </p:cNvSpPr>
          <p:nvPr>
            <p:ph type="body" idx="1"/>
          </p:nvPr>
        </p:nvSpPr>
        <p:spPr>
          <a:xfrm>
            <a:off x="889000" y="4664075"/>
            <a:ext cx="4884738" cy="215900"/>
          </a:xfrm>
          <a:ln/>
        </p:spPr>
        <p:txBody>
          <a:bodyPr lIns="82550" tIns="41275" rIns="82550" bIns="41275">
            <a:spAutoFit/>
          </a:bodyPr>
          <a:lstStyle/>
          <a:p>
            <a:endParaRPr lang="en-GB" sz="10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ChangeArrowheads="1"/>
          </p:cNvSpPr>
          <p:nvPr>
            <p:ph type="sldImg"/>
          </p:nvPr>
        </p:nvSpPr>
        <p:spPr bwMode="auto">
          <a:xfrm>
            <a:off x="890588" y="746125"/>
            <a:ext cx="4883150" cy="3662363"/>
          </a:xfrm>
          <a:prstGeom prst="rect">
            <a:avLst/>
          </a:prstGeom>
          <a:solidFill>
            <a:srgbClr val="FFFFFF"/>
          </a:solidFill>
          <a:ln>
            <a:solidFill>
              <a:srgbClr val="000000"/>
            </a:solidFill>
            <a:miter lim="800000"/>
            <a:headEnd/>
            <a:tailEnd/>
          </a:ln>
        </p:spPr>
      </p:sp>
      <p:sp>
        <p:nvSpPr>
          <p:cNvPr id="219142" name="Rectangle 6"/>
          <p:cNvSpPr>
            <a:spLocks noGrp="1" noChangeArrowheads="1"/>
          </p:cNvSpPr>
          <p:nvPr>
            <p:ph type="body" idx="1"/>
          </p:nvPr>
        </p:nvSpPr>
        <p:spPr>
          <a:xfrm>
            <a:off x="889000" y="4664075"/>
            <a:ext cx="4884738" cy="215900"/>
          </a:xfrm>
          <a:ln/>
        </p:spPr>
        <p:txBody>
          <a:bodyPr lIns="82550" tIns="41275" rIns="82550" bIns="41275">
            <a:spAutoFit/>
          </a:bodyPr>
          <a:lstStyle/>
          <a:p>
            <a:endParaRPr lang="en-GB" sz="10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ChangeAspect="1" noChangeArrowheads="1" noTextEdit="1"/>
          </p:cNvSpPr>
          <p:nvPr>
            <p:ph type="sldImg"/>
          </p:nvPr>
        </p:nvSpPr>
        <p:spPr>
          <a:ln/>
        </p:spPr>
      </p:sp>
      <p:sp>
        <p:nvSpPr>
          <p:cNvPr id="418820" name="Rectangle 4"/>
          <p:cNvSpPr>
            <a:spLocks noGrp="1" noChangeArrowheads="1"/>
          </p:cNvSpPr>
          <p:nvPr>
            <p:ph type="body" idx="1"/>
          </p:nvPr>
        </p:nvSpPr>
        <p:spPr>
          <a:xfrm>
            <a:off x="889000" y="4664075"/>
            <a:ext cx="4884738" cy="215900"/>
          </a:xfrm>
          <a:ln/>
        </p:spPr>
        <p:txBody>
          <a:bodyPr lIns="82550" tIns="41275" rIns="82550" bIns="41275">
            <a:spAutoFit/>
          </a:bodyPr>
          <a:lstStyle/>
          <a:p>
            <a:endParaRPr lang="en-GB" sz="10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ChangeAspect="1" noChangeArrowheads="1" noTextEdit="1"/>
          </p:cNvSpPr>
          <p:nvPr>
            <p:ph type="sldImg"/>
          </p:nvPr>
        </p:nvSpPr>
        <p:spPr>
          <a:xfrm>
            <a:off x="890588" y="746125"/>
            <a:ext cx="4883150" cy="3662363"/>
          </a:xfrm>
          <a:ln/>
        </p:spPr>
      </p:sp>
      <p:sp>
        <p:nvSpPr>
          <p:cNvPr id="299013" name="Rectangle 5"/>
          <p:cNvSpPr>
            <a:spLocks noGrp="1" noChangeArrowheads="1"/>
          </p:cNvSpPr>
          <p:nvPr>
            <p:ph type="body" idx="1"/>
          </p:nvPr>
        </p:nvSpPr>
        <p:spPr>
          <a:xfrm>
            <a:off x="889000" y="4664075"/>
            <a:ext cx="4884738" cy="215900"/>
          </a:xfrm>
          <a:ln/>
        </p:spPr>
        <p:txBody>
          <a:bodyPr lIns="82550" tIns="41275" rIns="82550" bIns="41275">
            <a:spAutoFit/>
          </a:bodyPr>
          <a:lstStyle/>
          <a:p>
            <a:endParaRPr lang="en-GB" sz="10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ChangeAspect="1" noChangeArrowheads="1" noTextEdit="1"/>
          </p:cNvSpPr>
          <p:nvPr>
            <p:ph type="sldImg"/>
          </p:nvPr>
        </p:nvSpPr>
        <p:spPr>
          <a:ln/>
        </p:spPr>
      </p:sp>
      <p:sp>
        <p:nvSpPr>
          <p:cNvPr id="398341" name="Rectangle 5"/>
          <p:cNvSpPr>
            <a:spLocks noGrp="1" noChangeArrowheads="1"/>
          </p:cNvSpPr>
          <p:nvPr>
            <p:ph type="body" idx="1"/>
          </p:nvPr>
        </p:nvSpPr>
        <p:spPr>
          <a:xfrm>
            <a:off x="889000" y="4664075"/>
            <a:ext cx="4884738" cy="215900"/>
          </a:xfrm>
          <a:ln/>
        </p:spPr>
        <p:txBody>
          <a:bodyPr lIns="82550" tIns="41275" rIns="82550" bIns="41275">
            <a:spAutoFit/>
          </a:bodyPr>
          <a:lstStyle/>
          <a:p>
            <a:endParaRPr lang="en-GB" sz="10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ChangeAspect="1" noChangeArrowheads="1" noTextEdit="1"/>
          </p:cNvSpPr>
          <p:nvPr>
            <p:ph type="sldImg"/>
          </p:nvPr>
        </p:nvSpPr>
        <p:spPr>
          <a:ln/>
        </p:spPr>
      </p:sp>
      <p:sp>
        <p:nvSpPr>
          <p:cNvPr id="396292" name="Rectangle 4"/>
          <p:cNvSpPr>
            <a:spLocks noGrp="1" noChangeArrowheads="1"/>
          </p:cNvSpPr>
          <p:nvPr>
            <p:ph type="body" idx="1"/>
          </p:nvPr>
        </p:nvSpPr>
        <p:spPr>
          <a:xfrm>
            <a:off x="889000" y="4664075"/>
            <a:ext cx="4884738" cy="215900"/>
          </a:xfrm>
          <a:ln/>
        </p:spPr>
        <p:txBody>
          <a:bodyPr lIns="82550" tIns="41275" rIns="82550" bIns="41275">
            <a:spAutoFit/>
          </a:bodyPr>
          <a:lstStyle/>
          <a:p>
            <a:endParaRPr lang="en-GB" sz="10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ChangeAspect="1" noChangeArrowheads="1" noTextEdit="1"/>
          </p:cNvSpPr>
          <p:nvPr>
            <p:ph type="sldImg"/>
          </p:nvPr>
        </p:nvSpPr>
        <p:spPr>
          <a:ln/>
        </p:spPr>
      </p:sp>
      <p:sp>
        <p:nvSpPr>
          <p:cNvPr id="448516" name="Rectangle 4"/>
          <p:cNvSpPr>
            <a:spLocks noGrp="1" noChangeArrowheads="1"/>
          </p:cNvSpPr>
          <p:nvPr>
            <p:ph type="body" idx="1"/>
          </p:nvPr>
        </p:nvSpPr>
        <p:spPr>
          <a:xfrm>
            <a:off x="889000" y="4664075"/>
            <a:ext cx="4884738" cy="215900"/>
          </a:xfrm>
          <a:ln/>
        </p:spPr>
        <p:txBody>
          <a:bodyPr lIns="82550" tIns="41275" rIns="82550" bIns="41275">
            <a:spAutoFit/>
          </a:bodyPr>
          <a:lstStyle/>
          <a:p>
            <a:endParaRPr lang="en-GB" sz="10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ChangeAspect="1" noChangeArrowheads="1" noTextEdit="1"/>
          </p:cNvSpPr>
          <p:nvPr>
            <p:ph type="sldImg"/>
          </p:nvPr>
        </p:nvSpPr>
        <p:spPr>
          <a:xfrm>
            <a:off x="890588" y="746125"/>
            <a:ext cx="4883150" cy="3662363"/>
          </a:xfrm>
          <a:ln/>
        </p:spPr>
      </p:sp>
      <p:sp>
        <p:nvSpPr>
          <p:cNvPr id="309253" name="Rectangle 5"/>
          <p:cNvSpPr>
            <a:spLocks noGrp="1" noChangeArrowheads="1"/>
          </p:cNvSpPr>
          <p:nvPr>
            <p:ph type="body" idx="1"/>
          </p:nvPr>
        </p:nvSpPr>
        <p:spPr>
          <a:xfrm>
            <a:off x="889000" y="4664075"/>
            <a:ext cx="4884738" cy="215900"/>
          </a:xfrm>
          <a:ln/>
        </p:spPr>
        <p:txBody>
          <a:bodyPr lIns="82550" tIns="41275" rIns="82550" bIns="41275">
            <a:spAutoFit/>
          </a:bodyPr>
          <a:lstStyle/>
          <a:p>
            <a:endParaRPr lang="en-GB" sz="10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ChangeAspect="1" noChangeArrowheads="1" noTextEdit="1"/>
          </p:cNvSpPr>
          <p:nvPr>
            <p:ph type="sldImg"/>
          </p:nvPr>
        </p:nvSpPr>
        <p:spPr>
          <a:ln/>
        </p:spPr>
      </p:sp>
      <p:sp>
        <p:nvSpPr>
          <p:cNvPr id="429060" name="Rectangle 4"/>
          <p:cNvSpPr>
            <a:spLocks noGrp="1" noChangeArrowheads="1"/>
          </p:cNvSpPr>
          <p:nvPr>
            <p:ph type="body" idx="1"/>
          </p:nvPr>
        </p:nvSpPr>
        <p:spPr>
          <a:xfrm>
            <a:off x="889000" y="4664075"/>
            <a:ext cx="4884738" cy="215900"/>
          </a:xfrm>
          <a:ln/>
        </p:spPr>
        <p:txBody>
          <a:bodyPr lIns="82550" tIns="41275" rIns="82550" bIns="41275">
            <a:spAutoFit/>
          </a:bodyPr>
          <a:lstStyle/>
          <a:p>
            <a:endParaRPr lang="en-GB" sz="10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ChangeAspect="1" noChangeArrowheads="1" noTextEdit="1"/>
          </p:cNvSpPr>
          <p:nvPr>
            <p:ph type="sldImg"/>
          </p:nvPr>
        </p:nvSpPr>
        <p:spPr>
          <a:xfrm>
            <a:off x="890588" y="746125"/>
            <a:ext cx="4883150" cy="3662363"/>
          </a:xfrm>
          <a:ln/>
        </p:spPr>
      </p:sp>
      <p:sp>
        <p:nvSpPr>
          <p:cNvPr id="319493" name="Rectangle 5"/>
          <p:cNvSpPr>
            <a:spLocks noGrp="1" noChangeArrowheads="1"/>
          </p:cNvSpPr>
          <p:nvPr>
            <p:ph type="body" idx="1"/>
          </p:nvPr>
        </p:nvSpPr>
        <p:spPr>
          <a:xfrm>
            <a:off x="889000" y="4664075"/>
            <a:ext cx="4884738" cy="215900"/>
          </a:xfrm>
          <a:ln/>
        </p:spPr>
        <p:txBody>
          <a:bodyPr lIns="82550" tIns="41275" rIns="82550" bIns="41275">
            <a:spAutoFit/>
          </a:bodyPr>
          <a:lstStyle/>
          <a:p>
            <a:endParaRPr lang="en-GB"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ChangeAspect="1" noChangeArrowheads="1" noTextEdit="1"/>
          </p:cNvSpPr>
          <p:nvPr>
            <p:ph type="sldImg"/>
          </p:nvPr>
        </p:nvSpPr>
        <p:spPr>
          <a:xfrm>
            <a:off x="890588" y="746125"/>
            <a:ext cx="4883150" cy="3662363"/>
          </a:xfrm>
          <a:ln/>
        </p:spPr>
      </p:sp>
      <p:sp>
        <p:nvSpPr>
          <p:cNvPr id="305156" name="Rectangle 4"/>
          <p:cNvSpPr>
            <a:spLocks noGrp="1" noChangeArrowheads="1"/>
          </p:cNvSpPr>
          <p:nvPr>
            <p:ph type="body" idx="1"/>
          </p:nvPr>
        </p:nvSpPr>
        <p:spPr>
          <a:xfrm>
            <a:off x="889000" y="4664075"/>
            <a:ext cx="4884738" cy="739775"/>
          </a:xfrm>
          <a:noFill/>
          <a:ln/>
        </p:spPr>
        <p:txBody>
          <a:bodyPr lIns="82550" tIns="41275" rIns="82550" bIns="41275">
            <a:spAutoFit/>
          </a:bodyPr>
          <a:lstStyle/>
          <a:p>
            <a:pPr>
              <a:spcBef>
                <a:spcPts val="500"/>
              </a:spcBef>
              <a:spcAft>
                <a:spcPts val="500"/>
              </a:spcAft>
            </a:pPr>
            <a:r>
              <a:rPr lang="en-GB" sz="1000"/>
              <a:t>From the programmer’s point of view, the ARM7TDMI can be in one of two states: ARM state which executes 32-bit, word-aligned ARM instructions. THUMB state which operates with 16-bit, halfword-aligned THUMB instructions.</a:t>
            </a:r>
          </a:p>
          <a:p>
            <a:endParaRPr lang="en-GB" sz="10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ChangeAspect="1" noChangeArrowheads="1" noTextEdit="1"/>
          </p:cNvSpPr>
          <p:nvPr>
            <p:ph type="sldImg"/>
          </p:nvPr>
        </p:nvSpPr>
        <p:spPr>
          <a:ln/>
        </p:spPr>
      </p:sp>
      <p:sp>
        <p:nvSpPr>
          <p:cNvPr id="450564" name="Rectangle 4"/>
          <p:cNvSpPr>
            <a:spLocks noGrp="1" noChangeArrowheads="1"/>
          </p:cNvSpPr>
          <p:nvPr>
            <p:ph type="body" idx="1"/>
          </p:nvPr>
        </p:nvSpPr>
        <p:spPr>
          <a:xfrm>
            <a:off x="889000" y="4664075"/>
            <a:ext cx="4884738" cy="215900"/>
          </a:xfrm>
          <a:ln/>
        </p:spPr>
        <p:txBody>
          <a:bodyPr lIns="82550" tIns="41275" rIns="82550" bIns="41275">
            <a:spAutoFit/>
          </a:bodyPr>
          <a:lstStyle/>
          <a:p>
            <a:endParaRPr lang="en-GB" sz="10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ChangeAspect="1" noChangeArrowheads="1" noTextEdit="1"/>
          </p:cNvSpPr>
          <p:nvPr>
            <p:ph type="sldImg"/>
          </p:nvPr>
        </p:nvSpPr>
        <p:spPr>
          <a:ln/>
        </p:spPr>
      </p:sp>
      <p:sp>
        <p:nvSpPr>
          <p:cNvPr id="389124" name="Rectangle 4"/>
          <p:cNvSpPr>
            <a:spLocks noGrp="1" noChangeArrowheads="1"/>
          </p:cNvSpPr>
          <p:nvPr>
            <p:ph type="body" idx="1"/>
          </p:nvPr>
        </p:nvSpPr>
        <p:spPr>
          <a:xfrm>
            <a:off x="889000" y="4664075"/>
            <a:ext cx="4884738" cy="215900"/>
          </a:xfrm>
          <a:ln/>
        </p:spPr>
        <p:txBody>
          <a:bodyPr lIns="82550" tIns="41275" rIns="82550" bIns="41275">
            <a:spAutoFit/>
          </a:bodyPr>
          <a:lstStyle/>
          <a:p>
            <a:endParaRPr lang="en-GB" sz="100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ChangeAspect="1" noChangeArrowheads="1" noTextEdit="1"/>
          </p:cNvSpPr>
          <p:nvPr>
            <p:ph type="sldImg"/>
          </p:nvPr>
        </p:nvSpPr>
        <p:spPr>
          <a:ln/>
        </p:spPr>
      </p:sp>
      <p:sp>
        <p:nvSpPr>
          <p:cNvPr id="388101" name="Rectangle 5"/>
          <p:cNvSpPr>
            <a:spLocks noGrp="1" noChangeArrowheads="1"/>
          </p:cNvSpPr>
          <p:nvPr>
            <p:ph type="body" idx="1"/>
          </p:nvPr>
        </p:nvSpPr>
        <p:spPr>
          <a:xfrm>
            <a:off x="889000" y="4664075"/>
            <a:ext cx="4884738" cy="1079500"/>
          </a:xfrm>
          <a:noFill/>
          <a:ln/>
        </p:spPr>
        <p:txBody>
          <a:bodyPr lIns="82550" tIns="41275" rIns="82550" bIns="41275">
            <a:spAutoFit/>
          </a:bodyPr>
          <a:lstStyle/>
          <a:p>
            <a:pPr>
              <a:spcBef>
                <a:spcPts val="500"/>
              </a:spcBef>
              <a:spcAft>
                <a:spcPts val="500"/>
              </a:spcAft>
            </a:pPr>
            <a:r>
              <a:rPr lang="en-GB" sz="1000"/>
              <a:t>This figure shows performance in Dhrystone 2.1 MIPS of an ARM7TDMI with 8, 16 and 32-bit wide memory systems. From 32-bit wide memory, ARM code is executed at one instruction per cycle. However, in narrower memory systems, From 16-bit memory, 2 cycles are required while from 8-bit memory the processor generates 4 wait cycles. The Thumb version however can still execute at one instruction per cycle from 16-bit memory, or 2 cycles from 8-bit memory. It therefore has better performance with narrow memory.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ChangeAspect="1" noChangeArrowheads="1" noTextEdit="1"/>
          </p:cNvSpPr>
          <p:nvPr>
            <p:ph type="sldImg"/>
          </p:nvPr>
        </p:nvSpPr>
        <p:spPr>
          <a:xfrm>
            <a:off x="890588" y="746125"/>
            <a:ext cx="4883150" cy="3662363"/>
          </a:xfrm>
          <a:ln/>
        </p:spPr>
      </p:sp>
      <p:sp>
        <p:nvSpPr>
          <p:cNvPr id="470019" name="Rectangle 3"/>
          <p:cNvSpPr>
            <a:spLocks noGrp="1" noChangeArrowheads="1"/>
          </p:cNvSpPr>
          <p:nvPr>
            <p:ph type="body" idx="1"/>
          </p:nvPr>
        </p:nvSpPr>
        <p:spPr>
          <a:xfrm>
            <a:off x="889000" y="4664075"/>
            <a:ext cx="4884738" cy="739775"/>
          </a:xfrm>
          <a:noFill/>
          <a:ln/>
        </p:spPr>
        <p:txBody>
          <a:bodyPr lIns="82550" tIns="41275" rIns="82550" bIns="41275">
            <a:spAutoFit/>
          </a:bodyPr>
          <a:lstStyle/>
          <a:p>
            <a:pPr>
              <a:spcBef>
                <a:spcPts val="500"/>
              </a:spcBef>
              <a:spcAft>
                <a:spcPts val="500"/>
              </a:spcAft>
            </a:pPr>
            <a:r>
              <a:rPr lang="en-GB" sz="1000"/>
              <a:t>The ARM7TDMI is a member of the Advanced RISC Machines (ARM) family of general purpose 32-bit microprocessors, which offer high performance for very low power consumption and price.</a:t>
            </a:r>
            <a:endParaRPr lang="en-GB" i="0"/>
          </a:p>
          <a:p>
            <a:endParaRPr lang="en-GB" sz="1000"/>
          </a:p>
        </p:txBody>
      </p:sp>
      <p:sp>
        <p:nvSpPr>
          <p:cNvPr id="470020" name="Rectangle 4"/>
          <p:cNvSpPr>
            <a:spLocks noChangeArrowheads="1"/>
          </p:cNvSpPr>
          <p:nvPr/>
        </p:nvSpPr>
        <p:spPr bwMode="auto">
          <a:xfrm>
            <a:off x="1041400" y="4816475"/>
            <a:ext cx="4884738" cy="739775"/>
          </a:xfrm>
          <a:prstGeom prst="rect">
            <a:avLst/>
          </a:prstGeom>
          <a:noFill/>
          <a:ln w="38100">
            <a:noFill/>
            <a:miter lim="800000"/>
            <a:headEnd type="none" w="sm" len="sm"/>
            <a:tailEnd type="none" w="sm" len="sm"/>
          </a:ln>
          <a:effectLst/>
        </p:spPr>
        <p:txBody>
          <a:bodyPr lIns="82550" tIns="41275" rIns="82550" bIns="41275">
            <a:spAutoFit/>
          </a:bodyPr>
          <a:lstStyle/>
          <a:p>
            <a:pPr algn="l" eaLnBrk="0" hangingPunct="0">
              <a:lnSpc>
                <a:spcPct val="87000"/>
              </a:lnSpc>
              <a:spcBef>
                <a:spcPts val="500"/>
              </a:spcBef>
              <a:spcAft>
                <a:spcPts val="500"/>
              </a:spcAft>
            </a:pPr>
            <a:r>
              <a:rPr lang="en-GB" sz="1000" i="1"/>
              <a:t>The ARM7TDMI is a member of the Advanced RISC Machines (ARM) family of general purpose 32-bit microprocessors, which offer high performance for very low power consumption and price.</a:t>
            </a:r>
            <a:endParaRPr lang="en-GB" sz="1200"/>
          </a:p>
          <a:p>
            <a:pPr algn="l" eaLnBrk="0" hangingPunct="0">
              <a:lnSpc>
                <a:spcPct val="87000"/>
              </a:lnSpc>
              <a:spcBef>
                <a:spcPct val="40000"/>
              </a:spcBef>
            </a:pPr>
            <a:endParaRPr lang="en-GB" sz="1000" i="1"/>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ChangeAspect="1" noChangeArrowheads="1" noTextEdit="1"/>
          </p:cNvSpPr>
          <p:nvPr>
            <p:ph type="sldImg"/>
          </p:nvPr>
        </p:nvSpPr>
        <p:spPr>
          <a:xfrm>
            <a:off x="890588" y="746125"/>
            <a:ext cx="4883150" cy="3662363"/>
          </a:xfrm>
          <a:ln/>
        </p:spPr>
      </p:sp>
      <p:sp>
        <p:nvSpPr>
          <p:cNvPr id="473091" name="Rectangle 3"/>
          <p:cNvSpPr>
            <a:spLocks noGrp="1" noChangeArrowheads="1"/>
          </p:cNvSpPr>
          <p:nvPr>
            <p:ph type="body" idx="1"/>
          </p:nvPr>
        </p:nvSpPr>
        <p:spPr>
          <a:xfrm>
            <a:off x="889000" y="4664075"/>
            <a:ext cx="4884738" cy="739775"/>
          </a:xfrm>
          <a:noFill/>
          <a:ln/>
        </p:spPr>
        <p:txBody>
          <a:bodyPr lIns="82550" tIns="41275" rIns="82550" bIns="41275">
            <a:spAutoFit/>
          </a:bodyPr>
          <a:lstStyle/>
          <a:p>
            <a:pPr>
              <a:spcBef>
                <a:spcPts val="500"/>
              </a:spcBef>
              <a:spcAft>
                <a:spcPts val="500"/>
              </a:spcAft>
            </a:pPr>
            <a:r>
              <a:rPr lang="en-GB" sz="1000"/>
              <a:t>The ARM7TDMI is a member of the Advanced RISC Machines (ARM) family of general purpose 32-bit microprocessors, which offer high performance for very low power consumption and price.</a:t>
            </a:r>
            <a:endParaRPr lang="en-GB" i="0"/>
          </a:p>
          <a:p>
            <a:endParaRPr lang="en-GB" sz="1000"/>
          </a:p>
        </p:txBody>
      </p:sp>
      <p:sp>
        <p:nvSpPr>
          <p:cNvPr id="473092" name="Rectangle 4"/>
          <p:cNvSpPr>
            <a:spLocks noChangeArrowheads="1"/>
          </p:cNvSpPr>
          <p:nvPr/>
        </p:nvSpPr>
        <p:spPr bwMode="auto">
          <a:xfrm>
            <a:off x="1041400" y="4816475"/>
            <a:ext cx="4884738" cy="739775"/>
          </a:xfrm>
          <a:prstGeom prst="rect">
            <a:avLst/>
          </a:prstGeom>
          <a:noFill/>
          <a:ln w="38100">
            <a:noFill/>
            <a:miter lim="800000"/>
            <a:headEnd type="none" w="sm" len="sm"/>
            <a:tailEnd type="none" w="sm" len="sm"/>
          </a:ln>
          <a:effectLst/>
        </p:spPr>
        <p:txBody>
          <a:bodyPr lIns="82550" tIns="41275" rIns="82550" bIns="41275">
            <a:spAutoFit/>
          </a:bodyPr>
          <a:lstStyle/>
          <a:p>
            <a:pPr algn="l" eaLnBrk="0" hangingPunct="0">
              <a:lnSpc>
                <a:spcPct val="87000"/>
              </a:lnSpc>
              <a:spcBef>
                <a:spcPts val="500"/>
              </a:spcBef>
              <a:spcAft>
                <a:spcPts val="500"/>
              </a:spcAft>
            </a:pPr>
            <a:r>
              <a:rPr lang="en-GB" sz="1000" i="1"/>
              <a:t>The ARM7TDMI is a member of the Advanced RISC Machines (ARM) family of general purpose 32-bit microprocessors, which offer high performance for very low power consumption and price.</a:t>
            </a:r>
            <a:endParaRPr lang="en-GB" sz="1200"/>
          </a:p>
          <a:p>
            <a:pPr algn="l" eaLnBrk="0" hangingPunct="0">
              <a:lnSpc>
                <a:spcPct val="87000"/>
              </a:lnSpc>
              <a:spcBef>
                <a:spcPct val="40000"/>
              </a:spcBef>
            </a:pPr>
            <a:endParaRPr lang="en-GB" sz="1000" i="1"/>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ChangeArrowheads="1"/>
          </p:cNvSpPr>
          <p:nvPr>
            <p:ph type="sldImg"/>
          </p:nvPr>
        </p:nvSpPr>
        <p:spPr bwMode="auto">
          <a:xfrm>
            <a:off x="890588" y="746125"/>
            <a:ext cx="4883150" cy="3662363"/>
          </a:xfrm>
          <a:prstGeom prst="rect">
            <a:avLst/>
          </a:prstGeom>
          <a:solidFill>
            <a:srgbClr val="FFFFFF"/>
          </a:solidFill>
          <a:ln>
            <a:solidFill>
              <a:srgbClr val="000000"/>
            </a:solidFill>
            <a:miter lim="800000"/>
            <a:headEnd/>
            <a:tailEnd/>
          </a:ln>
        </p:spPr>
      </p:sp>
      <p:sp>
        <p:nvSpPr>
          <p:cNvPr id="196613" name="Rectangle 5"/>
          <p:cNvSpPr>
            <a:spLocks noGrp="1" noChangeArrowheads="1"/>
          </p:cNvSpPr>
          <p:nvPr>
            <p:ph type="body" idx="1"/>
          </p:nvPr>
        </p:nvSpPr>
        <p:spPr>
          <a:xfrm>
            <a:off x="889000" y="4664075"/>
            <a:ext cx="4884738" cy="215900"/>
          </a:xfrm>
          <a:ln/>
        </p:spPr>
        <p:txBody>
          <a:bodyPr lIns="82550" tIns="41275" rIns="82550" bIns="41275">
            <a:spAutoFit/>
          </a:bodyPr>
          <a:lstStyle/>
          <a:p>
            <a:endParaRPr lang="en-GB"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ChangeArrowheads="1"/>
          </p:cNvSpPr>
          <p:nvPr>
            <p:ph type="sldImg"/>
          </p:nvPr>
        </p:nvSpPr>
        <p:spPr bwMode="auto">
          <a:xfrm>
            <a:off x="890588" y="746125"/>
            <a:ext cx="4883150" cy="3662363"/>
          </a:xfrm>
          <a:prstGeom prst="rect">
            <a:avLst/>
          </a:prstGeom>
          <a:solidFill>
            <a:srgbClr val="FFFFFF"/>
          </a:solidFill>
          <a:ln>
            <a:solidFill>
              <a:srgbClr val="000000"/>
            </a:solidFill>
            <a:miter lim="800000"/>
            <a:headEnd/>
            <a:tailEnd/>
          </a:ln>
        </p:spPr>
      </p:sp>
      <p:sp>
        <p:nvSpPr>
          <p:cNvPr id="223238" name="Rectangle 6"/>
          <p:cNvSpPr>
            <a:spLocks noGrp="1" noChangeArrowheads="1"/>
          </p:cNvSpPr>
          <p:nvPr>
            <p:ph type="body" idx="1"/>
          </p:nvPr>
        </p:nvSpPr>
        <p:spPr>
          <a:xfrm>
            <a:off x="889000" y="4664075"/>
            <a:ext cx="4884738" cy="215900"/>
          </a:xfrm>
          <a:ln/>
        </p:spPr>
        <p:txBody>
          <a:bodyPr lIns="82550" tIns="41275" rIns="82550" bIns="41275">
            <a:spAutoFit/>
          </a:bodyPr>
          <a:lstStyle/>
          <a:p>
            <a:endParaRPr lang="en-GB"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ChangeAspect="1" noChangeArrowheads="1" noTextEdit="1"/>
          </p:cNvSpPr>
          <p:nvPr>
            <p:ph type="sldImg"/>
          </p:nvPr>
        </p:nvSpPr>
        <p:spPr>
          <a:xfrm>
            <a:off x="890588" y="746125"/>
            <a:ext cx="4883150" cy="3662363"/>
          </a:xfrm>
          <a:ln/>
        </p:spPr>
      </p:sp>
      <p:sp>
        <p:nvSpPr>
          <p:cNvPr id="272390" name="Rectangle 6"/>
          <p:cNvSpPr>
            <a:spLocks noGrp="1" noChangeArrowheads="1"/>
          </p:cNvSpPr>
          <p:nvPr>
            <p:ph type="body" idx="1"/>
          </p:nvPr>
        </p:nvSpPr>
        <p:spPr>
          <a:xfrm>
            <a:off x="889000" y="4664075"/>
            <a:ext cx="4884738" cy="1533525"/>
          </a:xfrm>
          <a:noFill/>
          <a:ln/>
        </p:spPr>
        <p:txBody>
          <a:bodyPr lIns="82550" tIns="41275" rIns="82550" bIns="41275">
            <a:spAutoFit/>
          </a:bodyPr>
          <a:lstStyle/>
          <a:p>
            <a:pPr>
              <a:spcBef>
                <a:spcPts val="500"/>
              </a:spcBef>
              <a:spcAft>
                <a:spcPts val="500"/>
              </a:spcAft>
            </a:pPr>
            <a:r>
              <a:rPr lang="en-GB" sz="1000"/>
              <a:t>In ARM state, 16 general registers and one or two status registers are visible at any one time. In privileged (non- User) modes, mode-specific banked registers are switched in. This Figure shows which registers are available in each mode: the banked registers are marked with a shaded triangle.</a:t>
            </a:r>
          </a:p>
          <a:p>
            <a:pPr>
              <a:spcBef>
                <a:spcPts val="500"/>
              </a:spcBef>
              <a:spcAft>
                <a:spcPts val="500"/>
              </a:spcAft>
            </a:pPr>
            <a:r>
              <a:rPr lang="en-GB" sz="1000"/>
              <a:t>The ARM state register set contains 16 directly accessible registers: R0 to R15. All of these except R15 are general purpose, and may be used to hold either data or address values. In addition to these, there is a seventeenth register used to store status information.</a:t>
            </a:r>
          </a:p>
          <a:p>
            <a:endParaRPr lang="en-GB"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ChangeAspect="1" noChangeArrowheads="1" noTextEdit="1"/>
          </p:cNvSpPr>
          <p:nvPr>
            <p:ph type="sldImg"/>
          </p:nvPr>
        </p:nvSpPr>
        <p:spPr>
          <a:xfrm>
            <a:off x="890588" y="746125"/>
            <a:ext cx="4883150" cy="3662363"/>
          </a:xfrm>
          <a:ln/>
        </p:spPr>
      </p:sp>
      <p:sp>
        <p:nvSpPr>
          <p:cNvPr id="270342" name="Rectangle 6"/>
          <p:cNvSpPr>
            <a:spLocks noGrp="1" noChangeArrowheads="1"/>
          </p:cNvSpPr>
          <p:nvPr>
            <p:ph type="body" idx="1"/>
          </p:nvPr>
        </p:nvSpPr>
        <p:spPr>
          <a:xfrm>
            <a:off x="889000" y="4664075"/>
            <a:ext cx="4884738" cy="1006475"/>
          </a:xfrm>
          <a:noFill/>
          <a:ln/>
        </p:spPr>
        <p:txBody>
          <a:bodyPr lIns="82550" tIns="41275" rIns="82550" bIns="41275">
            <a:spAutoFit/>
          </a:bodyPr>
          <a:lstStyle/>
          <a:p>
            <a:pPr>
              <a:spcBef>
                <a:spcPts val="500"/>
              </a:spcBef>
              <a:spcAft>
                <a:spcPts val="500"/>
              </a:spcAft>
            </a:pPr>
            <a:r>
              <a:rPr lang="en-GB" sz="1000"/>
              <a:t>The THUMB state register set is a subset of the ARM state set. The programmer has direct access to eight general registers, R0-R7, as well as the Program Counter (PC), a stack pointer register (SP), a link register (LR), and the CPSR. There are banked Stack Pointers, Link Registers and Saved Process Status Registers (SPSRs) for each privileged mode.</a:t>
            </a:r>
          </a:p>
          <a:p>
            <a:endParaRPr lang="en-GB" sz="10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ChangeAspect="1" noChangeArrowheads="1" noTextEdit="1"/>
          </p:cNvSpPr>
          <p:nvPr>
            <p:ph type="sldImg"/>
          </p:nvPr>
        </p:nvSpPr>
        <p:spPr>
          <a:xfrm>
            <a:off x="890588" y="746125"/>
            <a:ext cx="4883150" cy="3662363"/>
          </a:xfrm>
          <a:ln/>
        </p:spPr>
      </p:sp>
      <p:sp>
        <p:nvSpPr>
          <p:cNvPr id="274437" name="Rectangle 5"/>
          <p:cNvSpPr>
            <a:spLocks noGrp="1" noChangeArrowheads="1"/>
          </p:cNvSpPr>
          <p:nvPr>
            <p:ph type="body" idx="1"/>
          </p:nvPr>
        </p:nvSpPr>
        <p:spPr>
          <a:xfrm>
            <a:off x="889000" y="4664075"/>
            <a:ext cx="4884738" cy="1006475"/>
          </a:xfrm>
          <a:noFill/>
          <a:ln/>
        </p:spPr>
        <p:txBody>
          <a:bodyPr lIns="82550" tIns="41275" rIns="82550" bIns="41275">
            <a:spAutoFit/>
          </a:bodyPr>
          <a:lstStyle/>
          <a:p>
            <a:pPr>
              <a:spcBef>
                <a:spcPts val="500"/>
              </a:spcBef>
              <a:spcAft>
                <a:spcPts val="500"/>
              </a:spcAft>
            </a:pPr>
            <a:r>
              <a:rPr lang="en-GB" sz="1000"/>
              <a:t>The THUMB state registers relate to the ARM state registers in the following way: THUMB state R0-R7 and ARM state R0-R7 are identical, THUMB state CPSR and SPSRs and ARM state CPSR and SPSRs are identical, THUMB state SP maps onto ARM state R13, THUMB state LR maps onto ARM state R14 and The THUMB state Program Counter maps onto the ARM state Program Counter (R15).</a:t>
            </a:r>
          </a:p>
          <a:p>
            <a:endParaRPr lang="en-GB" sz="10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5.png"/><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66242" name="Text Box 2"/>
          <p:cNvSpPr txBox="1">
            <a:spLocks noChangeArrowheads="1"/>
          </p:cNvSpPr>
          <p:nvPr/>
        </p:nvSpPr>
        <p:spPr bwMode="auto">
          <a:xfrm>
            <a:off x="7315200" y="6477000"/>
            <a:ext cx="1143000" cy="400050"/>
          </a:xfrm>
          <a:prstGeom prst="rect">
            <a:avLst/>
          </a:prstGeom>
          <a:noFill/>
          <a:ln w="12700">
            <a:noFill/>
            <a:miter lim="800000"/>
            <a:headEnd/>
            <a:tailEnd/>
          </a:ln>
          <a:effectLst/>
        </p:spPr>
        <p:txBody>
          <a:bodyPr lIns="82550" tIns="41275" rIns="82550" bIns="41275">
            <a:spAutoFit/>
          </a:bodyPr>
          <a:lstStyle/>
          <a:p>
            <a:pPr algn="l" eaLnBrk="0" hangingPunct="0">
              <a:lnSpc>
                <a:spcPct val="87000"/>
              </a:lnSpc>
              <a:buFontTx/>
              <a:buChar char="•"/>
            </a:pPr>
            <a:endParaRPr lang="en-GB" sz="2400" b="1"/>
          </a:p>
        </p:txBody>
      </p:sp>
      <p:pic>
        <p:nvPicPr>
          <p:cNvPr id="266243" name="Picture 3" descr="New_powered_colou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048000" y="228600"/>
            <a:ext cx="969963" cy="823913"/>
          </a:xfrm>
          <a:prstGeom prst="rect">
            <a:avLst/>
          </a:prstGeom>
          <a:noFill/>
        </p:spPr>
      </p:pic>
      <p:graphicFrame>
        <p:nvGraphicFramePr>
          <p:cNvPr id="266244" name="Object 4"/>
          <p:cNvGraphicFramePr>
            <a:graphicFrameLocks noChangeAspect="1"/>
          </p:cNvGraphicFramePr>
          <p:nvPr/>
        </p:nvGraphicFramePr>
        <p:xfrm>
          <a:off x="1066800" y="276225"/>
          <a:ext cx="1885950" cy="866775"/>
        </p:xfrm>
        <a:graphic>
          <a:graphicData uri="http://schemas.openxmlformats.org/presentationml/2006/ole">
            <p:oleObj spid="_x0000_s266244" name="Image Bitmap" r:id="rId4" imgW="1885902" imgH="866972" progId="Paint.Picture">
              <p:embed/>
            </p:oleObj>
          </a:graphicData>
        </a:graphic>
      </p:graphicFrame>
      <p:pic>
        <p:nvPicPr>
          <p:cNvPr id="266245" name="Picture 5" descr="Negatif_AppliGroupNB"/>
          <p:cNvPicPr>
            <a:picLocks noChangeAspect="1" noChangeArrowheads="1"/>
          </p:cNvPicPr>
          <p:nvPr/>
        </p:nvPicPr>
        <p:blipFill>
          <a:blip r:embed="rId5"/>
          <a:srcRect/>
          <a:stretch>
            <a:fillRect/>
          </a:stretch>
        </p:blipFill>
        <p:spPr bwMode="auto">
          <a:xfrm>
            <a:off x="7088188" y="125413"/>
            <a:ext cx="1979612" cy="1855787"/>
          </a:xfrm>
          <a:prstGeom prst="rect">
            <a:avLst/>
          </a:prstGeom>
          <a:noFill/>
        </p:spPr>
      </p:pic>
      <p:graphicFrame>
        <p:nvGraphicFramePr>
          <p:cNvPr id="266246" name="Object 6"/>
          <p:cNvGraphicFramePr>
            <a:graphicFrameLocks noChangeAspect="1"/>
          </p:cNvGraphicFramePr>
          <p:nvPr/>
        </p:nvGraphicFramePr>
        <p:xfrm>
          <a:off x="0" y="0"/>
          <a:ext cx="990600" cy="6858000"/>
        </p:xfrm>
        <a:graphic>
          <a:graphicData uri="http://schemas.openxmlformats.org/presentationml/2006/ole">
            <p:oleObj spid="_x0000_s266246" name="Image Bitmap" r:id="rId6" imgW="819048" imgH="5742857" progId="Paint.Picture">
              <p:embed/>
            </p:oleObj>
          </a:graphicData>
        </a:graphic>
      </p:graphicFrame>
      <p:pic>
        <p:nvPicPr>
          <p:cNvPr id="266247" name="Picture 7" descr="corporate1"/>
          <p:cNvPicPr>
            <a:picLocks noChangeAspect="1" noChangeArrowheads="1"/>
          </p:cNvPicPr>
          <p:nvPr/>
        </p:nvPicPr>
        <p:blipFill>
          <a:blip r:embed="rId7"/>
          <a:srcRect/>
          <a:stretch>
            <a:fillRect/>
          </a:stretch>
        </p:blipFill>
        <p:spPr bwMode="auto">
          <a:xfrm>
            <a:off x="4191000" y="5029200"/>
            <a:ext cx="1471613" cy="669925"/>
          </a:xfrm>
          <a:prstGeom prst="rect">
            <a:avLst/>
          </a:prstGeom>
          <a:noFill/>
        </p:spPr>
      </p:pic>
      <p:sp>
        <p:nvSpPr>
          <p:cNvPr id="266248" name="Rectangle 8"/>
          <p:cNvSpPr>
            <a:spLocks noGrp="1" noChangeArrowheads="1"/>
          </p:cNvSpPr>
          <p:nvPr>
            <p:ph type="ctrTitle"/>
          </p:nvPr>
        </p:nvSpPr>
        <p:spPr>
          <a:xfrm>
            <a:off x="1828800" y="2971800"/>
            <a:ext cx="6400800" cy="1219200"/>
          </a:xfrm>
        </p:spPr>
        <p:txBody>
          <a:bodyPr/>
          <a:lstStyle>
            <a:lvl1pPr>
              <a:defRPr sz="4000">
                <a:solidFill>
                  <a:schemeClr val="tx1"/>
                </a:solidFill>
                <a:effectLst/>
              </a:defRPr>
            </a:lvl1pPr>
          </a:lstStyle>
          <a:p>
            <a:r>
              <a:rPr lang="en-US"/>
              <a:t>Presentation Title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0400" y="152400"/>
            <a:ext cx="1981200" cy="63246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066800" y="152400"/>
            <a:ext cx="57912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143000" y="1295400"/>
            <a:ext cx="38481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143500" y="1295400"/>
            <a:ext cx="38481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5218" name="Text Box 2"/>
          <p:cNvSpPr txBox="1">
            <a:spLocks noChangeArrowheads="1"/>
          </p:cNvSpPr>
          <p:nvPr/>
        </p:nvSpPr>
        <p:spPr bwMode="auto">
          <a:xfrm>
            <a:off x="6934200" y="5334000"/>
            <a:ext cx="1143000" cy="400050"/>
          </a:xfrm>
          <a:prstGeom prst="rect">
            <a:avLst/>
          </a:prstGeom>
          <a:noFill/>
          <a:ln w="12700">
            <a:noFill/>
            <a:miter lim="800000"/>
            <a:headEnd/>
            <a:tailEnd/>
          </a:ln>
          <a:effectLst/>
        </p:spPr>
        <p:txBody>
          <a:bodyPr lIns="82550" tIns="41275" rIns="82550" bIns="41275">
            <a:spAutoFit/>
          </a:bodyPr>
          <a:lstStyle/>
          <a:p>
            <a:pPr algn="l" eaLnBrk="0" hangingPunct="0">
              <a:lnSpc>
                <a:spcPct val="87000"/>
              </a:lnSpc>
              <a:buFontTx/>
              <a:buChar char="•"/>
            </a:pPr>
            <a:endParaRPr lang="en-GB" sz="2400" b="1"/>
          </a:p>
        </p:txBody>
      </p:sp>
      <p:sp>
        <p:nvSpPr>
          <p:cNvPr id="265219" name="Line 3"/>
          <p:cNvSpPr>
            <a:spLocks noChangeShapeType="1"/>
          </p:cNvSpPr>
          <p:nvPr/>
        </p:nvSpPr>
        <p:spPr bwMode="auto">
          <a:xfrm>
            <a:off x="1219200" y="1066800"/>
            <a:ext cx="7772400" cy="0"/>
          </a:xfrm>
          <a:prstGeom prst="line">
            <a:avLst/>
          </a:prstGeom>
          <a:noFill/>
          <a:ln w="38100">
            <a:solidFill>
              <a:srgbClr val="FF9900"/>
            </a:solidFill>
            <a:round/>
            <a:headEnd/>
            <a:tailEnd/>
          </a:ln>
          <a:effectLst/>
        </p:spPr>
        <p:txBody>
          <a:bodyPr lIns="82550" tIns="41275" rIns="82550" bIns="41275" anchor="ctr">
            <a:spAutoFit/>
          </a:bodyPr>
          <a:lstStyle/>
          <a:p>
            <a:endParaRPr lang="en-GB"/>
          </a:p>
        </p:txBody>
      </p:sp>
      <p:sp>
        <p:nvSpPr>
          <p:cNvPr id="265220" name="Rectangle 4"/>
          <p:cNvSpPr>
            <a:spLocks noChangeArrowheads="1"/>
          </p:cNvSpPr>
          <p:nvPr/>
        </p:nvSpPr>
        <p:spPr bwMode="gray">
          <a:xfrm>
            <a:off x="1143000" y="1524000"/>
            <a:ext cx="7737475" cy="5029200"/>
          </a:xfrm>
          <a:prstGeom prst="rect">
            <a:avLst/>
          </a:prstGeom>
          <a:noFill/>
          <a:ln w="9525">
            <a:noFill/>
            <a:miter lim="800000"/>
            <a:headEnd/>
            <a:tailEnd/>
          </a:ln>
          <a:effectLst/>
        </p:spPr>
        <p:txBody>
          <a:bodyPr/>
          <a:lstStyle/>
          <a:p>
            <a:pPr marL="342900" indent="-342900" algn="l">
              <a:lnSpc>
                <a:spcPct val="100000"/>
              </a:lnSpc>
              <a:spcBef>
                <a:spcPct val="20000"/>
              </a:spcBef>
              <a:buFontTx/>
              <a:buChar char="•"/>
            </a:pPr>
            <a:endParaRPr lang="en-US" sz="2000" b="1"/>
          </a:p>
          <a:p>
            <a:pPr marL="342900" indent="-342900" algn="l">
              <a:lnSpc>
                <a:spcPct val="100000"/>
              </a:lnSpc>
              <a:spcBef>
                <a:spcPct val="20000"/>
              </a:spcBef>
              <a:buFontTx/>
              <a:buChar char="•"/>
            </a:pPr>
            <a:endParaRPr lang="en-US" sz="2000" b="1"/>
          </a:p>
          <a:p>
            <a:pPr marL="342900" indent="-342900" algn="l">
              <a:lnSpc>
                <a:spcPct val="100000"/>
              </a:lnSpc>
              <a:spcBef>
                <a:spcPct val="20000"/>
              </a:spcBef>
              <a:buFontTx/>
              <a:buChar char="•"/>
            </a:pPr>
            <a:endParaRPr lang="en-US" sz="2000" b="1"/>
          </a:p>
        </p:txBody>
      </p:sp>
      <p:sp>
        <p:nvSpPr>
          <p:cNvPr id="265221" name="Rectangle 5"/>
          <p:cNvSpPr>
            <a:spLocks noChangeArrowheads="1"/>
          </p:cNvSpPr>
          <p:nvPr/>
        </p:nvSpPr>
        <p:spPr bwMode="auto">
          <a:xfrm>
            <a:off x="8686800" y="6477000"/>
            <a:ext cx="381000" cy="298450"/>
          </a:xfrm>
          <a:prstGeom prst="rect">
            <a:avLst/>
          </a:prstGeom>
          <a:noFill/>
          <a:ln w="9525">
            <a:noFill/>
            <a:miter lim="800000"/>
            <a:headEnd/>
            <a:tailEnd/>
          </a:ln>
          <a:effectLst/>
        </p:spPr>
        <p:txBody>
          <a:bodyPr/>
          <a:lstStyle/>
          <a:p>
            <a:pPr algn="l">
              <a:lnSpc>
                <a:spcPct val="100000"/>
              </a:lnSpc>
              <a:spcBef>
                <a:spcPct val="0"/>
              </a:spcBef>
            </a:pPr>
            <a:fld id="{C3BF9D73-D8FD-4A70-9E7B-6CA298442375}" type="slidenum">
              <a:rPr lang="en-US" sz="1200" b="1"/>
              <a:pPr algn="l">
                <a:lnSpc>
                  <a:spcPct val="100000"/>
                </a:lnSpc>
                <a:spcBef>
                  <a:spcPct val="0"/>
                </a:spcBef>
              </a:pPr>
              <a:t>‹#›</a:t>
            </a:fld>
            <a:endParaRPr lang="en-US" sz="1200" b="1"/>
          </a:p>
        </p:txBody>
      </p:sp>
      <p:graphicFrame>
        <p:nvGraphicFramePr>
          <p:cNvPr id="265222" name="Object 6"/>
          <p:cNvGraphicFramePr>
            <a:graphicFrameLocks noChangeAspect="1"/>
          </p:cNvGraphicFramePr>
          <p:nvPr/>
        </p:nvGraphicFramePr>
        <p:xfrm>
          <a:off x="0" y="0"/>
          <a:ext cx="990600" cy="6858000"/>
        </p:xfrm>
        <a:graphic>
          <a:graphicData uri="http://schemas.openxmlformats.org/presentationml/2006/ole">
            <p:oleObj spid="_x0000_s265222" name="Image Bitmap" r:id="rId14" imgW="819048" imgH="5742857" progId="Paint.Picture">
              <p:embed/>
            </p:oleObj>
          </a:graphicData>
        </a:graphic>
      </p:graphicFrame>
      <p:sp>
        <p:nvSpPr>
          <p:cNvPr id="265223" name="Rectangle 7"/>
          <p:cNvSpPr>
            <a:spLocks noGrp="1" noChangeArrowheads="1"/>
          </p:cNvSpPr>
          <p:nvPr>
            <p:ph type="title"/>
          </p:nvPr>
        </p:nvSpPr>
        <p:spPr bwMode="auto">
          <a:xfrm>
            <a:off x="1066800" y="152400"/>
            <a:ext cx="6629400" cy="596900"/>
          </a:xfrm>
          <a:prstGeom prst="rect">
            <a:avLst/>
          </a:prstGeom>
          <a:noFill/>
          <a:ln w="12700">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265224" name="Rectangle 8"/>
          <p:cNvSpPr>
            <a:spLocks noGrp="1" noChangeArrowheads="1"/>
          </p:cNvSpPr>
          <p:nvPr>
            <p:ph type="body" idx="1"/>
          </p:nvPr>
        </p:nvSpPr>
        <p:spPr bwMode="auto">
          <a:xfrm>
            <a:off x="1143000" y="1295400"/>
            <a:ext cx="7848600" cy="5181600"/>
          </a:xfrm>
          <a:prstGeom prst="rect">
            <a:avLst/>
          </a:prstGeom>
          <a:noFill/>
          <a:ln w="12700">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pic>
        <p:nvPicPr>
          <p:cNvPr id="265225" name="Picture 9" descr="corporate1"/>
          <p:cNvPicPr>
            <a:picLocks noChangeAspect="1" noChangeArrowheads="1"/>
          </p:cNvPicPr>
          <p:nvPr/>
        </p:nvPicPr>
        <p:blipFill>
          <a:blip r:embed="rId15"/>
          <a:srcRect/>
          <a:stretch>
            <a:fillRect/>
          </a:stretch>
        </p:blipFill>
        <p:spPr bwMode="auto">
          <a:xfrm>
            <a:off x="7848600" y="273050"/>
            <a:ext cx="1076325" cy="488950"/>
          </a:xfrm>
          <a:prstGeom prst="rect">
            <a:avLst/>
          </a:prstGeom>
          <a:noFill/>
        </p:spPr>
      </p:pic>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p:txStyles>
    <p:titleStyle>
      <a:lvl1pPr algn="ctr" rtl="0" fontAlgn="base">
        <a:spcBef>
          <a:spcPct val="0"/>
        </a:spcBef>
        <a:spcAft>
          <a:spcPct val="0"/>
        </a:spcAft>
        <a:defRPr sz="2800" b="1">
          <a:solidFill>
            <a:schemeClr val="hlink"/>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2800" b="1">
          <a:solidFill>
            <a:schemeClr val="hlink"/>
          </a:solidFill>
          <a:effectLst>
            <a:outerShdw blurRad="38100" dist="38100" dir="2700000" algn="tl">
              <a:srgbClr val="C0C0C0"/>
            </a:outerShdw>
          </a:effectLst>
          <a:latin typeface="Arial" pitchFamily="34" charset="0"/>
        </a:defRPr>
      </a:lvl2pPr>
      <a:lvl3pPr algn="ctr" rtl="0" fontAlgn="base">
        <a:spcBef>
          <a:spcPct val="0"/>
        </a:spcBef>
        <a:spcAft>
          <a:spcPct val="0"/>
        </a:spcAft>
        <a:defRPr sz="2800" b="1">
          <a:solidFill>
            <a:schemeClr val="hlink"/>
          </a:solidFill>
          <a:effectLst>
            <a:outerShdw blurRad="38100" dist="38100" dir="2700000" algn="tl">
              <a:srgbClr val="C0C0C0"/>
            </a:outerShdw>
          </a:effectLst>
          <a:latin typeface="Arial" pitchFamily="34" charset="0"/>
        </a:defRPr>
      </a:lvl3pPr>
      <a:lvl4pPr algn="ctr" rtl="0" fontAlgn="base">
        <a:spcBef>
          <a:spcPct val="0"/>
        </a:spcBef>
        <a:spcAft>
          <a:spcPct val="0"/>
        </a:spcAft>
        <a:defRPr sz="2800" b="1">
          <a:solidFill>
            <a:schemeClr val="hlink"/>
          </a:solidFill>
          <a:effectLst>
            <a:outerShdw blurRad="38100" dist="38100" dir="2700000" algn="tl">
              <a:srgbClr val="C0C0C0"/>
            </a:outerShdw>
          </a:effectLst>
          <a:latin typeface="Arial" pitchFamily="34" charset="0"/>
        </a:defRPr>
      </a:lvl4pPr>
      <a:lvl5pPr algn="ctr" rtl="0" fontAlgn="base">
        <a:spcBef>
          <a:spcPct val="0"/>
        </a:spcBef>
        <a:spcAft>
          <a:spcPct val="0"/>
        </a:spcAft>
        <a:defRPr sz="2800" b="1">
          <a:solidFill>
            <a:schemeClr val="hlink"/>
          </a:solidFill>
          <a:effectLst>
            <a:outerShdw blurRad="38100" dist="38100" dir="2700000" algn="tl">
              <a:srgbClr val="C0C0C0"/>
            </a:outerShdw>
          </a:effectLst>
          <a:latin typeface="Arial" pitchFamily="34" charset="0"/>
        </a:defRPr>
      </a:lvl5pPr>
      <a:lvl6pPr marL="457200" algn="ctr" rtl="0" fontAlgn="base">
        <a:spcBef>
          <a:spcPct val="0"/>
        </a:spcBef>
        <a:spcAft>
          <a:spcPct val="0"/>
        </a:spcAft>
        <a:defRPr sz="2800" b="1">
          <a:solidFill>
            <a:schemeClr val="hlink"/>
          </a:solidFill>
          <a:effectLst>
            <a:outerShdw blurRad="38100" dist="38100" dir="2700000" algn="tl">
              <a:srgbClr val="C0C0C0"/>
            </a:outerShdw>
          </a:effectLst>
          <a:latin typeface="Arial" pitchFamily="34" charset="0"/>
        </a:defRPr>
      </a:lvl6pPr>
      <a:lvl7pPr marL="914400" algn="ctr" rtl="0" fontAlgn="base">
        <a:spcBef>
          <a:spcPct val="0"/>
        </a:spcBef>
        <a:spcAft>
          <a:spcPct val="0"/>
        </a:spcAft>
        <a:defRPr sz="2800" b="1">
          <a:solidFill>
            <a:schemeClr val="hlink"/>
          </a:solidFill>
          <a:effectLst>
            <a:outerShdw blurRad="38100" dist="38100" dir="2700000" algn="tl">
              <a:srgbClr val="C0C0C0"/>
            </a:outerShdw>
          </a:effectLst>
          <a:latin typeface="Arial" pitchFamily="34" charset="0"/>
        </a:defRPr>
      </a:lvl7pPr>
      <a:lvl8pPr marL="1371600" algn="ctr" rtl="0" fontAlgn="base">
        <a:spcBef>
          <a:spcPct val="0"/>
        </a:spcBef>
        <a:spcAft>
          <a:spcPct val="0"/>
        </a:spcAft>
        <a:defRPr sz="2800" b="1">
          <a:solidFill>
            <a:schemeClr val="hlink"/>
          </a:solidFill>
          <a:effectLst>
            <a:outerShdw blurRad="38100" dist="38100" dir="2700000" algn="tl">
              <a:srgbClr val="C0C0C0"/>
            </a:outerShdw>
          </a:effectLst>
          <a:latin typeface="Arial" pitchFamily="34" charset="0"/>
        </a:defRPr>
      </a:lvl8pPr>
      <a:lvl9pPr marL="1828800" algn="ctr" rtl="0" fontAlgn="base">
        <a:spcBef>
          <a:spcPct val="0"/>
        </a:spcBef>
        <a:spcAft>
          <a:spcPct val="0"/>
        </a:spcAft>
        <a:defRPr sz="2800" b="1">
          <a:solidFill>
            <a:schemeClr val="hlink"/>
          </a:solidFill>
          <a:effectLst>
            <a:outerShdw blurRad="38100" dist="38100" dir="2700000" algn="tl">
              <a:srgbClr val="C0C0C0"/>
            </a:outerShdw>
          </a:effectLst>
          <a:latin typeface="Arial" pitchFamily="34" charset="0"/>
        </a:defRPr>
      </a:lvl9pPr>
    </p:titleStyle>
    <p:bodyStyle>
      <a:lvl1pPr marL="342900" indent="-342900" algn="l" rtl="0" fontAlgn="base">
        <a:spcBef>
          <a:spcPct val="20000"/>
        </a:spcBef>
        <a:spcAft>
          <a:spcPct val="0"/>
        </a:spcAft>
        <a:buChar char="•"/>
        <a:defRPr sz="2000" b="1">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defRPr>
      </a:lvl2pPr>
      <a:lvl3pPr marL="1143000" indent="-228600" algn="l" rtl="0" fontAlgn="base">
        <a:spcBef>
          <a:spcPct val="20000"/>
        </a:spcBef>
        <a:spcAft>
          <a:spcPct val="0"/>
        </a:spcAft>
        <a:buChar char="•"/>
        <a:defRPr sz="1600">
          <a:solidFill>
            <a:schemeClr val="tx1"/>
          </a:solidFill>
          <a:latin typeface="+mn-lt"/>
        </a:defRPr>
      </a:lvl3pPr>
      <a:lvl4pPr marL="1600200" indent="-228600" algn="l" rtl="0" fontAlgn="base">
        <a:spcBef>
          <a:spcPct val="20000"/>
        </a:spcBef>
        <a:spcAft>
          <a:spcPct val="0"/>
        </a:spcAft>
        <a:buChar char="–"/>
        <a:defRPr sz="1400">
          <a:solidFill>
            <a:schemeClr val="tx1"/>
          </a:solidFill>
          <a:latin typeface="+mn-lt"/>
        </a:defRPr>
      </a:lvl4pPr>
      <a:lvl5pPr marL="2057400" indent="-228600" algn="l" rtl="0" fontAlgn="base">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Microsoft_Office_Word_97_-_2003_Document1.doc"/></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9.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Microsoft_Office_Word_97_-_2003_Document2.doc"/></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10.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Microsoft_Office_Word_97_-_2003_Document3.doc"/></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11.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oleObject" Target="../embeddings/oleObject12.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oleObject" Target="../embeddings/oleObject13.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84" name="Rectangle 16"/>
          <p:cNvSpPr>
            <a:spLocks noGrp="1" noChangeArrowheads="1"/>
          </p:cNvSpPr>
          <p:nvPr>
            <p:ph type="ctrTitle"/>
          </p:nvPr>
        </p:nvSpPr>
        <p:spPr>
          <a:xfrm>
            <a:off x="2362200" y="3154363"/>
            <a:ext cx="5410200" cy="1191352"/>
          </a:xfrm>
          <a:noFill/>
          <a:ln/>
        </p:spPr>
        <p:txBody>
          <a:bodyPr lIns="82550" tIns="41275" rIns="82550" bIns="41275">
            <a:spAutoFit/>
          </a:bodyPr>
          <a:lstStyle/>
          <a:p>
            <a:r>
              <a:rPr lang="en-GB" sz="3600" dirty="0"/>
              <a:t>ARM7TDMI </a:t>
            </a:r>
            <a:r>
              <a:rPr lang="en-GB" sz="3600" dirty="0" smtClean="0"/>
              <a:t>Processor</a:t>
            </a:r>
            <a:br>
              <a:rPr lang="en-GB" sz="3600" dirty="0" smtClean="0"/>
            </a:br>
            <a:r>
              <a:rPr lang="en-GB" sz="3600" dirty="0" err="1" smtClean="0"/>
              <a:t>Bộ</a:t>
            </a:r>
            <a:r>
              <a:rPr lang="en-GB" sz="3600" dirty="0" smtClean="0"/>
              <a:t> </a:t>
            </a:r>
            <a:r>
              <a:rPr lang="en-GB" sz="3600" dirty="0" err="1" smtClean="0"/>
              <a:t>xử</a:t>
            </a:r>
            <a:r>
              <a:rPr lang="en-GB" sz="3600" dirty="0" smtClean="0"/>
              <a:t> </a:t>
            </a:r>
            <a:r>
              <a:rPr lang="en-GB" sz="3600" dirty="0" err="1" smtClean="0"/>
              <a:t>lý</a:t>
            </a:r>
            <a:r>
              <a:rPr lang="en-GB" sz="3600" dirty="0" smtClean="0"/>
              <a:t> ARM7TDMI</a:t>
            </a:r>
            <a:endParaRPr lang="en-GB" sz="3600" dirty="0"/>
          </a:p>
        </p:txBody>
      </p:sp>
      <p:sp>
        <p:nvSpPr>
          <p:cNvPr id="135185" name="Text Box 17"/>
          <p:cNvSpPr txBox="1">
            <a:spLocks noChangeArrowheads="1"/>
          </p:cNvSpPr>
          <p:nvPr/>
        </p:nvSpPr>
        <p:spPr bwMode="auto">
          <a:xfrm>
            <a:off x="1143000" y="6096000"/>
            <a:ext cx="1371600" cy="201613"/>
          </a:xfrm>
          <a:prstGeom prst="rect">
            <a:avLst/>
          </a:prstGeom>
          <a:noFill/>
          <a:ln w="38100">
            <a:noFill/>
            <a:miter lim="800000"/>
            <a:headEnd/>
            <a:tailEnd/>
          </a:ln>
          <a:effectLst/>
        </p:spPr>
        <p:txBody>
          <a:bodyPr lIns="82550" tIns="41275" rIns="82550" bIns="41275">
            <a:spAutoFit/>
          </a:bodyPr>
          <a:lstStyle/>
          <a:p>
            <a:endParaRPr lang="en-GB" sz="120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body" idx="1"/>
          </p:nvPr>
        </p:nvSpPr>
        <p:spPr>
          <a:xfrm>
            <a:off x="1143000" y="1371600"/>
            <a:ext cx="7848600" cy="5105400"/>
          </a:xfrm>
          <a:ln/>
        </p:spPr>
        <p:txBody>
          <a:bodyPr/>
          <a:lstStyle/>
          <a:p>
            <a:r>
              <a:rPr lang="en-GB"/>
              <a:t>The ARM7TDMI contains a Current Program Status Register (CPSR), plus five Saved Program Status Registers (SPSRs) for use by exception handlers. </a:t>
            </a:r>
          </a:p>
          <a:p>
            <a:endParaRPr lang="en-GB"/>
          </a:p>
          <a:p>
            <a:r>
              <a:rPr lang="en-GB"/>
              <a:t>These register's functions are:</a:t>
            </a:r>
          </a:p>
          <a:p>
            <a:pPr lvl="1"/>
            <a:r>
              <a:rPr lang="en-GB"/>
              <a:t>Hold information about the most recently performed ALU operation</a:t>
            </a:r>
          </a:p>
          <a:p>
            <a:pPr lvl="1"/>
            <a:r>
              <a:rPr lang="en-GB"/>
              <a:t>Control the enabling and disabling of interrupts</a:t>
            </a:r>
          </a:p>
          <a:p>
            <a:pPr lvl="1"/>
            <a:r>
              <a:rPr lang="en-GB"/>
              <a:t>Set the processor operating mode</a:t>
            </a:r>
          </a:p>
          <a:p>
            <a:endParaRPr lang="en-GB"/>
          </a:p>
        </p:txBody>
      </p:sp>
      <p:sp>
        <p:nvSpPr>
          <p:cNvPr id="224259" name="Rectangle 3"/>
          <p:cNvSpPr>
            <a:spLocks noGrp="1" noChangeArrowheads="1"/>
          </p:cNvSpPr>
          <p:nvPr>
            <p:ph type="title"/>
          </p:nvPr>
        </p:nvSpPr>
        <p:spPr>
          <a:xfrm>
            <a:off x="1219200" y="152400"/>
            <a:ext cx="6400800" cy="762000"/>
          </a:xfrm>
          <a:noFill/>
          <a:ln/>
        </p:spPr>
        <p:txBody>
          <a:bodyPr/>
          <a:lstStyle/>
          <a:p>
            <a:r>
              <a:rPr lang="en-US"/>
              <a:t>Program Status Registers (1/3)</a:t>
            </a:r>
            <a:endParaRPr lang="en-GB"/>
          </a:p>
        </p:txBody>
      </p:sp>
      <p:graphicFrame>
        <p:nvGraphicFramePr>
          <p:cNvPr id="224307" name="Object 51"/>
          <p:cNvGraphicFramePr>
            <a:graphicFrameLocks noChangeAspect="1"/>
          </p:cNvGraphicFramePr>
          <p:nvPr/>
        </p:nvGraphicFramePr>
        <p:xfrm>
          <a:off x="2032000" y="4343400"/>
          <a:ext cx="6121400" cy="1801813"/>
        </p:xfrm>
        <a:graphic>
          <a:graphicData uri="http://schemas.openxmlformats.org/presentationml/2006/ole">
            <p:oleObj spid="_x0000_s224307" name="Photo Editor Photo" r:id="rId4" imgW="7342857" imgH="2161905" progId="MSPhotoEd.3">
              <p:embed/>
            </p:oleObj>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body" idx="1"/>
          </p:nvPr>
        </p:nvSpPr>
        <p:spPr>
          <a:xfrm>
            <a:off x="1143000" y="1371600"/>
            <a:ext cx="7848600" cy="5105400"/>
          </a:xfrm>
          <a:ln/>
        </p:spPr>
        <p:txBody>
          <a:bodyPr/>
          <a:lstStyle/>
          <a:p>
            <a:r>
              <a:rPr lang="en-GB"/>
              <a:t>Condition Code Flags</a:t>
            </a:r>
          </a:p>
          <a:p>
            <a:pPr lvl="1"/>
            <a:r>
              <a:rPr lang="en-GB"/>
              <a:t>The N, Z, C and V bits may be changed as a result of arithmetic and logical operations, and may be tested to determine whether an instruction should be executed</a:t>
            </a:r>
          </a:p>
          <a:p>
            <a:pPr lvl="2"/>
            <a:r>
              <a:rPr lang="en-GB"/>
              <a:t>In ARM state, all instructions may be executed conditionally.</a:t>
            </a:r>
          </a:p>
          <a:p>
            <a:pPr lvl="2"/>
            <a:r>
              <a:rPr lang="en-GB"/>
              <a:t>In THUMB state, only the Branch instruction is capable of conditional execution.</a:t>
            </a:r>
          </a:p>
          <a:p>
            <a:pPr lvl="2"/>
            <a:endParaRPr lang="en-GB"/>
          </a:p>
          <a:p>
            <a:r>
              <a:rPr lang="en-GB"/>
              <a:t>Control Bits</a:t>
            </a:r>
          </a:p>
          <a:p>
            <a:pPr lvl="1"/>
            <a:r>
              <a:rPr lang="en-GB"/>
              <a:t>The I, F, T and M[4:0]) bits will be changed when an exception arises. If the processor is operating in a privileged mode, they can also be manipulated by software.</a:t>
            </a:r>
          </a:p>
          <a:p>
            <a:pPr lvl="1"/>
            <a:r>
              <a:rPr lang="en-GB"/>
              <a:t>T bit:</a:t>
            </a:r>
          </a:p>
          <a:p>
            <a:pPr lvl="2"/>
            <a:r>
              <a:rPr lang="en-GB"/>
              <a:t>This reflects the operating state. When this bit is set, the processor is executing in THUMB state, otherwise it is executing in ARM state. This is reflected on the TBIT external signal.</a:t>
            </a:r>
          </a:p>
          <a:p>
            <a:pPr lvl="2"/>
            <a:r>
              <a:rPr lang="en-GB"/>
              <a:t>Note that the software must never change the state of the TBIT in the CPSR. If this happens, the processor will enter an unpredictable state.</a:t>
            </a:r>
          </a:p>
        </p:txBody>
      </p:sp>
      <p:sp>
        <p:nvSpPr>
          <p:cNvPr id="356355" name="Rectangle 3"/>
          <p:cNvSpPr>
            <a:spLocks noGrp="1" noChangeArrowheads="1"/>
          </p:cNvSpPr>
          <p:nvPr>
            <p:ph type="title"/>
          </p:nvPr>
        </p:nvSpPr>
        <p:spPr>
          <a:xfrm>
            <a:off x="1219200" y="152400"/>
            <a:ext cx="6400800" cy="762000"/>
          </a:xfrm>
          <a:noFill/>
          <a:ln/>
        </p:spPr>
        <p:txBody>
          <a:bodyPr/>
          <a:lstStyle/>
          <a:p>
            <a:r>
              <a:rPr lang="en-US"/>
              <a:t>Program Status Registers (2/3)</a:t>
            </a:r>
            <a:endParaRPr lang="en-GB"/>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body" idx="1"/>
          </p:nvPr>
        </p:nvSpPr>
        <p:spPr>
          <a:xfrm>
            <a:off x="1143000" y="1371600"/>
            <a:ext cx="7848600" cy="5105400"/>
          </a:xfrm>
          <a:ln/>
        </p:spPr>
        <p:txBody>
          <a:bodyPr/>
          <a:lstStyle/>
          <a:p>
            <a:r>
              <a:rPr lang="en-GB"/>
              <a:t>Control Bits</a:t>
            </a:r>
          </a:p>
          <a:p>
            <a:pPr lvl="1"/>
            <a:r>
              <a:rPr lang="en-GB"/>
              <a:t>Interrupt disable bits:</a:t>
            </a:r>
          </a:p>
          <a:p>
            <a:pPr lvl="2"/>
            <a:r>
              <a:rPr lang="en-GB"/>
              <a:t>The I and F bits are the interrupt disable bits. When set, these disable the IRQ and FIQ interrupts respectively.</a:t>
            </a:r>
          </a:p>
          <a:p>
            <a:pPr lvl="2"/>
            <a:endParaRPr lang="en-GB"/>
          </a:p>
          <a:p>
            <a:pPr lvl="1"/>
            <a:r>
              <a:rPr lang="en-GB"/>
              <a:t>Mode bits:</a:t>
            </a:r>
          </a:p>
          <a:p>
            <a:pPr lvl="2"/>
            <a:r>
              <a:rPr lang="en-GB"/>
              <a:t>The M4, M3, M2, M1 and M0 bits (M[4:0]) are the mode bits. These determine the processor's operating mode. Not all combinations of the mode bits define a valid processor mode. Only those explicitly described shall be used. The user should be aware that if any illegal value is programmed into the mode bits, M[4:0], then the processor will enter an unrecoverable state. If this occurs, reset should be applied.</a:t>
            </a:r>
          </a:p>
          <a:p>
            <a:pPr lvl="2"/>
            <a:endParaRPr lang="en-GB"/>
          </a:p>
        </p:txBody>
      </p:sp>
      <p:sp>
        <p:nvSpPr>
          <p:cNvPr id="358403" name="Rectangle 3"/>
          <p:cNvSpPr>
            <a:spLocks noGrp="1" noChangeArrowheads="1"/>
          </p:cNvSpPr>
          <p:nvPr>
            <p:ph type="title"/>
          </p:nvPr>
        </p:nvSpPr>
        <p:spPr>
          <a:xfrm>
            <a:off x="1219200" y="152400"/>
            <a:ext cx="6400800" cy="762000"/>
          </a:xfrm>
          <a:noFill/>
          <a:ln/>
        </p:spPr>
        <p:txBody>
          <a:bodyPr/>
          <a:lstStyle/>
          <a:p>
            <a:r>
              <a:rPr lang="en-US"/>
              <a:t>Program Status Registers (3/3)</a:t>
            </a:r>
            <a:endParaRPr lang="en-GB"/>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body" idx="1"/>
          </p:nvPr>
        </p:nvSpPr>
        <p:spPr>
          <a:xfrm>
            <a:off x="1143000" y="1371600"/>
            <a:ext cx="7848600" cy="5105400"/>
          </a:xfrm>
          <a:ln/>
        </p:spPr>
        <p:txBody>
          <a:bodyPr/>
          <a:lstStyle/>
          <a:p>
            <a:r>
              <a:rPr lang="en-GB"/>
              <a:t>Exceptions arise whenever the normal flow of a program has to be halted temporarily</a:t>
            </a:r>
          </a:p>
          <a:p>
            <a:pPr lvl="1"/>
            <a:r>
              <a:rPr lang="en-GB"/>
              <a:t>For example to service an interrupt from a peripheral.</a:t>
            </a:r>
          </a:p>
          <a:p>
            <a:pPr lvl="1"/>
            <a:endParaRPr lang="en-GB"/>
          </a:p>
          <a:p>
            <a:r>
              <a:rPr lang="en-GB"/>
              <a:t>ARM supports 7 types of exception and has a privileged processor mode for each type of exception.</a:t>
            </a:r>
          </a:p>
          <a:p>
            <a:endParaRPr lang="en-GB"/>
          </a:p>
          <a:p>
            <a:r>
              <a:rPr lang="en-GB"/>
              <a:t>ARM Exception vectors</a:t>
            </a:r>
          </a:p>
          <a:p>
            <a:pPr lvl="1"/>
            <a:endParaRPr lang="en-US"/>
          </a:p>
          <a:p>
            <a:endParaRPr lang="en-GB"/>
          </a:p>
          <a:p>
            <a:endParaRPr lang="en-GB"/>
          </a:p>
        </p:txBody>
      </p:sp>
      <p:sp>
        <p:nvSpPr>
          <p:cNvPr id="226307" name="Rectangle 3"/>
          <p:cNvSpPr>
            <a:spLocks noGrp="1" noChangeArrowheads="1"/>
          </p:cNvSpPr>
          <p:nvPr>
            <p:ph type="title"/>
          </p:nvPr>
        </p:nvSpPr>
        <p:spPr>
          <a:xfrm>
            <a:off x="1219200" y="152400"/>
            <a:ext cx="6400800" cy="762000"/>
          </a:xfrm>
          <a:noFill/>
          <a:ln/>
        </p:spPr>
        <p:txBody>
          <a:bodyPr/>
          <a:lstStyle/>
          <a:p>
            <a:r>
              <a:rPr lang="en-US"/>
              <a:t>Exceptions (1/6)</a:t>
            </a:r>
            <a:endParaRPr lang="en-GB"/>
          </a:p>
        </p:txBody>
      </p:sp>
      <p:graphicFrame>
        <p:nvGraphicFramePr>
          <p:cNvPr id="226308" name="Object 4"/>
          <p:cNvGraphicFramePr>
            <a:graphicFrameLocks noChangeAspect="1"/>
          </p:cNvGraphicFramePr>
          <p:nvPr/>
        </p:nvGraphicFramePr>
        <p:xfrm>
          <a:off x="2209800" y="4197350"/>
          <a:ext cx="6092825" cy="2660650"/>
        </p:xfrm>
        <a:graphic>
          <a:graphicData uri="http://schemas.openxmlformats.org/presentationml/2006/ole">
            <p:oleObj spid="_x0000_s226308" name="Document" r:id="rId4" imgW="6106680" imgH="2872800" progId="Word.Document.8">
              <p:embed/>
            </p:oleObj>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body" idx="1"/>
          </p:nvPr>
        </p:nvSpPr>
        <p:spPr>
          <a:xfrm>
            <a:off x="1143000" y="1371600"/>
            <a:ext cx="7848600" cy="5105400"/>
          </a:xfrm>
          <a:ln/>
        </p:spPr>
        <p:txBody>
          <a:bodyPr/>
          <a:lstStyle/>
          <a:p>
            <a:r>
              <a:rPr lang="en-GB"/>
              <a:t>When handling an exception, the ARM7TDMI:</a:t>
            </a:r>
          </a:p>
          <a:p>
            <a:pPr lvl="1" algn="just"/>
            <a:r>
              <a:rPr lang="en-GB"/>
              <a:t>Preserves the address of the next instruction in the appropriate Link Register</a:t>
            </a:r>
          </a:p>
          <a:p>
            <a:pPr lvl="1" algn="just"/>
            <a:r>
              <a:rPr lang="en-GB"/>
              <a:t>Copies the CPSR into the appropriate SPSR</a:t>
            </a:r>
          </a:p>
          <a:p>
            <a:pPr lvl="1"/>
            <a:r>
              <a:rPr lang="en-GB"/>
              <a:t>Forces the CPSR mode bits to a value which depends on the exception</a:t>
            </a:r>
          </a:p>
          <a:p>
            <a:pPr lvl="1"/>
            <a:r>
              <a:rPr lang="en-GB"/>
              <a:t>Forces the PC to fetch the next instruction from the relevant exception vector</a:t>
            </a:r>
          </a:p>
          <a:p>
            <a:pPr lvl="1"/>
            <a:r>
              <a:rPr lang="en-GB"/>
              <a:t>It may also set the interrupt disable flags to prevent otherwise unmanageable nestings of exceptions.</a:t>
            </a:r>
          </a:p>
          <a:p>
            <a:pPr lvl="1"/>
            <a:r>
              <a:rPr lang="en-GB"/>
              <a:t>If the processor is in THUMB state when an exception occurs, it will automatically switch into ARM state when the PC is loaded with the exception vector address.</a:t>
            </a:r>
          </a:p>
        </p:txBody>
      </p:sp>
      <p:sp>
        <p:nvSpPr>
          <p:cNvPr id="466947" name="Rectangle 3"/>
          <p:cNvSpPr>
            <a:spLocks noGrp="1" noChangeArrowheads="1"/>
          </p:cNvSpPr>
          <p:nvPr>
            <p:ph type="title"/>
          </p:nvPr>
        </p:nvSpPr>
        <p:spPr>
          <a:xfrm>
            <a:off x="1219200" y="152400"/>
            <a:ext cx="6400800" cy="762000"/>
          </a:xfrm>
          <a:noFill/>
          <a:ln/>
        </p:spPr>
        <p:txBody>
          <a:bodyPr/>
          <a:lstStyle/>
          <a:p>
            <a:r>
              <a:rPr lang="en-US"/>
              <a:t>Exceptions (2/6)</a:t>
            </a:r>
            <a:endParaRPr lang="en-GB"/>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body" idx="1"/>
          </p:nvPr>
        </p:nvSpPr>
        <p:spPr>
          <a:xfrm>
            <a:off x="1143000" y="1371600"/>
            <a:ext cx="7848600" cy="5105400"/>
          </a:xfrm>
          <a:ln/>
        </p:spPr>
        <p:txBody>
          <a:bodyPr/>
          <a:lstStyle/>
          <a:p>
            <a:r>
              <a:rPr lang="en-GB"/>
              <a:t>On completion, the exception handler:</a:t>
            </a:r>
          </a:p>
          <a:p>
            <a:pPr lvl="1"/>
            <a:r>
              <a:rPr lang="en-GB"/>
              <a:t>Moves the Link Register, minus an offset where appropriate, to the PC. (The offset will vary depending on the type of exception.)</a:t>
            </a:r>
          </a:p>
          <a:p>
            <a:pPr lvl="1"/>
            <a:r>
              <a:rPr lang="en-GB"/>
              <a:t>Copies the SPSR back to the CPSR</a:t>
            </a:r>
          </a:p>
          <a:p>
            <a:pPr lvl="1"/>
            <a:r>
              <a:rPr lang="en-GB"/>
              <a:t>Clears the interrupt disable flags, if they were set on entry</a:t>
            </a:r>
          </a:p>
          <a:p>
            <a:endParaRPr lang="en-GB"/>
          </a:p>
        </p:txBody>
      </p:sp>
      <p:sp>
        <p:nvSpPr>
          <p:cNvPr id="277507" name="Rectangle 3"/>
          <p:cNvSpPr>
            <a:spLocks noGrp="1" noChangeArrowheads="1"/>
          </p:cNvSpPr>
          <p:nvPr>
            <p:ph type="title"/>
          </p:nvPr>
        </p:nvSpPr>
        <p:spPr>
          <a:xfrm>
            <a:off x="1219200" y="152400"/>
            <a:ext cx="6400800" cy="762000"/>
          </a:xfrm>
          <a:noFill/>
          <a:ln/>
        </p:spPr>
        <p:txBody>
          <a:bodyPr/>
          <a:lstStyle/>
          <a:p>
            <a:r>
              <a:rPr lang="en-US"/>
              <a:t>Exceptions (3/6)</a:t>
            </a:r>
            <a:endParaRPr lang="en-GB"/>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body" idx="1"/>
          </p:nvPr>
        </p:nvSpPr>
        <p:spPr>
          <a:xfrm>
            <a:off x="1143000" y="1371600"/>
            <a:ext cx="7848600" cy="5105400"/>
          </a:xfrm>
          <a:ln/>
        </p:spPr>
        <p:txBody>
          <a:bodyPr/>
          <a:lstStyle/>
          <a:p>
            <a:r>
              <a:rPr lang="en-US"/>
              <a:t>Reset</a:t>
            </a:r>
          </a:p>
          <a:p>
            <a:pPr lvl="1"/>
            <a:r>
              <a:rPr lang="en-US"/>
              <a:t>When the processor’s Reset input is asserted			</a:t>
            </a:r>
          </a:p>
          <a:p>
            <a:pPr lvl="2"/>
            <a:r>
              <a:rPr lang="en-US"/>
              <a:t>CPSR </a:t>
            </a:r>
            <a:r>
              <a:rPr lang="en-US">
                <a:sym typeface="Symbol" pitchFamily="18" charset="2"/>
              </a:rPr>
              <a:t></a:t>
            </a:r>
            <a:r>
              <a:rPr lang="en-US"/>
              <a:t> Supervisor + I + F</a:t>
            </a:r>
          </a:p>
          <a:p>
            <a:pPr lvl="2"/>
            <a:r>
              <a:rPr lang="en-US"/>
              <a:t>PC </a:t>
            </a:r>
            <a:r>
              <a:rPr lang="en-US">
                <a:sym typeface="Symbol" pitchFamily="18" charset="2"/>
              </a:rPr>
              <a:t></a:t>
            </a:r>
            <a:r>
              <a:rPr lang="en-US"/>
              <a:t> 0x00000000</a:t>
            </a:r>
          </a:p>
          <a:p>
            <a:pPr lvl="1"/>
            <a:endParaRPr lang="en-US"/>
          </a:p>
          <a:p>
            <a:r>
              <a:rPr lang="en-US"/>
              <a:t>Undefined Instruction</a:t>
            </a:r>
          </a:p>
          <a:p>
            <a:pPr lvl="1"/>
            <a:r>
              <a:rPr lang="en-US"/>
              <a:t>If an attempt is made to execute an instruction that is undefined</a:t>
            </a:r>
          </a:p>
          <a:p>
            <a:pPr lvl="2"/>
            <a:r>
              <a:rPr lang="en-US"/>
              <a:t>LR_undef </a:t>
            </a:r>
            <a:r>
              <a:rPr lang="en-US">
                <a:sym typeface="Symbol" pitchFamily="18" charset="2"/>
              </a:rPr>
              <a:t></a:t>
            </a:r>
            <a:r>
              <a:rPr lang="en-US"/>
              <a:t> Undefined Instruction Address + #4</a:t>
            </a:r>
          </a:p>
          <a:p>
            <a:pPr lvl="2"/>
            <a:r>
              <a:rPr lang="en-US"/>
              <a:t>PC </a:t>
            </a:r>
            <a:r>
              <a:rPr lang="en-US">
                <a:sym typeface="Symbol" pitchFamily="18" charset="2"/>
              </a:rPr>
              <a:t></a:t>
            </a:r>
            <a:r>
              <a:rPr lang="en-US"/>
              <a:t> 0x00000004, CPSR </a:t>
            </a:r>
            <a:r>
              <a:rPr lang="en-US">
                <a:sym typeface="Symbol" pitchFamily="18" charset="2"/>
              </a:rPr>
              <a:t></a:t>
            </a:r>
            <a:r>
              <a:rPr lang="en-US"/>
              <a:t> Undefined + I</a:t>
            </a:r>
          </a:p>
          <a:p>
            <a:pPr lvl="2"/>
            <a:r>
              <a:rPr lang="en-US"/>
              <a:t>Return with : MOVS pc, lr</a:t>
            </a:r>
          </a:p>
          <a:p>
            <a:endParaRPr lang="en-US"/>
          </a:p>
          <a:p>
            <a:r>
              <a:rPr lang="en-US"/>
              <a:t>Prefetch Abort</a:t>
            </a:r>
          </a:p>
          <a:p>
            <a:pPr lvl="1"/>
            <a:r>
              <a:rPr lang="en-US"/>
              <a:t>Instruction fetch memory abort, invalid fetched instruction	</a:t>
            </a:r>
          </a:p>
          <a:p>
            <a:pPr lvl="2"/>
            <a:r>
              <a:rPr lang="en-US"/>
              <a:t>LR_abt </a:t>
            </a:r>
            <a:r>
              <a:rPr lang="en-US">
                <a:sym typeface="Symbol" pitchFamily="18" charset="2"/>
              </a:rPr>
              <a:t></a:t>
            </a:r>
            <a:r>
              <a:rPr lang="en-US"/>
              <a:t> Aborted Instruction Address + #4, SPSR_abt </a:t>
            </a:r>
            <a:r>
              <a:rPr lang="en-US">
                <a:sym typeface="Symbol" pitchFamily="18" charset="2"/>
              </a:rPr>
              <a:t></a:t>
            </a:r>
            <a:r>
              <a:rPr lang="en-US"/>
              <a:t> CPSR</a:t>
            </a:r>
          </a:p>
          <a:p>
            <a:pPr lvl="2"/>
            <a:r>
              <a:rPr lang="en-US"/>
              <a:t>PC </a:t>
            </a:r>
            <a:r>
              <a:rPr lang="en-US">
                <a:sym typeface="Symbol" pitchFamily="18" charset="2"/>
              </a:rPr>
              <a:t></a:t>
            </a:r>
            <a:r>
              <a:rPr lang="en-US"/>
              <a:t> 0x0000000C, CPSR </a:t>
            </a:r>
            <a:r>
              <a:rPr lang="en-US">
                <a:sym typeface="Symbol" pitchFamily="18" charset="2"/>
              </a:rPr>
              <a:t></a:t>
            </a:r>
            <a:r>
              <a:rPr lang="en-US"/>
              <a:t> Abort + I</a:t>
            </a:r>
          </a:p>
          <a:p>
            <a:pPr lvl="2"/>
            <a:r>
              <a:rPr lang="en-US"/>
              <a:t>Return with : SUBS pc, lr, #4 </a:t>
            </a:r>
            <a:endParaRPr lang="en-GB"/>
          </a:p>
        </p:txBody>
      </p:sp>
      <p:sp>
        <p:nvSpPr>
          <p:cNvPr id="275459" name="Rectangle 3"/>
          <p:cNvSpPr>
            <a:spLocks noGrp="1" noChangeArrowheads="1"/>
          </p:cNvSpPr>
          <p:nvPr>
            <p:ph type="title"/>
          </p:nvPr>
        </p:nvSpPr>
        <p:spPr>
          <a:xfrm>
            <a:off x="1219200" y="152400"/>
            <a:ext cx="6400800" cy="762000"/>
          </a:xfrm>
          <a:noFill/>
          <a:ln/>
        </p:spPr>
        <p:txBody>
          <a:bodyPr/>
          <a:lstStyle/>
          <a:p>
            <a:r>
              <a:rPr lang="en-US"/>
              <a:t>Exceptions (4/6)</a:t>
            </a:r>
            <a:endParaRPr lang="en-GB"/>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body" idx="1"/>
          </p:nvPr>
        </p:nvSpPr>
        <p:spPr>
          <a:xfrm>
            <a:off x="1143000" y="1371600"/>
            <a:ext cx="7848600" cy="5105400"/>
          </a:xfrm>
          <a:ln/>
        </p:spPr>
        <p:txBody>
          <a:bodyPr/>
          <a:lstStyle/>
          <a:p>
            <a:r>
              <a:rPr lang="en-US"/>
              <a:t>Data Abort</a:t>
            </a:r>
          </a:p>
          <a:p>
            <a:pPr lvl="1"/>
            <a:r>
              <a:rPr lang="en-US"/>
              <a:t>Data access memory abort, invalid data 		</a:t>
            </a:r>
          </a:p>
          <a:p>
            <a:pPr lvl="2"/>
            <a:r>
              <a:rPr lang="en-US"/>
              <a:t>LR_abt </a:t>
            </a:r>
            <a:r>
              <a:rPr lang="en-US">
                <a:sym typeface="Symbol" pitchFamily="18" charset="2"/>
              </a:rPr>
              <a:t></a:t>
            </a:r>
            <a:r>
              <a:rPr lang="en-US"/>
              <a:t> Aborted Instruction + #8, SPSR_abt </a:t>
            </a:r>
            <a:r>
              <a:rPr lang="en-US">
                <a:sym typeface="Symbol" pitchFamily="18" charset="2"/>
              </a:rPr>
              <a:t></a:t>
            </a:r>
            <a:r>
              <a:rPr lang="en-US"/>
              <a:t> CPSR</a:t>
            </a:r>
          </a:p>
          <a:p>
            <a:pPr lvl="2"/>
            <a:r>
              <a:rPr lang="en-US"/>
              <a:t>PC </a:t>
            </a:r>
            <a:r>
              <a:rPr lang="en-US">
                <a:sym typeface="Symbol" pitchFamily="18" charset="2"/>
              </a:rPr>
              <a:t></a:t>
            </a:r>
            <a:r>
              <a:rPr lang="en-US"/>
              <a:t> 0x00000010, CPSR </a:t>
            </a:r>
            <a:r>
              <a:rPr lang="en-US">
                <a:sym typeface="Symbol" pitchFamily="18" charset="2"/>
              </a:rPr>
              <a:t></a:t>
            </a:r>
            <a:r>
              <a:rPr lang="en-US"/>
              <a:t> Abort + I</a:t>
            </a:r>
          </a:p>
          <a:p>
            <a:pPr lvl="2"/>
            <a:r>
              <a:rPr lang="en-US"/>
              <a:t>Return with : SUBS pc, lr, #4  or SUBS pc, lr, #8</a:t>
            </a:r>
          </a:p>
          <a:p>
            <a:endParaRPr lang="en-US"/>
          </a:p>
          <a:p>
            <a:r>
              <a:rPr lang="en-US"/>
              <a:t>Software Interrupt</a:t>
            </a:r>
          </a:p>
          <a:p>
            <a:pPr lvl="1"/>
            <a:r>
              <a:rPr lang="en-US"/>
              <a:t>Enters Supervisor mode 	</a:t>
            </a:r>
          </a:p>
          <a:p>
            <a:pPr lvl="2"/>
            <a:r>
              <a:rPr lang="en-US"/>
              <a:t>LR_svc </a:t>
            </a:r>
            <a:r>
              <a:rPr lang="en-US">
                <a:sym typeface="Symbol" pitchFamily="18" charset="2"/>
              </a:rPr>
              <a:t></a:t>
            </a:r>
            <a:r>
              <a:rPr lang="en-US"/>
              <a:t> SWI Address + #4, SPSR_svc </a:t>
            </a:r>
            <a:r>
              <a:rPr lang="en-US">
                <a:sym typeface="Symbol" pitchFamily="18" charset="2"/>
              </a:rPr>
              <a:t></a:t>
            </a:r>
            <a:r>
              <a:rPr lang="en-US"/>
              <a:t> CPSR</a:t>
            </a:r>
          </a:p>
          <a:p>
            <a:pPr lvl="2"/>
            <a:r>
              <a:rPr lang="en-US"/>
              <a:t>PC </a:t>
            </a:r>
            <a:r>
              <a:rPr lang="en-US">
                <a:sym typeface="Symbol" pitchFamily="18" charset="2"/>
              </a:rPr>
              <a:t></a:t>
            </a:r>
            <a:r>
              <a:rPr lang="en-US"/>
              <a:t> 0x00000008, CPSR </a:t>
            </a:r>
            <a:r>
              <a:rPr lang="en-US">
                <a:sym typeface="Symbol" pitchFamily="18" charset="2"/>
              </a:rPr>
              <a:t></a:t>
            </a:r>
            <a:r>
              <a:rPr lang="en-US"/>
              <a:t> Supervisor + I</a:t>
            </a:r>
          </a:p>
          <a:p>
            <a:pPr lvl="2"/>
            <a:r>
              <a:rPr lang="en-US"/>
              <a:t>Return with : MOV pc, lr </a:t>
            </a:r>
          </a:p>
          <a:p>
            <a:endParaRPr lang="en-US"/>
          </a:p>
        </p:txBody>
      </p:sp>
      <p:sp>
        <p:nvSpPr>
          <p:cNvPr id="372739" name="Rectangle 3"/>
          <p:cNvSpPr>
            <a:spLocks noGrp="1" noChangeArrowheads="1"/>
          </p:cNvSpPr>
          <p:nvPr>
            <p:ph type="title"/>
          </p:nvPr>
        </p:nvSpPr>
        <p:spPr>
          <a:xfrm>
            <a:off x="1219200" y="152400"/>
            <a:ext cx="6400800" cy="762000"/>
          </a:xfrm>
          <a:noFill/>
          <a:ln/>
        </p:spPr>
        <p:txBody>
          <a:bodyPr/>
          <a:lstStyle/>
          <a:p>
            <a:r>
              <a:rPr lang="en-US"/>
              <a:t>Exceptions (5/6)</a:t>
            </a:r>
            <a:endParaRPr lang="en-GB"/>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body" idx="1"/>
          </p:nvPr>
        </p:nvSpPr>
        <p:spPr>
          <a:xfrm>
            <a:off x="1143000" y="1371600"/>
            <a:ext cx="7848600" cy="5105400"/>
          </a:xfrm>
          <a:ln/>
        </p:spPr>
        <p:txBody>
          <a:bodyPr/>
          <a:lstStyle/>
          <a:p>
            <a:r>
              <a:rPr lang="en-US"/>
              <a:t>Interrupt Request</a:t>
            </a:r>
          </a:p>
          <a:p>
            <a:pPr lvl="1"/>
            <a:r>
              <a:rPr lang="en-US"/>
              <a:t>Externally generated by asserting the processor’s IRQ input	</a:t>
            </a:r>
          </a:p>
          <a:p>
            <a:pPr lvl="2"/>
            <a:r>
              <a:rPr lang="en-US"/>
              <a:t>LR_irq </a:t>
            </a:r>
            <a:r>
              <a:rPr lang="en-US">
                <a:sym typeface="Symbol" pitchFamily="18" charset="2"/>
              </a:rPr>
              <a:t></a:t>
            </a:r>
            <a:r>
              <a:rPr lang="en-US"/>
              <a:t> PC - #4, SPSR_irq </a:t>
            </a:r>
            <a:r>
              <a:rPr lang="en-US">
                <a:sym typeface="Symbol" pitchFamily="18" charset="2"/>
              </a:rPr>
              <a:t></a:t>
            </a:r>
            <a:r>
              <a:rPr lang="en-US"/>
              <a:t> CPSR</a:t>
            </a:r>
          </a:p>
          <a:p>
            <a:pPr lvl="2"/>
            <a:r>
              <a:rPr lang="en-US"/>
              <a:t>PC </a:t>
            </a:r>
            <a:r>
              <a:rPr lang="en-US">
                <a:sym typeface="Symbol" pitchFamily="18" charset="2"/>
              </a:rPr>
              <a:t></a:t>
            </a:r>
            <a:r>
              <a:rPr lang="en-US"/>
              <a:t> 0x00000018, CPSR </a:t>
            </a:r>
            <a:r>
              <a:rPr lang="en-US">
                <a:sym typeface="Symbol" pitchFamily="18" charset="2"/>
              </a:rPr>
              <a:t></a:t>
            </a:r>
            <a:r>
              <a:rPr lang="en-US"/>
              <a:t> Interrupt + I</a:t>
            </a:r>
          </a:p>
          <a:p>
            <a:pPr lvl="2"/>
            <a:r>
              <a:rPr lang="en-US"/>
              <a:t>Return with : SUBS pc, lr, #4 </a:t>
            </a:r>
            <a:endParaRPr lang="en-GB"/>
          </a:p>
          <a:p>
            <a:endParaRPr lang="en-US"/>
          </a:p>
          <a:p>
            <a:r>
              <a:rPr lang="en-US"/>
              <a:t>Fast Interrupt Request</a:t>
            </a:r>
          </a:p>
          <a:p>
            <a:pPr lvl="1"/>
            <a:r>
              <a:rPr lang="en-US"/>
              <a:t>Externally generated by asserting the processor’s FIQ input	</a:t>
            </a:r>
          </a:p>
          <a:p>
            <a:pPr lvl="2"/>
            <a:r>
              <a:rPr lang="en-US"/>
              <a:t>LR_fiq </a:t>
            </a:r>
            <a:r>
              <a:rPr lang="en-US">
                <a:sym typeface="Symbol" pitchFamily="18" charset="2"/>
              </a:rPr>
              <a:t></a:t>
            </a:r>
            <a:r>
              <a:rPr lang="en-US"/>
              <a:t> PC - #4, SPSR_fiq </a:t>
            </a:r>
            <a:r>
              <a:rPr lang="en-US">
                <a:sym typeface="Symbol" pitchFamily="18" charset="2"/>
              </a:rPr>
              <a:t></a:t>
            </a:r>
            <a:r>
              <a:rPr lang="en-US"/>
              <a:t> CPSR</a:t>
            </a:r>
          </a:p>
          <a:p>
            <a:pPr lvl="2"/>
            <a:r>
              <a:rPr lang="en-US"/>
              <a:t>PC </a:t>
            </a:r>
            <a:r>
              <a:rPr lang="en-US">
                <a:sym typeface="Symbol" pitchFamily="18" charset="2"/>
              </a:rPr>
              <a:t></a:t>
            </a:r>
            <a:r>
              <a:rPr lang="en-US"/>
              <a:t> 0x0000001C, CPSR </a:t>
            </a:r>
            <a:r>
              <a:rPr lang="en-US">
                <a:sym typeface="Symbol" pitchFamily="18" charset="2"/>
              </a:rPr>
              <a:t></a:t>
            </a:r>
            <a:r>
              <a:rPr lang="en-US"/>
              <a:t> Fast Interrupt + I + F</a:t>
            </a:r>
          </a:p>
          <a:p>
            <a:pPr lvl="2"/>
            <a:r>
              <a:rPr lang="en-US"/>
              <a:t>Return with : SUBS pc, lr, #4 </a:t>
            </a:r>
          </a:p>
          <a:p>
            <a:pPr lvl="2"/>
            <a:r>
              <a:rPr lang="en-US"/>
              <a:t>Handler @0x1C speeds up the response time</a:t>
            </a:r>
          </a:p>
          <a:p>
            <a:pPr lvl="1"/>
            <a:endParaRPr lang="en-US"/>
          </a:p>
        </p:txBody>
      </p:sp>
      <p:sp>
        <p:nvSpPr>
          <p:cNvPr id="228355" name="Rectangle 3"/>
          <p:cNvSpPr>
            <a:spLocks noGrp="1" noChangeArrowheads="1"/>
          </p:cNvSpPr>
          <p:nvPr>
            <p:ph type="title"/>
          </p:nvPr>
        </p:nvSpPr>
        <p:spPr>
          <a:xfrm>
            <a:off x="1219200" y="152400"/>
            <a:ext cx="6400800" cy="762000"/>
          </a:xfrm>
          <a:noFill/>
          <a:ln/>
        </p:spPr>
        <p:txBody>
          <a:bodyPr/>
          <a:lstStyle/>
          <a:p>
            <a:r>
              <a:rPr lang="en-US"/>
              <a:t>Exceptions (6/6)</a:t>
            </a:r>
            <a:endParaRPr lang="en-GB"/>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ctrTitle"/>
          </p:nvPr>
        </p:nvSpPr>
        <p:spPr/>
        <p:txBody>
          <a:bodyPr/>
          <a:lstStyle/>
          <a:p>
            <a:r>
              <a:rPr lang="en-GB" sz="3600"/>
              <a:t>ARM Instruction Set</a:t>
            </a:r>
            <a:endParaRPr lang="en-GB"/>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body" idx="1"/>
          </p:nvPr>
        </p:nvSpPr>
        <p:spPr>
          <a:xfrm>
            <a:off x="1143000" y="1371600"/>
            <a:ext cx="7848600" cy="5105400"/>
          </a:xfrm>
          <a:ln/>
        </p:spPr>
        <p:txBody>
          <a:bodyPr/>
          <a:lstStyle/>
          <a:p>
            <a:r>
              <a:rPr lang="en-GB"/>
              <a:t>The ARM7TDMI processor is a member of the Advanced RISC machine family of general purpose 32-bit microprocessor</a:t>
            </a:r>
          </a:p>
          <a:p>
            <a:endParaRPr lang="en-GB"/>
          </a:p>
          <a:p>
            <a:r>
              <a:rPr lang="en-GB"/>
              <a:t>What does mean ARM7TDMI ?</a:t>
            </a:r>
          </a:p>
          <a:p>
            <a:pPr lvl="1">
              <a:buFontTx/>
              <a:buNone/>
            </a:pPr>
            <a:r>
              <a:rPr lang="en-GB"/>
              <a:t>ARM7 - 32-bit Advanced RISC Machine</a:t>
            </a:r>
          </a:p>
          <a:p>
            <a:pPr lvl="1">
              <a:buFontTx/>
              <a:buNone/>
            </a:pPr>
            <a:r>
              <a:rPr lang="en-GB"/>
              <a:t>T - Thumb architecture extension</a:t>
            </a:r>
          </a:p>
          <a:p>
            <a:pPr lvl="2"/>
            <a:r>
              <a:rPr lang="en-GB"/>
              <a:t>Two separate instruction sets, 32-bit ARM instructions and 16-bit Thumb instructions</a:t>
            </a:r>
          </a:p>
          <a:p>
            <a:pPr lvl="1">
              <a:buFontTx/>
              <a:buNone/>
            </a:pPr>
            <a:r>
              <a:rPr lang="en-GB"/>
              <a:t>D - Debug extension</a:t>
            </a:r>
          </a:p>
          <a:p>
            <a:pPr lvl="1">
              <a:buFontTx/>
              <a:buNone/>
            </a:pPr>
            <a:r>
              <a:rPr lang="en-GB"/>
              <a:t>M - Enhanced multiplier</a:t>
            </a:r>
          </a:p>
          <a:p>
            <a:pPr lvl="1">
              <a:buFontTx/>
              <a:buNone/>
            </a:pPr>
            <a:r>
              <a:rPr lang="en-GB"/>
              <a:t>I - Embedded ICE macrocell extension</a:t>
            </a:r>
          </a:p>
          <a:p>
            <a:pPr lvl="1"/>
            <a:endParaRPr lang="en-GB"/>
          </a:p>
        </p:txBody>
      </p:sp>
      <p:sp>
        <p:nvSpPr>
          <p:cNvPr id="300035" name="Rectangle 3"/>
          <p:cNvSpPr>
            <a:spLocks noGrp="1" noChangeArrowheads="1"/>
          </p:cNvSpPr>
          <p:nvPr>
            <p:ph type="title"/>
          </p:nvPr>
        </p:nvSpPr>
        <p:spPr>
          <a:xfrm>
            <a:off x="1219200" y="152400"/>
            <a:ext cx="6400800" cy="762000"/>
          </a:xfrm>
          <a:noFill/>
          <a:ln/>
        </p:spPr>
        <p:txBody>
          <a:bodyPr/>
          <a:lstStyle/>
          <a:p>
            <a:r>
              <a:rPr lang="en-GB"/>
              <a:t>ARM7TDMI processor</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3"/>
          <p:cNvSpPr>
            <a:spLocks noGrp="1" noChangeArrowheads="1"/>
          </p:cNvSpPr>
          <p:nvPr>
            <p:ph type="title"/>
          </p:nvPr>
        </p:nvSpPr>
        <p:spPr>
          <a:xfrm>
            <a:off x="1219200" y="152400"/>
            <a:ext cx="6400800" cy="762000"/>
          </a:xfrm>
          <a:noFill/>
          <a:ln/>
        </p:spPr>
        <p:txBody>
          <a:bodyPr/>
          <a:lstStyle/>
          <a:p>
            <a:r>
              <a:rPr lang="en-US"/>
              <a:t>Summary</a:t>
            </a:r>
            <a:endParaRPr lang="en-GB"/>
          </a:p>
        </p:txBody>
      </p:sp>
      <p:graphicFrame>
        <p:nvGraphicFramePr>
          <p:cNvPr id="232453" name="Object 5"/>
          <p:cNvGraphicFramePr>
            <a:graphicFrameLocks noChangeAspect="1"/>
          </p:cNvGraphicFramePr>
          <p:nvPr/>
        </p:nvGraphicFramePr>
        <p:xfrm>
          <a:off x="1600200" y="1295400"/>
          <a:ext cx="7097713" cy="5211763"/>
        </p:xfrm>
        <a:graphic>
          <a:graphicData uri="http://schemas.openxmlformats.org/presentationml/2006/ole">
            <p:oleObj spid="_x0000_s232453" name="Photo Editor Photo" r:id="rId4" imgW="7095238" imgH="5210902" progId="MSPhotoEd.3">
              <p:embed/>
            </p:oleObj>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body" idx="1"/>
          </p:nvPr>
        </p:nvSpPr>
        <p:spPr>
          <a:xfrm>
            <a:off x="1143000" y="1371600"/>
            <a:ext cx="7848600" cy="5105400"/>
          </a:xfrm>
          <a:ln/>
        </p:spPr>
        <p:txBody>
          <a:bodyPr/>
          <a:lstStyle/>
          <a:p>
            <a:r>
              <a:rPr lang="en-GB"/>
              <a:t>All ARM instructions can be conditionally executed, which means that their execution may or may not take place depending on the values of values of the N, C, C and V flags in the CPSR</a:t>
            </a:r>
          </a:p>
          <a:p>
            <a:pPr>
              <a:buFontTx/>
              <a:buNone/>
            </a:pPr>
            <a:r>
              <a:rPr lang="en-GB"/>
              <a:t> </a:t>
            </a:r>
          </a:p>
          <a:p>
            <a:r>
              <a:rPr lang="en-GB"/>
              <a:t>Every instruction contains a 4-bit condition code field in bits 31 to 28 </a:t>
            </a:r>
          </a:p>
        </p:txBody>
      </p:sp>
      <p:sp>
        <p:nvSpPr>
          <p:cNvPr id="234499" name="Rectangle 3"/>
          <p:cNvSpPr>
            <a:spLocks noGrp="1" noChangeArrowheads="1"/>
          </p:cNvSpPr>
          <p:nvPr>
            <p:ph type="title"/>
          </p:nvPr>
        </p:nvSpPr>
        <p:spPr>
          <a:xfrm>
            <a:off x="1219200" y="152400"/>
            <a:ext cx="6400800" cy="762000"/>
          </a:xfrm>
          <a:noFill/>
          <a:ln/>
        </p:spPr>
        <p:txBody>
          <a:bodyPr/>
          <a:lstStyle/>
          <a:p>
            <a:r>
              <a:rPr lang="en-US"/>
              <a:t>Condition Field (1/2)</a:t>
            </a:r>
            <a:endParaRPr lang="en-GB"/>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7" name="Rectangle 3"/>
          <p:cNvSpPr>
            <a:spLocks noGrp="1" noChangeArrowheads="1"/>
          </p:cNvSpPr>
          <p:nvPr>
            <p:ph type="title"/>
          </p:nvPr>
        </p:nvSpPr>
        <p:spPr>
          <a:xfrm>
            <a:off x="1219200" y="152400"/>
            <a:ext cx="6400800" cy="762000"/>
          </a:xfrm>
          <a:noFill/>
          <a:ln/>
        </p:spPr>
        <p:txBody>
          <a:bodyPr/>
          <a:lstStyle/>
          <a:p>
            <a:r>
              <a:rPr lang="en-US"/>
              <a:t>Condition Field (2/2)</a:t>
            </a:r>
            <a:endParaRPr lang="en-GB"/>
          </a:p>
        </p:txBody>
      </p:sp>
      <p:sp>
        <p:nvSpPr>
          <p:cNvPr id="236639" name="Rectangle 95"/>
          <p:cNvSpPr>
            <a:spLocks noGrp="1" noChangeArrowheads="1"/>
          </p:cNvSpPr>
          <p:nvPr>
            <p:ph type="body" idx="1"/>
          </p:nvPr>
        </p:nvSpPr>
        <p:spPr/>
        <p:txBody>
          <a:bodyPr/>
          <a:lstStyle/>
          <a:p>
            <a:r>
              <a:rPr lang="en-GB"/>
              <a:t>There are fifteen different conditions, each represented by a two-character suffix that can be appended to the instruction's mnemonic.</a:t>
            </a:r>
          </a:p>
          <a:p>
            <a:pPr lvl="1"/>
            <a:r>
              <a:rPr lang="en-GB"/>
              <a:t>A Branch (B in assembly) becomes BEQ for "Branch if Equal", which means the Branch will only be taken if the Z flag is set.</a:t>
            </a:r>
          </a:p>
          <a:p>
            <a:pPr lvl="2"/>
            <a:endParaRPr lang="en-GB" sz="1800"/>
          </a:p>
          <a:p>
            <a:endParaRPr lang="en-GB"/>
          </a:p>
        </p:txBody>
      </p:sp>
      <p:graphicFrame>
        <p:nvGraphicFramePr>
          <p:cNvPr id="236641" name="Object 97"/>
          <p:cNvGraphicFramePr>
            <a:graphicFrameLocks noChangeAspect="1"/>
          </p:cNvGraphicFramePr>
          <p:nvPr/>
        </p:nvGraphicFramePr>
        <p:xfrm>
          <a:off x="1774825" y="3275013"/>
          <a:ext cx="7007225" cy="3535362"/>
        </p:xfrm>
        <a:graphic>
          <a:graphicData uri="http://schemas.openxmlformats.org/presentationml/2006/ole">
            <p:oleObj spid="_x0000_s236641" name="Document" r:id="rId4" imgW="7020000" imgH="3548160" progId="Word.Document.8">
              <p:embed/>
            </p:oleObj>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body" idx="1"/>
          </p:nvPr>
        </p:nvSpPr>
        <p:spPr>
          <a:xfrm>
            <a:off x="1143000" y="1371600"/>
            <a:ext cx="7848600" cy="5105400"/>
          </a:xfrm>
          <a:ln/>
        </p:spPr>
        <p:txBody>
          <a:bodyPr/>
          <a:lstStyle/>
          <a:p>
            <a:r>
              <a:rPr lang="en-GB" sz="1800"/>
              <a:t>All ARM Processors support a branch instruction that allows a conditional branch forwards or backwards up to 32Mbytes.</a:t>
            </a:r>
          </a:p>
          <a:p>
            <a:pPr lvl="1"/>
            <a:r>
              <a:rPr lang="en-GB" sz="1600"/>
              <a:t>As the Program Counter (PC) is one of the general-purpose registers (register 15), a branch or jump can also be generated by writing a value to register 15.</a:t>
            </a:r>
          </a:p>
          <a:p>
            <a:pPr lvl="1"/>
            <a:endParaRPr lang="en-GB" sz="1600"/>
          </a:p>
          <a:p>
            <a:r>
              <a:rPr lang="en-GB" sz="1800"/>
              <a:t>A subroutine call is a variant of the standard branch, the Branch with Link instruction preserves the address of the instruction after the branch (the return address) in register 14 (link register or LR).</a:t>
            </a:r>
          </a:p>
          <a:p>
            <a:endParaRPr lang="en-GB" sz="1800"/>
          </a:p>
          <a:p>
            <a:r>
              <a:rPr lang="en-GB" sz="1800"/>
              <a:t>A load instruction provides a way to branch anywhere in the 4Gbyte address space. A 32-bit value is loaded directly from memory into the PC, causing a branch.</a:t>
            </a:r>
          </a:p>
          <a:p>
            <a:endParaRPr lang="en-GB" sz="1800"/>
          </a:p>
          <a:p>
            <a:r>
              <a:rPr lang="en-GB" sz="1800"/>
              <a:t>The ARM7TDMI processor that support the Thumb instruction set also support a branch instruction (BX) that jumps to a given address, and optionally switches executing Thumb instructions. </a:t>
            </a:r>
            <a:endParaRPr lang="en-US" sz="1800"/>
          </a:p>
        </p:txBody>
      </p:sp>
      <p:sp>
        <p:nvSpPr>
          <p:cNvPr id="238595" name="Rectangle 3"/>
          <p:cNvSpPr>
            <a:spLocks noGrp="1" noChangeArrowheads="1"/>
          </p:cNvSpPr>
          <p:nvPr>
            <p:ph type="title"/>
          </p:nvPr>
        </p:nvSpPr>
        <p:spPr>
          <a:xfrm>
            <a:off x="1219200" y="152400"/>
            <a:ext cx="6400800" cy="762000"/>
          </a:xfrm>
          <a:noFill/>
          <a:ln/>
        </p:spPr>
        <p:txBody>
          <a:bodyPr/>
          <a:lstStyle/>
          <a:p>
            <a:r>
              <a:rPr lang="en-US"/>
              <a:t>Branch Instructions (1/2)</a:t>
            </a:r>
            <a:endParaRPr lang="en-GB"/>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body" idx="1"/>
          </p:nvPr>
        </p:nvSpPr>
        <p:spPr>
          <a:xfrm>
            <a:off x="1143000" y="1371600"/>
            <a:ext cx="7848600" cy="5105400"/>
          </a:xfrm>
          <a:ln/>
        </p:spPr>
        <p:txBody>
          <a:bodyPr/>
          <a:lstStyle/>
          <a:p>
            <a:pPr defTabSz="568325"/>
            <a:r>
              <a:rPr lang="en-GB" sz="1800"/>
              <a:t>List of branch instructions</a:t>
            </a:r>
            <a:endParaRPr lang="en-GB" sz="1400" b="0"/>
          </a:p>
          <a:p>
            <a:pPr defTabSz="568325">
              <a:spcBef>
                <a:spcPts val="500"/>
              </a:spcBef>
              <a:spcAft>
                <a:spcPts val="500"/>
              </a:spcAft>
              <a:buFontTx/>
              <a:buNone/>
            </a:pPr>
            <a:r>
              <a:rPr lang="en-GB" sz="1400" b="0"/>
              <a:t>		B, BL		 Branch, and branch with link </a:t>
            </a:r>
            <a:br>
              <a:rPr lang="en-GB" sz="1400" b="0"/>
            </a:br>
            <a:r>
              <a:rPr lang="en-GB" sz="1400" b="0"/>
              <a:t>	BX		 Branch and exchange instruction set </a:t>
            </a:r>
            <a:br>
              <a:rPr lang="en-GB" sz="1400" b="0"/>
            </a:br>
            <a:endParaRPr lang="en-GB" sz="1800" b="0"/>
          </a:p>
          <a:p>
            <a:pPr defTabSz="568325"/>
            <a:r>
              <a:rPr lang="en-GB" sz="1800"/>
              <a:t>Examples</a:t>
            </a:r>
          </a:p>
          <a:p>
            <a:pPr defTabSz="568325">
              <a:spcBef>
                <a:spcPts val="500"/>
              </a:spcBef>
              <a:spcAft>
                <a:spcPts val="500"/>
              </a:spcAft>
              <a:buFontTx/>
              <a:buNone/>
            </a:pPr>
            <a:r>
              <a:rPr lang="en-GB" sz="1400" b="0"/>
              <a:t>		B	label		; branch unconditionally to label</a:t>
            </a:r>
            <a:br>
              <a:rPr lang="en-GB" sz="1400" b="0"/>
            </a:br>
            <a:r>
              <a:rPr lang="en-GB" sz="1400" b="0"/>
              <a:t>	BCC	label		; branch to label if carry flag is clear </a:t>
            </a:r>
            <a:br>
              <a:rPr lang="en-GB" sz="1400" b="0"/>
            </a:br>
            <a:r>
              <a:rPr lang="en-GB" sz="1400" b="0"/>
              <a:t>					</a:t>
            </a:r>
            <a:br>
              <a:rPr lang="en-GB" sz="1400" b="0"/>
            </a:br>
            <a:r>
              <a:rPr lang="en-GB" sz="1400" b="0"/>
              <a:t>	BEQ	label	 	; branch to label if zero flag is set </a:t>
            </a:r>
            <a:br>
              <a:rPr lang="en-GB" sz="1400" b="0"/>
            </a:br>
            <a:r>
              <a:rPr lang="en-GB" sz="1400" b="0"/>
              <a:t/>
            </a:r>
            <a:br>
              <a:rPr lang="en-GB" sz="1400" b="0"/>
            </a:br>
            <a:r>
              <a:rPr lang="en-GB" sz="1400" b="0"/>
              <a:t>	MOV	PC, #0	 	; R15 = 0, branch to location zero </a:t>
            </a:r>
            <a:br>
              <a:rPr lang="en-GB" sz="1400" b="0"/>
            </a:br>
            <a:r>
              <a:rPr lang="en-GB" sz="1400" b="0"/>
              <a:t/>
            </a:r>
            <a:br>
              <a:rPr lang="en-GB" sz="1400" b="0"/>
            </a:br>
            <a:r>
              <a:rPr lang="en-GB" sz="1400" b="0"/>
              <a:t>	BL	func		; subroutine call to function</a:t>
            </a:r>
            <a:br>
              <a:rPr lang="en-GB" sz="1400" b="0"/>
            </a:br>
            <a:endParaRPr lang="en-GB" sz="1400" b="0"/>
          </a:p>
          <a:p>
            <a:pPr defTabSz="568325">
              <a:spcBef>
                <a:spcPts val="500"/>
              </a:spcBef>
              <a:spcAft>
                <a:spcPts val="500"/>
              </a:spcAft>
              <a:buFontTx/>
              <a:buNone/>
            </a:pPr>
            <a:r>
              <a:rPr lang="en-GB" sz="1400" b="0"/>
              <a:t>func		MOV	PC, LR	; R15=R14, return to instruction after the BL</a:t>
            </a:r>
            <a:br>
              <a:rPr lang="en-GB" sz="1400" b="0"/>
            </a:br>
            <a:r>
              <a:rPr lang="en-GB" sz="1400" b="0"/>
              <a:t>	MOV	LR, PC	; store the address of the instruction after the next one into R14 </a:t>
            </a:r>
            <a:br>
              <a:rPr lang="en-GB" sz="1400" b="0"/>
            </a:br>
            <a:r>
              <a:rPr lang="en-GB" sz="1400" b="0"/>
              <a:t>	LDR	PC, =func	; load a 32-bit value into the program counter</a:t>
            </a:r>
            <a:endParaRPr lang="en-US" sz="1600"/>
          </a:p>
        </p:txBody>
      </p:sp>
      <p:sp>
        <p:nvSpPr>
          <p:cNvPr id="282627" name="Rectangle 3"/>
          <p:cNvSpPr>
            <a:spLocks noGrp="1" noChangeArrowheads="1"/>
          </p:cNvSpPr>
          <p:nvPr>
            <p:ph type="title"/>
          </p:nvPr>
        </p:nvSpPr>
        <p:spPr>
          <a:xfrm>
            <a:off x="1219200" y="152400"/>
            <a:ext cx="6400800" cy="762000"/>
          </a:xfrm>
          <a:noFill/>
          <a:ln/>
        </p:spPr>
        <p:txBody>
          <a:bodyPr/>
          <a:lstStyle/>
          <a:p>
            <a:r>
              <a:rPr lang="en-US"/>
              <a:t>Branch Instructions (2/2)</a:t>
            </a:r>
            <a:endParaRPr lang="en-GB"/>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body" idx="1"/>
          </p:nvPr>
        </p:nvSpPr>
        <p:spPr>
          <a:xfrm>
            <a:off x="1143000" y="1371600"/>
            <a:ext cx="7848600" cy="5105400"/>
          </a:xfrm>
          <a:ln/>
        </p:spPr>
        <p:txBody>
          <a:bodyPr/>
          <a:lstStyle/>
          <a:p>
            <a:pPr>
              <a:spcBef>
                <a:spcPts val="500"/>
              </a:spcBef>
              <a:spcAft>
                <a:spcPts val="500"/>
              </a:spcAft>
            </a:pPr>
            <a:r>
              <a:rPr lang="en-GB" sz="1800"/>
              <a:t>ARM has 16 data processing instructions. Most data processing instructions take two source operands (Move and Move Not have only one operand) and store a result in a register (except for the Compare and Test instructions which only update the condition codes)</a:t>
            </a:r>
          </a:p>
          <a:p>
            <a:pPr lvl="1">
              <a:spcBef>
                <a:spcPts val="500"/>
              </a:spcBef>
              <a:spcAft>
                <a:spcPts val="500"/>
              </a:spcAft>
            </a:pPr>
            <a:r>
              <a:rPr lang="en-GB" sz="1600"/>
              <a:t>Of the two source operands, one is always a register, the other is called a shifter operand, and is either an immediate value or a register. If the second operand is a register value, it may have a shift applied to it before it is used as the operand to the ALU</a:t>
            </a:r>
            <a:endParaRPr lang="en-GB"/>
          </a:p>
        </p:txBody>
      </p:sp>
      <p:sp>
        <p:nvSpPr>
          <p:cNvPr id="240643" name="Rectangle 3"/>
          <p:cNvSpPr>
            <a:spLocks noGrp="1" noChangeArrowheads="1"/>
          </p:cNvSpPr>
          <p:nvPr>
            <p:ph type="title"/>
          </p:nvPr>
        </p:nvSpPr>
        <p:spPr>
          <a:xfrm>
            <a:off x="1219200" y="152400"/>
            <a:ext cx="6400800" cy="762000"/>
          </a:xfrm>
          <a:noFill/>
          <a:ln/>
        </p:spPr>
        <p:txBody>
          <a:bodyPr/>
          <a:lstStyle/>
          <a:p>
            <a:r>
              <a:rPr lang="en-US"/>
              <a:t>Data Processing (1/2)</a:t>
            </a:r>
            <a:endParaRPr lang="en-GB"/>
          </a:p>
        </p:txBody>
      </p:sp>
      <p:graphicFrame>
        <p:nvGraphicFramePr>
          <p:cNvPr id="240646" name="Object 6"/>
          <p:cNvGraphicFramePr>
            <a:graphicFrameLocks noChangeAspect="1"/>
          </p:cNvGraphicFramePr>
          <p:nvPr/>
        </p:nvGraphicFramePr>
        <p:xfrm>
          <a:off x="4191000" y="4114800"/>
          <a:ext cx="1695450" cy="1733550"/>
        </p:xfrm>
        <a:graphic>
          <a:graphicData uri="http://schemas.openxmlformats.org/presentationml/2006/ole">
            <p:oleObj spid="_x0000_s240646" name="Photo Editor Photo" r:id="rId4" imgW="1695687" imgH="1733333" progId="MSPhotoEd.3">
              <p:embed/>
            </p:oleObj>
          </a:graphicData>
        </a:graphic>
      </p:graphicFrame>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body" idx="1"/>
          </p:nvPr>
        </p:nvSpPr>
        <p:spPr>
          <a:xfrm>
            <a:off x="1143000" y="1371600"/>
            <a:ext cx="7848600" cy="5105400"/>
          </a:xfrm>
          <a:ln/>
        </p:spPr>
        <p:txBody>
          <a:bodyPr/>
          <a:lstStyle/>
          <a:p>
            <a:r>
              <a:rPr lang="en-GB"/>
              <a:t>List of data processing instructions</a:t>
            </a:r>
            <a:r>
              <a:rPr lang="en-GB" b="0">
                <a:latin typeface="ArialMT"/>
              </a:rPr>
              <a:t> </a:t>
            </a:r>
          </a:p>
          <a:p>
            <a:endParaRPr lang="en-GB"/>
          </a:p>
          <a:p>
            <a:pPr lvl="1"/>
            <a:endParaRPr lang="en-GB" b="1">
              <a:latin typeface="ArialMT"/>
            </a:endParaRPr>
          </a:p>
          <a:p>
            <a:pPr lvl="1"/>
            <a:endParaRPr lang="en-GB"/>
          </a:p>
          <a:p>
            <a:endParaRPr lang="en-US"/>
          </a:p>
          <a:p>
            <a:endParaRPr lang="en-GB"/>
          </a:p>
        </p:txBody>
      </p:sp>
      <p:sp>
        <p:nvSpPr>
          <p:cNvPr id="294915" name="Rectangle 3"/>
          <p:cNvSpPr>
            <a:spLocks noGrp="1" noChangeArrowheads="1"/>
          </p:cNvSpPr>
          <p:nvPr>
            <p:ph type="title"/>
          </p:nvPr>
        </p:nvSpPr>
        <p:spPr>
          <a:xfrm>
            <a:off x="1219200" y="152400"/>
            <a:ext cx="6400800" cy="762000"/>
          </a:xfrm>
          <a:noFill/>
          <a:ln/>
        </p:spPr>
        <p:txBody>
          <a:bodyPr/>
          <a:lstStyle/>
          <a:p>
            <a:r>
              <a:rPr lang="en-US"/>
              <a:t>Data Processing (2/2)</a:t>
            </a:r>
            <a:endParaRPr lang="en-GB"/>
          </a:p>
        </p:txBody>
      </p:sp>
      <p:graphicFrame>
        <p:nvGraphicFramePr>
          <p:cNvPr id="294917" name="Object 5"/>
          <p:cNvGraphicFramePr>
            <a:graphicFrameLocks noChangeAspect="1"/>
          </p:cNvGraphicFramePr>
          <p:nvPr/>
        </p:nvGraphicFramePr>
        <p:xfrm>
          <a:off x="1847850" y="2055813"/>
          <a:ext cx="6457950" cy="3430587"/>
        </p:xfrm>
        <a:graphic>
          <a:graphicData uri="http://schemas.openxmlformats.org/presentationml/2006/ole">
            <p:oleObj spid="_x0000_s294917" name="Document" r:id="rId4" imgW="6469560" imgH="3548160" progId="Word.Document.8">
              <p:embed/>
            </p:oleObj>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p:txBody>
          <a:bodyPr/>
          <a:lstStyle/>
          <a:p>
            <a:r>
              <a:rPr lang="en-US"/>
              <a:t>Multiply Instructions (1/2)</a:t>
            </a:r>
            <a:endParaRPr lang="en-GB"/>
          </a:p>
        </p:txBody>
      </p:sp>
      <p:sp>
        <p:nvSpPr>
          <p:cNvPr id="360451" name="Rectangle 3"/>
          <p:cNvSpPr>
            <a:spLocks noGrp="1" noChangeArrowheads="1"/>
          </p:cNvSpPr>
          <p:nvPr>
            <p:ph type="body" idx="1"/>
          </p:nvPr>
        </p:nvSpPr>
        <p:spPr>
          <a:xfrm>
            <a:off x="1143000" y="1371600"/>
            <a:ext cx="7848600" cy="5181600"/>
          </a:xfrm>
        </p:spPr>
        <p:txBody>
          <a:bodyPr/>
          <a:lstStyle/>
          <a:p>
            <a:pPr>
              <a:spcBef>
                <a:spcPts val="500"/>
              </a:spcBef>
              <a:spcAft>
                <a:spcPts val="500"/>
              </a:spcAft>
            </a:pPr>
            <a:r>
              <a:rPr lang="en-GB" sz="1800"/>
              <a:t>ARM has two classes of multiply instruction</a:t>
            </a:r>
          </a:p>
          <a:p>
            <a:pPr lvl="1">
              <a:spcBef>
                <a:spcPts val="500"/>
              </a:spcBef>
              <a:spcAft>
                <a:spcPts val="500"/>
              </a:spcAft>
            </a:pPr>
            <a:r>
              <a:rPr lang="en-GB" sz="1600"/>
              <a:t>normal, 32-bit result</a:t>
            </a:r>
          </a:p>
          <a:p>
            <a:pPr lvl="1">
              <a:spcBef>
                <a:spcPts val="500"/>
              </a:spcBef>
              <a:spcAft>
                <a:spcPts val="500"/>
              </a:spcAft>
            </a:pPr>
            <a:r>
              <a:rPr lang="en-GB" sz="1600"/>
              <a:t>long, 64-bit result</a:t>
            </a:r>
          </a:p>
          <a:p>
            <a:pPr>
              <a:spcBef>
                <a:spcPts val="500"/>
              </a:spcBef>
              <a:spcAft>
                <a:spcPts val="500"/>
              </a:spcAft>
            </a:pPr>
            <a:r>
              <a:rPr lang="en-GB" sz="1800"/>
              <a:t>All multiply instructions take two register operands as the input to the multiplier</a:t>
            </a:r>
          </a:p>
          <a:p>
            <a:pPr lvl="1">
              <a:spcBef>
                <a:spcPts val="500"/>
              </a:spcBef>
              <a:spcAft>
                <a:spcPts val="500"/>
              </a:spcAft>
            </a:pPr>
            <a:r>
              <a:rPr lang="en-GB" sz="1600"/>
              <a:t>ARM does not directly support a multiply by constant instruction due to the efficiency of shift and add, or shift and reverse subtract instructions</a:t>
            </a:r>
          </a:p>
          <a:p>
            <a:pPr lvl="1">
              <a:spcBef>
                <a:spcPts val="500"/>
              </a:spcBef>
              <a:spcAft>
                <a:spcPts val="500"/>
              </a:spcAft>
            </a:pPr>
            <a:r>
              <a:rPr lang="en-GB" sz="1600"/>
              <a:t>There are two multiply instructions that produce 32-bit results</a:t>
            </a:r>
          </a:p>
          <a:p>
            <a:pPr lvl="1">
              <a:spcBef>
                <a:spcPts val="500"/>
              </a:spcBef>
              <a:spcAft>
                <a:spcPts val="500"/>
              </a:spcAft>
            </a:pPr>
            <a:r>
              <a:rPr lang="en-GB" sz="1600"/>
              <a:t>MUL, multiplies the values of two registers together, truncates the result to 32 bits, and stores the result in a third register.</a:t>
            </a:r>
          </a:p>
          <a:p>
            <a:pPr lvl="1">
              <a:spcBef>
                <a:spcPts val="500"/>
              </a:spcBef>
              <a:spcAft>
                <a:spcPts val="500"/>
              </a:spcAft>
            </a:pPr>
            <a:r>
              <a:rPr lang="en-GB" sz="1600"/>
              <a:t>MLA, multiplies the values of two registers together, adds the value of a third register, truncates the result to 32 bits, and stores the result into a fourth register (multiply and accumulate)</a:t>
            </a:r>
          </a:p>
          <a:p>
            <a:pPr>
              <a:spcBef>
                <a:spcPts val="500"/>
              </a:spcBef>
              <a:spcAft>
                <a:spcPts val="500"/>
              </a:spcAft>
              <a:buFontTx/>
              <a:buNone/>
            </a:pPr>
            <a:r>
              <a:rPr lang="en-GB" sz="1400" b="0"/>
              <a:t>	MUL		R4, R2, R1		; Set R4 to value of R2 multiplied by R1 </a:t>
            </a:r>
            <a:br>
              <a:rPr lang="en-GB" sz="1400" b="0"/>
            </a:br>
            <a:r>
              <a:rPr lang="en-GB" sz="1400" b="0"/>
              <a:t>MULS		R4, R2, R1		; R4 = R2xR1, set N and Z flags </a:t>
            </a:r>
            <a:br>
              <a:rPr lang="en-GB" sz="1400" b="0"/>
            </a:br>
            <a:r>
              <a:rPr lang="en-GB" sz="1400" b="0"/>
              <a:t>MLA		 R7, R8, R9, R3	; R7 = R8xR9 + R3 </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t>Multiply Instructions (2/2)</a:t>
            </a:r>
            <a:endParaRPr lang="en-GB"/>
          </a:p>
        </p:txBody>
      </p:sp>
      <p:sp>
        <p:nvSpPr>
          <p:cNvPr id="361475" name="Rectangle 3"/>
          <p:cNvSpPr>
            <a:spLocks noGrp="1" noChangeArrowheads="1"/>
          </p:cNvSpPr>
          <p:nvPr>
            <p:ph type="body" idx="1"/>
          </p:nvPr>
        </p:nvSpPr>
        <p:spPr>
          <a:xfrm>
            <a:off x="1143000" y="1371600"/>
            <a:ext cx="7848600" cy="5181600"/>
          </a:xfrm>
        </p:spPr>
        <p:txBody>
          <a:bodyPr/>
          <a:lstStyle/>
          <a:p>
            <a:pPr defTabSz="392113">
              <a:spcBef>
                <a:spcPts val="500"/>
              </a:spcBef>
              <a:spcAft>
                <a:spcPts val="500"/>
              </a:spcAft>
            </a:pPr>
            <a:r>
              <a:rPr lang="en-GB" sz="1800"/>
              <a:t>There are four multiply instructions that produce 64-bit results (long multiply)</a:t>
            </a:r>
          </a:p>
          <a:p>
            <a:pPr lvl="1" defTabSz="392113">
              <a:spcBef>
                <a:spcPts val="500"/>
              </a:spcBef>
              <a:spcAft>
                <a:spcPts val="500"/>
              </a:spcAft>
            </a:pPr>
            <a:r>
              <a:rPr lang="en-GB" sz="1600"/>
              <a:t>Two of the variants multiply the values of two registers together and store the 64-bit result in a third and fourth register. There are a signed (SMULL) and unsigned (UMULL) variants.</a:t>
            </a:r>
          </a:p>
          <a:p>
            <a:pPr lvl="1" defTabSz="392113">
              <a:spcBef>
                <a:spcPts val="500"/>
              </a:spcBef>
              <a:spcAft>
                <a:spcPts val="500"/>
              </a:spcAft>
            </a:pPr>
            <a:r>
              <a:rPr lang="en-GB" sz="1600"/>
              <a:t>The remaining two variants multiply the values of two registers together, add the 64-bit value from a third and fourth register and store the 64-bit result back into those registers (third and fourth). There are also signed (SMLAL) and unsigned (UMLAL) variants. These instructions perform a long multiply and accumulate</a:t>
            </a:r>
          </a:p>
          <a:p>
            <a:pPr defTabSz="392113">
              <a:spcBef>
                <a:spcPts val="500"/>
              </a:spcBef>
              <a:spcAft>
                <a:spcPts val="500"/>
              </a:spcAft>
              <a:buFontTx/>
              <a:buNone/>
            </a:pPr>
            <a:r>
              <a:rPr lang="en-GB" sz="1400" b="0"/>
              <a:t>	</a:t>
            </a:r>
          </a:p>
          <a:p>
            <a:pPr defTabSz="392113">
              <a:spcBef>
                <a:spcPts val="500"/>
              </a:spcBef>
              <a:spcAft>
                <a:spcPts val="500"/>
              </a:spcAft>
              <a:buFontTx/>
              <a:buNone/>
            </a:pPr>
            <a:r>
              <a:rPr lang="en-GB" sz="1400" b="0"/>
              <a:t>	SMULL	R4, R8, R2, R3	; R4 = bits 0 to 31 of R2xR3														; R8 = bits 32 to 63 of R2 x R3</a:t>
            </a:r>
            <a:br>
              <a:rPr lang="en-GB" sz="1400" b="0"/>
            </a:br>
            <a:r>
              <a:rPr lang="en-GB" sz="1400" b="0"/>
              <a:t>UMULL	R6, R8, R0, R1	; R6, R8 = R0 x R1</a:t>
            </a:r>
            <a:br>
              <a:rPr lang="en-GB" sz="1400" b="0"/>
            </a:br>
            <a:r>
              <a:rPr lang="en-GB" sz="1400" b="0"/>
              <a:t>UMLAL	R5, R8, R0, R1	; R5, R8 = R0 x R1 + R5, R8</a:t>
            </a:r>
          </a:p>
          <a:p>
            <a:pPr defTabSz="392113">
              <a:spcBef>
                <a:spcPts val="500"/>
              </a:spcBef>
              <a:spcAft>
                <a:spcPts val="500"/>
              </a:spcAft>
              <a:buFontTx/>
              <a:buNone/>
            </a:pPr>
            <a:r>
              <a:rPr lang="en-GB" sz="1400" b="0"/>
              <a:t> </a:t>
            </a:r>
            <a:br>
              <a:rPr lang="en-GB" sz="1400" b="0"/>
            </a:br>
            <a:r>
              <a:rPr lang="en-GB" sz="1400" b="0"/>
              <a:t/>
            </a:r>
            <a:br>
              <a:rPr lang="en-GB" sz="1400" b="0"/>
            </a:br>
            <a:endParaRPr lang="en-GB" sz="1600"/>
          </a:p>
          <a:p>
            <a:pPr defTabSz="392113"/>
            <a:endParaRPr lang="en-GB" sz="180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r>
              <a:rPr lang="en-GB"/>
              <a:t>Load and Store Instructions (1/2)</a:t>
            </a:r>
          </a:p>
        </p:txBody>
      </p:sp>
      <p:sp>
        <p:nvSpPr>
          <p:cNvPr id="364547" name="Rectangle 3"/>
          <p:cNvSpPr>
            <a:spLocks noGrp="1" noChangeArrowheads="1"/>
          </p:cNvSpPr>
          <p:nvPr>
            <p:ph type="body" idx="1"/>
          </p:nvPr>
        </p:nvSpPr>
        <p:spPr>
          <a:xfrm>
            <a:off x="1143000" y="1371600"/>
            <a:ext cx="7848600" cy="5181600"/>
          </a:xfrm>
        </p:spPr>
        <p:txBody>
          <a:bodyPr/>
          <a:lstStyle/>
          <a:p>
            <a:r>
              <a:rPr lang="en-GB"/>
              <a:t>Load and store instruction come in three types:</a:t>
            </a:r>
          </a:p>
          <a:p>
            <a:pPr lvl="1"/>
            <a:r>
              <a:rPr lang="en-GB"/>
              <a:t>load or store the value of a single register</a:t>
            </a:r>
          </a:p>
          <a:p>
            <a:pPr lvl="1"/>
            <a:r>
              <a:rPr lang="en-GB"/>
              <a:t>load and store multiple register values</a:t>
            </a:r>
          </a:p>
          <a:p>
            <a:pPr lvl="1"/>
            <a:r>
              <a:rPr lang="en-GB"/>
              <a:t>swap a register value with the value of a memory location</a:t>
            </a:r>
          </a:p>
          <a:p>
            <a:pPr lvl="1"/>
            <a:endParaRPr lang="en-GB" sz="2000"/>
          </a:p>
          <a:p>
            <a:r>
              <a:rPr lang="en-GB"/>
              <a:t>Load and store single register</a:t>
            </a:r>
          </a:p>
          <a:p>
            <a:pPr lvl="1"/>
            <a:r>
              <a:rPr lang="en-GB"/>
              <a:t>Load register instructions can load a 32-bit word, a 16-bit halfword or an 8-bit byte from memory into a register.</a:t>
            </a:r>
          </a:p>
          <a:p>
            <a:pPr lvl="1"/>
            <a:r>
              <a:rPr lang="en-GB"/>
              <a:t>Store register instructions can store a 32-bit word, a 16-bit halfword or an 8-bit byte from a register to memory.</a:t>
            </a:r>
          </a:p>
          <a:p>
            <a:pPr lvl="1"/>
            <a:r>
              <a:rPr lang="en-GB"/>
              <a:t>List of load and store single register:</a:t>
            </a:r>
          </a:p>
          <a:p>
            <a:pPr lvl="2"/>
            <a:r>
              <a:rPr lang="en-GB"/>
              <a:t>LDR/STR, Load/Store word</a:t>
            </a:r>
          </a:p>
          <a:p>
            <a:pPr lvl="2"/>
            <a:r>
              <a:rPr lang="en-GB"/>
              <a:t>LDRB/STRB, Load/Store byte</a:t>
            </a:r>
          </a:p>
          <a:p>
            <a:pPr lvl="2"/>
            <a:r>
              <a:rPr lang="en-GB"/>
              <a:t>LDRH/STRH, Load/Store unsigned halfword</a:t>
            </a:r>
          </a:p>
          <a:p>
            <a:pPr lvl="2"/>
            <a:r>
              <a:rPr lang="en-GB"/>
              <a:t>LDRSB, Load signed byte </a:t>
            </a:r>
          </a:p>
          <a:p>
            <a:pPr lvl="2"/>
            <a:r>
              <a:rPr lang="en-GB"/>
              <a:t>LDRSH, Load signed halfword </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1219200" y="152400"/>
            <a:ext cx="6400800" cy="762000"/>
          </a:xfrm>
          <a:noFill/>
          <a:ln/>
        </p:spPr>
        <p:txBody>
          <a:bodyPr/>
          <a:lstStyle/>
          <a:p>
            <a:r>
              <a:rPr lang="en-US"/>
              <a:t>ARM7TDMI Block Diagram</a:t>
            </a:r>
            <a:endParaRPr lang="en-GB"/>
          </a:p>
        </p:txBody>
      </p:sp>
      <p:graphicFrame>
        <p:nvGraphicFramePr>
          <p:cNvPr id="302085" name="Object 5"/>
          <p:cNvGraphicFramePr>
            <a:graphicFrameLocks noChangeAspect="1"/>
          </p:cNvGraphicFramePr>
          <p:nvPr/>
        </p:nvGraphicFramePr>
        <p:xfrm>
          <a:off x="4791075" y="1417638"/>
          <a:ext cx="4200525" cy="5059362"/>
        </p:xfrm>
        <a:graphic>
          <a:graphicData uri="http://schemas.openxmlformats.org/presentationml/2006/ole">
            <p:oleObj spid="_x0000_s302085" name="Photo Editor Photo" r:id="rId4" imgW="5038095" imgH="6066667" progId="MSPhotoEd.3">
              <p:embed/>
            </p:oleObj>
          </a:graphicData>
        </a:graphic>
      </p:graphicFrame>
      <p:sp>
        <p:nvSpPr>
          <p:cNvPr id="302087" name="Rectangle 7"/>
          <p:cNvSpPr>
            <a:spLocks noGrp="1" noChangeArrowheads="1"/>
          </p:cNvSpPr>
          <p:nvPr>
            <p:ph type="body" idx="1"/>
          </p:nvPr>
        </p:nvSpPr>
        <p:spPr>
          <a:xfrm>
            <a:off x="1143000" y="1371600"/>
            <a:ext cx="7848600" cy="5105400"/>
          </a:xfrm>
          <a:noFill/>
          <a:ln/>
        </p:spPr>
        <p:txBody>
          <a:bodyPr/>
          <a:lstStyle/>
          <a:p>
            <a:r>
              <a:rPr lang="en-GB" sz="1800"/>
              <a:t>Von Neumann Architecture</a:t>
            </a:r>
          </a:p>
          <a:p>
            <a:pPr>
              <a:lnSpc>
                <a:spcPct val="130000"/>
              </a:lnSpc>
            </a:pPr>
            <a:r>
              <a:rPr lang="en-GB" sz="1800"/>
              <a:t>3-stage pipeline </a:t>
            </a:r>
          </a:p>
          <a:p>
            <a:pPr lvl="1"/>
            <a:r>
              <a:rPr lang="en-GB" sz="1600"/>
              <a:t>fetch, decode, execute</a:t>
            </a:r>
          </a:p>
          <a:p>
            <a:pPr>
              <a:lnSpc>
                <a:spcPct val="130000"/>
              </a:lnSpc>
            </a:pPr>
            <a:r>
              <a:rPr lang="en-GB" sz="1800"/>
              <a:t>32-bit Data Bus</a:t>
            </a:r>
          </a:p>
          <a:p>
            <a:pPr>
              <a:lnSpc>
                <a:spcPct val="130000"/>
              </a:lnSpc>
            </a:pPr>
            <a:r>
              <a:rPr lang="en-GB" sz="1800"/>
              <a:t>32-bit Address Bus</a:t>
            </a:r>
          </a:p>
          <a:p>
            <a:pPr>
              <a:lnSpc>
                <a:spcPct val="130000"/>
              </a:lnSpc>
            </a:pPr>
            <a:r>
              <a:rPr lang="en-GB" sz="1800"/>
              <a:t>37 32-bit registers</a:t>
            </a:r>
          </a:p>
          <a:p>
            <a:pPr>
              <a:lnSpc>
                <a:spcPct val="130000"/>
              </a:lnSpc>
            </a:pPr>
            <a:r>
              <a:rPr lang="en-GB" sz="1800"/>
              <a:t>32-bit ARM instruction set</a:t>
            </a:r>
          </a:p>
          <a:p>
            <a:pPr>
              <a:lnSpc>
                <a:spcPct val="130000"/>
              </a:lnSpc>
            </a:pPr>
            <a:r>
              <a:rPr lang="en-GB" sz="1800"/>
              <a:t>16-bit THUMB instruction set</a:t>
            </a:r>
          </a:p>
          <a:p>
            <a:pPr>
              <a:lnSpc>
                <a:spcPct val="130000"/>
              </a:lnSpc>
            </a:pPr>
            <a:r>
              <a:rPr lang="en-GB" sz="1800"/>
              <a:t>32x8 Multiplier</a:t>
            </a:r>
          </a:p>
          <a:p>
            <a:pPr>
              <a:lnSpc>
                <a:spcPct val="130000"/>
              </a:lnSpc>
            </a:pPr>
            <a:r>
              <a:rPr lang="en-GB" sz="1800"/>
              <a:t>Barrel Shifter</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r>
              <a:rPr lang="en-GB"/>
              <a:t>Load and Store Instructions (2/2)</a:t>
            </a:r>
          </a:p>
        </p:txBody>
      </p:sp>
      <p:sp>
        <p:nvSpPr>
          <p:cNvPr id="366595" name="Rectangle 3"/>
          <p:cNvSpPr>
            <a:spLocks noGrp="1" noChangeArrowheads="1"/>
          </p:cNvSpPr>
          <p:nvPr>
            <p:ph type="body" idx="1"/>
          </p:nvPr>
        </p:nvSpPr>
        <p:spPr>
          <a:xfrm>
            <a:off x="1143000" y="1371600"/>
            <a:ext cx="7848600" cy="5181600"/>
          </a:xfrm>
        </p:spPr>
        <p:txBody>
          <a:bodyPr/>
          <a:lstStyle/>
          <a:p>
            <a:pPr defTabSz="520700"/>
            <a:r>
              <a:rPr lang="en-GB" sz="1800"/>
              <a:t>Load and Store multiple registers</a:t>
            </a:r>
            <a:endParaRPr lang="en-GB" b="0"/>
          </a:p>
          <a:p>
            <a:pPr lvl="1" defTabSz="520700"/>
            <a:r>
              <a:rPr lang="en-GB" sz="1600"/>
              <a:t>Load and Store multiple instructions perform a block transfer of any number of the general purpose registers to or from memory</a:t>
            </a:r>
          </a:p>
          <a:p>
            <a:pPr lvl="1" defTabSz="520700"/>
            <a:r>
              <a:rPr lang="en-GB" sz="1600"/>
              <a:t>Four addressing modes are provided: </a:t>
            </a:r>
          </a:p>
          <a:p>
            <a:pPr lvl="2" defTabSz="520700"/>
            <a:r>
              <a:rPr lang="en-GB" sz="1400"/>
              <a:t>pre-increment </a:t>
            </a:r>
          </a:p>
          <a:p>
            <a:pPr lvl="2" defTabSz="520700"/>
            <a:r>
              <a:rPr lang="en-GB" sz="1400"/>
              <a:t>post-increment</a:t>
            </a:r>
          </a:p>
          <a:p>
            <a:pPr lvl="2" defTabSz="520700"/>
            <a:r>
              <a:rPr lang="en-GB" sz="1400"/>
              <a:t>pre-decrement</a:t>
            </a:r>
          </a:p>
          <a:p>
            <a:pPr lvl="2" defTabSz="520700"/>
            <a:r>
              <a:rPr lang="en-GB" sz="1400"/>
              <a:t>post-decrement </a:t>
            </a:r>
          </a:p>
          <a:p>
            <a:pPr lvl="1" defTabSz="520700"/>
            <a:r>
              <a:rPr lang="en-GB" sz="1600"/>
              <a:t>List of load and store multiple instructions</a:t>
            </a:r>
            <a:endParaRPr lang="en-GB"/>
          </a:p>
          <a:p>
            <a:pPr lvl="2" defTabSz="520700"/>
            <a:r>
              <a:rPr lang="en-GB" sz="1400"/>
              <a:t>LDM, Load multiple</a:t>
            </a:r>
          </a:p>
          <a:p>
            <a:pPr lvl="2" defTabSz="520700"/>
            <a:r>
              <a:rPr lang="en-GB" sz="1400"/>
              <a:t>STM, Store multiple</a:t>
            </a:r>
          </a:p>
          <a:p>
            <a:pPr lvl="2" defTabSz="520700"/>
            <a:endParaRPr lang="en-GB"/>
          </a:p>
          <a:p>
            <a:pPr defTabSz="520700"/>
            <a:r>
              <a:rPr lang="en-GB" sz="1800"/>
              <a:t>Swap a register value with the value of a memory location</a:t>
            </a:r>
            <a:endParaRPr lang="en-GB" b="0"/>
          </a:p>
          <a:p>
            <a:pPr lvl="1" defTabSz="520700"/>
            <a:r>
              <a:rPr lang="en-GB" sz="1600"/>
              <a:t>Swap can load a value from a register-specified memory location, store the contents of a register to the same memory location, then write the loaded value to a register. </a:t>
            </a:r>
          </a:p>
          <a:p>
            <a:pPr lvl="1" defTabSz="520700"/>
            <a:r>
              <a:rPr lang="en-GB" sz="1600"/>
              <a:t>List of semaphore instructions</a:t>
            </a:r>
            <a:endParaRPr lang="en-GB"/>
          </a:p>
          <a:p>
            <a:pPr lvl="2" defTabSz="520700"/>
            <a:r>
              <a:rPr lang="en-GB" sz="1400"/>
              <a:t>SWP, Swap </a:t>
            </a:r>
          </a:p>
          <a:p>
            <a:pPr lvl="2" defTabSz="520700"/>
            <a:r>
              <a:rPr lang="en-GB" sz="1400"/>
              <a:t>SWPB, Swap Byte</a:t>
            </a:r>
            <a:r>
              <a:rPr lang="en-GB"/>
              <a:t> </a:t>
            </a:r>
            <a:endParaRPr lang="en-GB" sz="140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body" idx="1"/>
          </p:nvPr>
        </p:nvSpPr>
        <p:spPr>
          <a:xfrm>
            <a:off x="1143000" y="1371600"/>
            <a:ext cx="7848600" cy="5105400"/>
          </a:xfrm>
          <a:ln/>
        </p:spPr>
        <p:txBody>
          <a:bodyPr/>
          <a:lstStyle/>
          <a:p>
            <a:r>
              <a:rPr lang="en-GB"/>
              <a:t>The Software Interrupt instruction enters supervisor mode in a controlled manner:</a:t>
            </a:r>
          </a:p>
          <a:p>
            <a:pPr lvl="1"/>
            <a:r>
              <a:rPr lang="en-GB"/>
              <a:t>The instruction causes the software interrupt trap to be taken, which effects the mode change</a:t>
            </a:r>
          </a:p>
          <a:p>
            <a:pPr lvl="1"/>
            <a:r>
              <a:rPr lang="en-GB"/>
              <a:t>If the SWI vector address is suitably protected (by external memory management hardware) from modification by the user, a fully protected operating system may be constructed.</a:t>
            </a:r>
          </a:p>
          <a:p>
            <a:pPr lvl="1"/>
            <a:endParaRPr lang="en-GB"/>
          </a:p>
          <a:p>
            <a:r>
              <a:rPr lang="en-GB"/>
              <a:t>The bottom 24 bits of the instruction are ignored by the processor, and may be used to communicate information to the supervisor code. </a:t>
            </a:r>
          </a:p>
        </p:txBody>
      </p:sp>
      <p:sp>
        <p:nvSpPr>
          <p:cNvPr id="218115" name="Rectangle 3"/>
          <p:cNvSpPr>
            <a:spLocks noGrp="1" noChangeArrowheads="1"/>
          </p:cNvSpPr>
          <p:nvPr>
            <p:ph type="title"/>
          </p:nvPr>
        </p:nvSpPr>
        <p:spPr>
          <a:xfrm>
            <a:off x="1219200" y="152400"/>
            <a:ext cx="6400800" cy="762000"/>
          </a:xfrm>
          <a:noFill/>
          <a:ln/>
        </p:spPr>
        <p:txBody>
          <a:bodyPr/>
          <a:lstStyle/>
          <a:p>
            <a:r>
              <a:rPr lang="en-US"/>
              <a:t>SWI : Software Interrupt</a:t>
            </a:r>
            <a:endParaRPr lang="en-GB"/>
          </a:p>
        </p:txBody>
      </p:sp>
      <p:graphicFrame>
        <p:nvGraphicFramePr>
          <p:cNvPr id="218165" name="Object 53"/>
          <p:cNvGraphicFramePr>
            <a:graphicFrameLocks noChangeAspect="1"/>
          </p:cNvGraphicFramePr>
          <p:nvPr/>
        </p:nvGraphicFramePr>
        <p:xfrm>
          <a:off x="1652588" y="5224463"/>
          <a:ext cx="6805612" cy="1023937"/>
        </p:xfrm>
        <a:graphic>
          <a:graphicData uri="http://schemas.openxmlformats.org/presentationml/2006/ole">
            <p:oleObj spid="_x0000_s218165" name="Photo Editor Photo" r:id="rId4" imgW="6323810" imgH="952633" progId="MSPhotoEd.3">
              <p:embed/>
            </p:oleObj>
          </a:graphicData>
        </a:graphic>
      </p:graphicFrame>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ctrTitle"/>
          </p:nvPr>
        </p:nvSpPr>
        <p:spPr/>
        <p:txBody>
          <a:bodyPr/>
          <a:lstStyle/>
          <a:p>
            <a:r>
              <a:rPr lang="en-GB" sz="3600"/>
              <a:t>THUMB Instruction Set</a:t>
            </a:r>
            <a:endParaRPr lang="en-GB"/>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a:xfrm>
            <a:off x="1219200" y="152400"/>
            <a:ext cx="6400800" cy="762000"/>
          </a:xfrm>
          <a:noFill/>
          <a:ln/>
        </p:spPr>
        <p:txBody>
          <a:bodyPr/>
          <a:lstStyle/>
          <a:p>
            <a:r>
              <a:rPr lang="en-US"/>
              <a:t>Summary</a:t>
            </a:r>
            <a:endParaRPr lang="en-GB"/>
          </a:p>
        </p:txBody>
      </p:sp>
      <p:graphicFrame>
        <p:nvGraphicFramePr>
          <p:cNvPr id="297989" name="Object 5"/>
          <p:cNvGraphicFramePr>
            <a:graphicFrameLocks noChangeAspect="1"/>
          </p:cNvGraphicFramePr>
          <p:nvPr/>
        </p:nvGraphicFramePr>
        <p:xfrm>
          <a:off x="2395538" y="1335088"/>
          <a:ext cx="5300662" cy="5218112"/>
        </p:xfrm>
        <a:graphic>
          <a:graphicData uri="http://schemas.openxmlformats.org/presentationml/2006/ole">
            <p:oleObj spid="_x0000_s297989" name="Photo Editor Photo" r:id="rId4" imgW="6144483" imgH="6047619" progId="MSPhotoEd.3">
              <p:embed/>
            </p:oleObj>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body" idx="1"/>
          </p:nvPr>
        </p:nvSpPr>
        <p:spPr>
          <a:xfrm>
            <a:off x="1143000" y="1371600"/>
            <a:ext cx="7848600" cy="5105400"/>
          </a:xfrm>
          <a:noFill/>
          <a:ln/>
        </p:spPr>
        <p:txBody>
          <a:bodyPr/>
          <a:lstStyle/>
          <a:p>
            <a:pPr>
              <a:lnSpc>
                <a:spcPct val="90000"/>
              </a:lnSpc>
            </a:pPr>
            <a:r>
              <a:rPr lang="en-US"/>
              <a:t>The Thumb instruction set is a subset of the ARM instruction set, optimized for code density.</a:t>
            </a:r>
          </a:p>
          <a:p>
            <a:pPr>
              <a:lnSpc>
                <a:spcPct val="90000"/>
              </a:lnSpc>
            </a:pPr>
            <a:endParaRPr lang="en-US"/>
          </a:p>
          <a:p>
            <a:r>
              <a:rPr lang="en-US"/>
              <a:t>Almost every Thumb instructions have an ARM instructions equivalent:</a:t>
            </a:r>
          </a:p>
          <a:p>
            <a:pPr lvl="1"/>
            <a:r>
              <a:rPr lang="en-US" sz="1600"/>
              <a:t>ADD Rd, #Offset8  &lt;&gt; ADDS Rd, Rd, #Offset8</a:t>
            </a:r>
          </a:p>
          <a:p>
            <a:pPr lvl="1"/>
            <a:endParaRPr lang="en-US"/>
          </a:p>
          <a:p>
            <a:pPr>
              <a:lnSpc>
                <a:spcPct val="90000"/>
              </a:lnSpc>
            </a:pPr>
            <a:r>
              <a:rPr lang="en-US"/>
              <a:t>Inline expansion of Thumb Instruction to ARM Instruction</a:t>
            </a:r>
          </a:p>
          <a:p>
            <a:pPr lvl="1"/>
            <a:r>
              <a:rPr lang="en-US" sz="1600"/>
              <a:t>Real time decompression</a:t>
            </a:r>
          </a:p>
          <a:p>
            <a:pPr lvl="1"/>
            <a:r>
              <a:rPr lang="en-US" sz="1600"/>
              <a:t>Thumb instructions are not actually executed on the core</a:t>
            </a:r>
          </a:p>
          <a:p>
            <a:pPr lvl="1"/>
            <a:endParaRPr lang="en-US"/>
          </a:p>
          <a:p>
            <a:pPr>
              <a:lnSpc>
                <a:spcPct val="90000"/>
              </a:lnSpc>
            </a:pPr>
            <a:r>
              <a:rPr lang="en-US"/>
              <a:t>The core needs to know whether it is reading Thumb instructions or ARM instructions.</a:t>
            </a:r>
          </a:p>
          <a:p>
            <a:pPr lvl="1"/>
            <a:r>
              <a:rPr lang="en-US" sz="1600"/>
              <a:t>Core has two execution states - ARM and Thumb</a:t>
            </a:r>
          </a:p>
          <a:p>
            <a:pPr lvl="1"/>
            <a:r>
              <a:rPr lang="en-US" sz="1600"/>
              <a:t>Core does not have a mixed 16 and 32 bit instruction set.</a:t>
            </a:r>
            <a:endParaRPr lang="en-US"/>
          </a:p>
          <a:p>
            <a:pPr lvl="1"/>
            <a:endParaRPr lang="en-US"/>
          </a:p>
          <a:p>
            <a:endParaRPr lang="en-GB"/>
          </a:p>
        </p:txBody>
      </p:sp>
      <p:sp>
        <p:nvSpPr>
          <p:cNvPr id="397315" name="Rectangle 3"/>
          <p:cNvSpPr>
            <a:spLocks noGrp="1" noChangeArrowheads="1"/>
          </p:cNvSpPr>
          <p:nvPr>
            <p:ph type="title"/>
          </p:nvPr>
        </p:nvSpPr>
        <p:spPr>
          <a:xfrm>
            <a:off x="1219200" y="152400"/>
            <a:ext cx="6400800" cy="762000"/>
          </a:xfrm>
          <a:noFill/>
          <a:ln/>
        </p:spPr>
        <p:txBody>
          <a:bodyPr/>
          <a:lstStyle/>
          <a:p>
            <a:r>
              <a:rPr lang="en-US"/>
              <a:t>How Does Thumb Work ?</a:t>
            </a:r>
            <a:endParaRPr lang="en-GB"/>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a:xfrm>
            <a:off x="1219200" y="152400"/>
            <a:ext cx="6400800" cy="762000"/>
          </a:xfrm>
          <a:noFill/>
          <a:ln/>
        </p:spPr>
        <p:txBody>
          <a:bodyPr/>
          <a:lstStyle/>
          <a:p>
            <a:r>
              <a:rPr lang="en-US" sz="2400"/>
              <a:t>Thumb Instruction Set Decompression</a:t>
            </a:r>
            <a:endParaRPr lang="en-GB"/>
          </a:p>
        </p:txBody>
      </p:sp>
      <p:grpSp>
        <p:nvGrpSpPr>
          <p:cNvPr id="395267" name="Group 3"/>
          <p:cNvGrpSpPr>
            <a:grpSpLocks/>
          </p:cNvGrpSpPr>
          <p:nvPr/>
        </p:nvGrpSpPr>
        <p:grpSpPr bwMode="auto">
          <a:xfrm>
            <a:off x="1473200" y="1439863"/>
            <a:ext cx="7366000" cy="4579937"/>
            <a:chOff x="556" y="871"/>
            <a:chExt cx="4640" cy="2885"/>
          </a:xfrm>
        </p:grpSpPr>
        <p:sp>
          <p:nvSpPr>
            <p:cNvPr id="395268" name="Rectangle 4"/>
            <p:cNvSpPr>
              <a:spLocks noChangeArrowheads="1"/>
            </p:cNvSpPr>
            <p:nvPr/>
          </p:nvSpPr>
          <p:spPr bwMode="auto">
            <a:xfrm>
              <a:off x="583" y="2978"/>
              <a:ext cx="4594" cy="280"/>
            </a:xfrm>
            <a:prstGeom prst="rect">
              <a:avLst/>
            </a:prstGeom>
            <a:noFill/>
            <a:ln w="12700">
              <a:solidFill>
                <a:schemeClr val="tx1"/>
              </a:solidFill>
              <a:miter lim="800000"/>
              <a:headEnd/>
              <a:tailEnd/>
            </a:ln>
            <a:effectLst/>
          </p:spPr>
          <p:txBody>
            <a:bodyPr wrap="none" anchor="ctr"/>
            <a:lstStyle/>
            <a:p>
              <a:endParaRPr lang="en-GB"/>
            </a:p>
          </p:txBody>
        </p:sp>
        <p:sp>
          <p:nvSpPr>
            <p:cNvPr id="395269" name="Line 5"/>
            <p:cNvSpPr>
              <a:spLocks noChangeShapeType="1"/>
            </p:cNvSpPr>
            <p:nvPr/>
          </p:nvSpPr>
          <p:spPr bwMode="auto">
            <a:xfrm flipH="1">
              <a:off x="1153" y="2984"/>
              <a:ext cx="1" cy="274"/>
            </a:xfrm>
            <a:prstGeom prst="line">
              <a:avLst/>
            </a:prstGeom>
            <a:noFill/>
            <a:ln w="12700">
              <a:solidFill>
                <a:schemeClr val="tx1"/>
              </a:solidFill>
              <a:round/>
              <a:headEnd type="none" w="sm" len="sm"/>
              <a:tailEnd type="none" w="sm" len="sm"/>
            </a:ln>
            <a:effectLst/>
          </p:spPr>
          <p:txBody>
            <a:bodyPr wrap="none" anchor="ctr"/>
            <a:lstStyle/>
            <a:p>
              <a:endParaRPr lang="en-GB"/>
            </a:p>
          </p:txBody>
        </p:sp>
        <p:sp>
          <p:nvSpPr>
            <p:cNvPr id="395270" name="Line 6"/>
            <p:cNvSpPr>
              <a:spLocks noChangeShapeType="1"/>
            </p:cNvSpPr>
            <p:nvPr/>
          </p:nvSpPr>
          <p:spPr bwMode="auto">
            <a:xfrm flipH="1">
              <a:off x="2304" y="2984"/>
              <a:ext cx="1" cy="274"/>
            </a:xfrm>
            <a:prstGeom prst="line">
              <a:avLst/>
            </a:prstGeom>
            <a:noFill/>
            <a:ln w="12700">
              <a:solidFill>
                <a:schemeClr val="tx1"/>
              </a:solidFill>
              <a:round/>
              <a:headEnd type="none" w="sm" len="sm"/>
              <a:tailEnd type="none" w="sm" len="sm"/>
            </a:ln>
            <a:effectLst/>
          </p:spPr>
          <p:txBody>
            <a:bodyPr wrap="none" anchor="ctr"/>
            <a:lstStyle/>
            <a:p>
              <a:endParaRPr lang="en-GB"/>
            </a:p>
          </p:txBody>
        </p:sp>
        <p:sp>
          <p:nvSpPr>
            <p:cNvPr id="395271" name="Line 7"/>
            <p:cNvSpPr>
              <a:spLocks noChangeShapeType="1"/>
            </p:cNvSpPr>
            <p:nvPr/>
          </p:nvSpPr>
          <p:spPr bwMode="auto">
            <a:xfrm flipH="1">
              <a:off x="2879" y="2984"/>
              <a:ext cx="1" cy="274"/>
            </a:xfrm>
            <a:prstGeom prst="line">
              <a:avLst/>
            </a:prstGeom>
            <a:noFill/>
            <a:ln w="12700">
              <a:solidFill>
                <a:schemeClr val="tx1"/>
              </a:solidFill>
              <a:round/>
              <a:headEnd type="none" w="sm" len="sm"/>
              <a:tailEnd type="none" w="sm" len="sm"/>
            </a:ln>
            <a:effectLst/>
          </p:spPr>
          <p:txBody>
            <a:bodyPr wrap="none" anchor="ctr"/>
            <a:lstStyle/>
            <a:p>
              <a:endParaRPr lang="en-GB"/>
            </a:p>
          </p:txBody>
        </p:sp>
        <p:sp>
          <p:nvSpPr>
            <p:cNvPr id="395272" name="Line 8"/>
            <p:cNvSpPr>
              <a:spLocks noChangeShapeType="1"/>
            </p:cNvSpPr>
            <p:nvPr/>
          </p:nvSpPr>
          <p:spPr bwMode="auto">
            <a:xfrm flipH="1">
              <a:off x="3454" y="2984"/>
              <a:ext cx="1" cy="274"/>
            </a:xfrm>
            <a:prstGeom prst="line">
              <a:avLst/>
            </a:prstGeom>
            <a:noFill/>
            <a:ln w="12700">
              <a:solidFill>
                <a:schemeClr val="tx1"/>
              </a:solidFill>
              <a:round/>
              <a:headEnd type="none" w="sm" len="sm"/>
              <a:tailEnd type="none" w="sm" len="sm"/>
            </a:ln>
            <a:effectLst/>
          </p:spPr>
          <p:txBody>
            <a:bodyPr wrap="none" anchor="ctr"/>
            <a:lstStyle/>
            <a:p>
              <a:endParaRPr lang="en-GB"/>
            </a:p>
          </p:txBody>
        </p:sp>
        <p:sp>
          <p:nvSpPr>
            <p:cNvPr id="395273" name="Rectangle 9"/>
            <p:cNvSpPr>
              <a:spLocks noChangeArrowheads="1"/>
            </p:cNvSpPr>
            <p:nvPr/>
          </p:nvSpPr>
          <p:spPr bwMode="auto">
            <a:xfrm>
              <a:off x="1192" y="3045"/>
              <a:ext cx="442" cy="162"/>
            </a:xfrm>
            <a:prstGeom prst="rect">
              <a:avLst/>
            </a:prstGeom>
            <a:noFill/>
            <a:ln w="9525">
              <a:noFill/>
              <a:miter lim="800000"/>
              <a:headEnd/>
              <a:tailEnd/>
            </a:ln>
            <a:effectLst/>
          </p:spPr>
          <p:txBody>
            <a:bodyPr lIns="92075" tIns="46038" rIns="92075" bIns="46038">
              <a:spAutoFit/>
            </a:bodyPr>
            <a:lstStyle/>
            <a:p>
              <a:pPr algn="l" defTabSz="912813" eaLnBrk="0" hangingPunct="0">
                <a:lnSpc>
                  <a:spcPct val="90000"/>
                </a:lnSpc>
                <a:spcBef>
                  <a:spcPct val="0"/>
                </a:spcBef>
              </a:pPr>
              <a:r>
                <a:rPr lang="en-US" sz="1200" b="1"/>
                <a:t>0 0  1</a:t>
              </a:r>
            </a:p>
          </p:txBody>
        </p:sp>
        <p:sp>
          <p:nvSpPr>
            <p:cNvPr id="395274" name="Rectangle 10"/>
            <p:cNvSpPr>
              <a:spLocks noChangeArrowheads="1"/>
            </p:cNvSpPr>
            <p:nvPr/>
          </p:nvSpPr>
          <p:spPr bwMode="auto">
            <a:xfrm>
              <a:off x="617" y="3045"/>
              <a:ext cx="409" cy="162"/>
            </a:xfrm>
            <a:prstGeom prst="rect">
              <a:avLst/>
            </a:prstGeom>
            <a:noFill/>
            <a:ln w="9525">
              <a:noFill/>
              <a:miter lim="800000"/>
              <a:headEnd/>
              <a:tailEnd/>
            </a:ln>
            <a:effectLst/>
          </p:spPr>
          <p:txBody>
            <a:bodyPr wrap="none" lIns="92075" tIns="46038" rIns="92075" bIns="46038">
              <a:spAutoFit/>
            </a:bodyPr>
            <a:lstStyle/>
            <a:p>
              <a:pPr algn="l" defTabSz="912813" eaLnBrk="0" hangingPunct="0">
                <a:lnSpc>
                  <a:spcPct val="90000"/>
                </a:lnSpc>
                <a:spcBef>
                  <a:spcPct val="0"/>
                </a:spcBef>
              </a:pPr>
              <a:r>
                <a:rPr lang="en-US" sz="1200" b="1"/>
                <a:t>1 1 1 0</a:t>
              </a:r>
            </a:p>
          </p:txBody>
        </p:sp>
        <p:sp>
          <p:nvSpPr>
            <p:cNvPr id="395275" name="Rectangle 11"/>
            <p:cNvSpPr>
              <a:spLocks noChangeArrowheads="1"/>
            </p:cNvSpPr>
            <p:nvPr/>
          </p:nvSpPr>
          <p:spPr bwMode="auto">
            <a:xfrm>
              <a:off x="569" y="2820"/>
              <a:ext cx="222" cy="162"/>
            </a:xfrm>
            <a:prstGeom prst="rect">
              <a:avLst/>
            </a:prstGeom>
            <a:noFill/>
            <a:ln w="9525">
              <a:noFill/>
              <a:miter lim="800000"/>
              <a:headEnd/>
              <a:tailEnd/>
            </a:ln>
            <a:effectLst/>
          </p:spPr>
          <p:txBody>
            <a:bodyPr wrap="none" lIns="92075" tIns="46038" rIns="92075" bIns="46038">
              <a:spAutoFit/>
            </a:bodyPr>
            <a:lstStyle/>
            <a:p>
              <a:pPr algn="l" defTabSz="912813" eaLnBrk="0" hangingPunct="0">
                <a:lnSpc>
                  <a:spcPct val="90000"/>
                </a:lnSpc>
                <a:spcBef>
                  <a:spcPct val="0"/>
                </a:spcBef>
              </a:pPr>
              <a:r>
                <a:rPr lang="en-US" sz="1200" b="1"/>
                <a:t>31</a:t>
              </a:r>
            </a:p>
          </p:txBody>
        </p:sp>
        <p:sp>
          <p:nvSpPr>
            <p:cNvPr id="395276" name="Rectangle 12"/>
            <p:cNvSpPr>
              <a:spLocks noChangeArrowheads="1"/>
            </p:cNvSpPr>
            <p:nvPr/>
          </p:nvSpPr>
          <p:spPr bwMode="auto">
            <a:xfrm>
              <a:off x="5027" y="2820"/>
              <a:ext cx="169" cy="162"/>
            </a:xfrm>
            <a:prstGeom prst="rect">
              <a:avLst/>
            </a:prstGeom>
            <a:noFill/>
            <a:ln w="9525">
              <a:noFill/>
              <a:miter lim="800000"/>
              <a:headEnd/>
              <a:tailEnd/>
            </a:ln>
            <a:effectLst/>
          </p:spPr>
          <p:txBody>
            <a:bodyPr wrap="none" lIns="92075" tIns="46038" rIns="92075" bIns="46038">
              <a:spAutoFit/>
            </a:bodyPr>
            <a:lstStyle/>
            <a:p>
              <a:pPr algn="l" defTabSz="912813" eaLnBrk="0" hangingPunct="0">
                <a:lnSpc>
                  <a:spcPct val="90000"/>
                </a:lnSpc>
                <a:spcBef>
                  <a:spcPct val="0"/>
                </a:spcBef>
              </a:pPr>
              <a:r>
                <a:rPr lang="en-US" sz="1200" b="1"/>
                <a:t>0</a:t>
              </a:r>
            </a:p>
          </p:txBody>
        </p:sp>
        <p:sp>
          <p:nvSpPr>
            <p:cNvPr id="395277" name="Rectangle 13"/>
            <p:cNvSpPr>
              <a:spLocks noChangeArrowheads="1"/>
            </p:cNvSpPr>
            <p:nvPr/>
          </p:nvSpPr>
          <p:spPr bwMode="auto">
            <a:xfrm>
              <a:off x="2560" y="3045"/>
              <a:ext cx="244" cy="162"/>
            </a:xfrm>
            <a:prstGeom prst="rect">
              <a:avLst/>
            </a:prstGeom>
            <a:noFill/>
            <a:ln w="9525">
              <a:noFill/>
              <a:miter lim="800000"/>
              <a:headEnd/>
              <a:tailEnd/>
            </a:ln>
            <a:effectLst/>
          </p:spPr>
          <p:txBody>
            <a:bodyPr wrap="none" lIns="92075" tIns="46038" rIns="92075" bIns="46038">
              <a:spAutoFit/>
            </a:bodyPr>
            <a:lstStyle/>
            <a:p>
              <a:pPr algn="l" defTabSz="912813" eaLnBrk="0" hangingPunct="0">
                <a:lnSpc>
                  <a:spcPct val="90000"/>
                </a:lnSpc>
                <a:spcBef>
                  <a:spcPct val="0"/>
                </a:spcBef>
              </a:pPr>
              <a:r>
                <a:rPr lang="en-US" sz="1200" b="1"/>
                <a:t>Rd</a:t>
              </a:r>
            </a:p>
          </p:txBody>
        </p:sp>
        <p:sp>
          <p:nvSpPr>
            <p:cNvPr id="395278" name="Rectangle 14"/>
            <p:cNvSpPr>
              <a:spLocks noChangeArrowheads="1"/>
            </p:cNvSpPr>
            <p:nvPr/>
          </p:nvSpPr>
          <p:spPr bwMode="auto">
            <a:xfrm>
              <a:off x="3128" y="3045"/>
              <a:ext cx="244" cy="162"/>
            </a:xfrm>
            <a:prstGeom prst="rect">
              <a:avLst/>
            </a:prstGeom>
            <a:noFill/>
            <a:ln w="9525">
              <a:noFill/>
              <a:miter lim="800000"/>
              <a:headEnd/>
              <a:tailEnd/>
            </a:ln>
            <a:effectLst/>
          </p:spPr>
          <p:txBody>
            <a:bodyPr wrap="none" lIns="92075" tIns="46038" rIns="92075" bIns="46038">
              <a:spAutoFit/>
            </a:bodyPr>
            <a:lstStyle/>
            <a:p>
              <a:pPr algn="l" defTabSz="912813" eaLnBrk="0" hangingPunct="0">
                <a:lnSpc>
                  <a:spcPct val="90000"/>
                </a:lnSpc>
                <a:spcBef>
                  <a:spcPct val="0"/>
                </a:spcBef>
              </a:pPr>
              <a:r>
                <a:rPr lang="en-US" sz="1200" b="1"/>
                <a:t>Rd</a:t>
              </a:r>
            </a:p>
          </p:txBody>
        </p:sp>
        <p:sp>
          <p:nvSpPr>
            <p:cNvPr id="395279" name="Rectangle 15"/>
            <p:cNvSpPr>
              <a:spLocks noChangeArrowheads="1"/>
            </p:cNvSpPr>
            <p:nvPr/>
          </p:nvSpPr>
          <p:spPr bwMode="auto">
            <a:xfrm>
              <a:off x="1168" y="1206"/>
              <a:ext cx="2293" cy="279"/>
            </a:xfrm>
            <a:prstGeom prst="rect">
              <a:avLst/>
            </a:prstGeom>
            <a:noFill/>
            <a:ln w="12700">
              <a:solidFill>
                <a:schemeClr val="tx1"/>
              </a:solidFill>
              <a:miter lim="800000"/>
              <a:headEnd/>
              <a:tailEnd/>
            </a:ln>
            <a:effectLst/>
          </p:spPr>
          <p:txBody>
            <a:bodyPr wrap="none" anchor="ctr"/>
            <a:lstStyle/>
            <a:p>
              <a:endParaRPr lang="en-GB"/>
            </a:p>
          </p:txBody>
        </p:sp>
        <p:sp>
          <p:nvSpPr>
            <p:cNvPr id="395280" name="Line 16"/>
            <p:cNvSpPr>
              <a:spLocks noChangeShapeType="1"/>
            </p:cNvSpPr>
            <p:nvPr/>
          </p:nvSpPr>
          <p:spPr bwMode="auto">
            <a:xfrm>
              <a:off x="2315" y="1212"/>
              <a:ext cx="0" cy="277"/>
            </a:xfrm>
            <a:prstGeom prst="line">
              <a:avLst/>
            </a:prstGeom>
            <a:noFill/>
            <a:ln w="12700">
              <a:solidFill>
                <a:schemeClr val="tx1"/>
              </a:solidFill>
              <a:round/>
              <a:headEnd type="none" w="sm" len="sm"/>
              <a:tailEnd type="none" w="sm" len="sm"/>
            </a:ln>
            <a:effectLst/>
          </p:spPr>
          <p:txBody>
            <a:bodyPr wrap="none" anchor="ctr"/>
            <a:lstStyle/>
            <a:p>
              <a:endParaRPr lang="en-GB"/>
            </a:p>
          </p:txBody>
        </p:sp>
        <p:sp>
          <p:nvSpPr>
            <p:cNvPr id="395281" name="Line 17"/>
            <p:cNvSpPr>
              <a:spLocks noChangeShapeType="1"/>
            </p:cNvSpPr>
            <p:nvPr/>
          </p:nvSpPr>
          <p:spPr bwMode="auto">
            <a:xfrm>
              <a:off x="1931" y="1212"/>
              <a:ext cx="0" cy="277"/>
            </a:xfrm>
            <a:prstGeom prst="line">
              <a:avLst/>
            </a:prstGeom>
            <a:noFill/>
            <a:ln w="12700">
              <a:solidFill>
                <a:schemeClr val="tx1"/>
              </a:solidFill>
              <a:round/>
              <a:headEnd type="none" w="sm" len="sm"/>
              <a:tailEnd type="none" w="sm" len="sm"/>
            </a:ln>
            <a:effectLst/>
          </p:spPr>
          <p:txBody>
            <a:bodyPr wrap="none" anchor="ctr"/>
            <a:lstStyle/>
            <a:p>
              <a:endParaRPr lang="en-GB"/>
            </a:p>
          </p:txBody>
        </p:sp>
        <p:sp>
          <p:nvSpPr>
            <p:cNvPr id="395282" name="Rectangle 18"/>
            <p:cNvSpPr>
              <a:spLocks noChangeArrowheads="1"/>
            </p:cNvSpPr>
            <p:nvPr/>
          </p:nvSpPr>
          <p:spPr bwMode="auto">
            <a:xfrm>
              <a:off x="1202" y="1287"/>
              <a:ext cx="329" cy="162"/>
            </a:xfrm>
            <a:prstGeom prst="rect">
              <a:avLst/>
            </a:prstGeom>
            <a:noFill/>
            <a:ln w="9525">
              <a:noFill/>
              <a:miter lim="800000"/>
              <a:headEnd/>
              <a:tailEnd/>
            </a:ln>
            <a:effectLst/>
          </p:spPr>
          <p:txBody>
            <a:bodyPr wrap="none" lIns="92075" tIns="46038" rIns="92075" bIns="46038">
              <a:spAutoFit/>
            </a:bodyPr>
            <a:lstStyle/>
            <a:p>
              <a:pPr algn="l" defTabSz="912813" eaLnBrk="0" hangingPunct="0">
                <a:lnSpc>
                  <a:spcPct val="90000"/>
                </a:lnSpc>
                <a:spcBef>
                  <a:spcPct val="0"/>
                </a:spcBef>
              </a:pPr>
              <a:r>
                <a:rPr lang="en-US" sz="1200" b="1"/>
                <a:t>0 0 1</a:t>
              </a:r>
            </a:p>
          </p:txBody>
        </p:sp>
        <p:sp>
          <p:nvSpPr>
            <p:cNvPr id="395283" name="Rectangle 19"/>
            <p:cNvSpPr>
              <a:spLocks noChangeArrowheads="1"/>
            </p:cNvSpPr>
            <p:nvPr/>
          </p:nvSpPr>
          <p:spPr bwMode="auto">
            <a:xfrm>
              <a:off x="2017" y="1287"/>
              <a:ext cx="244" cy="162"/>
            </a:xfrm>
            <a:prstGeom prst="rect">
              <a:avLst/>
            </a:prstGeom>
            <a:noFill/>
            <a:ln w="9525">
              <a:noFill/>
              <a:miter lim="800000"/>
              <a:headEnd/>
              <a:tailEnd/>
            </a:ln>
            <a:effectLst/>
          </p:spPr>
          <p:txBody>
            <a:bodyPr wrap="none" lIns="92075" tIns="46038" rIns="92075" bIns="46038">
              <a:spAutoFit/>
            </a:bodyPr>
            <a:lstStyle/>
            <a:p>
              <a:pPr algn="l" defTabSz="912813" eaLnBrk="0" hangingPunct="0">
                <a:lnSpc>
                  <a:spcPct val="90000"/>
                </a:lnSpc>
                <a:spcBef>
                  <a:spcPct val="0"/>
                </a:spcBef>
              </a:pPr>
              <a:r>
                <a:rPr lang="en-US" sz="1200" b="1"/>
                <a:t>Rd</a:t>
              </a:r>
            </a:p>
          </p:txBody>
        </p:sp>
        <p:sp>
          <p:nvSpPr>
            <p:cNvPr id="395284" name="Rectangle 20"/>
            <p:cNvSpPr>
              <a:spLocks noChangeArrowheads="1"/>
            </p:cNvSpPr>
            <p:nvPr/>
          </p:nvSpPr>
          <p:spPr bwMode="auto">
            <a:xfrm>
              <a:off x="2544" y="1287"/>
              <a:ext cx="532" cy="162"/>
            </a:xfrm>
            <a:prstGeom prst="rect">
              <a:avLst/>
            </a:prstGeom>
            <a:noFill/>
            <a:ln w="9525">
              <a:noFill/>
              <a:miter lim="800000"/>
              <a:headEnd/>
              <a:tailEnd/>
            </a:ln>
            <a:effectLst/>
          </p:spPr>
          <p:txBody>
            <a:bodyPr wrap="none" lIns="92075" tIns="46038" rIns="92075" bIns="46038">
              <a:spAutoFit/>
            </a:bodyPr>
            <a:lstStyle/>
            <a:p>
              <a:pPr algn="l" defTabSz="912813" eaLnBrk="0" hangingPunct="0">
                <a:lnSpc>
                  <a:spcPct val="90000"/>
                </a:lnSpc>
                <a:spcBef>
                  <a:spcPct val="0"/>
                </a:spcBef>
              </a:pPr>
              <a:r>
                <a:rPr lang="en-US" sz="1200" b="1"/>
                <a:t>Constant</a:t>
              </a:r>
            </a:p>
          </p:txBody>
        </p:sp>
        <p:sp>
          <p:nvSpPr>
            <p:cNvPr id="395285" name="Rectangle 21"/>
            <p:cNvSpPr>
              <a:spLocks noChangeArrowheads="1"/>
            </p:cNvSpPr>
            <p:nvPr/>
          </p:nvSpPr>
          <p:spPr bwMode="auto">
            <a:xfrm>
              <a:off x="1154" y="1047"/>
              <a:ext cx="222" cy="162"/>
            </a:xfrm>
            <a:prstGeom prst="rect">
              <a:avLst/>
            </a:prstGeom>
            <a:noFill/>
            <a:ln w="9525">
              <a:noFill/>
              <a:miter lim="800000"/>
              <a:headEnd/>
              <a:tailEnd/>
            </a:ln>
            <a:effectLst/>
          </p:spPr>
          <p:txBody>
            <a:bodyPr wrap="none" lIns="92075" tIns="46038" rIns="92075" bIns="46038">
              <a:spAutoFit/>
            </a:bodyPr>
            <a:lstStyle/>
            <a:p>
              <a:pPr algn="l" defTabSz="912813" eaLnBrk="0" hangingPunct="0">
                <a:lnSpc>
                  <a:spcPct val="90000"/>
                </a:lnSpc>
                <a:spcBef>
                  <a:spcPct val="0"/>
                </a:spcBef>
              </a:pPr>
              <a:r>
                <a:rPr lang="en-US" sz="1200" b="1"/>
                <a:t>15</a:t>
              </a:r>
            </a:p>
          </p:txBody>
        </p:sp>
        <p:sp>
          <p:nvSpPr>
            <p:cNvPr id="395286" name="Rectangle 22"/>
            <p:cNvSpPr>
              <a:spLocks noChangeArrowheads="1"/>
            </p:cNvSpPr>
            <p:nvPr/>
          </p:nvSpPr>
          <p:spPr bwMode="auto">
            <a:xfrm>
              <a:off x="3311" y="1047"/>
              <a:ext cx="169" cy="162"/>
            </a:xfrm>
            <a:prstGeom prst="rect">
              <a:avLst/>
            </a:prstGeom>
            <a:noFill/>
            <a:ln w="9525">
              <a:noFill/>
              <a:miter lim="800000"/>
              <a:headEnd/>
              <a:tailEnd/>
            </a:ln>
            <a:effectLst/>
          </p:spPr>
          <p:txBody>
            <a:bodyPr wrap="none" lIns="92075" tIns="46038" rIns="92075" bIns="46038">
              <a:spAutoFit/>
            </a:bodyPr>
            <a:lstStyle/>
            <a:p>
              <a:pPr algn="l" defTabSz="912813" eaLnBrk="0" hangingPunct="0">
                <a:lnSpc>
                  <a:spcPct val="90000"/>
                </a:lnSpc>
                <a:spcBef>
                  <a:spcPct val="0"/>
                </a:spcBef>
              </a:pPr>
              <a:r>
                <a:rPr lang="en-US" sz="1200" b="1"/>
                <a:t>0</a:t>
              </a:r>
            </a:p>
          </p:txBody>
        </p:sp>
        <p:sp>
          <p:nvSpPr>
            <p:cNvPr id="395287" name="Line 23"/>
            <p:cNvSpPr>
              <a:spLocks noChangeShapeType="1"/>
            </p:cNvSpPr>
            <p:nvPr/>
          </p:nvSpPr>
          <p:spPr bwMode="auto">
            <a:xfrm>
              <a:off x="2938" y="1499"/>
              <a:ext cx="1476" cy="1475"/>
            </a:xfrm>
            <a:prstGeom prst="line">
              <a:avLst/>
            </a:prstGeom>
            <a:noFill/>
            <a:ln w="12700">
              <a:solidFill>
                <a:schemeClr val="tx1"/>
              </a:solidFill>
              <a:round/>
              <a:headEnd type="none" w="sm" len="sm"/>
              <a:tailEnd type="none" w="sm" len="sm"/>
            </a:ln>
            <a:effectLst/>
          </p:spPr>
          <p:txBody>
            <a:bodyPr wrap="none" anchor="ctr"/>
            <a:lstStyle/>
            <a:p>
              <a:endParaRPr lang="en-GB"/>
            </a:p>
          </p:txBody>
        </p:sp>
        <p:sp>
          <p:nvSpPr>
            <p:cNvPr id="395288" name="Line 24"/>
            <p:cNvSpPr>
              <a:spLocks noChangeShapeType="1"/>
            </p:cNvSpPr>
            <p:nvPr/>
          </p:nvSpPr>
          <p:spPr bwMode="auto">
            <a:xfrm flipV="1">
              <a:off x="3748" y="2644"/>
              <a:ext cx="325" cy="325"/>
            </a:xfrm>
            <a:prstGeom prst="line">
              <a:avLst/>
            </a:prstGeom>
            <a:noFill/>
            <a:ln w="12700">
              <a:solidFill>
                <a:schemeClr val="tx1"/>
              </a:solidFill>
              <a:round/>
              <a:headEnd type="none" w="sm" len="sm"/>
              <a:tailEnd type="none" w="sm" len="sm"/>
            </a:ln>
            <a:effectLst/>
          </p:spPr>
          <p:txBody>
            <a:bodyPr wrap="none" anchor="ctr"/>
            <a:lstStyle/>
            <a:p>
              <a:endParaRPr lang="en-GB"/>
            </a:p>
          </p:txBody>
        </p:sp>
        <p:sp>
          <p:nvSpPr>
            <p:cNvPr id="395289" name="Line 25"/>
            <p:cNvSpPr>
              <a:spLocks noChangeShapeType="1"/>
            </p:cNvSpPr>
            <p:nvPr/>
          </p:nvSpPr>
          <p:spPr bwMode="auto">
            <a:xfrm>
              <a:off x="2171" y="1499"/>
              <a:ext cx="997" cy="1475"/>
            </a:xfrm>
            <a:prstGeom prst="line">
              <a:avLst/>
            </a:prstGeom>
            <a:noFill/>
            <a:ln w="12700">
              <a:solidFill>
                <a:schemeClr val="tx1"/>
              </a:solidFill>
              <a:round/>
              <a:headEnd type="none" w="sm" len="sm"/>
              <a:tailEnd type="none" w="sm" len="sm"/>
            </a:ln>
            <a:effectLst/>
          </p:spPr>
          <p:txBody>
            <a:bodyPr wrap="none" anchor="ctr"/>
            <a:lstStyle/>
            <a:p>
              <a:endParaRPr lang="en-GB"/>
            </a:p>
          </p:txBody>
        </p:sp>
        <p:sp>
          <p:nvSpPr>
            <p:cNvPr id="395290" name="Line 26"/>
            <p:cNvSpPr>
              <a:spLocks noChangeShapeType="1"/>
            </p:cNvSpPr>
            <p:nvPr/>
          </p:nvSpPr>
          <p:spPr bwMode="auto">
            <a:xfrm>
              <a:off x="2123" y="1499"/>
              <a:ext cx="469" cy="1475"/>
            </a:xfrm>
            <a:prstGeom prst="line">
              <a:avLst/>
            </a:prstGeom>
            <a:noFill/>
            <a:ln w="12700">
              <a:solidFill>
                <a:schemeClr val="tx1"/>
              </a:solidFill>
              <a:round/>
              <a:headEnd type="none" w="sm" len="sm"/>
              <a:tailEnd type="none" w="sm" len="sm"/>
            </a:ln>
            <a:effectLst/>
          </p:spPr>
          <p:txBody>
            <a:bodyPr wrap="none" anchor="ctr"/>
            <a:lstStyle/>
            <a:p>
              <a:endParaRPr lang="en-GB"/>
            </a:p>
          </p:txBody>
        </p:sp>
        <p:sp>
          <p:nvSpPr>
            <p:cNvPr id="395291" name="Line 27"/>
            <p:cNvSpPr>
              <a:spLocks noChangeShapeType="1"/>
            </p:cNvSpPr>
            <p:nvPr/>
          </p:nvSpPr>
          <p:spPr bwMode="auto">
            <a:xfrm>
              <a:off x="867" y="2601"/>
              <a:ext cx="0" cy="373"/>
            </a:xfrm>
            <a:prstGeom prst="line">
              <a:avLst/>
            </a:prstGeom>
            <a:noFill/>
            <a:ln w="12700">
              <a:solidFill>
                <a:schemeClr val="tx1"/>
              </a:solidFill>
              <a:round/>
              <a:headEnd type="none" w="sm" len="sm"/>
              <a:tailEnd type="none" w="sm" len="sm"/>
            </a:ln>
            <a:effectLst/>
          </p:spPr>
          <p:txBody>
            <a:bodyPr wrap="none" anchor="ctr"/>
            <a:lstStyle/>
            <a:p>
              <a:endParaRPr lang="en-GB"/>
            </a:p>
          </p:txBody>
        </p:sp>
        <p:sp>
          <p:nvSpPr>
            <p:cNvPr id="395292" name="Rectangle 28"/>
            <p:cNvSpPr>
              <a:spLocks noChangeArrowheads="1"/>
            </p:cNvSpPr>
            <p:nvPr/>
          </p:nvSpPr>
          <p:spPr bwMode="auto">
            <a:xfrm>
              <a:off x="556" y="2307"/>
              <a:ext cx="550" cy="266"/>
            </a:xfrm>
            <a:prstGeom prst="rect">
              <a:avLst/>
            </a:prstGeom>
            <a:noFill/>
            <a:ln w="9525">
              <a:noFill/>
              <a:miter lim="800000"/>
              <a:headEnd/>
              <a:tailEnd/>
            </a:ln>
            <a:effectLst/>
          </p:spPr>
          <p:txBody>
            <a:bodyPr wrap="none" lIns="92075" tIns="46038" rIns="92075" bIns="46038">
              <a:spAutoFit/>
            </a:bodyPr>
            <a:lstStyle/>
            <a:p>
              <a:pPr defTabSz="912813" eaLnBrk="0" hangingPunct="0">
                <a:lnSpc>
                  <a:spcPct val="90000"/>
                </a:lnSpc>
                <a:spcBef>
                  <a:spcPct val="0"/>
                </a:spcBef>
              </a:pPr>
              <a:r>
                <a:rPr lang="en-US" sz="1200" b="1"/>
                <a:t>Always</a:t>
              </a:r>
            </a:p>
            <a:p>
              <a:pPr defTabSz="912813" eaLnBrk="0" hangingPunct="0">
                <a:lnSpc>
                  <a:spcPct val="90000"/>
                </a:lnSpc>
                <a:spcBef>
                  <a:spcPct val="0"/>
                </a:spcBef>
              </a:pPr>
              <a:r>
                <a:rPr lang="en-US" sz="1200" b="1"/>
                <a:t>condition</a:t>
              </a:r>
            </a:p>
          </p:txBody>
        </p:sp>
        <p:sp>
          <p:nvSpPr>
            <p:cNvPr id="395293" name="Line 29"/>
            <p:cNvSpPr>
              <a:spLocks noChangeShapeType="1"/>
            </p:cNvSpPr>
            <p:nvPr/>
          </p:nvSpPr>
          <p:spPr bwMode="auto">
            <a:xfrm>
              <a:off x="1634" y="1212"/>
              <a:ext cx="0" cy="277"/>
            </a:xfrm>
            <a:prstGeom prst="line">
              <a:avLst/>
            </a:prstGeom>
            <a:noFill/>
            <a:ln w="12700">
              <a:solidFill>
                <a:schemeClr val="tx1"/>
              </a:solidFill>
              <a:round/>
              <a:headEnd type="none" w="sm" len="sm"/>
              <a:tailEnd type="none" w="sm" len="sm"/>
            </a:ln>
            <a:effectLst/>
          </p:spPr>
          <p:txBody>
            <a:bodyPr wrap="none" anchor="ctr"/>
            <a:lstStyle/>
            <a:p>
              <a:endParaRPr lang="en-GB"/>
            </a:p>
          </p:txBody>
        </p:sp>
        <p:sp>
          <p:nvSpPr>
            <p:cNvPr id="395294" name="Rectangle 30"/>
            <p:cNvSpPr>
              <a:spLocks noChangeArrowheads="1"/>
            </p:cNvSpPr>
            <p:nvPr/>
          </p:nvSpPr>
          <p:spPr bwMode="auto">
            <a:xfrm>
              <a:off x="1634" y="1287"/>
              <a:ext cx="249" cy="162"/>
            </a:xfrm>
            <a:prstGeom prst="rect">
              <a:avLst/>
            </a:prstGeom>
            <a:noFill/>
            <a:ln w="9525">
              <a:noFill/>
              <a:miter lim="800000"/>
              <a:headEnd/>
              <a:tailEnd/>
            </a:ln>
            <a:effectLst/>
          </p:spPr>
          <p:txBody>
            <a:bodyPr wrap="none" lIns="92075" tIns="46038" rIns="92075" bIns="46038">
              <a:spAutoFit/>
            </a:bodyPr>
            <a:lstStyle/>
            <a:p>
              <a:pPr algn="l" defTabSz="912813" eaLnBrk="0" hangingPunct="0">
                <a:lnSpc>
                  <a:spcPct val="90000"/>
                </a:lnSpc>
                <a:spcBef>
                  <a:spcPct val="0"/>
                </a:spcBef>
              </a:pPr>
              <a:r>
                <a:rPr lang="en-US" sz="1200" b="1"/>
                <a:t>1 0</a:t>
              </a:r>
            </a:p>
          </p:txBody>
        </p:sp>
        <p:sp>
          <p:nvSpPr>
            <p:cNvPr id="395295" name="Line 31"/>
            <p:cNvSpPr>
              <a:spLocks noChangeShapeType="1"/>
            </p:cNvSpPr>
            <p:nvPr/>
          </p:nvSpPr>
          <p:spPr bwMode="auto">
            <a:xfrm>
              <a:off x="1788" y="1499"/>
              <a:ext cx="181" cy="1475"/>
            </a:xfrm>
            <a:prstGeom prst="line">
              <a:avLst/>
            </a:prstGeom>
            <a:noFill/>
            <a:ln w="12700">
              <a:solidFill>
                <a:schemeClr val="tx1"/>
              </a:solidFill>
              <a:round/>
              <a:headEnd type="none" w="sm" len="sm"/>
              <a:tailEnd type="none" w="sm" len="sm"/>
            </a:ln>
            <a:effectLst/>
          </p:spPr>
          <p:txBody>
            <a:bodyPr wrap="none" anchor="ctr"/>
            <a:lstStyle/>
            <a:p>
              <a:endParaRPr lang="en-GB"/>
            </a:p>
          </p:txBody>
        </p:sp>
        <p:sp>
          <p:nvSpPr>
            <p:cNvPr id="395296" name="Rectangle 32"/>
            <p:cNvSpPr>
              <a:spLocks noChangeArrowheads="1"/>
            </p:cNvSpPr>
            <p:nvPr/>
          </p:nvSpPr>
          <p:spPr bwMode="auto">
            <a:xfrm>
              <a:off x="1672" y="3045"/>
              <a:ext cx="633" cy="162"/>
            </a:xfrm>
            <a:prstGeom prst="rect">
              <a:avLst/>
            </a:prstGeom>
            <a:noFill/>
            <a:ln w="9525">
              <a:noFill/>
              <a:miter lim="800000"/>
              <a:headEnd/>
              <a:tailEnd/>
            </a:ln>
            <a:effectLst/>
          </p:spPr>
          <p:txBody>
            <a:bodyPr lIns="92075" tIns="46038" rIns="92075" bIns="46038">
              <a:spAutoFit/>
            </a:bodyPr>
            <a:lstStyle/>
            <a:p>
              <a:pPr algn="l" defTabSz="912813" eaLnBrk="0" hangingPunct="0">
                <a:lnSpc>
                  <a:spcPct val="90000"/>
                </a:lnSpc>
                <a:spcBef>
                  <a:spcPct val="0"/>
                </a:spcBef>
              </a:pPr>
              <a:r>
                <a:rPr lang="en-US" sz="1200" b="1"/>
                <a:t>0 1 0 0  1</a:t>
              </a:r>
            </a:p>
          </p:txBody>
        </p:sp>
        <p:sp>
          <p:nvSpPr>
            <p:cNvPr id="395297" name="Line 33"/>
            <p:cNvSpPr>
              <a:spLocks noChangeShapeType="1"/>
            </p:cNvSpPr>
            <p:nvPr/>
          </p:nvSpPr>
          <p:spPr bwMode="auto">
            <a:xfrm flipH="1">
              <a:off x="1633" y="2984"/>
              <a:ext cx="1" cy="274"/>
            </a:xfrm>
            <a:prstGeom prst="line">
              <a:avLst/>
            </a:prstGeom>
            <a:noFill/>
            <a:ln w="12700">
              <a:solidFill>
                <a:schemeClr val="tx1"/>
              </a:solidFill>
              <a:round/>
              <a:headEnd type="none" w="sm" len="sm"/>
              <a:tailEnd type="none" w="sm" len="sm"/>
            </a:ln>
            <a:effectLst/>
          </p:spPr>
          <p:txBody>
            <a:bodyPr wrap="none" anchor="ctr"/>
            <a:lstStyle/>
            <a:p>
              <a:endParaRPr lang="en-GB"/>
            </a:p>
          </p:txBody>
        </p:sp>
        <p:sp>
          <p:nvSpPr>
            <p:cNvPr id="395298" name="Line 34"/>
            <p:cNvSpPr>
              <a:spLocks noChangeShapeType="1"/>
            </p:cNvSpPr>
            <p:nvPr/>
          </p:nvSpPr>
          <p:spPr bwMode="auto">
            <a:xfrm>
              <a:off x="1394" y="1499"/>
              <a:ext cx="0" cy="1475"/>
            </a:xfrm>
            <a:prstGeom prst="line">
              <a:avLst/>
            </a:prstGeom>
            <a:noFill/>
            <a:ln w="12700">
              <a:solidFill>
                <a:schemeClr val="tx1"/>
              </a:solidFill>
              <a:round/>
              <a:headEnd type="none" w="sm" len="sm"/>
              <a:tailEnd type="none" w="sm" len="sm"/>
            </a:ln>
            <a:effectLst/>
          </p:spPr>
          <p:txBody>
            <a:bodyPr wrap="none" anchor="ctr"/>
            <a:lstStyle/>
            <a:p>
              <a:endParaRPr lang="en-GB"/>
            </a:p>
          </p:txBody>
        </p:sp>
        <p:sp>
          <p:nvSpPr>
            <p:cNvPr id="395299" name="Rectangle 35"/>
            <p:cNvSpPr>
              <a:spLocks noChangeArrowheads="1"/>
            </p:cNvSpPr>
            <p:nvPr/>
          </p:nvSpPr>
          <p:spPr bwMode="auto">
            <a:xfrm>
              <a:off x="3501" y="3045"/>
              <a:ext cx="409" cy="162"/>
            </a:xfrm>
            <a:prstGeom prst="rect">
              <a:avLst/>
            </a:prstGeom>
            <a:noFill/>
            <a:ln w="9525">
              <a:noFill/>
              <a:miter lim="800000"/>
              <a:headEnd/>
              <a:tailEnd/>
            </a:ln>
            <a:effectLst/>
          </p:spPr>
          <p:txBody>
            <a:bodyPr wrap="none" lIns="92075" tIns="46038" rIns="92075" bIns="46038">
              <a:spAutoFit/>
            </a:bodyPr>
            <a:lstStyle/>
            <a:p>
              <a:pPr algn="l" defTabSz="912813" eaLnBrk="0" hangingPunct="0">
                <a:lnSpc>
                  <a:spcPct val="90000"/>
                </a:lnSpc>
                <a:spcBef>
                  <a:spcPct val="0"/>
                </a:spcBef>
              </a:pPr>
              <a:r>
                <a:rPr lang="en-US" sz="1200" b="1"/>
                <a:t>0 0 0 0</a:t>
              </a:r>
            </a:p>
          </p:txBody>
        </p:sp>
        <p:sp>
          <p:nvSpPr>
            <p:cNvPr id="395300" name="Rectangle 36"/>
            <p:cNvSpPr>
              <a:spLocks noChangeArrowheads="1"/>
            </p:cNvSpPr>
            <p:nvPr/>
          </p:nvSpPr>
          <p:spPr bwMode="auto">
            <a:xfrm>
              <a:off x="2343" y="3045"/>
              <a:ext cx="169" cy="162"/>
            </a:xfrm>
            <a:prstGeom prst="rect">
              <a:avLst/>
            </a:prstGeom>
            <a:noFill/>
            <a:ln w="9525">
              <a:noFill/>
              <a:miter lim="800000"/>
              <a:headEnd/>
              <a:tailEnd/>
            </a:ln>
            <a:effectLst/>
          </p:spPr>
          <p:txBody>
            <a:bodyPr wrap="none" lIns="92075" tIns="46038" rIns="92075" bIns="46038">
              <a:spAutoFit/>
            </a:bodyPr>
            <a:lstStyle/>
            <a:p>
              <a:pPr algn="l" defTabSz="912813" eaLnBrk="0" hangingPunct="0">
                <a:lnSpc>
                  <a:spcPct val="90000"/>
                </a:lnSpc>
                <a:spcBef>
                  <a:spcPct val="0"/>
                </a:spcBef>
              </a:pPr>
              <a:r>
                <a:rPr lang="en-US" sz="1200" b="1"/>
                <a:t>0</a:t>
              </a:r>
            </a:p>
          </p:txBody>
        </p:sp>
        <p:sp>
          <p:nvSpPr>
            <p:cNvPr id="395301" name="Rectangle 37"/>
            <p:cNvSpPr>
              <a:spLocks noChangeArrowheads="1"/>
            </p:cNvSpPr>
            <p:nvPr/>
          </p:nvSpPr>
          <p:spPr bwMode="auto">
            <a:xfrm>
              <a:off x="2918" y="3045"/>
              <a:ext cx="169" cy="162"/>
            </a:xfrm>
            <a:prstGeom prst="rect">
              <a:avLst/>
            </a:prstGeom>
            <a:noFill/>
            <a:ln w="9525">
              <a:noFill/>
              <a:miter lim="800000"/>
              <a:headEnd/>
              <a:tailEnd/>
            </a:ln>
            <a:effectLst/>
          </p:spPr>
          <p:txBody>
            <a:bodyPr wrap="none" lIns="92075" tIns="46038" rIns="92075" bIns="46038">
              <a:spAutoFit/>
            </a:bodyPr>
            <a:lstStyle/>
            <a:p>
              <a:pPr algn="l" defTabSz="912813" eaLnBrk="0" hangingPunct="0">
                <a:lnSpc>
                  <a:spcPct val="90000"/>
                </a:lnSpc>
                <a:spcBef>
                  <a:spcPct val="0"/>
                </a:spcBef>
              </a:pPr>
              <a:r>
                <a:rPr lang="en-US" sz="1200" b="1"/>
                <a:t>0</a:t>
              </a:r>
            </a:p>
          </p:txBody>
        </p:sp>
        <p:sp>
          <p:nvSpPr>
            <p:cNvPr id="395302" name="Line 38"/>
            <p:cNvSpPr>
              <a:spLocks noChangeShapeType="1"/>
            </p:cNvSpPr>
            <p:nvPr/>
          </p:nvSpPr>
          <p:spPr bwMode="auto">
            <a:xfrm flipV="1">
              <a:off x="3029" y="2870"/>
              <a:ext cx="58" cy="99"/>
            </a:xfrm>
            <a:prstGeom prst="line">
              <a:avLst/>
            </a:prstGeom>
            <a:noFill/>
            <a:ln w="12700">
              <a:solidFill>
                <a:schemeClr val="tx1"/>
              </a:solidFill>
              <a:round/>
              <a:headEnd type="none" w="sm" len="sm"/>
              <a:tailEnd type="none" w="sm" len="sm"/>
            </a:ln>
            <a:effectLst/>
          </p:spPr>
          <p:txBody>
            <a:bodyPr wrap="none" anchor="ctr"/>
            <a:lstStyle/>
            <a:p>
              <a:endParaRPr lang="en-GB"/>
            </a:p>
          </p:txBody>
        </p:sp>
        <p:sp>
          <p:nvSpPr>
            <p:cNvPr id="395303" name="Line 39"/>
            <p:cNvSpPr>
              <a:spLocks noChangeShapeType="1"/>
            </p:cNvSpPr>
            <p:nvPr/>
          </p:nvSpPr>
          <p:spPr bwMode="auto">
            <a:xfrm flipV="1">
              <a:off x="2454" y="2750"/>
              <a:ext cx="60" cy="219"/>
            </a:xfrm>
            <a:prstGeom prst="line">
              <a:avLst/>
            </a:prstGeom>
            <a:noFill/>
            <a:ln w="12700">
              <a:solidFill>
                <a:schemeClr val="tx1"/>
              </a:solidFill>
              <a:round/>
              <a:headEnd type="none" w="sm" len="sm"/>
              <a:tailEnd type="none" w="sm" len="sm"/>
            </a:ln>
            <a:effectLst/>
          </p:spPr>
          <p:txBody>
            <a:bodyPr wrap="none" anchor="ctr"/>
            <a:lstStyle/>
            <a:p>
              <a:endParaRPr lang="en-GB"/>
            </a:p>
          </p:txBody>
        </p:sp>
        <p:sp>
          <p:nvSpPr>
            <p:cNvPr id="395304" name="Rectangle 40"/>
            <p:cNvSpPr>
              <a:spLocks noChangeArrowheads="1"/>
            </p:cNvSpPr>
            <p:nvPr/>
          </p:nvSpPr>
          <p:spPr bwMode="auto">
            <a:xfrm>
              <a:off x="1416" y="871"/>
              <a:ext cx="1875" cy="162"/>
            </a:xfrm>
            <a:prstGeom prst="rect">
              <a:avLst/>
            </a:prstGeom>
            <a:noFill/>
            <a:ln w="9525">
              <a:noFill/>
              <a:miter lim="800000"/>
              <a:headEnd/>
              <a:tailEnd/>
            </a:ln>
            <a:effectLst/>
          </p:spPr>
          <p:txBody>
            <a:bodyPr lIns="92075" tIns="46038" rIns="92075" bIns="46038">
              <a:spAutoFit/>
            </a:bodyPr>
            <a:lstStyle/>
            <a:p>
              <a:pPr algn="l" defTabSz="912813" eaLnBrk="0" hangingPunct="0">
                <a:lnSpc>
                  <a:spcPct val="90000"/>
                </a:lnSpc>
                <a:spcBef>
                  <a:spcPct val="0"/>
                </a:spcBef>
              </a:pPr>
              <a:r>
                <a:rPr lang="en-US" sz="1200" b="1"/>
                <a:t>THUMB: ADD Rd,#Constant</a:t>
              </a:r>
            </a:p>
          </p:txBody>
        </p:sp>
        <p:sp>
          <p:nvSpPr>
            <p:cNvPr id="395305" name="Rectangle 41"/>
            <p:cNvSpPr>
              <a:spLocks noChangeArrowheads="1"/>
            </p:cNvSpPr>
            <p:nvPr/>
          </p:nvSpPr>
          <p:spPr bwMode="auto">
            <a:xfrm>
              <a:off x="1360" y="3594"/>
              <a:ext cx="1740" cy="162"/>
            </a:xfrm>
            <a:prstGeom prst="rect">
              <a:avLst/>
            </a:prstGeom>
            <a:noFill/>
            <a:ln w="9525">
              <a:noFill/>
              <a:miter lim="800000"/>
              <a:headEnd/>
              <a:tailEnd/>
            </a:ln>
            <a:effectLst/>
          </p:spPr>
          <p:txBody>
            <a:bodyPr lIns="92075" tIns="46038" rIns="92075" bIns="46038">
              <a:spAutoFit/>
            </a:bodyPr>
            <a:lstStyle/>
            <a:p>
              <a:pPr algn="l" defTabSz="912813" eaLnBrk="0" hangingPunct="0">
                <a:lnSpc>
                  <a:spcPct val="90000"/>
                </a:lnSpc>
                <a:spcBef>
                  <a:spcPct val="0"/>
                </a:spcBef>
              </a:pPr>
              <a:r>
                <a:rPr lang="en-US" sz="1200" b="1"/>
                <a:t>ARM: ADDS Rd, Rd, #Constant</a:t>
              </a:r>
            </a:p>
          </p:txBody>
        </p:sp>
        <p:sp useBgFill="1">
          <p:nvSpPr>
            <p:cNvPr id="395306" name="Rectangle 42"/>
            <p:cNvSpPr>
              <a:spLocks noChangeArrowheads="1"/>
            </p:cNvSpPr>
            <p:nvPr/>
          </p:nvSpPr>
          <p:spPr bwMode="auto">
            <a:xfrm>
              <a:off x="1152" y="2291"/>
              <a:ext cx="499" cy="266"/>
            </a:xfrm>
            <a:prstGeom prst="rect">
              <a:avLst/>
            </a:prstGeom>
            <a:ln w="9525">
              <a:noFill/>
              <a:miter lim="800000"/>
              <a:headEnd/>
              <a:tailEnd/>
            </a:ln>
            <a:effectLst/>
          </p:spPr>
          <p:txBody>
            <a:bodyPr lIns="92075" tIns="46038" rIns="92075" bIns="46038">
              <a:spAutoFit/>
            </a:bodyPr>
            <a:lstStyle/>
            <a:p>
              <a:pPr defTabSz="912813" eaLnBrk="0" hangingPunct="0">
                <a:lnSpc>
                  <a:spcPct val="90000"/>
                </a:lnSpc>
                <a:spcBef>
                  <a:spcPct val="0"/>
                </a:spcBef>
              </a:pPr>
              <a:r>
                <a:rPr lang="en-US" sz="1200" b="1"/>
                <a:t>Major opcode</a:t>
              </a:r>
            </a:p>
          </p:txBody>
        </p:sp>
        <p:sp>
          <p:nvSpPr>
            <p:cNvPr id="395307" name="Rectangle 43"/>
            <p:cNvSpPr>
              <a:spLocks noChangeArrowheads="1"/>
            </p:cNvSpPr>
            <p:nvPr/>
          </p:nvSpPr>
          <p:spPr bwMode="auto">
            <a:xfrm>
              <a:off x="4398" y="3045"/>
              <a:ext cx="532" cy="162"/>
            </a:xfrm>
            <a:prstGeom prst="rect">
              <a:avLst/>
            </a:prstGeom>
            <a:noFill/>
            <a:ln w="9525">
              <a:noFill/>
              <a:miter lim="800000"/>
              <a:headEnd/>
              <a:tailEnd/>
            </a:ln>
            <a:effectLst/>
          </p:spPr>
          <p:txBody>
            <a:bodyPr wrap="none" lIns="92075" tIns="46038" rIns="92075" bIns="46038">
              <a:spAutoFit/>
            </a:bodyPr>
            <a:lstStyle/>
            <a:p>
              <a:pPr algn="l" defTabSz="912813" eaLnBrk="0" hangingPunct="0">
                <a:lnSpc>
                  <a:spcPct val="90000"/>
                </a:lnSpc>
                <a:spcBef>
                  <a:spcPct val="0"/>
                </a:spcBef>
              </a:pPr>
              <a:r>
                <a:rPr lang="en-US" sz="1200" b="1"/>
                <a:t>Constant</a:t>
              </a:r>
            </a:p>
          </p:txBody>
        </p:sp>
        <p:sp useBgFill="1">
          <p:nvSpPr>
            <p:cNvPr id="395308" name="Rectangle 44"/>
            <p:cNvSpPr>
              <a:spLocks noChangeArrowheads="1"/>
            </p:cNvSpPr>
            <p:nvPr/>
          </p:nvSpPr>
          <p:spPr bwMode="auto">
            <a:xfrm>
              <a:off x="2226" y="2307"/>
              <a:ext cx="808" cy="266"/>
            </a:xfrm>
            <a:prstGeom prst="rect">
              <a:avLst/>
            </a:prstGeom>
            <a:ln w="9525">
              <a:noFill/>
              <a:miter lim="800000"/>
              <a:headEnd/>
              <a:tailEnd/>
            </a:ln>
            <a:effectLst/>
          </p:spPr>
          <p:txBody>
            <a:bodyPr wrap="none" lIns="92075" tIns="46038" rIns="92075" bIns="46038">
              <a:spAutoFit/>
            </a:bodyPr>
            <a:lstStyle/>
            <a:p>
              <a:pPr defTabSz="912813" eaLnBrk="0" hangingPunct="0">
                <a:lnSpc>
                  <a:spcPct val="90000"/>
                </a:lnSpc>
                <a:spcBef>
                  <a:spcPct val="0"/>
                </a:spcBef>
              </a:pPr>
              <a:r>
                <a:rPr lang="en-US" sz="1200" b="1"/>
                <a:t>Destination &amp;</a:t>
              </a:r>
            </a:p>
            <a:p>
              <a:pPr defTabSz="912813" eaLnBrk="0" hangingPunct="0">
                <a:lnSpc>
                  <a:spcPct val="90000"/>
                </a:lnSpc>
                <a:spcBef>
                  <a:spcPct val="0"/>
                </a:spcBef>
              </a:pPr>
              <a:r>
                <a:rPr lang="en-US" sz="1200" b="1"/>
                <a:t>source register</a:t>
              </a:r>
            </a:p>
          </p:txBody>
        </p:sp>
        <p:sp useBgFill="1">
          <p:nvSpPr>
            <p:cNvPr id="395309" name="Rectangle 45"/>
            <p:cNvSpPr>
              <a:spLocks noChangeArrowheads="1"/>
            </p:cNvSpPr>
            <p:nvPr/>
          </p:nvSpPr>
          <p:spPr bwMode="auto">
            <a:xfrm>
              <a:off x="3445" y="2307"/>
              <a:ext cx="939" cy="266"/>
            </a:xfrm>
            <a:prstGeom prst="rect">
              <a:avLst/>
            </a:prstGeom>
            <a:ln w="9525">
              <a:noFill/>
              <a:miter lim="800000"/>
              <a:headEnd/>
              <a:tailEnd/>
            </a:ln>
            <a:effectLst/>
          </p:spPr>
          <p:txBody>
            <a:bodyPr lIns="92075" tIns="46038" rIns="92075" bIns="46038">
              <a:spAutoFit/>
            </a:bodyPr>
            <a:lstStyle/>
            <a:p>
              <a:pPr defTabSz="912813" eaLnBrk="0" hangingPunct="0">
                <a:lnSpc>
                  <a:spcPct val="90000"/>
                </a:lnSpc>
                <a:spcBef>
                  <a:spcPct val="0"/>
                </a:spcBef>
              </a:pPr>
              <a:r>
                <a:rPr lang="en-US" sz="1200" b="1"/>
                <a:t>Zero extended</a:t>
              </a:r>
            </a:p>
            <a:p>
              <a:pPr defTabSz="912813" eaLnBrk="0" hangingPunct="0">
                <a:lnSpc>
                  <a:spcPct val="90000"/>
                </a:lnSpc>
                <a:spcBef>
                  <a:spcPct val="0"/>
                </a:spcBef>
              </a:pPr>
              <a:r>
                <a:rPr lang="en-US" sz="1200" b="1"/>
                <a:t>constant </a:t>
              </a:r>
            </a:p>
          </p:txBody>
        </p:sp>
        <p:sp>
          <p:nvSpPr>
            <p:cNvPr id="395310" name="Rectangle 46"/>
            <p:cNvSpPr>
              <a:spLocks noChangeArrowheads="1"/>
            </p:cNvSpPr>
            <p:nvPr/>
          </p:nvSpPr>
          <p:spPr bwMode="auto">
            <a:xfrm>
              <a:off x="4380" y="2820"/>
              <a:ext cx="169" cy="162"/>
            </a:xfrm>
            <a:prstGeom prst="rect">
              <a:avLst/>
            </a:prstGeom>
            <a:noFill/>
            <a:ln w="9525">
              <a:noFill/>
              <a:miter lim="800000"/>
              <a:headEnd/>
              <a:tailEnd/>
            </a:ln>
            <a:effectLst/>
          </p:spPr>
          <p:txBody>
            <a:bodyPr wrap="none" lIns="92075" tIns="46038" rIns="92075" bIns="46038">
              <a:spAutoFit/>
            </a:bodyPr>
            <a:lstStyle/>
            <a:p>
              <a:pPr algn="l" defTabSz="912813" eaLnBrk="0" hangingPunct="0">
                <a:lnSpc>
                  <a:spcPct val="90000"/>
                </a:lnSpc>
                <a:spcBef>
                  <a:spcPct val="0"/>
                </a:spcBef>
              </a:pPr>
              <a:r>
                <a:rPr lang="en-US" sz="1200" b="1"/>
                <a:t>7</a:t>
              </a:r>
            </a:p>
          </p:txBody>
        </p:sp>
        <p:sp>
          <p:nvSpPr>
            <p:cNvPr id="395311" name="Rectangle 47"/>
            <p:cNvSpPr>
              <a:spLocks noChangeArrowheads="1"/>
            </p:cNvSpPr>
            <p:nvPr/>
          </p:nvSpPr>
          <p:spPr bwMode="auto">
            <a:xfrm>
              <a:off x="3853" y="2820"/>
              <a:ext cx="169" cy="162"/>
            </a:xfrm>
            <a:prstGeom prst="rect">
              <a:avLst/>
            </a:prstGeom>
            <a:noFill/>
            <a:ln w="9525">
              <a:noFill/>
              <a:miter lim="800000"/>
              <a:headEnd/>
              <a:tailEnd/>
            </a:ln>
            <a:effectLst/>
          </p:spPr>
          <p:txBody>
            <a:bodyPr wrap="none" lIns="92075" tIns="46038" rIns="92075" bIns="46038">
              <a:spAutoFit/>
            </a:bodyPr>
            <a:lstStyle/>
            <a:p>
              <a:pPr algn="l" defTabSz="912813" eaLnBrk="0" hangingPunct="0">
                <a:lnSpc>
                  <a:spcPct val="90000"/>
                </a:lnSpc>
                <a:spcBef>
                  <a:spcPct val="0"/>
                </a:spcBef>
              </a:pPr>
              <a:r>
                <a:rPr lang="en-US" sz="1200" b="1"/>
                <a:t>8</a:t>
              </a:r>
            </a:p>
          </p:txBody>
        </p:sp>
        <p:sp>
          <p:nvSpPr>
            <p:cNvPr id="395312" name="Rectangle 48"/>
            <p:cNvSpPr>
              <a:spLocks noChangeArrowheads="1"/>
            </p:cNvSpPr>
            <p:nvPr/>
          </p:nvSpPr>
          <p:spPr bwMode="auto">
            <a:xfrm>
              <a:off x="3429" y="2820"/>
              <a:ext cx="222" cy="162"/>
            </a:xfrm>
            <a:prstGeom prst="rect">
              <a:avLst/>
            </a:prstGeom>
            <a:noFill/>
            <a:ln w="9525">
              <a:noFill/>
              <a:miter lim="800000"/>
              <a:headEnd/>
              <a:tailEnd/>
            </a:ln>
            <a:effectLst/>
          </p:spPr>
          <p:txBody>
            <a:bodyPr wrap="none" lIns="92075" tIns="46038" rIns="92075" bIns="46038">
              <a:spAutoFit/>
            </a:bodyPr>
            <a:lstStyle/>
            <a:p>
              <a:pPr algn="l" defTabSz="912813" eaLnBrk="0" hangingPunct="0">
                <a:lnSpc>
                  <a:spcPct val="90000"/>
                </a:lnSpc>
                <a:spcBef>
                  <a:spcPct val="0"/>
                </a:spcBef>
              </a:pPr>
              <a:r>
                <a:rPr lang="en-US" sz="1200" b="1"/>
                <a:t>11</a:t>
              </a:r>
            </a:p>
          </p:txBody>
        </p:sp>
        <p:sp>
          <p:nvSpPr>
            <p:cNvPr id="395313" name="Rectangle 49"/>
            <p:cNvSpPr>
              <a:spLocks noChangeArrowheads="1"/>
            </p:cNvSpPr>
            <p:nvPr/>
          </p:nvSpPr>
          <p:spPr bwMode="auto">
            <a:xfrm>
              <a:off x="3182" y="2828"/>
              <a:ext cx="222" cy="162"/>
            </a:xfrm>
            <a:prstGeom prst="rect">
              <a:avLst/>
            </a:prstGeom>
            <a:noFill/>
            <a:ln w="9525">
              <a:noFill/>
              <a:miter lim="800000"/>
              <a:headEnd/>
              <a:tailEnd/>
            </a:ln>
            <a:effectLst/>
          </p:spPr>
          <p:txBody>
            <a:bodyPr wrap="none" lIns="92075" tIns="46038" rIns="92075" bIns="46038">
              <a:spAutoFit/>
            </a:bodyPr>
            <a:lstStyle/>
            <a:p>
              <a:pPr algn="l" defTabSz="912813" eaLnBrk="0" hangingPunct="0">
                <a:lnSpc>
                  <a:spcPct val="90000"/>
                </a:lnSpc>
                <a:spcBef>
                  <a:spcPct val="0"/>
                </a:spcBef>
              </a:pPr>
              <a:r>
                <a:rPr lang="en-US" sz="1200" b="1"/>
                <a:t>12</a:t>
              </a:r>
            </a:p>
          </p:txBody>
        </p:sp>
        <p:sp>
          <p:nvSpPr>
            <p:cNvPr id="395314" name="Rectangle 50"/>
            <p:cNvSpPr>
              <a:spLocks noChangeArrowheads="1"/>
            </p:cNvSpPr>
            <p:nvPr/>
          </p:nvSpPr>
          <p:spPr bwMode="auto">
            <a:xfrm>
              <a:off x="2822" y="2828"/>
              <a:ext cx="222" cy="162"/>
            </a:xfrm>
            <a:prstGeom prst="rect">
              <a:avLst/>
            </a:prstGeom>
            <a:noFill/>
            <a:ln w="9525">
              <a:noFill/>
              <a:miter lim="800000"/>
              <a:headEnd/>
              <a:tailEnd/>
            </a:ln>
            <a:effectLst/>
          </p:spPr>
          <p:txBody>
            <a:bodyPr wrap="none" lIns="92075" tIns="46038" rIns="92075" bIns="46038">
              <a:spAutoFit/>
            </a:bodyPr>
            <a:lstStyle/>
            <a:p>
              <a:pPr algn="l" defTabSz="912813" eaLnBrk="0" hangingPunct="0">
                <a:lnSpc>
                  <a:spcPct val="90000"/>
                </a:lnSpc>
                <a:spcBef>
                  <a:spcPct val="0"/>
                </a:spcBef>
              </a:pPr>
              <a:r>
                <a:rPr lang="en-US" sz="1200" b="1"/>
                <a:t>15</a:t>
              </a:r>
            </a:p>
          </p:txBody>
        </p:sp>
        <p:sp>
          <p:nvSpPr>
            <p:cNvPr id="395315" name="Rectangle 51"/>
            <p:cNvSpPr>
              <a:spLocks noChangeArrowheads="1"/>
            </p:cNvSpPr>
            <p:nvPr/>
          </p:nvSpPr>
          <p:spPr bwMode="auto">
            <a:xfrm>
              <a:off x="2638" y="2828"/>
              <a:ext cx="222" cy="162"/>
            </a:xfrm>
            <a:prstGeom prst="rect">
              <a:avLst/>
            </a:prstGeom>
            <a:noFill/>
            <a:ln w="9525">
              <a:noFill/>
              <a:miter lim="800000"/>
              <a:headEnd/>
              <a:tailEnd/>
            </a:ln>
            <a:effectLst/>
          </p:spPr>
          <p:txBody>
            <a:bodyPr wrap="none" lIns="92075" tIns="46038" rIns="92075" bIns="46038">
              <a:spAutoFit/>
            </a:bodyPr>
            <a:lstStyle/>
            <a:p>
              <a:pPr algn="l" defTabSz="912813" eaLnBrk="0" hangingPunct="0">
                <a:lnSpc>
                  <a:spcPct val="90000"/>
                </a:lnSpc>
                <a:spcBef>
                  <a:spcPct val="0"/>
                </a:spcBef>
              </a:pPr>
              <a:r>
                <a:rPr lang="en-US" sz="1200" b="1"/>
                <a:t>16</a:t>
              </a:r>
            </a:p>
          </p:txBody>
        </p:sp>
        <p:sp>
          <p:nvSpPr>
            <p:cNvPr id="395316" name="Rectangle 52"/>
            <p:cNvSpPr>
              <a:spLocks noChangeArrowheads="1"/>
            </p:cNvSpPr>
            <p:nvPr/>
          </p:nvSpPr>
          <p:spPr bwMode="auto">
            <a:xfrm>
              <a:off x="2255" y="2828"/>
              <a:ext cx="222" cy="162"/>
            </a:xfrm>
            <a:prstGeom prst="rect">
              <a:avLst/>
            </a:prstGeom>
            <a:noFill/>
            <a:ln w="9525">
              <a:noFill/>
              <a:miter lim="800000"/>
              <a:headEnd/>
              <a:tailEnd/>
            </a:ln>
            <a:effectLst/>
          </p:spPr>
          <p:txBody>
            <a:bodyPr wrap="none" lIns="92075" tIns="46038" rIns="92075" bIns="46038">
              <a:spAutoFit/>
            </a:bodyPr>
            <a:lstStyle/>
            <a:p>
              <a:pPr algn="l" defTabSz="912813" eaLnBrk="0" hangingPunct="0">
                <a:lnSpc>
                  <a:spcPct val="90000"/>
                </a:lnSpc>
                <a:spcBef>
                  <a:spcPct val="0"/>
                </a:spcBef>
              </a:pPr>
              <a:r>
                <a:rPr lang="en-US" sz="1200" b="1"/>
                <a:t>19</a:t>
              </a:r>
            </a:p>
          </p:txBody>
        </p:sp>
        <p:sp>
          <p:nvSpPr>
            <p:cNvPr id="395317" name="Rectangle 53"/>
            <p:cNvSpPr>
              <a:spLocks noChangeArrowheads="1"/>
            </p:cNvSpPr>
            <p:nvPr/>
          </p:nvSpPr>
          <p:spPr bwMode="auto">
            <a:xfrm>
              <a:off x="2095" y="2828"/>
              <a:ext cx="222" cy="162"/>
            </a:xfrm>
            <a:prstGeom prst="rect">
              <a:avLst/>
            </a:prstGeom>
            <a:noFill/>
            <a:ln w="9525">
              <a:noFill/>
              <a:miter lim="800000"/>
              <a:headEnd/>
              <a:tailEnd/>
            </a:ln>
            <a:effectLst/>
          </p:spPr>
          <p:txBody>
            <a:bodyPr wrap="none" lIns="92075" tIns="46038" rIns="92075" bIns="46038">
              <a:spAutoFit/>
            </a:bodyPr>
            <a:lstStyle/>
            <a:p>
              <a:pPr algn="l" defTabSz="912813" eaLnBrk="0" hangingPunct="0">
                <a:lnSpc>
                  <a:spcPct val="90000"/>
                </a:lnSpc>
                <a:spcBef>
                  <a:spcPct val="0"/>
                </a:spcBef>
              </a:pPr>
              <a:r>
                <a:rPr lang="en-US" sz="1200" b="1"/>
                <a:t>20</a:t>
              </a:r>
            </a:p>
          </p:txBody>
        </p:sp>
        <p:sp>
          <p:nvSpPr>
            <p:cNvPr id="395318" name="Rectangle 54"/>
            <p:cNvSpPr>
              <a:spLocks noChangeArrowheads="1"/>
            </p:cNvSpPr>
            <p:nvPr/>
          </p:nvSpPr>
          <p:spPr bwMode="auto">
            <a:xfrm>
              <a:off x="1935" y="2828"/>
              <a:ext cx="222" cy="162"/>
            </a:xfrm>
            <a:prstGeom prst="rect">
              <a:avLst/>
            </a:prstGeom>
            <a:noFill/>
            <a:ln w="9525">
              <a:noFill/>
              <a:miter lim="800000"/>
              <a:headEnd/>
              <a:tailEnd/>
            </a:ln>
            <a:effectLst/>
          </p:spPr>
          <p:txBody>
            <a:bodyPr wrap="none" lIns="92075" tIns="46038" rIns="92075" bIns="46038">
              <a:spAutoFit/>
            </a:bodyPr>
            <a:lstStyle/>
            <a:p>
              <a:pPr algn="l" defTabSz="912813" eaLnBrk="0" hangingPunct="0">
                <a:lnSpc>
                  <a:spcPct val="90000"/>
                </a:lnSpc>
                <a:spcBef>
                  <a:spcPct val="0"/>
                </a:spcBef>
              </a:pPr>
              <a:r>
                <a:rPr lang="en-US" sz="1200" b="1"/>
                <a:t>21</a:t>
              </a:r>
            </a:p>
          </p:txBody>
        </p:sp>
        <p:sp>
          <p:nvSpPr>
            <p:cNvPr id="395319" name="Rectangle 55"/>
            <p:cNvSpPr>
              <a:spLocks noChangeArrowheads="1"/>
            </p:cNvSpPr>
            <p:nvPr/>
          </p:nvSpPr>
          <p:spPr bwMode="auto">
            <a:xfrm>
              <a:off x="1640" y="2828"/>
              <a:ext cx="222" cy="162"/>
            </a:xfrm>
            <a:prstGeom prst="rect">
              <a:avLst/>
            </a:prstGeom>
            <a:noFill/>
            <a:ln w="9525">
              <a:noFill/>
              <a:miter lim="800000"/>
              <a:headEnd/>
              <a:tailEnd/>
            </a:ln>
            <a:effectLst/>
          </p:spPr>
          <p:txBody>
            <a:bodyPr wrap="none" lIns="92075" tIns="46038" rIns="92075" bIns="46038">
              <a:spAutoFit/>
            </a:bodyPr>
            <a:lstStyle/>
            <a:p>
              <a:pPr algn="l" defTabSz="912813" eaLnBrk="0" hangingPunct="0">
                <a:lnSpc>
                  <a:spcPct val="90000"/>
                </a:lnSpc>
                <a:spcBef>
                  <a:spcPct val="0"/>
                </a:spcBef>
              </a:pPr>
              <a:r>
                <a:rPr lang="en-US" sz="1200" b="1"/>
                <a:t>24</a:t>
              </a:r>
            </a:p>
          </p:txBody>
        </p:sp>
        <p:sp>
          <p:nvSpPr>
            <p:cNvPr id="395320" name="Rectangle 56"/>
            <p:cNvSpPr>
              <a:spLocks noChangeArrowheads="1"/>
            </p:cNvSpPr>
            <p:nvPr/>
          </p:nvSpPr>
          <p:spPr bwMode="auto">
            <a:xfrm>
              <a:off x="913" y="2828"/>
              <a:ext cx="222" cy="162"/>
            </a:xfrm>
            <a:prstGeom prst="rect">
              <a:avLst/>
            </a:prstGeom>
            <a:noFill/>
            <a:ln w="9525">
              <a:noFill/>
              <a:miter lim="800000"/>
              <a:headEnd/>
              <a:tailEnd/>
            </a:ln>
            <a:effectLst/>
          </p:spPr>
          <p:txBody>
            <a:bodyPr wrap="none" lIns="92075" tIns="46038" rIns="92075" bIns="46038">
              <a:spAutoFit/>
            </a:bodyPr>
            <a:lstStyle/>
            <a:p>
              <a:pPr algn="l" defTabSz="912813" eaLnBrk="0" hangingPunct="0">
                <a:lnSpc>
                  <a:spcPct val="90000"/>
                </a:lnSpc>
                <a:spcBef>
                  <a:spcPct val="0"/>
                </a:spcBef>
              </a:pPr>
              <a:r>
                <a:rPr lang="en-US" sz="1200" b="1"/>
                <a:t>28</a:t>
              </a:r>
            </a:p>
          </p:txBody>
        </p:sp>
        <p:sp>
          <p:nvSpPr>
            <p:cNvPr id="395321" name="Line 57"/>
            <p:cNvSpPr>
              <a:spLocks noChangeShapeType="1"/>
            </p:cNvSpPr>
            <p:nvPr/>
          </p:nvSpPr>
          <p:spPr bwMode="auto">
            <a:xfrm>
              <a:off x="1534" y="2980"/>
              <a:ext cx="0" cy="278"/>
            </a:xfrm>
            <a:prstGeom prst="line">
              <a:avLst/>
            </a:prstGeom>
            <a:noFill/>
            <a:ln w="12700">
              <a:solidFill>
                <a:schemeClr val="tx1"/>
              </a:solidFill>
              <a:round/>
              <a:headEnd type="none" w="sm" len="sm"/>
              <a:tailEnd type="none" w="sm" len="sm"/>
            </a:ln>
            <a:effectLst/>
          </p:spPr>
          <p:txBody>
            <a:bodyPr wrap="none" anchor="ctr"/>
            <a:lstStyle/>
            <a:p>
              <a:endParaRPr lang="en-GB"/>
            </a:p>
          </p:txBody>
        </p:sp>
        <p:sp>
          <p:nvSpPr>
            <p:cNvPr id="395322" name="Line 58"/>
            <p:cNvSpPr>
              <a:spLocks noChangeShapeType="1"/>
            </p:cNvSpPr>
            <p:nvPr/>
          </p:nvSpPr>
          <p:spPr bwMode="auto">
            <a:xfrm>
              <a:off x="2157" y="2980"/>
              <a:ext cx="0" cy="278"/>
            </a:xfrm>
            <a:prstGeom prst="line">
              <a:avLst/>
            </a:prstGeom>
            <a:noFill/>
            <a:ln w="12700">
              <a:solidFill>
                <a:schemeClr val="tx1"/>
              </a:solidFill>
              <a:round/>
              <a:headEnd type="none" w="sm" len="sm"/>
              <a:tailEnd type="none" w="sm" len="sm"/>
            </a:ln>
            <a:effectLst/>
          </p:spPr>
          <p:txBody>
            <a:bodyPr wrap="none" anchor="ctr"/>
            <a:lstStyle/>
            <a:p>
              <a:endParaRPr lang="en-GB"/>
            </a:p>
          </p:txBody>
        </p:sp>
        <p:sp>
          <p:nvSpPr>
            <p:cNvPr id="395323" name="Rectangle 59"/>
            <p:cNvSpPr>
              <a:spLocks noChangeArrowheads="1"/>
            </p:cNvSpPr>
            <p:nvPr/>
          </p:nvSpPr>
          <p:spPr bwMode="auto">
            <a:xfrm>
              <a:off x="1464" y="3286"/>
              <a:ext cx="147" cy="179"/>
            </a:xfrm>
            <a:prstGeom prst="rect">
              <a:avLst/>
            </a:prstGeom>
            <a:noFill/>
            <a:ln w="9525">
              <a:noFill/>
              <a:miter lim="800000"/>
              <a:headEnd/>
              <a:tailEnd/>
            </a:ln>
            <a:effectLst/>
          </p:spPr>
          <p:txBody>
            <a:bodyPr wrap="none" lIns="92075" tIns="46038" rIns="92075" bIns="46038">
              <a:spAutoFit/>
            </a:bodyPr>
            <a:lstStyle/>
            <a:p>
              <a:pPr algn="l" defTabSz="912813" eaLnBrk="0" hangingPunct="0">
                <a:lnSpc>
                  <a:spcPct val="90000"/>
                </a:lnSpc>
                <a:spcBef>
                  <a:spcPct val="0"/>
                </a:spcBef>
              </a:pPr>
              <a:r>
                <a:rPr lang="en-US" b="1">
                  <a:effectLst>
                    <a:outerShdw blurRad="38100" dist="38100" dir="2700000" algn="tl">
                      <a:srgbClr val="C0C0C0"/>
                    </a:outerShdw>
                  </a:effectLst>
                </a:rPr>
                <a:t>I</a:t>
              </a:r>
            </a:p>
          </p:txBody>
        </p:sp>
        <p:sp>
          <p:nvSpPr>
            <p:cNvPr id="395324" name="Rectangle 60"/>
            <p:cNvSpPr>
              <a:spLocks noChangeArrowheads="1"/>
            </p:cNvSpPr>
            <p:nvPr/>
          </p:nvSpPr>
          <p:spPr bwMode="auto">
            <a:xfrm>
              <a:off x="2135" y="3294"/>
              <a:ext cx="191" cy="179"/>
            </a:xfrm>
            <a:prstGeom prst="rect">
              <a:avLst/>
            </a:prstGeom>
            <a:noFill/>
            <a:ln w="9525">
              <a:noFill/>
              <a:miter lim="800000"/>
              <a:headEnd/>
              <a:tailEnd/>
            </a:ln>
            <a:effectLst/>
          </p:spPr>
          <p:txBody>
            <a:bodyPr wrap="none" lIns="92075" tIns="46038" rIns="92075" bIns="46038">
              <a:spAutoFit/>
            </a:bodyPr>
            <a:lstStyle/>
            <a:p>
              <a:pPr algn="l" defTabSz="912813" eaLnBrk="0" hangingPunct="0">
                <a:lnSpc>
                  <a:spcPct val="90000"/>
                </a:lnSpc>
                <a:spcBef>
                  <a:spcPct val="0"/>
                </a:spcBef>
              </a:pPr>
              <a:r>
                <a:rPr lang="en-US" b="1">
                  <a:effectLst>
                    <a:outerShdw blurRad="38100" dist="38100" dir="2700000" algn="tl">
                      <a:srgbClr val="C0C0C0"/>
                    </a:outerShdw>
                  </a:effectLst>
                </a:rPr>
                <a:t>S</a:t>
              </a:r>
            </a:p>
          </p:txBody>
        </p:sp>
        <p:sp>
          <p:nvSpPr>
            <p:cNvPr id="395325" name="Rectangle 61"/>
            <p:cNvSpPr>
              <a:spLocks noChangeArrowheads="1"/>
            </p:cNvSpPr>
            <p:nvPr/>
          </p:nvSpPr>
          <p:spPr bwMode="auto">
            <a:xfrm>
              <a:off x="1600" y="3286"/>
              <a:ext cx="577" cy="179"/>
            </a:xfrm>
            <a:prstGeom prst="rect">
              <a:avLst/>
            </a:prstGeom>
            <a:noFill/>
            <a:ln w="9525">
              <a:noFill/>
              <a:miter lim="800000"/>
              <a:headEnd/>
              <a:tailEnd/>
            </a:ln>
            <a:effectLst/>
          </p:spPr>
          <p:txBody>
            <a:bodyPr wrap="none" lIns="92075" tIns="46038" rIns="92075" bIns="46038">
              <a:spAutoFit/>
            </a:bodyPr>
            <a:lstStyle/>
            <a:p>
              <a:pPr algn="l" defTabSz="912813" eaLnBrk="0" hangingPunct="0">
                <a:lnSpc>
                  <a:spcPct val="90000"/>
                </a:lnSpc>
                <a:spcBef>
                  <a:spcPct val="0"/>
                </a:spcBef>
              </a:pPr>
              <a:r>
                <a:rPr lang="en-US" b="1">
                  <a:effectLst>
                    <a:outerShdw blurRad="38100" dist="38100" dir="2700000" algn="tl">
                      <a:srgbClr val="C0C0C0"/>
                    </a:outerShdw>
                  </a:effectLst>
                </a:rPr>
                <a:t>op1+op2</a:t>
              </a:r>
            </a:p>
          </p:txBody>
        </p:sp>
        <p:sp useBgFill="1">
          <p:nvSpPr>
            <p:cNvPr id="395326" name="Rectangle 62"/>
            <p:cNvSpPr>
              <a:spLocks noChangeArrowheads="1"/>
            </p:cNvSpPr>
            <p:nvPr/>
          </p:nvSpPr>
          <p:spPr bwMode="auto">
            <a:xfrm>
              <a:off x="1672" y="2307"/>
              <a:ext cx="498" cy="266"/>
            </a:xfrm>
            <a:prstGeom prst="rect">
              <a:avLst/>
            </a:prstGeom>
            <a:ln w="9525">
              <a:noFill/>
              <a:miter lim="800000"/>
              <a:headEnd/>
              <a:tailEnd/>
            </a:ln>
            <a:effectLst/>
          </p:spPr>
          <p:txBody>
            <a:bodyPr lIns="92075" tIns="46038" rIns="92075" bIns="46038">
              <a:spAutoFit/>
            </a:bodyPr>
            <a:lstStyle/>
            <a:p>
              <a:pPr defTabSz="912813" eaLnBrk="0" hangingPunct="0">
                <a:lnSpc>
                  <a:spcPct val="90000"/>
                </a:lnSpc>
                <a:spcBef>
                  <a:spcPct val="0"/>
                </a:spcBef>
              </a:pPr>
              <a:r>
                <a:rPr lang="en-US" sz="1200" b="1"/>
                <a:t>Minor</a:t>
              </a:r>
            </a:p>
            <a:p>
              <a:pPr defTabSz="912813" eaLnBrk="0" hangingPunct="0">
                <a:lnSpc>
                  <a:spcPct val="90000"/>
                </a:lnSpc>
                <a:spcBef>
                  <a:spcPct val="0"/>
                </a:spcBef>
              </a:pPr>
              <a:r>
                <a:rPr lang="en-US" sz="1200" b="1"/>
                <a:t>opcode</a:t>
              </a:r>
            </a:p>
          </p:txBody>
        </p:sp>
      </p:gr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GB"/>
              <a:t>Branch Instructions</a:t>
            </a:r>
          </a:p>
        </p:txBody>
      </p:sp>
      <p:sp>
        <p:nvSpPr>
          <p:cNvPr id="352259" name="Rectangle 3"/>
          <p:cNvSpPr>
            <a:spLocks noChangeArrowheads="1"/>
          </p:cNvSpPr>
          <p:nvPr>
            <p:ph type="body" idx="1"/>
          </p:nvPr>
        </p:nvSpPr>
        <p:spPr>
          <a:xfrm>
            <a:off x="1143000" y="1371600"/>
            <a:ext cx="7848600" cy="5181600"/>
          </a:xfrm>
        </p:spPr>
        <p:txBody>
          <a:bodyPr/>
          <a:lstStyle/>
          <a:p>
            <a:r>
              <a:rPr lang="en-GB"/>
              <a:t>Thumb supports four types of branch instruction:</a:t>
            </a:r>
          </a:p>
          <a:p>
            <a:pPr lvl="1"/>
            <a:r>
              <a:rPr lang="en-GB"/>
              <a:t>an unconditional branch that allows a forward or backward branch of up to 2Kbytes</a:t>
            </a:r>
          </a:p>
          <a:p>
            <a:pPr lvl="1"/>
            <a:r>
              <a:rPr lang="en-GB"/>
              <a:t>a conditional branch to allow forward and backward branches of up to 256 bytes</a:t>
            </a:r>
          </a:p>
          <a:p>
            <a:pPr lvl="1"/>
            <a:r>
              <a:rPr lang="en-GB"/>
              <a:t>a branch with link is supported with a pair of instructions that allow forward and backwards branches of up to 4Mbytes</a:t>
            </a:r>
          </a:p>
          <a:p>
            <a:pPr lvl="1"/>
            <a:r>
              <a:rPr lang="en-GB"/>
              <a:t>a branch and exchange instruction branches to an address in a register and optionally switches to ARM code execution</a:t>
            </a:r>
          </a:p>
          <a:p>
            <a:pPr lvl="1"/>
            <a:endParaRPr lang="en-GB"/>
          </a:p>
          <a:p>
            <a:r>
              <a:rPr lang="en-GB"/>
              <a:t>List of branch instructions</a:t>
            </a:r>
          </a:p>
          <a:p>
            <a:pPr lvl="1"/>
            <a:r>
              <a:rPr lang="en-GB"/>
              <a:t>B		conditional branch</a:t>
            </a:r>
          </a:p>
          <a:p>
            <a:pPr lvl="1"/>
            <a:r>
              <a:rPr lang="en-GB"/>
              <a:t>B		unconditional branch</a:t>
            </a:r>
          </a:p>
          <a:p>
            <a:pPr lvl="1"/>
            <a:r>
              <a:rPr lang="en-GB"/>
              <a:t>BL	Branch with link</a:t>
            </a:r>
          </a:p>
          <a:p>
            <a:pPr lvl="1"/>
            <a:r>
              <a:rPr lang="en-GB"/>
              <a:t>BX	Branch and exchange instruction set</a:t>
            </a:r>
          </a:p>
          <a:p>
            <a:endParaRPr lang="en-GB"/>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1219200" y="152400"/>
            <a:ext cx="6400800" cy="762000"/>
          </a:xfrm>
          <a:noFill/>
          <a:ln/>
        </p:spPr>
        <p:txBody>
          <a:bodyPr/>
          <a:lstStyle/>
          <a:p>
            <a:r>
              <a:rPr lang="en-US"/>
              <a:t>Data Processing Instructions</a:t>
            </a:r>
            <a:endParaRPr lang="en-GB"/>
          </a:p>
        </p:txBody>
      </p:sp>
      <p:sp>
        <p:nvSpPr>
          <p:cNvPr id="308231" name="Rectangle 7"/>
          <p:cNvSpPr>
            <a:spLocks noGrp="1" noChangeArrowheads="1"/>
          </p:cNvSpPr>
          <p:nvPr>
            <p:ph type="body" idx="1"/>
          </p:nvPr>
        </p:nvSpPr>
        <p:spPr>
          <a:noFill/>
          <a:ln/>
        </p:spPr>
        <p:txBody>
          <a:bodyPr/>
          <a:lstStyle/>
          <a:p>
            <a:r>
              <a:rPr lang="en-GB" b="0"/>
              <a:t>Thumb data-processing instructions are a subset of the ARM data-processing instructions</a:t>
            </a:r>
          </a:p>
          <a:p>
            <a:pPr lvl="1"/>
            <a:r>
              <a:rPr lang="en-GB"/>
              <a:t>All Thumb data-processing instructions set the condition codes</a:t>
            </a:r>
          </a:p>
          <a:p>
            <a:pPr lvl="1"/>
            <a:endParaRPr lang="en-GB"/>
          </a:p>
          <a:p>
            <a:r>
              <a:rPr lang="en-GB" b="0"/>
              <a:t>List of data-processing instructions</a:t>
            </a:r>
            <a:r>
              <a:rPr lang="en-GB"/>
              <a:t> </a:t>
            </a:r>
          </a:p>
          <a:p>
            <a:pPr lvl="1"/>
            <a:r>
              <a:rPr lang="en-GB" sz="1600"/>
              <a:t>ADC, Add with Carry			</a:t>
            </a:r>
          </a:p>
          <a:p>
            <a:pPr lvl="1"/>
            <a:r>
              <a:rPr lang="en-GB" sz="1600"/>
              <a:t>ADD, Add </a:t>
            </a:r>
          </a:p>
          <a:p>
            <a:pPr lvl="1"/>
            <a:r>
              <a:rPr lang="en-GB" sz="1600"/>
              <a:t>AND, Logical AND </a:t>
            </a:r>
          </a:p>
          <a:p>
            <a:pPr lvl="1"/>
            <a:r>
              <a:rPr lang="en-GB" sz="1600"/>
              <a:t>ASR, Arithmetic shift right </a:t>
            </a:r>
          </a:p>
          <a:p>
            <a:pPr lvl="1"/>
            <a:r>
              <a:rPr lang="en-GB" sz="1600"/>
              <a:t>BIC, Bit clear </a:t>
            </a:r>
          </a:p>
          <a:p>
            <a:pPr lvl="1"/>
            <a:r>
              <a:rPr lang="en-GB" sz="1600"/>
              <a:t>CMN, Compare negative</a:t>
            </a:r>
          </a:p>
          <a:p>
            <a:pPr lvl="1"/>
            <a:r>
              <a:rPr lang="en-GB" sz="1600"/>
              <a:t>CMP, Compare </a:t>
            </a:r>
          </a:p>
          <a:p>
            <a:pPr lvl="1"/>
            <a:r>
              <a:rPr lang="en-GB" sz="1600"/>
              <a:t>EOR, Exclusive OR </a:t>
            </a:r>
          </a:p>
          <a:p>
            <a:pPr lvl="1"/>
            <a:r>
              <a:rPr lang="en-GB" sz="1600"/>
              <a:t>LSL, Logical shift left </a:t>
            </a:r>
          </a:p>
          <a:p>
            <a:pPr lvl="1"/>
            <a:r>
              <a:rPr lang="en-GB" sz="1600"/>
              <a:t>LSR, Logical shift right </a:t>
            </a:r>
          </a:p>
        </p:txBody>
      </p:sp>
      <p:sp>
        <p:nvSpPr>
          <p:cNvPr id="308236" name="Rectangle 12"/>
          <p:cNvSpPr>
            <a:spLocks noChangeArrowheads="1"/>
          </p:cNvSpPr>
          <p:nvPr/>
        </p:nvSpPr>
        <p:spPr bwMode="auto">
          <a:xfrm>
            <a:off x="4800600" y="2971800"/>
            <a:ext cx="4343400" cy="2057400"/>
          </a:xfrm>
          <a:prstGeom prst="rect">
            <a:avLst/>
          </a:prstGeom>
          <a:noFill/>
          <a:ln w="12700">
            <a:noFill/>
            <a:miter lim="800000"/>
            <a:headEnd/>
            <a:tailEnd/>
          </a:ln>
          <a:effectLst/>
        </p:spPr>
        <p:txBody>
          <a:bodyPr lIns="92075" tIns="46038" rIns="92075" bIns="46038"/>
          <a:lstStyle/>
          <a:p>
            <a:pPr marL="742950" lvl="1" indent="-285750" algn="l">
              <a:lnSpc>
                <a:spcPct val="100000"/>
              </a:lnSpc>
              <a:spcBef>
                <a:spcPct val="20000"/>
              </a:spcBef>
              <a:buFontTx/>
              <a:buChar char="–"/>
            </a:pPr>
            <a:r>
              <a:rPr lang="en-GB" sz="1600"/>
              <a:t>MOV, Move</a:t>
            </a:r>
          </a:p>
          <a:p>
            <a:pPr marL="742950" lvl="1" indent="-285750" algn="l">
              <a:lnSpc>
                <a:spcPct val="100000"/>
              </a:lnSpc>
              <a:spcBef>
                <a:spcPct val="20000"/>
              </a:spcBef>
              <a:buFontTx/>
              <a:buChar char="–"/>
            </a:pPr>
            <a:r>
              <a:rPr lang="en-GB" sz="1600"/>
              <a:t>MUL, Multiply </a:t>
            </a:r>
          </a:p>
          <a:p>
            <a:pPr marL="742950" lvl="1" indent="-285750" algn="l">
              <a:lnSpc>
                <a:spcPct val="100000"/>
              </a:lnSpc>
              <a:spcBef>
                <a:spcPct val="20000"/>
              </a:spcBef>
              <a:buFontTx/>
              <a:buChar char="–"/>
            </a:pPr>
            <a:r>
              <a:rPr lang="en-GB" sz="1600"/>
              <a:t>MVN, Move NOT</a:t>
            </a:r>
          </a:p>
          <a:p>
            <a:pPr marL="742950" lvl="1" indent="-285750" algn="l">
              <a:lnSpc>
                <a:spcPct val="100000"/>
              </a:lnSpc>
              <a:spcBef>
                <a:spcPct val="20000"/>
              </a:spcBef>
              <a:buFontTx/>
              <a:buChar char="–"/>
            </a:pPr>
            <a:r>
              <a:rPr lang="en-GB" sz="1600"/>
              <a:t>NEG, Negate</a:t>
            </a:r>
          </a:p>
          <a:p>
            <a:pPr marL="742950" lvl="1" indent="-285750" algn="l">
              <a:lnSpc>
                <a:spcPct val="100000"/>
              </a:lnSpc>
              <a:spcBef>
                <a:spcPct val="20000"/>
              </a:spcBef>
              <a:buFontTx/>
              <a:buChar char="–"/>
            </a:pPr>
            <a:r>
              <a:rPr lang="en-GB" sz="1600"/>
              <a:t>ORR, Logical OR</a:t>
            </a:r>
          </a:p>
          <a:p>
            <a:pPr marL="742950" lvl="1" indent="-285750" algn="l">
              <a:lnSpc>
                <a:spcPct val="100000"/>
              </a:lnSpc>
              <a:spcBef>
                <a:spcPct val="20000"/>
              </a:spcBef>
              <a:buFontTx/>
              <a:buChar char="–"/>
            </a:pPr>
            <a:r>
              <a:rPr lang="en-GB" sz="1600"/>
              <a:t>ROR, Rotate Right</a:t>
            </a:r>
          </a:p>
          <a:p>
            <a:pPr marL="742950" lvl="1" indent="-285750" algn="l">
              <a:lnSpc>
                <a:spcPct val="100000"/>
              </a:lnSpc>
              <a:spcBef>
                <a:spcPct val="20000"/>
              </a:spcBef>
              <a:buFontTx/>
              <a:buChar char="–"/>
            </a:pPr>
            <a:r>
              <a:rPr lang="en-GB" sz="1600"/>
              <a:t>SBC, Subtract with Carry</a:t>
            </a:r>
          </a:p>
          <a:p>
            <a:pPr marL="742950" lvl="1" indent="-285750" algn="l">
              <a:lnSpc>
                <a:spcPct val="100000"/>
              </a:lnSpc>
              <a:spcBef>
                <a:spcPct val="20000"/>
              </a:spcBef>
              <a:buFontTx/>
              <a:buChar char="–"/>
            </a:pPr>
            <a:r>
              <a:rPr lang="en-GB" sz="1600"/>
              <a:t>SUB, Subtract</a:t>
            </a:r>
          </a:p>
          <a:p>
            <a:pPr marL="742950" lvl="1" indent="-285750" algn="l">
              <a:lnSpc>
                <a:spcPct val="100000"/>
              </a:lnSpc>
              <a:spcBef>
                <a:spcPct val="20000"/>
              </a:spcBef>
              <a:buFontTx/>
              <a:buChar char="–"/>
            </a:pPr>
            <a:r>
              <a:rPr lang="en-GB" sz="1600"/>
              <a:t>TST, Test </a:t>
            </a:r>
          </a:p>
          <a:p>
            <a:pPr marL="742950" lvl="1" indent="-285750" algn="l">
              <a:lnSpc>
                <a:spcPct val="100000"/>
              </a:lnSpc>
              <a:spcBef>
                <a:spcPct val="20000"/>
              </a:spcBef>
              <a:buFontTx/>
              <a:buChar char="–"/>
            </a:pPr>
            <a:endParaRPr lang="en-GB" sz="160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r>
              <a:rPr lang="en-GB"/>
              <a:t>Load and Store Register Instructions</a:t>
            </a:r>
          </a:p>
        </p:txBody>
      </p:sp>
      <p:sp>
        <p:nvSpPr>
          <p:cNvPr id="332803" name="Rectangle 3"/>
          <p:cNvSpPr>
            <a:spLocks noGrp="1" noChangeArrowheads="1"/>
          </p:cNvSpPr>
          <p:nvPr>
            <p:ph type="body" idx="1"/>
          </p:nvPr>
        </p:nvSpPr>
        <p:spPr>
          <a:xfrm>
            <a:off x="1143000" y="1371600"/>
            <a:ext cx="7848600" cy="5181600"/>
          </a:xfrm>
        </p:spPr>
        <p:txBody>
          <a:bodyPr/>
          <a:lstStyle/>
          <a:p>
            <a:r>
              <a:rPr lang="en-GB"/>
              <a:t>Thumb supports 8 types of load and store register instructions</a:t>
            </a:r>
          </a:p>
          <a:p>
            <a:endParaRPr lang="en-GB"/>
          </a:p>
          <a:p>
            <a:r>
              <a:rPr lang="en-GB"/>
              <a:t>List of load and store register instructions</a:t>
            </a:r>
          </a:p>
          <a:p>
            <a:pPr lvl="1"/>
            <a:r>
              <a:rPr lang="en-GB"/>
              <a:t>LDR		Load word		</a:t>
            </a:r>
          </a:p>
          <a:p>
            <a:pPr lvl="1"/>
            <a:r>
              <a:rPr lang="en-GB"/>
              <a:t>LDRB		Load unsigned byte</a:t>
            </a:r>
          </a:p>
          <a:p>
            <a:pPr lvl="1"/>
            <a:r>
              <a:rPr lang="en-GB"/>
              <a:t>LDRH		Load unsigned halfword</a:t>
            </a:r>
          </a:p>
          <a:p>
            <a:pPr lvl="1"/>
            <a:r>
              <a:rPr lang="en-GB"/>
              <a:t>LDRSB		Load signed byte</a:t>
            </a:r>
          </a:p>
          <a:p>
            <a:pPr lvl="1"/>
            <a:r>
              <a:rPr lang="en-GB"/>
              <a:t>LDRSH		Load signed halfword</a:t>
            </a:r>
          </a:p>
          <a:p>
            <a:pPr lvl="1"/>
            <a:r>
              <a:rPr lang="en-GB"/>
              <a:t>STR		Store word</a:t>
            </a:r>
          </a:p>
          <a:p>
            <a:pPr lvl="1"/>
            <a:r>
              <a:rPr lang="en-GB"/>
              <a:t>STRB		Store byte</a:t>
            </a:r>
          </a:p>
          <a:p>
            <a:pPr lvl="1"/>
            <a:r>
              <a:rPr lang="en-GB"/>
              <a:t>STRH		Store halfword</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1219200" y="152400"/>
            <a:ext cx="6400800" cy="762000"/>
          </a:xfrm>
          <a:noFill/>
          <a:ln/>
        </p:spPr>
        <p:txBody>
          <a:bodyPr/>
          <a:lstStyle/>
          <a:p>
            <a:r>
              <a:rPr lang="en-US"/>
              <a:t>Load and Store Multiple Instructions</a:t>
            </a:r>
            <a:endParaRPr lang="en-GB"/>
          </a:p>
        </p:txBody>
      </p:sp>
      <p:sp>
        <p:nvSpPr>
          <p:cNvPr id="318468" name="Rectangle 4"/>
          <p:cNvSpPr>
            <a:spLocks noGrp="1" noChangeArrowheads="1"/>
          </p:cNvSpPr>
          <p:nvPr>
            <p:ph type="body" idx="1"/>
          </p:nvPr>
        </p:nvSpPr>
        <p:spPr>
          <a:xfrm>
            <a:off x="1143000" y="1371600"/>
            <a:ext cx="7848600" cy="5105400"/>
          </a:xfrm>
          <a:noFill/>
          <a:ln/>
        </p:spPr>
        <p:txBody>
          <a:bodyPr/>
          <a:lstStyle/>
          <a:p>
            <a:r>
              <a:rPr lang="en-GB"/>
              <a:t>Thumb supports four types of load and store multiple instructions</a:t>
            </a:r>
          </a:p>
          <a:p>
            <a:endParaRPr lang="en-GB"/>
          </a:p>
          <a:p>
            <a:r>
              <a:rPr lang="en-GB"/>
              <a:t>Two (a load and store) are designed to support block copy</a:t>
            </a:r>
          </a:p>
          <a:p>
            <a:r>
              <a:rPr lang="en-GB"/>
              <a:t>The other two instructions (called PUSH and POP) implement a full descending stack, and the stack pointer is used as the base register</a:t>
            </a:r>
          </a:p>
          <a:p>
            <a:endParaRPr lang="en-US"/>
          </a:p>
          <a:p>
            <a:r>
              <a:rPr lang="en-US"/>
              <a:t>List of load and store multiple instructions</a:t>
            </a:r>
          </a:p>
          <a:p>
            <a:pPr lvl="1"/>
            <a:r>
              <a:rPr lang="en-US"/>
              <a:t>LDM		Load multiple</a:t>
            </a:r>
          </a:p>
          <a:p>
            <a:pPr lvl="1"/>
            <a:r>
              <a:rPr lang="en-US"/>
              <a:t>POP		Pop multiple</a:t>
            </a:r>
          </a:p>
          <a:p>
            <a:pPr lvl="1"/>
            <a:r>
              <a:rPr lang="en-US"/>
              <a:t>PUSH		Push multiple</a:t>
            </a:r>
          </a:p>
          <a:p>
            <a:pPr lvl="1"/>
            <a:r>
              <a:rPr lang="en-US"/>
              <a:t>STM		Store multiple</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body" idx="1"/>
          </p:nvPr>
        </p:nvSpPr>
        <p:spPr>
          <a:xfrm>
            <a:off x="1143000" y="1371600"/>
            <a:ext cx="7848600" cy="5105400"/>
          </a:xfrm>
          <a:ln/>
        </p:spPr>
        <p:txBody>
          <a:bodyPr/>
          <a:lstStyle/>
          <a:p>
            <a:r>
              <a:rPr lang="en-GB"/>
              <a:t>The ARM7TDMI processor has two operating states:</a:t>
            </a:r>
          </a:p>
          <a:p>
            <a:pPr lvl="1">
              <a:lnSpc>
                <a:spcPct val="110000"/>
              </a:lnSpc>
            </a:pPr>
            <a:r>
              <a:rPr lang="en-GB"/>
              <a:t>ARM state which executes 32-bit, word aligned ARM instructions</a:t>
            </a:r>
          </a:p>
          <a:p>
            <a:pPr lvl="1">
              <a:lnSpc>
                <a:spcPct val="110000"/>
              </a:lnSpc>
            </a:pPr>
            <a:r>
              <a:rPr lang="en-GB"/>
              <a:t>THUMB state which can execute 16-bit, halfword aligned THUMB instructions</a:t>
            </a:r>
          </a:p>
          <a:p>
            <a:pPr lvl="1"/>
            <a:endParaRPr lang="en-GB"/>
          </a:p>
          <a:p>
            <a:r>
              <a:rPr lang="en-GB"/>
              <a:t>Switching state</a:t>
            </a:r>
          </a:p>
          <a:p>
            <a:pPr lvl="1">
              <a:lnSpc>
                <a:spcPct val="120000"/>
              </a:lnSpc>
            </a:pPr>
            <a:r>
              <a:rPr lang="en-GB"/>
              <a:t>Entering THUMB state</a:t>
            </a:r>
          </a:p>
          <a:p>
            <a:pPr lvl="2"/>
            <a:r>
              <a:rPr lang="en-GB"/>
              <a:t>BX instruction with the state bit (bit 0) set in the operand register.</a:t>
            </a:r>
          </a:p>
          <a:p>
            <a:pPr lvl="2"/>
            <a:r>
              <a:rPr lang="en-GB"/>
              <a:t>Automatically on return from an exception (IRQ, FIQ, ABORT, SWI,…), if the exception was entered with the processor in THUMB state.</a:t>
            </a:r>
            <a:endParaRPr lang="en-GB" b="1"/>
          </a:p>
          <a:p>
            <a:pPr lvl="1">
              <a:lnSpc>
                <a:spcPct val="120000"/>
              </a:lnSpc>
            </a:pPr>
            <a:r>
              <a:rPr lang="en-GB"/>
              <a:t>Entering ARM state</a:t>
            </a:r>
          </a:p>
          <a:p>
            <a:pPr lvl="2"/>
            <a:r>
              <a:rPr lang="en-GB"/>
              <a:t>BX instruction with the state bit clear in the operand register.</a:t>
            </a:r>
          </a:p>
          <a:p>
            <a:pPr lvl="2"/>
            <a:r>
              <a:rPr lang="en-GB"/>
              <a:t>Automatically on the processor taking an exception. In this case, the PC is placed in the exception mode’s link register.</a:t>
            </a:r>
          </a:p>
          <a:p>
            <a:pPr lvl="2"/>
            <a:endParaRPr lang="en-GB" b="1"/>
          </a:p>
        </p:txBody>
      </p:sp>
      <p:sp>
        <p:nvSpPr>
          <p:cNvPr id="304131" name="Rectangle 3"/>
          <p:cNvSpPr>
            <a:spLocks noGrp="1" noChangeArrowheads="1"/>
          </p:cNvSpPr>
          <p:nvPr>
            <p:ph type="title"/>
          </p:nvPr>
        </p:nvSpPr>
        <p:spPr>
          <a:xfrm>
            <a:off x="1219200" y="152400"/>
            <a:ext cx="6400800" cy="762000"/>
          </a:xfrm>
          <a:noFill/>
          <a:ln/>
        </p:spPr>
        <p:txBody>
          <a:bodyPr/>
          <a:lstStyle/>
          <a:p>
            <a:r>
              <a:rPr lang="en-GB"/>
              <a:t>ARM7TDMI Operating States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ctrTitle"/>
          </p:nvPr>
        </p:nvSpPr>
        <p:spPr/>
        <p:txBody>
          <a:bodyPr/>
          <a:lstStyle/>
          <a:p>
            <a:r>
              <a:rPr lang="en-GB"/>
              <a:t>ARM vs THUMB</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r>
              <a:rPr lang="en-GB"/>
              <a:t>Code size</a:t>
            </a:r>
          </a:p>
        </p:txBody>
      </p:sp>
      <p:sp>
        <p:nvSpPr>
          <p:cNvPr id="384003" name="Rectangle 3"/>
          <p:cNvSpPr>
            <a:spLocks noGrp="1" noChangeArrowheads="1"/>
          </p:cNvSpPr>
          <p:nvPr>
            <p:ph type="body" idx="1"/>
          </p:nvPr>
        </p:nvSpPr>
        <p:spPr/>
        <p:txBody>
          <a:bodyPr/>
          <a:lstStyle/>
          <a:p>
            <a:r>
              <a:rPr lang="en-US"/>
              <a:t>Generally, routines in THUMB code are between 65 and 70%  the size of the equivalent ARM code.</a:t>
            </a:r>
          </a:p>
          <a:p>
            <a:endParaRPr lang="en-GB"/>
          </a:p>
        </p:txBody>
      </p:sp>
      <p:grpSp>
        <p:nvGrpSpPr>
          <p:cNvPr id="384004" name="Group 4"/>
          <p:cNvGrpSpPr>
            <a:grpSpLocks noChangeAspect="1"/>
          </p:cNvGrpSpPr>
          <p:nvPr/>
        </p:nvGrpSpPr>
        <p:grpSpPr bwMode="auto">
          <a:xfrm>
            <a:off x="1528763" y="2362200"/>
            <a:ext cx="7158037" cy="2852738"/>
            <a:chOff x="768" y="1584"/>
            <a:chExt cx="4682" cy="1866"/>
          </a:xfrm>
        </p:grpSpPr>
        <p:sp>
          <p:nvSpPr>
            <p:cNvPr id="384005" name="Rectangle 5"/>
            <p:cNvSpPr>
              <a:spLocks noChangeAspect="1" noChangeArrowheads="1"/>
            </p:cNvSpPr>
            <p:nvPr/>
          </p:nvSpPr>
          <p:spPr bwMode="auto">
            <a:xfrm>
              <a:off x="882" y="1713"/>
              <a:ext cx="144" cy="1631"/>
            </a:xfrm>
            <a:prstGeom prst="rect">
              <a:avLst/>
            </a:prstGeom>
            <a:solidFill>
              <a:schemeClr val="bg1"/>
            </a:solidFill>
            <a:ln w="9525">
              <a:noFill/>
              <a:miter lim="800000"/>
              <a:headEnd/>
              <a:tailEnd/>
            </a:ln>
            <a:effectLst/>
          </p:spPr>
          <p:txBody>
            <a:bodyPr wrap="none" anchor="ctr"/>
            <a:lstStyle/>
            <a:p>
              <a:endParaRPr lang="en-GB"/>
            </a:p>
          </p:txBody>
        </p:sp>
        <p:sp>
          <p:nvSpPr>
            <p:cNvPr id="384006" name="Rectangle 6"/>
            <p:cNvSpPr>
              <a:spLocks noChangeAspect="1" noChangeArrowheads="1"/>
            </p:cNvSpPr>
            <p:nvPr/>
          </p:nvSpPr>
          <p:spPr bwMode="auto">
            <a:xfrm>
              <a:off x="1528" y="3136"/>
              <a:ext cx="353" cy="186"/>
            </a:xfrm>
            <a:prstGeom prst="rect">
              <a:avLst/>
            </a:prstGeom>
            <a:noFill/>
            <a:ln w="9525">
              <a:noFill/>
              <a:miter lim="800000"/>
              <a:headEnd/>
              <a:tailEnd/>
            </a:ln>
            <a:effectLst/>
          </p:spPr>
          <p:txBody>
            <a:bodyPr wrap="none" lIns="92075" tIns="46038" rIns="92075" bIns="46038">
              <a:spAutoFit/>
            </a:bodyPr>
            <a:lstStyle/>
            <a:p>
              <a:pPr algn="l" defTabSz="912813" eaLnBrk="0" hangingPunct="0">
                <a:lnSpc>
                  <a:spcPct val="90000"/>
                </a:lnSpc>
                <a:spcBef>
                  <a:spcPct val="0"/>
                </a:spcBef>
              </a:pPr>
              <a:r>
                <a:rPr lang="en-US" b="1">
                  <a:latin typeface="Times" pitchFamily="18" charset="0"/>
                </a:rPr>
                <a:t>65%</a:t>
              </a:r>
            </a:p>
          </p:txBody>
        </p:sp>
        <p:sp>
          <p:nvSpPr>
            <p:cNvPr id="384007" name="Rectangle 7"/>
            <p:cNvSpPr>
              <a:spLocks noChangeAspect="1" noChangeArrowheads="1"/>
            </p:cNvSpPr>
            <p:nvPr/>
          </p:nvSpPr>
          <p:spPr bwMode="auto">
            <a:xfrm>
              <a:off x="4007" y="3136"/>
              <a:ext cx="353" cy="186"/>
            </a:xfrm>
            <a:prstGeom prst="rect">
              <a:avLst/>
            </a:prstGeom>
            <a:noFill/>
            <a:ln w="9525">
              <a:noFill/>
              <a:miter lim="800000"/>
              <a:headEnd/>
              <a:tailEnd/>
            </a:ln>
            <a:effectLst/>
          </p:spPr>
          <p:txBody>
            <a:bodyPr wrap="none" lIns="92075" tIns="46038" rIns="92075" bIns="46038">
              <a:spAutoFit/>
            </a:bodyPr>
            <a:lstStyle/>
            <a:p>
              <a:pPr algn="l" defTabSz="912813" eaLnBrk="0" hangingPunct="0">
                <a:lnSpc>
                  <a:spcPct val="90000"/>
                </a:lnSpc>
                <a:spcBef>
                  <a:spcPct val="0"/>
                </a:spcBef>
              </a:pPr>
              <a:r>
                <a:rPr lang="en-US" b="1">
                  <a:latin typeface="Times" pitchFamily="18" charset="0"/>
                </a:rPr>
                <a:t>70%</a:t>
              </a:r>
            </a:p>
          </p:txBody>
        </p:sp>
        <p:sp>
          <p:nvSpPr>
            <p:cNvPr id="384008" name="Rectangle 8"/>
            <p:cNvSpPr>
              <a:spLocks noChangeAspect="1" noChangeArrowheads="1"/>
            </p:cNvSpPr>
            <p:nvPr/>
          </p:nvSpPr>
          <p:spPr bwMode="auto">
            <a:xfrm>
              <a:off x="4887" y="3136"/>
              <a:ext cx="353" cy="186"/>
            </a:xfrm>
            <a:prstGeom prst="rect">
              <a:avLst/>
            </a:prstGeom>
            <a:noFill/>
            <a:ln w="9525">
              <a:noFill/>
              <a:miter lim="800000"/>
              <a:headEnd/>
              <a:tailEnd/>
            </a:ln>
            <a:effectLst/>
          </p:spPr>
          <p:txBody>
            <a:bodyPr wrap="none" lIns="92075" tIns="46038" rIns="92075" bIns="46038">
              <a:spAutoFit/>
            </a:bodyPr>
            <a:lstStyle/>
            <a:p>
              <a:pPr algn="l" defTabSz="912813" eaLnBrk="0" hangingPunct="0">
                <a:lnSpc>
                  <a:spcPct val="90000"/>
                </a:lnSpc>
                <a:spcBef>
                  <a:spcPct val="0"/>
                </a:spcBef>
              </a:pPr>
              <a:r>
                <a:rPr lang="en-US" b="1">
                  <a:latin typeface="Times" pitchFamily="18" charset="0"/>
                </a:rPr>
                <a:t>75%</a:t>
              </a:r>
            </a:p>
          </p:txBody>
        </p:sp>
        <p:sp>
          <p:nvSpPr>
            <p:cNvPr id="384009" name="Rectangle 9"/>
            <p:cNvSpPr>
              <a:spLocks noChangeAspect="1" noChangeArrowheads="1"/>
            </p:cNvSpPr>
            <p:nvPr/>
          </p:nvSpPr>
          <p:spPr bwMode="auto">
            <a:xfrm>
              <a:off x="768" y="3121"/>
              <a:ext cx="353" cy="186"/>
            </a:xfrm>
            <a:prstGeom prst="rect">
              <a:avLst/>
            </a:prstGeom>
            <a:noFill/>
            <a:ln w="9525">
              <a:noFill/>
              <a:miter lim="800000"/>
              <a:headEnd/>
              <a:tailEnd/>
            </a:ln>
            <a:effectLst/>
          </p:spPr>
          <p:txBody>
            <a:bodyPr wrap="none" lIns="92075" tIns="46038" rIns="92075" bIns="46038">
              <a:spAutoFit/>
            </a:bodyPr>
            <a:lstStyle/>
            <a:p>
              <a:pPr algn="l" defTabSz="912813" eaLnBrk="0" hangingPunct="0">
                <a:lnSpc>
                  <a:spcPct val="90000"/>
                </a:lnSpc>
                <a:spcBef>
                  <a:spcPct val="0"/>
                </a:spcBef>
              </a:pPr>
              <a:r>
                <a:rPr lang="en-US" b="1">
                  <a:latin typeface="Times" pitchFamily="18" charset="0"/>
                </a:rPr>
                <a:t>60%</a:t>
              </a:r>
            </a:p>
          </p:txBody>
        </p:sp>
        <p:pic>
          <p:nvPicPr>
            <p:cNvPr id="384010" name="Picture 10"/>
            <p:cNvPicPr>
              <a:picLocks noChangeAspect="1" noChangeArrowheads="1"/>
            </p:cNvPicPr>
            <p:nvPr/>
          </p:nvPicPr>
          <p:blipFill>
            <a:blip r:embed="rId3"/>
            <a:srcRect/>
            <a:stretch>
              <a:fillRect/>
            </a:stretch>
          </p:blipFill>
          <p:spPr bwMode="auto">
            <a:xfrm>
              <a:off x="850" y="1729"/>
              <a:ext cx="4437" cy="1423"/>
            </a:xfrm>
            <a:prstGeom prst="rect">
              <a:avLst/>
            </a:prstGeom>
            <a:noFill/>
            <a:ln w="9525">
              <a:noFill/>
              <a:miter lim="800000"/>
              <a:headEnd/>
              <a:tailEnd/>
            </a:ln>
            <a:effectLst/>
          </p:spPr>
        </p:pic>
        <p:sp>
          <p:nvSpPr>
            <p:cNvPr id="384011" name="Freeform 11"/>
            <p:cNvSpPr>
              <a:spLocks noChangeAspect="1"/>
            </p:cNvSpPr>
            <p:nvPr/>
          </p:nvSpPr>
          <p:spPr bwMode="auto">
            <a:xfrm>
              <a:off x="834" y="1584"/>
              <a:ext cx="4616" cy="1505"/>
            </a:xfrm>
            <a:custGeom>
              <a:avLst/>
              <a:gdLst/>
              <a:ahLst/>
              <a:cxnLst>
                <a:cxn ang="0">
                  <a:pos x="0" y="0"/>
                </a:cxn>
                <a:cxn ang="0">
                  <a:pos x="0" y="1504"/>
                </a:cxn>
                <a:cxn ang="0">
                  <a:pos x="4615" y="1504"/>
                </a:cxn>
              </a:cxnLst>
              <a:rect l="0" t="0" r="r" b="b"/>
              <a:pathLst>
                <a:path w="4616" h="1505">
                  <a:moveTo>
                    <a:pt x="0" y="0"/>
                  </a:moveTo>
                  <a:lnTo>
                    <a:pt x="0" y="1504"/>
                  </a:lnTo>
                  <a:lnTo>
                    <a:pt x="4615" y="1504"/>
                  </a:lnTo>
                </a:path>
              </a:pathLst>
            </a:custGeom>
            <a:noFill/>
            <a:ln w="25400" cap="rnd" cmpd="sng">
              <a:solidFill>
                <a:schemeClr val="tx1"/>
              </a:solidFill>
              <a:prstDash val="solid"/>
              <a:round/>
              <a:headEnd type="stealth" w="med" len="lg"/>
              <a:tailEnd type="stealth" w="med" len="lg"/>
            </a:ln>
            <a:effectLst/>
          </p:spPr>
          <p:txBody>
            <a:bodyPr/>
            <a:lstStyle/>
            <a:p>
              <a:endParaRPr lang="en-GB"/>
            </a:p>
          </p:txBody>
        </p:sp>
        <p:sp>
          <p:nvSpPr>
            <p:cNvPr id="384012" name="Rectangle 12"/>
            <p:cNvSpPr>
              <a:spLocks noChangeAspect="1" noChangeArrowheads="1"/>
            </p:cNvSpPr>
            <p:nvPr/>
          </p:nvSpPr>
          <p:spPr bwMode="auto">
            <a:xfrm>
              <a:off x="2520" y="3264"/>
              <a:ext cx="1136" cy="186"/>
            </a:xfrm>
            <a:prstGeom prst="rect">
              <a:avLst/>
            </a:prstGeom>
            <a:noFill/>
            <a:ln w="9525">
              <a:noFill/>
              <a:miter lim="800000"/>
              <a:headEnd/>
              <a:tailEnd/>
            </a:ln>
            <a:effectLst/>
          </p:spPr>
          <p:txBody>
            <a:bodyPr wrap="none" lIns="92075" tIns="46038" rIns="92075" bIns="46038">
              <a:spAutoFit/>
            </a:bodyPr>
            <a:lstStyle/>
            <a:p>
              <a:pPr algn="l" defTabSz="912813" eaLnBrk="0" hangingPunct="0">
                <a:lnSpc>
                  <a:spcPct val="90000"/>
                </a:lnSpc>
                <a:spcBef>
                  <a:spcPct val="0"/>
                </a:spcBef>
              </a:pPr>
              <a:r>
                <a:rPr lang="en-US" b="1">
                  <a:latin typeface="Times" pitchFamily="18" charset="0"/>
                </a:rPr>
                <a:t>% of ARM code size</a:t>
              </a:r>
            </a:p>
          </p:txBody>
        </p:sp>
      </p:gr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r>
              <a:rPr lang="en-GB"/>
              <a:t>Code performances vs Memory width</a:t>
            </a:r>
          </a:p>
        </p:txBody>
      </p:sp>
      <p:graphicFrame>
        <p:nvGraphicFramePr>
          <p:cNvPr id="383013" name="Object 37"/>
          <p:cNvGraphicFramePr>
            <a:graphicFrameLocks noChangeAspect="1"/>
          </p:cNvGraphicFramePr>
          <p:nvPr/>
        </p:nvGraphicFramePr>
        <p:xfrm>
          <a:off x="1022350" y="1754188"/>
          <a:ext cx="7893050" cy="4037012"/>
        </p:xfrm>
        <a:graphic>
          <a:graphicData uri="http://schemas.openxmlformats.org/presentationml/2006/ole">
            <p:oleObj spid="_x0000_s383013" name="Image Bitmap" r:id="rId4" imgW="8600000" imgH="4401164" progId="Paint.Picture">
              <p:embed/>
            </p:oleObj>
          </a:graphicData>
        </a:graphic>
      </p:graphicFrame>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body" idx="1"/>
          </p:nvPr>
        </p:nvSpPr>
        <p:spPr>
          <a:xfrm>
            <a:off x="1143000" y="1371600"/>
            <a:ext cx="7848600" cy="5105400"/>
          </a:xfrm>
          <a:noFill/>
          <a:ln/>
        </p:spPr>
        <p:txBody>
          <a:bodyPr/>
          <a:lstStyle/>
          <a:p>
            <a:r>
              <a:rPr lang="en-GB"/>
              <a:t>All instructions are 32 bits long.</a:t>
            </a:r>
          </a:p>
          <a:p>
            <a:endParaRPr lang="en-GB"/>
          </a:p>
          <a:p>
            <a:r>
              <a:rPr lang="en-GB"/>
              <a:t>Most instructions are executed in one single cycle.</a:t>
            </a:r>
          </a:p>
          <a:p>
            <a:endParaRPr lang="en-GB"/>
          </a:p>
          <a:p>
            <a:r>
              <a:rPr lang="en-GB"/>
              <a:t>Every instructions can be conditionally executed.</a:t>
            </a:r>
          </a:p>
          <a:p>
            <a:endParaRPr lang="en-GB"/>
          </a:p>
          <a:p>
            <a:r>
              <a:rPr lang="en-GB"/>
              <a:t>A load/store architecture</a:t>
            </a:r>
          </a:p>
          <a:p>
            <a:pPr lvl="1"/>
            <a:r>
              <a:rPr lang="en-GB"/>
              <a:t>Data processing instructions act only on registers</a:t>
            </a:r>
          </a:p>
          <a:p>
            <a:pPr lvl="2"/>
            <a:r>
              <a:rPr lang="en-GB"/>
              <a:t>Three operand format</a:t>
            </a:r>
          </a:p>
          <a:p>
            <a:pPr lvl="2"/>
            <a:r>
              <a:rPr lang="en-GB"/>
              <a:t>Combined ALU and shifter for high speed bit manipulation</a:t>
            </a:r>
          </a:p>
          <a:p>
            <a:pPr lvl="1"/>
            <a:r>
              <a:rPr lang="en-GB"/>
              <a:t>Specific memory access instructions with powerful auto-indexing addressing modes </a:t>
            </a:r>
          </a:p>
          <a:p>
            <a:pPr lvl="1"/>
            <a:r>
              <a:rPr lang="en-GB"/>
              <a:t>32 bit ,16 bit and 8 bit data types </a:t>
            </a:r>
          </a:p>
          <a:p>
            <a:pPr lvl="1"/>
            <a:r>
              <a:rPr lang="en-GB"/>
              <a:t>Flexible multiple register load and store instructions</a:t>
            </a:r>
          </a:p>
        </p:txBody>
      </p:sp>
      <p:sp>
        <p:nvSpPr>
          <p:cNvPr id="468995" name="Rectangle 3"/>
          <p:cNvSpPr>
            <a:spLocks noGrp="1" noChangeArrowheads="1"/>
          </p:cNvSpPr>
          <p:nvPr>
            <p:ph type="title"/>
          </p:nvPr>
        </p:nvSpPr>
        <p:spPr>
          <a:xfrm>
            <a:off x="1219200" y="152400"/>
            <a:ext cx="6400800" cy="762000"/>
          </a:xfrm>
          <a:noFill/>
          <a:ln/>
        </p:spPr>
        <p:txBody>
          <a:bodyPr/>
          <a:lstStyle/>
          <a:p>
            <a:r>
              <a:rPr lang="en-US"/>
              <a:t>Arm Instruction Set Advantages</a:t>
            </a:r>
            <a:endParaRPr lang="en-GB"/>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body" idx="1"/>
          </p:nvPr>
        </p:nvSpPr>
        <p:spPr>
          <a:xfrm>
            <a:off x="1143000" y="1371600"/>
            <a:ext cx="7848600" cy="5105400"/>
          </a:xfrm>
          <a:noFill/>
          <a:ln/>
        </p:spPr>
        <p:txBody>
          <a:bodyPr/>
          <a:lstStyle/>
          <a:p>
            <a:r>
              <a:rPr lang="en-GB" b="0"/>
              <a:t>All instructions are exactly 16 bits long to improve code density over other 32-bit architectures</a:t>
            </a:r>
          </a:p>
          <a:p>
            <a:endParaRPr lang="en-GB" b="0"/>
          </a:p>
          <a:p>
            <a:r>
              <a:rPr lang="en-GB" b="0"/>
              <a:t>The Thumb architecture still uses a 32-bit core, with:</a:t>
            </a:r>
          </a:p>
          <a:p>
            <a:pPr lvl="1"/>
            <a:r>
              <a:rPr lang="en-GB"/>
              <a:t>32-bit address space</a:t>
            </a:r>
          </a:p>
          <a:p>
            <a:pPr lvl="1"/>
            <a:r>
              <a:rPr lang="en-GB"/>
              <a:t>32-bit registers </a:t>
            </a:r>
          </a:p>
          <a:p>
            <a:pPr lvl="1"/>
            <a:r>
              <a:rPr lang="en-GB"/>
              <a:t>32-bit shifter and ALU </a:t>
            </a:r>
          </a:p>
          <a:p>
            <a:pPr lvl="1"/>
            <a:r>
              <a:rPr lang="en-GB"/>
              <a:t>32-bit memory transfer</a:t>
            </a:r>
          </a:p>
          <a:p>
            <a:pPr lvl="1"/>
            <a:endParaRPr lang="en-GB"/>
          </a:p>
          <a:p>
            <a:r>
              <a:rPr lang="en-GB" b="0"/>
              <a:t>Gives.... </a:t>
            </a:r>
          </a:p>
          <a:p>
            <a:pPr lvl="1"/>
            <a:r>
              <a:rPr lang="en-GB"/>
              <a:t>Long branch range</a:t>
            </a:r>
          </a:p>
          <a:p>
            <a:pPr lvl="1"/>
            <a:r>
              <a:rPr lang="en-GB"/>
              <a:t>Powerful arithmetic operations</a:t>
            </a:r>
          </a:p>
          <a:p>
            <a:pPr lvl="1"/>
            <a:r>
              <a:rPr lang="en-GB"/>
              <a:t>Large address space </a:t>
            </a:r>
          </a:p>
          <a:p>
            <a:pPr lvl="1">
              <a:spcBef>
                <a:spcPts val="500"/>
              </a:spcBef>
              <a:spcAft>
                <a:spcPts val="500"/>
              </a:spcAft>
              <a:buFont typeface="Symbol" pitchFamily="18" charset="2"/>
              <a:buChar char="·"/>
            </a:pPr>
            <a:endParaRPr lang="en-GB"/>
          </a:p>
        </p:txBody>
      </p:sp>
      <p:sp>
        <p:nvSpPr>
          <p:cNvPr id="472067" name="Rectangle 3"/>
          <p:cNvSpPr>
            <a:spLocks noGrp="1" noChangeArrowheads="1"/>
          </p:cNvSpPr>
          <p:nvPr>
            <p:ph type="title"/>
          </p:nvPr>
        </p:nvSpPr>
        <p:spPr>
          <a:xfrm>
            <a:off x="1219200" y="152400"/>
            <a:ext cx="6400800" cy="762000"/>
          </a:xfrm>
          <a:noFill/>
          <a:ln/>
        </p:spPr>
        <p:txBody>
          <a:bodyPr/>
          <a:lstStyle/>
          <a:p>
            <a:r>
              <a:rPr lang="en-US"/>
              <a:t>Thumb Instruction Set Advantages</a:t>
            </a:r>
            <a:endParaRPr lang="en-GB"/>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body" idx="1"/>
          </p:nvPr>
        </p:nvSpPr>
        <p:spPr>
          <a:xfrm>
            <a:off x="1143000" y="1371600"/>
            <a:ext cx="7848600" cy="5105400"/>
          </a:xfrm>
          <a:ln/>
        </p:spPr>
        <p:txBody>
          <a:bodyPr/>
          <a:lstStyle/>
          <a:p>
            <a:r>
              <a:rPr lang="en-GB"/>
              <a:t>The ARM7TDMI supports seven modes of operation</a:t>
            </a:r>
            <a:r>
              <a:rPr lang="en-GB" b="0"/>
              <a:t>:</a:t>
            </a:r>
          </a:p>
          <a:p>
            <a:pPr lvl="1"/>
            <a:r>
              <a:rPr lang="en-GB"/>
              <a:t>User (usr): The normal ARM program execution state</a:t>
            </a:r>
          </a:p>
          <a:p>
            <a:pPr lvl="1"/>
            <a:r>
              <a:rPr lang="en-GB"/>
              <a:t>FIQ (fiq): Designed to support a data transfer or channel process</a:t>
            </a:r>
          </a:p>
          <a:p>
            <a:pPr lvl="1"/>
            <a:r>
              <a:rPr lang="en-GB"/>
              <a:t>IRQ (irq): Used for general-purpose interrupt handling</a:t>
            </a:r>
          </a:p>
          <a:p>
            <a:pPr lvl="1"/>
            <a:r>
              <a:rPr lang="en-GB"/>
              <a:t>Supervisor (svc): Protected mode for the operating system</a:t>
            </a:r>
          </a:p>
          <a:p>
            <a:pPr lvl="1"/>
            <a:r>
              <a:rPr lang="en-GB"/>
              <a:t>Abort mode (abt): Entered after a data or instruction prefetch abort</a:t>
            </a:r>
          </a:p>
          <a:p>
            <a:pPr lvl="1"/>
            <a:r>
              <a:rPr lang="en-GB"/>
              <a:t>System (sys): A privileged user mode for the operating system</a:t>
            </a:r>
          </a:p>
          <a:p>
            <a:pPr lvl="1"/>
            <a:r>
              <a:rPr lang="en-GB"/>
              <a:t>Undefined (und): Entered when an undefined instruction is executed</a:t>
            </a:r>
          </a:p>
          <a:p>
            <a:pPr lvl="1"/>
            <a:endParaRPr lang="en-GB"/>
          </a:p>
          <a:p>
            <a:r>
              <a:rPr lang="en-GB"/>
              <a:t>Mode changes may be made under software control, or may be brought about by external interrupts or exception processing. </a:t>
            </a:r>
          </a:p>
          <a:p>
            <a:pPr lvl="1"/>
            <a:r>
              <a:rPr lang="en-GB"/>
              <a:t>Most application programs will execute in User mode. The non-user modes' known as privileged modes-are entered in order to service interrupts or exceptions, or to access protected resources.</a:t>
            </a:r>
            <a:endParaRPr lang="en-GB" b="1"/>
          </a:p>
        </p:txBody>
      </p:sp>
      <p:sp>
        <p:nvSpPr>
          <p:cNvPr id="195587" name="Rectangle 3"/>
          <p:cNvSpPr>
            <a:spLocks noGrp="1" noChangeArrowheads="1"/>
          </p:cNvSpPr>
          <p:nvPr>
            <p:ph type="title"/>
          </p:nvPr>
        </p:nvSpPr>
        <p:spPr>
          <a:xfrm>
            <a:off x="1219200" y="152400"/>
            <a:ext cx="6400800" cy="762000"/>
          </a:xfrm>
          <a:noFill/>
          <a:ln/>
        </p:spPr>
        <p:txBody>
          <a:bodyPr/>
          <a:lstStyle/>
          <a:p>
            <a:r>
              <a:rPr lang="en-GB"/>
              <a:t>ARM7TDMI Operating Modes</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1" name="Rectangle 3"/>
          <p:cNvSpPr>
            <a:spLocks noGrp="1" noChangeArrowheads="1"/>
          </p:cNvSpPr>
          <p:nvPr>
            <p:ph type="title"/>
          </p:nvPr>
        </p:nvSpPr>
        <p:spPr>
          <a:xfrm>
            <a:off x="1219200" y="152400"/>
            <a:ext cx="6400800" cy="762000"/>
          </a:xfrm>
          <a:noFill/>
          <a:ln/>
        </p:spPr>
        <p:txBody>
          <a:bodyPr/>
          <a:lstStyle/>
          <a:p>
            <a:r>
              <a:rPr lang="en-US"/>
              <a:t>ARM7TDMI Registers</a:t>
            </a:r>
            <a:endParaRPr lang="en-GB"/>
          </a:p>
        </p:txBody>
      </p:sp>
      <p:sp>
        <p:nvSpPr>
          <p:cNvPr id="222484" name="Rectangle 276"/>
          <p:cNvSpPr>
            <a:spLocks noGrp="1" noChangeArrowheads="1"/>
          </p:cNvSpPr>
          <p:nvPr>
            <p:ph type="body" idx="1"/>
          </p:nvPr>
        </p:nvSpPr>
        <p:spPr>
          <a:xfrm>
            <a:off x="1143000" y="1371600"/>
            <a:ext cx="7848600" cy="5105400"/>
          </a:xfrm>
          <a:noFill/>
          <a:ln/>
        </p:spPr>
        <p:txBody>
          <a:bodyPr/>
          <a:lstStyle/>
          <a:p>
            <a:r>
              <a:rPr lang="en-GB"/>
              <a:t>The ARM7TDMI has a total of 37 registers:</a:t>
            </a:r>
          </a:p>
          <a:p>
            <a:pPr lvl="1"/>
            <a:r>
              <a:rPr lang="en-GB"/>
              <a:t>31 general-purpose 32-bit registers</a:t>
            </a:r>
          </a:p>
          <a:p>
            <a:pPr lvl="1"/>
            <a:r>
              <a:rPr lang="en-GB"/>
              <a:t>6 status registers</a:t>
            </a:r>
          </a:p>
          <a:p>
            <a:endParaRPr lang="en-GB"/>
          </a:p>
          <a:p>
            <a:r>
              <a:rPr lang="en-GB"/>
              <a:t>These registers cannot all be seen at once. The processor state and operating mode dictate which registers are available to the programmer.</a:t>
            </a:r>
          </a:p>
          <a:p>
            <a:pPr lvl="1"/>
            <a:endParaRPr lang="en-GB" b="1"/>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1219200" y="152400"/>
            <a:ext cx="6400800" cy="762000"/>
          </a:xfrm>
          <a:noFill/>
          <a:ln/>
        </p:spPr>
        <p:txBody>
          <a:bodyPr/>
          <a:lstStyle/>
          <a:p>
            <a:r>
              <a:rPr lang="en-US"/>
              <a:t>ARM State Registers Set</a:t>
            </a:r>
            <a:endParaRPr lang="en-GB"/>
          </a:p>
        </p:txBody>
      </p:sp>
      <p:graphicFrame>
        <p:nvGraphicFramePr>
          <p:cNvPr id="271363" name="Object 3"/>
          <p:cNvGraphicFramePr>
            <a:graphicFrameLocks noChangeAspect="1"/>
          </p:cNvGraphicFramePr>
          <p:nvPr/>
        </p:nvGraphicFramePr>
        <p:xfrm>
          <a:off x="2308225" y="1371600"/>
          <a:ext cx="5387975" cy="5233988"/>
        </p:xfrm>
        <a:graphic>
          <a:graphicData uri="http://schemas.openxmlformats.org/presentationml/2006/ole">
            <p:oleObj spid="_x0000_s271363" name="Photo Editor Photo" r:id="rId4" imgW="6314286" imgH="6133333" progId="MSPhotoEd.3">
              <p:embed/>
            </p:oleObj>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1219200" y="152400"/>
            <a:ext cx="6400800" cy="762000"/>
          </a:xfrm>
          <a:noFill/>
          <a:ln/>
        </p:spPr>
        <p:txBody>
          <a:bodyPr/>
          <a:lstStyle/>
          <a:p>
            <a:r>
              <a:rPr lang="en-US"/>
              <a:t>THUMB State Registers Set</a:t>
            </a:r>
            <a:endParaRPr lang="en-GB"/>
          </a:p>
        </p:txBody>
      </p:sp>
      <p:graphicFrame>
        <p:nvGraphicFramePr>
          <p:cNvPr id="269585" name="Object 273"/>
          <p:cNvGraphicFramePr>
            <a:graphicFrameLocks noChangeAspect="1"/>
          </p:cNvGraphicFramePr>
          <p:nvPr/>
        </p:nvGraphicFramePr>
        <p:xfrm>
          <a:off x="2286000" y="1371600"/>
          <a:ext cx="5399088" cy="4219575"/>
        </p:xfrm>
        <a:graphic>
          <a:graphicData uri="http://schemas.openxmlformats.org/presentationml/2006/ole">
            <p:oleObj spid="_x0000_s269585" name="Photo Editor Photo" r:id="rId4" imgW="6409524" imgH="5009524" progId="MSPhotoEd.3">
              <p:embed/>
            </p:oleObj>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1219200" y="152400"/>
            <a:ext cx="6400800" cy="762000"/>
          </a:xfrm>
          <a:noFill/>
          <a:ln/>
        </p:spPr>
        <p:txBody>
          <a:bodyPr/>
          <a:lstStyle/>
          <a:p>
            <a:r>
              <a:rPr lang="en-US"/>
              <a:t>Relationship between ARM and THUMB state registers</a:t>
            </a:r>
            <a:endParaRPr lang="en-GB"/>
          </a:p>
        </p:txBody>
      </p:sp>
      <p:sp>
        <p:nvSpPr>
          <p:cNvPr id="273413" name="Rectangle 5"/>
          <p:cNvSpPr>
            <a:spLocks noGrp="1" noChangeArrowheads="1"/>
          </p:cNvSpPr>
          <p:nvPr>
            <p:ph type="body" idx="1"/>
          </p:nvPr>
        </p:nvSpPr>
        <p:spPr>
          <a:xfrm>
            <a:off x="1143000" y="1371600"/>
            <a:ext cx="7848600" cy="5105400"/>
          </a:xfrm>
          <a:noFill/>
          <a:ln/>
        </p:spPr>
        <p:txBody>
          <a:bodyPr/>
          <a:lstStyle/>
          <a:p>
            <a:r>
              <a:rPr lang="en-GB"/>
              <a:t>The THUMB state registers relate to the ARM state registers in the following way:</a:t>
            </a:r>
          </a:p>
          <a:p>
            <a:endParaRPr lang="en-GB" b="0"/>
          </a:p>
        </p:txBody>
      </p:sp>
      <p:graphicFrame>
        <p:nvGraphicFramePr>
          <p:cNvPr id="273415" name="Object 7"/>
          <p:cNvGraphicFramePr>
            <a:graphicFrameLocks noChangeAspect="1"/>
          </p:cNvGraphicFramePr>
          <p:nvPr/>
        </p:nvGraphicFramePr>
        <p:xfrm>
          <a:off x="2971800" y="2362200"/>
          <a:ext cx="4078288" cy="3600450"/>
        </p:xfrm>
        <a:graphic>
          <a:graphicData uri="http://schemas.openxmlformats.org/presentationml/2006/ole">
            <p:oleObj spid="_x0000_s273415" name="Photo Editor Photo" r:id="rId4" imgW="5706272" imgH="5038095" progId="MSPhotoEd.3">
              <p:embed/>
            </p:oleObj>
          </a:graphicData>
        </a:graphic>
      </p:graphicFrame>
    </p:spTree>
  </p:cSld>
  <p:clrMapOvr>
    <a:masterClrMapping/>
  </p:clrMapOvr>
  <p:transition/>
</p:sld>
</file>

<file path=ppt/theme/theme1.xml><?xml version="1.0" encoding="utf-8"?>
<a:theme xmlns:a="http://schemas.openxmlformats.org/drawingml/2006/main" name="AT91 training.pot">
  <a:themeElements>
    <a:clrScheme name="">
      <a:dk1>
        <a:srgbClr val="000000"/>
      </a:dk1>
      <a:lt1>
        <a:srgbClr val="FFFFCC"/>
      </a:lt1>
      <a:dk2>
        <a:srgbClr val="009900"/>
      </a:dk2>
      <a:lt2>
        <a:srgbClr val="669900"/>
      </a:lt2>
      <a:accent1>
        <a:srgbClr val="FF0000"/>
      </a:accent1>
      <a:accent2>
        <a:srgbClr val="800000"/>
      </a:accent2>
      <a:accent3>
        <a:srgbClr val="FFFFE2"/>
      </a:accent3>
      <a:accent4>
        <a:srgbClr val="000000"/>
      </a:accent4>
      <a:accent5>
        <a:srgbClr val="FFAAAA"/>
      </a:accent5>
      <a:accent6>
        <a:srgbClr val="730000"/>
      </a:accent6>
      <a:hlink>
        <a:srgbClr val="0033CC"/>
      </a:hlink>
      <a:folHlink>
        <a:srgbClr val="FFCC66"/>
      </a:folHlink>
    </a:clrScheme>
    <a:fontScheme name="AT91 training.po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spPr>
      <a:bodyPr vert="horz" wrap="square" lIns="82550" tIns="41275" rIns="82550" bIns="41275" numCol="1" anchor="t" anchorCtr="0" compatLnSpc="1">
        <a:prstTxWarp prst="textNoShape">
          <a:avLst/>
        </a:prstTxWarp>
        <a:spAutoFit/>
      </a:bodyPr>
      <a:lstStyle>
        <a:defPPr marL="0" marR="0" indent="0" algn="ctr" defTabSz="914400" rtl="0" eaLnBrk="1" fontAlgn="base" latinLnBrk="0" hangingPunct="1">
          <a:lnSpc>
            <a:spcPct val="65000"/>
          </a:lnSpc>
          <a:spcBef>
            <a:spcPct val="5000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spPr>
      <a:bodyPr vert="horz" wrap="square" lIns="82550" tIns="41275" rIns="82550" bIns="41275" numCol="1" anchor="t" anchorCtr="0" compatLnSpc="1">
        <a:prstTxWarp prst="textNoShape">
          <a:avLst/>
        </a:prstTxWarp>
        <a:spAutoFit/>
      </a:bodyPr>
      <a:lstStyle>
        <a:defPPr marL="0" marR="0" indent="0" algn="ctr" defTabSz="914400" rtl="0" eaLnBrk="1" fontAlgn="base" latinLnBrk="0" hangingPunct="1">
          <a:lnSpc>
            <a:spcPct val="65000"/>
          </a:lnSpc>
          <a:spcBef>
            <a:spcPct val="5000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AT91 training.po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T91 training.po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T91 training.po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T91 training.po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T91 training.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T91 training.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T91 training.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Office\Templates\AT91 training.pot</Template>
  <TotalTime>10424</TotalTime>
  <Pages>24</Pages>
  <Words>3836</Words>
  <Application>Microsoft PowerPoint 4.0</Application>
  <PresentationFormat>Letter Paper (8.5x11 in)</PresentationFormat>
  <Paragraphs>408</Paragraphs>
  <Slides>44</Slides>
  <Notes>44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3</vt:i4>
      </vt:variant>
      <vt:variant>
        <vt:lpstr>Slide Titles</vt:lpstr>
      </vt:variant>
      <vt:variant>
        <vt:i4>44</vt:i4>
      </vt:variant>
    </vt:vector>
  </HeadingPairs>
  <TitlesOfParts>
    <vt:vector size="53" baseType="lpstr">
      <vt:lpstr>Times New Roman</vt:lpstr>
      <vt:lpstr>Arial</vt:lpstr>
      <vt:lpstr>Symbol</vt:lpstr>
      <vt:lpstr>ArialMT</vt:lpstr>
      <vt:lpstr>Times</vt:lpstr>
      <vt:lpstr>AT91 training.pot</vt:lpstr>
      <vt:lpstr>Image Bitmap</vt:lpstr>
      <vt:lpstr>Microsoft Photo Editor 3.0 Photo</vt:lpstr>
      <vt:lpstr>Microsoft Word Document</vt:lpstr>
      <vt:lpstr>ARM7TDMI Processor Bộ xử lý ARM7TDMI</vt:lpstr>
      <vt:lpstr>ARM7TDMI processor</vt:lpstr>
      <vt:lpstr>ARM7TDMI Block Diagram</vt:lpstr>
      <vt:lpstr>ARM7TDMI Operating States</vt:lpstr>
      <vt:lpstr>ARM7TDMI Operating Modes</vt:lpstr>
      <vt:lpstr>ARM7TDMI Registers</vt:lpstr>
      <vt:lpstr>ARM State Registers Set</vt:lpstr>
      <vt:lpstr>THUMB State Registers Set</vt:lpstr>
      <vt:lpstr>Relationship between ARM and THUMB state registers</vt:lpstr>
      <vt:lpstr>Program Status Registers (1/3)</vt:lpstr>
      <vt:lpstr>Program Status Registers (2/3)</vt:lpstr>
      <vt:lpstr>Program Status Registers (3/3)</vt:lpstr>
      <vt:lpstr>Exceptions (1/6)</vt:lpstr>
      <vt:lpstr>Exceptions (2/6)</vt:lpstr>
      <vt:lpstr>Exceptions (3/6)</vt:lpstr>
      <vt:lpstr>Exceptions (4/6)</vt:lpstr>
      <vt:lpstr>Exceptions (5/6)</vt:lpstr>
      <vt:lpstr>Exceptions (6/6)</vt:lpstr>
      <vt:lpstr>ARM Instruction Set</vt:lpstr>
      <vt:lpstr>Summary</vt:lpstr>
      <vt:lpstr>Condition Field (1/2)</vt:lpstr>
      <vt:lpstr>Condition Field (2/2)</vt:lpstr>
      <vt:lpstr>Branch Instructions (1/2)</vt:lpstr>
      <vt:lpstr>Branch Instructions (2/2)</vt:lpstr>
      <vt:lpstr>Data Processing (1/2)</vt:lpstr>
      <vt:lpstr>Data Processing (2/2)</vt:lpstr>
      <vt:lpstr>Multiply Instructions (1/2)</vt:lpstr>
      <vt:lpstr>Multiply Instructions (2/2)</vt:lpstr>
      <vt:lpstr>Load and Store Instructions (1/2)</vt:lpstr>
      <vt:lpstr>Load and Store Instructions (2/2)</vt:lpstr>
      <vt:lpstr>SWI : Software Interrupt</vt:lpstr>
      <vt:lpstr>THUMB Instruction Set</vt:lpstr>
      <vt:lpstr>Summary</vt:lpstr>
      <vt:lpstr>How Does Thumb Work ?</vt:lpstr>
      <vt:lpstr>Thumb Instruction Set Decompression</vt:lpstr>
      <vt:lpstr>Branch Instructions</vt:lpstr>
      <vt:lpstr>Data Processing Instructions</vt:lpstr>
      <vt:lpstr>Load and Store Register Instructions</vt:lpstr>
      <vt:lpstr>Load and Store Multiple Instructions</vt:lpstr>
      <vt:lpstr>ARM vs THUMB</vt:lpstr>
      <vt:lpstr>Code size</vt:lpstr>
      <vt:lpstr>Code performances vs Memory width</vt:lpstr>
      <vt:lpstr>Arm Instruction Set Advantages</vt:lpstr>
      <vt:lpstr>Thumb Instruction Set Advantages</vt:lpstr>
    </vt:vector>
  </TitlesOfParts>
  <Company>ATMEL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ARM Instruction Set Performance</dc:title>
  <dc:creator>all_users</dc:creator>
  <cp:lastModifiedBy>Admin</cp:lastModifiedBy>
  <cp:revision>319</cp:revision>
  <cp:lastPrinted>2003-01-20T13:13:04Z</cp:lastPrinted>
  <dcterms:created xsi:type="dcterms:W3CDTF">2002-08-20T07:42:29Z</dcterms:created>
  <dcterms:modified xsi:type="dcterms:W3CDTF">2013-08-21T08:58:47Z</dcterms:modified>
</cp:coreProperties>
</file>