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89" r:id="rId22"/>
    <p:sldId id="288" r:id="rId23"/>
    <p:sldId id="277" r:id="rId24"/>
    <p:sldId id="290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2" r:id="rId34"/>
    <p:sldId id="293" r:id="rId35"/>
    <p:sldId id="286" r:id="rId36"/>
    <p:sldId id="294" r:id="rId37"/>
    <p:sldId id="306" r:id="rId38"/>
    <p:sldId id="295" r:id="rId39"/>
    <p:sldId id="29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287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E1C30-CF4E-454E-BC4A-7995F077FE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219200" y="152400"/>
            <a:ext cx="7772400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HỌC VIỆN CÔNG NGHỆ BƯU CHÍNH VIỄN THÔNG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438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1"/>
            </a:lvl1pPr>
          </a:lstStyle>
          <a:p>
            <a:r>
              <a:rPr lang="en-US"/>
              <a:t>BÀI GIẢNG MÔN</a:t>
            </a:r>
          </a:p>
          <a:p>
            <a:r>
              <a:rPr lang="en-US"/>
              <a:t>KỸ THUẬT VI XỬ LÝ</a:t>
            </a:r>
          </a:p>
          <a:p>
            <a:endParaRPr lang="en-US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5410200"/>
            <a:ext cx="7010400" cy="1219200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GIẢNG VIÊN:                           THS. PHẠM THẾ DUY</a:t>
            </a:r>
          </a:p>
          <a:p>
            <a:r>
              <a:rPr lang="en-US"/>
              <a:t>ĐIỆN THOẠI/EMAIL:               0903661501     DUYPT@PTITHCM.EDU.VN</a:t>
            </a:r>
          </a:p>
          <a:p>
            <a:r>
              <a:rPr lang="en-US"/>
              <a:t>BỘ MÔN:                                 ĐIỀU KHIỂN VÀ XỬ LÝ TÍN HIỆU</a:t>
            </a:r>
          </a:p>
          <a:p>
            <a:r>
              <a:rPr lang="en-US"/>
              <a:t>HỌC KỲ/NĂM BIÊN SOẠN:    02/2010</a:t>
            </a:r>
          </a:p>
        </p:txBody>
      </p:sp>
      <p:pic>
        <p:nvPicPr>
          <p:cNvPr id="160773" name="Picture 5" descr="Logo PT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1066800" cy="1143000"/>
          </a:xfrm>
          <a:prstGeom prst="rect">
            <a:avLst/>
          </a:prstGeom>
          <a:noFill/>
        </p:spPr>
      </p:pic>
      <p:pic>
        <p:nvPicPr>
          <p:cNvPr id="160774" name="Picture 6" descr="automation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76400"/>
            <a:ext cx="2667000" cy="2971800"/>
          </a:xfrm>
          <a:prstGeom prst="rect">
            <a:avLst/>
          </a:prstGeom>
          <a:noFill/>
        </p:spPr>
      </p:pic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1177925" y="1143000"/>
            <a:ext cx="7889875" cy="0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F5020BBA-6B16-4AA0-97D6-D0C5D8612A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5EB05415-DEF6-4728-98E5-41A504AB3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245225"/>
            <a:ext cx="4419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B216C9CB-FA1A-4DCB-AEF9-C4975C3819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9110E806-18C7-49AF-8B10-1EACD11EBA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F456AB53-688A-4366-B6A8-41FAC85E8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01F1C012-A769-4B3D-9370-D7BDDBED3A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CCDA3DD0-E2D2-4D70-B39A-68871B8DC7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3865AF2F-B3FD-41F7-A897-A2DE8D8DA4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DE18B11D-3139-4819-B960-45AF7FD11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A29CADC0-58A4-47CE-ADCF-ED3C3853B7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F032BFA4-B0B8-4BE4-BE16-33BEBBD77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245225"/>
            <a:ext cx="441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Trang: </a:t>
            </a:r>
            <a:fld id="{16682351-E587-42D3-89D1-939706A83BD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59750" name="Picture 6" descr="Logo PTI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762000" cy="914400"/>
          </a:xfrm>
          <a:prstGeom prst="rect">
            <a:avLst/>
          </a:prstGeom>
          <a:noFill/>
        </p:spPr>
      </p:pic>
      <p:sp>
        <p:nvSpPr>
          <p:cNvPr id="159751" name="Line 7"/>
          <p:cNvSpPr>
            <a:spLocks noChangeShapeType="1"/>
          </p:cNvSpPr>
          <p:nvPr/>
        </p:nvSpPr>
        <p:spPr bwMode="auto">
          <a:xfrm flipV="1">
            <a:off x="1041400" y="876300"/>
            <a:ext cx="7889875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V="1">
            <a:off x="0" y="6248400"/>
            <a:ext cx="9144000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066800" y="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/>
              <a:t>BÀI GIẢNG MÔN</a:t>
            </a:r>
            <a:endParaRPr lang="en-US" sz="3600" b="1"/>
          </a:p>
          <a:p>
            <a:pPr algn="ctr"/>
            <a:r>
              <a:rPr lang="en-US" sz="2800" b="1"/>
              <a:t>KỸ THUẬT VI XỬ LÝ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GIẢNG VIÊN:                           THS. PHẠM THẾ DUY</a:t>
            </a:r>
          </a:p>
          <a:p>
            <a:r>
              <a:rPr lang="en-US"/>
              <a:t>ĐIỆN THOẠI/EMAIL:               0903661501     DUYPT@PTITHCM.EDU.VN</a:t>
            </a:r>
          </a:p>
          <a:p>
            <a:r>
              <a:rPr lang="en-US"/>
              <a:t>BỘ MÔN:                                 ĐIỀU KHIỂN VÀ XỬ LÝ TÍN HIỆU</a:t>
            </a:r>
          </a:p>
          <a:p>
            <a:r>
              <a:rPr lang="en-US"/>
              <a:t>HỌC KỲ/NĂM BIÊN SOẠN:    02/2010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HỌC VIỆN CÔNG NGHỆ BƯU CHÍNH VIỄN THÔNG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CHƯƠNG </a:t>
            </a:r>
            <a:r>
              <a:rPr lang="en-US" sz="3200" dirty="0" smtClean="0"/>
              <a:t>3:</a:t>
            </a:r>
            <a:endParaRPr lang="en-US" sz="3200" dirty="0"/>
          </a:p>
          <a:p>
            <a:r>
              <a:rPr lang="en-US" dirty="0" smtClean="0"/>
              <a:t>LẬP TRÌNH HỢP NGỮ ARM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/>
          <a:lstStyle/>
          <a:p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thanh</a:t>
            </a:r>
            <a:r>
              <a:rPr lang="en-GB" sz="2400" dirty="0" smtClean="0"/>
              <a:t> </a:t>
            </a:r>
            <a:r>
              <a:rPr lang="en-GB" sz="2400" dirty="0" err="1" smtClean="0"/>
              <a:t>ghi</a:t>
            </a:r>
            <a:r>
              <a:rPr lang="en-GB" sz="2400" dirty="0" smtClean="0"/>
              <a:t> ARM7TDMI</a:t>
            </a:r>
          </a:p>
          <a:p>
            <a:r>
              <a:rPr lang="en-GB" sz="2400" dirty="0" smtClean="0"/>
              <a:t>15 </a:t>
            </a:r>
            <a:r>
              <a:rPr lang="en-GB" sz="2400" dirty="0" err="1" smtClean="0"/>
              <a:t>thanh</a:t>
            </a:r>
            <a:r>
              <a:rPr lang="en-GB" sz="2400" dirty="0" smtClean="0"/>
              <a:t> </a:t>
            </a:r>
            <a:r>
              <a:rPr lang="en-GB" sz="2400" dirty="0" err="1" smtClean="0"/>
              <a:t>ghi</a:t>
            </a:r>
            <a:r>
              <a:rPr lang="en-GB" sz="2400" dirty="0" smtClean="0"/>
              <a:t> r0</a:t>
            </a:r>
            <a:r>
              <a:rPr lang="en-GB" sz="2400" dirty="0" smtClean="0"/>
              <a:t>, r1, ..., r14 </a:t>
            </a:r>
            <a:endParaRPr lang="en-GB" sz="2400" dirty="0" smtClean="0"/>
          </a:p>
          <a:p>
            <a:r>
              <a:rPr lang="en-GB" sz="2400" dirty="0" err="1" smtClean="0"/>
              <a:t>Thanh</a:t>
            </a:r>
            <a:r>
              <a:rPr lang="en-GB" sz="2400" dirty="0" smtClean="0"/>
              <a:t> </a:t>
            </a:r>
            <a:r>
              <a:rPr lang="en-GB" sz="2400" dirty="0" err="1" smtClean="0"/>
              <a:t>ghi</a:t>
            </a:r>
            <a:r>
              <a:rPr lang="en-GB" sz="2400" dirty="0" smtClean="0"/>
              <a:t> </a:t>
            </a:r>
            <a:r>
              <a:rPr lang="en-GB" sz="2400" dirty="0" err="1" smtClean="0"/>
              <a:t>bộ</a:t>
            </a:r>
            <a:r>
              <a:rPr lang="en-GB" sz="2400" dirty="0" smtClean="0"/>
              <a:t> </a:t>
            </a:r>
            <a:r>
              <a:rPr lang="en-GB" sz="2400" dirty="0" err="1" smtClean="0"/>
              <a:t>đếm</a:t>
            </a:r>
            <a:r>
              <a:rPr lang="en-GB" sz="2400" dirty="0" smtClean="0"/>
              <a:t> </a:t>
            </a:r>
            <a:r>
              <a:rPr lang="en-GB" sz="2400" dirty="0" err="1" smtClean="0"/>
              <a:t>chương</a:t>
            </a:r>
            <a:r>
              <a:rPr lang="en-GB" sz="2400" dirty="0" smtClean="0"/>
              <a:t> </a:t>
            </a:r>
            <a:r>
              <a:rPr lang="en-GB" sz="2400" dirty="0" err="1" smtClean="0"/>
              <a:t>trình</a:t>
            </a:r>
            <a:r>
              <a:rPr lang="en-GB" sz="2400" dirty="0" smtClean="0"/>
              <a:t> (Program Counter – PC), </a:t>
            </a:r>
            <a:r>
              <a:rPr lang="en-GB" sz="2400" dirty="0" err="1" smtClean="0"/>
              <a:t>còn</a:t>
            </a:r>
            <a:r>
              <a:rPr lang="en-GB" sz="2400" dirty="0" smtClean="0"/>
              <a:t> </a:t>
            </a:r>
            <a:r>
              <a:rPr lang="en-GB" sz="2400" dirty="0" err="1" smtClean="0"/>
              <a:t>gọi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r15</a:t>
            </a:r>
          </a:p>
          <a:p>
            <a:r>
              <a:rPr lang="en-GB" sz="2400" dirty="0" err="1" smtClean="0"/>
              <a:t>Thanh</a:t>
            </a:r>
            <a:r>
              <a:rPr lang="en-GB" sz="2400" dirty="0" smtClean="0"/>
              <a:t> </a:t>
            </a:r>
            <a:r>
              <a:rPr lang="en-GB" sz="2400" dirty="0" err="1" smtClean="0"/>
              <a:t>ghi</a:t>
            </a:r>
            <a:r>
              <a:rPr lang="en-GB" sz="2400" dirty="0" smtClean="0"/>
              <a:t> </a:t>
            </a:r>
            <a:r>
              <a:rPr lang="en-GB" sz="2400" dirty="0" err="1" smtClean="0"/>
              <a:t>trạng</a:t>
            </a:r>
            <a:r>
              <a:rPr lang="en-GB" sz="2400" dirty="0" smtClean="0"/>
              <a:t> </a:t>
            </a:r>
            <a:r>
              <a:rPr lang="en-GB" sz="2400" dirty="0" err="1" smtClean="0"/>
              <a:t>thái</a:t>
            </a:r>
            <a:r>
              <a:rPr lang="en-GB" sz="2400" dirty="0" smtClean="0"/>
              <a:t> </a:t>
            </a:r>
            <a:r>
              <a:rPr lang="en-GB" sz="2400" dirty="0" err="1" smtClean="0"/>
              <a:t>hiện</a:t>
            </a:r>
            <a:r>
              <a:rPr lang="en-GB" sz="2400" dirty="0" smtClean="0"/>
              <a:t> </a:t>
            </a:r>
            <a:r>
              <a:rPr lang="en-GB" sz="2400" dirty="0" err="1" smtClean="0"/>
              <a:t>hành</a:t>
            </a:r>
            <a:r>
              <a:rPr lang="en-GB" sz="2400" dirty="0" smtClean="0"/>
              <a:t> - Current </a:t>
            </a:r>
            <a:r>
              <a:rPr lang="en-GB" sz="2400" dirty="0" smtClean="0"/>
              <a:t>Program Status Register (CPSR)</a:t>
            </a:r>
          </a:p>
          <a:p>
            <a:r>
              <a:rPr lang="en-GB" sz="2400" dirty="0" smtClean="0"/>
              <a:t>PC </a:t>
            </a:r>
            <a:r>
              <a:rPr lang="en-GB" sz="2400" dirty="0" err="1" smtClean="0"/>
              <a:t>luôn</a:t>
            </a:r>
            <a:r>
              <a:rPr lang="en-GB" sz="2400" dirty="0" smtClean="0"/>
              <a:t> </a:t>
            </a:r>
            <a:r>
              <a:rPr lang="en-GB" sz="2400" dirty="0" err="1" smtClean="0"/>
              <a:t>chứa</a:t>
            </a:r>
            <a:r>
              <a:rPr lang="en-GB" sz="2400" dirty="0" smtClean="0"/>
              <a:t> </a:t>
            </a:r>
            <a:r>
              <a:rPr lang="en-GB" sz="2400" dirty="0" err="1" smtClean="0"/>
              <a:t>địa</a:t>
            </a:r>
            <a:r>
              <a:rPr lang="en-GB" sz="2400" dirty="0" smtClean="0"/>
              <a:t> </a:t>
            </a:r>
            <a:r>
              <a:rPr lang="en-GB" sz="2400" dirty="0" err="1" smtClean="0"/>
              <a:t>chỉ</a:t>
            </a:r>
            <a:r>
              <a:rPr lang="en-GB" sz="2400" dirty="0" smtClean="0"/>
              <a:t> </a:t>
            </a:r>
            <a:r>
              <a:rPr lang="en-GB" sz="2400" dirty="0" err="1" smtClean="0"/>
              <a:t>của</a:t>
            </a:r>
            <a:r>
              <a:rPr lang="en-GB" sz="2400" dirty="0" smtClean="0"/>
              <a:t> </a:t>
            </a:r>
            <a:r>
              <a:rPr lang="en-GB" sz="2400" dirty="0" err="1" smtClean="0"/>
              <a:t>lệnh</a:t>
            </a:r>
            <a:r>
              <a:rPr lang="en-GB" sz="2400" dirty="0" smtClean="0"/>
              <a:t> </a:t>
            </a:r>
            <a:r>
              <a:rPr lang="en-GB" sz="2400" dirty="0" err="1" smtClean="0"/>
              <a:t>kế</a:t>
            </a:r>
            <a:r>
              <a:rPr lang="en-GB" sz="2400" dirty="0" smtClean="0"/>
              <a:t> </a:t>
            </a:r>
            <a:r>
              <a:rPr lang="en-GB" sz="2400" dirty="0" err="1" smtClean="0"/>
              <a:t>tiếp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</a:t>
            </a:r>
            <a:r>
              <a:rPr lang="en-GB" sz="2400" dirty="0" err="1" smtClean="0"/>
              <a:t>bộ</a:t>
            </a:r>
            <a:r>
              <a:rPr lang="en-GB" sz="2400" dirty="0" smtClean="0"/>
              <a:t> </a:t>
            </a:r>
            <a:r>
              <a:rPr lang="en-GB" sz="2400" dirty="0" err="1" smtClean="0"/>
              <a:t>nhớ</a:t>
            </a:r>
            <a:r>
              <a:rPr lang="en-GB" sz="2400" dirty="0" smtClean="0"/>
              <a:t> </a:t>
            </a:r>
            <a:r>
              <a:rPr lang="en-GB" sz="2400" dirty="0" err="1" smtClean="0"/>
              <a:t>sẽ</a:t>
            </a:r>
            <a:r>
              <a:rPr lang="en-GB" sz="2400" dirty="0" smtClean="0"/>
              <a:t> </a:t>
            </a:r>
            <a:r>
              <a:rPr lang="en-GB" sz="2400" dirty="0" err="1" smtClean="0"/>
              <a:t>được</a:t>
            </a:r>
            <a:r>
              <a:rPr lang="en-GB" sz="2400" dirty="0" smtClean="0"/>
              <a:t> </a:t>
            </a:r>
            <a:r>
              <a:rPr lang="en-GB" sz="2400" dirty="0" err="1" smtClean="0"/>
              <a:t>lấy</a:t>
            </a:r>
            <a:endParaRPr lang="en-GB" sz="2400" dirty="0" smtClean="0"/>
          </a:p>
          <a:p>
            <a:r>
              <a:rPr lang="en-GB" sz="2400" dirty="0" smtClean="0"/>
              <a:t>CPSR </a:t>
            </a:r>
            <a:r>
              <a:rPr lang="en-GB" sz="2400" dirty="0" err="1" smtClean="0"/>
              <a:t>chứa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trạng</a:t>
            </a:r>
            <a:r>
              <a:rPr lang="en-GB" sz="2400" dirty="0" smtClean="0"/>
              <a:t> </a:t>
            </a:r>
            <a:r>
              <a:rPr lang="en-GB" sz="2400" dirty="0" err="1" smtClean="0"/>
              <a:t>thái</a:t>
            </a:r>
            <a:r>
              <a:rPr lang="en-GB" sz="2400" dirty="0" smtClean="0"/>
              <a:t> </a:t>
            </a:r>
            <a:r>
              <a:rPr lang="en-GB" sz="2400" dirty="0" err="1" smtClean="0"/>
              <a:t>của</a:t>
            </a:r>
            <a:r>
              <a:rPr lang="en-GB" sz="2400" dirty="0" smtClean="0"/>
              <a:t> </a:t>
            </a:r>
            <a:r>
              <a:rPr lang="en-GB" sz="2400" dirty="0" err="1" smtClean="0"/>
              <a:t>kết</a:t>
            </a:r>
            <a:r>
              <a:rPr lang="en-GB" sz="2400" dirty="0" smtClean="0"/>
              <a:t> </a:t>
            </a:r>
            <a:r>
              <a:rPr lang="en-GB" sz="2400" dirty="0" err="1" smtClean="0"/>
              <a:t>quả</a:t>
            </a:r>
            <a:r>
              <a:rPr lang="en-GB" sz="2400" dirty="0" smtClean="0"/>
              <a:t> </a:t>
            </a:r>
            <a:r>
              <a:rPr lang="en-GB" sz="2400" dirty="0" err="1" smtClean="0"/>
              <a:t>lệnh</a:t>
            </a:r>
            <a:r>
              <a:rPr lang="en-GB" sz="2400" dirty="0" smtClean="0"/>
              <a:t> </a:t>
            </a:r>
            <a:r>
              <a:rPr lang="en-GB" sz="2400" dirty="0" err="1" smtClean="0"/>
              <a:t>vừa</a:t>
            </a:r>
            <a:r>
              <a:rPr lang="en-GB" sz="2400" dirty="0" smtClean="0"/>
              <a:t> </a:t>
            </a:r>
            <a:r>
              <a:rPr lang="en-GB" sz="2400" dirty="0" err="1" smtClean="0"/>
              <a:t>thực</a:t>
            </a:r>
            <a:r>
              <a:rPr lang="en-GB" sz="2400" dirty="0" smtClean="0"/>
              <a:t> </a:t>
            </a:r>
            <a:r>
              <a:rPr lang="en-GB" sz="2400" dirty="0" err="1" smtClean="0"/>
              <a:t>hiện</a:t>
            </a:r>
            <a:r>
              <a:rPr lang="en-GB" sz="2400" dirty="0" smtClean="0"/>
              <a:t> (</a:t>
            </a:r>
            <a:r>
              <a:rPr lang="en-GB" sz="2400" dirty="0" err="1" smtClean="0"/>
              <a:t>ví</a:t>
            </a:r>
            <a:r>
              <a:rPr lang="en-GB" sz="2400" dirty="0" smtClean="0"/>
              <a:t> </a:t>
            </a:r>
            <a:r>
              <a:rPr lang="en-GB" sz="2400" dirty="0" err="1" smtClean="0"/>
              <a:t>dụ</a:t>
            </a:r>
            <a:r>
              <a:rPr lang="en-GB" sz="2400" dirty="0" smtClean="0"/>
              <a:t>: </a:t>
            </a:r>
            <a:r>
              <a:rPr lang="en-GB" sz="2400" dirty="0" err="1" smtClean="0"/>
              <a:t>bằng</a:t>
            </a:r>
            <a:r>
              <a:rPr lang="en-GB" sz="2400" dirty="0" smtClean="0"/>
              <a:t> 0? </a:t>
            </a:r>
            <a:r>
              <a:rPr lang="en-GB" sz="2400" dirty="0" err="1" smtClean="0"/>
              <a:t>Âm</a:t>
            </a:r>
            <a:r>
              <a:rPr lang="en-GB" sz="2400" dirty="0" smtClean="0"/>
              <a:t>? ...) </a:t>
            </a:r>
            <a:r>
              <a:rPr lang="en-GB" sz="2400" dirty="0" err="1" smtClean="0"/>
              <a:t>và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trạng</a:t>
            </a:r>
            <a:r>
              <a:rPr lang="en-GB" sz="2400" dirty="0" smtClean="0"/>
              <a:t> </a:t>
            </a:r>
            <a:r>
              <a:rPr lang="en-GB" sz="2400" dirty="0" err="1" smtClean="0"/>
              <a:t>thái</a:t>
            </a:r>
            <a:r>
              <a:rPr lang="en-GB" sz="2400" dirty="0" smtClean="0"/>
              <a:t> </a:t>
            </a:r>
            <a:r>
              <a:rPr lang="en-GB" sz="2400" dirty="0" err="1" smtClean="0"/>
              <a:t>của</a:t>
            </a:r>
            <a:r>
              <a:rPr lang="en-GB" sz="2400" dirty="0" smtClean="0"/>
              <a:t> </a:t>
            </a:r>
            <a:r>
              <a:rPr lang="en-GB" sz="2400" dirty="0" err="1" smtClean="0"/>
              <a:t>bộ</a:t>
            </a:r>
            <a:r>
              <a:rPr lang="en-GB" sz="2400" dirty="0" smtClean="0"/>
              <a:t> VXL</a:t>
            </a:r>
          </a:p>
          <a:p>
            <a:r>
              <a:rPr lang="en-GB" sz="2400" dirty="0" smtClean="0"/>
              <a:t>r13 </a:t>
            </a:r>
            <a:r>
              <a:rPr lang="en-GB" sz="2400" dirty="0" err="1" smtClean="0"/>
              <a:t>và</a:t>
            </a:r>
            <a:r>
              <a:rPr lang="en-GB" sz="2400" dirty="0" smtClean="0"/>
              <a:t> r14 </a:t>
            </a:r>
            <a:r>
              <a:rPr lang="en-GB" sz="2400" dirty="0" err="1" smtClean="0"/>
              <a:t>thường</a:t>
            </a:r>
            <a:r>
              <a:rPr lang="en-GB" sz="2400" dirty="0" smtClean="0"/>
              <a:t> </a:t>
            </a:r>
            <a:r>
              <a:rPr lang="en-GB" sz="2400" dirty="0" err="1" smtClean="0"/>
              <a:t>dự</a:t>
            </a:r>
            <a:r>
              <a:rPr lang="en-GB" sz="2400" dirty="0" smtClean="0"/>
              <a:t> </a:t>
            </a:r>
            <a:r>
              <a:rPr lang="en-GB" sz="2400" dirty="0" err="1" smtClean="0"/>
              <a:t>phòng</a:t>
            </a:r>
            <a:r>
              <a:rPr lang="en-GB" sz="2400" dirty="0" smtClean="0"/>
              <a:t> </a:t>
            </a:r>
            <a:r>
              <a:rPr lang="en-GB" sz="2400" dirty="0" err="1" smtClean="0"/>
              <a:t>cho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mục</a:t>
            </a:r>
            <a:r>
              <a:rPr lang="en-GB" sz="2400" dirty="0" smtClean="0"/>
              <a:t> </a:t>
            </a:r>
            <a:r>
              <a:rPr lang="en-GB" sz="2400" dirty="0" err="1" smtClean="0"/>
              <a:t>đích</a:t>
            </a:r>
            <a:r>
              <a:rPr lang="en-GB" sz="2400" dirty="0" smtClean="0"/>
              <a:t> </a:t>
            </a:r>
            <a:r>
              <a:rPr lang="en-GB" sz="2400" dirty="0" err="1" smtClean="0"/>
              <a:t>đặc</a:t>
            </a:r>
            <a:r>
              <a:rPr lang="en-GB" sz="2400" dirty="0" smtClean="0"/>
              <a:t> </a:t>
            </a:r>
            <a:r>
              <a:rPr lang="en-GB" sz="2400" dirty="0" err="1" smtClean="0"/>
              <a:t>biệt</a:t>
            </a:r>
            <a:r>
              <a:rPr lang="en-GB" sz="2400" dirty="0" smtClean="0"/>
              <a:t> </a:t>
            </a:r>
            <a:r>
              <a:rPr lang="en-GB" sz="2400" dirty="0" err="1" smtClean="0"/>
              <a:t>và</a:t>
            </a:r>
            <a:r>
              <a:rPr lang="en-GB" sz="2400" dirty="0" smtClean="0"/>
              <a:t> </a:t>
            </a:r>
            <a:r>
              <a:rPr lang="en-GB" sz="2400" dirty="0" err="1" smtClean="0"/>
              <a:t>cần</a:t>
            </a:r>
            <a:r>
              <a:rPr lang="en-GB" sz="2400" dirty="0" smtClean="0"/>
              <a:t> </a:t>
            </a:r>
            <a:r>
              <a:rPr lang="en-GB" sz="2400" dirty="0" err="1" smtClean="0"/>
              <a:t>tránh</a:t>
            </a:r>
            <a:r>
              <a:rPr lang="en-GB" sz="2400" dirty="0" smtClean="0"/>
              <a:t> </a:t>
            </a:r>
            <a:r>
              <a:rPr lang="en-GB" sz="2400" dirty="0" err="1" smtClean="0"/>
              <a:t>sử</a:t>
            </a:r>
            <a:r>
              <a:rPr lang="en-GB" sz="2400" dirty="0" smtClean="0"/>
              <a:t> </a:t>
            </a:r>
            <a:r>
              <a:rPr lang="en-GB" sz="2400" dirty="0" err="1" smtClean="0"/>
              <a:t>dụng</a:t>
            </a:r>
            <a:r>
              <a:rPr lang="en-GB" sz="2400" dirty="0" smtClean="0"/>
              <a:t> </a:t>
            </a:r>
            <a:r>
              <a:rPr lang="en-GB" sz="2400" dirty="0" err="1" smtClean="0"/>
              <a:t>chúng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4876800"/>
          </a:xfrm>
        </p:spPr>
        <p:txBody>
          <a:bodyPr/>
          <a:lstStyle/>
          <a:p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bao</a:t>
            </a:r>
            <a:r>
              <a:rPr lang="en-GB" dirty="0" smtClean="0"/>
              <a:t> </a:t>
            </a:r>
            <a:r>
              <a:rPr lang="en-GB" dirty="0" err="1" smtClean="0"/>
              <a:t>gồm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chuỗi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chứa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nhớ</a:t>
            </a:r>
            <a:r>
              <a:rPr lang="en-GB" dirty="0" smtClean="0"/>
              <a:t> (</a:t>
            </a:r>
            <a:r>
              <a:rPr lang="en-GB" dirty="0" err="1" smtClean="0"/>
              <a:t>gọi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- machine code)</a:t>
            </a:r>
          </a:p>
          <a:p>
            <a:pPr algn="just"/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công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mà</a:t>
            </a:r>
            <a:r>
              <a:rPr lang="en-GB" dirty="0" smtClean="0"/>
              <a:t> VXL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 (</a:t>
            </a:r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r>
              <a:rPr lang="en-GB" dirty="0" smtClean="0"/>
              <a:t>add, move, multiply, subtract, compare, </a:t>
            </a:r>
            <a:r>
              <a:rPr lang="en-GB" dirty="0" smtClean="0"/>
              <a:t>...)</a:t>
            </a:r>
          </a:p>
          <a:p>
            <a:pPr algn="just"/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bao</a:t>
            </a:r>
            <a:r>
              <a:rPr lang="en-GB" dirty="0" smtClean="0"/>
              <a:t> </a:t>
            </a:r>
            <a:r>
              <a:rPr lang="en-GB" dirty="0" err="1" smtClean="0"/>
              <a:t>gồm</a:t>
            </a:r>
            <a:r>
              <a:rPr lang="en-GB" dirty="0" smtClean="0"/>
              <a:t>:</a:t>
            </a:r>
          </a:p>
          <a:p>
            <a:pPr lvl="1" algn="just"/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smtClean="0"/>
              <a:t>operator (instruction) </a:t>
            </a:r>
            <a:endParaRPr lang="en-GB" dirty="0" smtClean="0"/>
          </a:p>
          <a:p>
            <a:pPr lvl="1" algn="just"/>
            <a:r>
              <a:rPr lang="en-GB" dirty="0" err="1" smtClean="0"/>
              <a:t>Không</a:t>
            </a:r>
            <a:r>
              <a:rPr lang="en-GB" dirty="0" smtClean="0"/>
              <a:t>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hạng</a:t>
            </a:r>
            <a:r>
              <a:rPr lang="en-GB" dirty="0" smtClean="0"/>
              <a:t> (operands)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/>
          <a:lstStyle/>
          <a:p>
            <a:r>
              <a:rPr lang="en-GB" sz="2800" dirty="0" err="1" smtClean="0"/>
              <a:t>Ví</a:t>
            </a:r>
            <a:r>
              <a:rPr lang="en-GB" sz="2800" dirty="0" smtClean="0"/>
              <a:t> </a:t>
            </a:r>
            <a:r>
              <a:rPr lang="en-GB" sz="2800" dirty="0" err="1" smtClean="0"/>
              <a:t>dụ</a:t>
            </a:r>
            <a:r>
              <a:rPr lang="en-GB" sz="2800" dirty="0" smtClean="0"/>
              <a:t> ADD </a:t>
            </a:r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giá</a:t>
            </a:r>
            <a:r>
              <a:rPr lang="en-GB" sz="2800" dirty="0" smtClean="0"/>
              <a:t> </a:t>
            </a:r>
            <a:r>
              <a:rPr lang="en-GB" sz="2800" dirty="0" err="1" smtClean="0"/>
              <a:t>trị</a:t>
            </a:r>
            <a:r>
              <a:rPr lang="en-GB" sz="2800" dirty="0" smtClean="0"/>
              <a:t> </a:t>
            </a:r>
            <a:r>
              <a:rPr lang="en-GB" sz="2800" dirty="0" err="1" smtClean="0"/>
              <a:t>trong</a:t>
            </a:r>
            <a:r>
              <a:rPr lang="en-GB" sz="2800" dirty="0" smtClean="0"/>
              <a:t> r1 </a:t>
            </a:r>
            <a:r>
              <a:rPr lang="en-GB" sz="2800" dirty="0" err="1" smtClean="0"/>
              <a:t>và</a:t>
            </a:r>
            <a:r>
              <a:rPr lang="en-GB" sz="2800" dirty="0" smtClean="0"/>
              <a:t> r2 </a:t>
            </a:r>
            <a:r>
              <a:rPr lang="en-GB" sz="2800" dirty="0" err="1" smtClean="0"/>
              <a:t>kết</a:t>
            </a:r>
            <a:r>
              <a:rPr lang="en-GB" sz="2800" dirty="0" smtClean="0"/>
              <a:t> </a:t>
            </a:r>
            <a:r>
              <a:rPr lang="en-GB" sz="2800" dirty="0" err="1" smtClean="0"/>
              <a:t>quả</a:t>
            </a:r>
            <a:r>
              <a:rPr lang="en-GB" sz="2800" dirty="0" smtClean="0"/>
              <a:t> </a:t>
            </a:r>
            <a:r>
              <a:rPr lang="en-GB" sz="2800" dirty="0" err="1" smtClean="0"/>
              <a:t>chứa</a:t>
            </a:r>
            <a:r>
              <a:rPr lang="en-GB" sz="2800" dirty="0" smtClean="0"/>
              <a:t> </a:t>
            </a:r>
            <a:r>
              <a:rPr lang="en-GB" sz="2800" dirty="0" err="1" smtClean="0"/>
              <a:t>trong</a:t>
            </a:r>
            <a:r>
              <a:rPr lang="en-GB" sz="2800" dirty="0" smtClean="0"/>
              <a:t> r0</a:t>
            </a:r>
          </a:p>
          <a:p>
            <a:pPr lvl="1"/>
            <a:r>
              <a:rPr lang="en-GB" sz="2400" dirty="0" smtClean="0"/>
              <a:t>Operator </a:t>
            </a:r>
            <a:r>
              <a:rPr lang="en-GB" sz="2400" dirty="0" err="1" smtClean="0"/>
              <a:t>là</a:t>
            </a:r>
            <a:r>
              <a:rPr lang="en-GB" sz="2400" dirty="0" smtClean="0"/>
              <a:t> ADD </a:t>
            </a:r>
          </a:p>
          <a:p>
            <a:pPr lvl="1"/>
            <a:r>
              <a:rPr lang="en-GB" sz="2400" dirty="0" err="1" smtClean="0"/>
              <a:t>Muốn</a:t>
            </a:r>
            <a:r>
              <a:rPr lang="en-GB" sz="2400" dirty="0" smtClean="0"/>
              <a:t> </a:t>
            </a:r>
            <a:r>
              <a:rPr lang="en-GB" sz="2400" dirty="0" err="1" smtClean="0"/>
              <a:t>chứa</a:t>
            </a:r>
            <a:r>
              <a:rPr lang="en-GB" sz="2400" dirty="0" smtClean="0"/>
              <a:t> </a:t>
            </a:r>
            <a:r>
              <a:rPr lang="en-GB" sz="2400" dirty="0" err="1" smtClean="0"/>
              <a:t>kết</a:t>
            </a:r>
            <a:r>
              <a:rPr lang="en-GB" sz="2400" dirty="0" smtClean="0"/>
              <a:t> </a:t>
            </a:r>
            <a:r>
              <a:rPr lang="en-GB" sz="2400" dirty="0" err="1" smtClean="0"/>
              <a:t>quả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r0 (</a:t>
            </a:r>
            <a:r>
              <a:rPr lang="en-GB" sz="2400" dirty="0" err="1" smtClean="0"/>
              <a:t>toán</a:t>
            </a:r>
            <a:r>
              <a:rPr lang="en-GB" sz="2400" dirty="0" smtClean="0"/>
              <a:t> </a:t>
            </a:r>
            <a:r>
              <a:rPr lang="en-GB" sz="2400" dirty="0" err="1" smtClean="0"/>
              <a:t>hạn</a:t>
            </a:r>
            <a:r>
              <a:rPr lang="en-GB" sz="2400" dirty="0" smtClean="0"/>
              <a:t> </a:t>
            </a:r>
            <a:r>
              <a:rPr lang="en-GB" sz="2400" dirty="0" err="1" smtClean="0"/>
              <a:t>thứ</a:t>
            </a:r>
            <a:r>
              <a:rPr lang="en-GB" sz="2400" dirty="0" smtClean="0"/>
              <a:t> </a:t>
            </a:r>
            <a:r>
              <a:rPr lang="en-GB" sz="2400" dirty="0" err="1" smtClean="0"/>
              <a:t>nhất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err="1" smtClean="0"/>
              <a:t>Chúng</a:t>
            </a:r>
            <a:r>
              <a:rPr lang="en-GB" sz="2400" dirty="0" smtClean="0"/>
              <a:t> </a:t>
            </a:r>
            <a:r>
              <a:rPr lang="en-GB" sz="2400" dirty="0" err="1" smtClean="0"/>
              <a:t>ta</a:t>
            </a:r>
            <a:r>
              <a:rPr lang="en-GB" sz="2400" dirty="0" smtClean="0"/>
              <a:t> </a:t>
            </a:r>
            <a:r>
              <a:rPr lang="en-GB" sz="2400" dirty="0" err="1" smtClean="0"/>
              <a:t>muốn</a:t>
            </a:r>
            <a:r>
              <a:rPr lang="en-GB" sz="2400" dirty="0" smtClean="0"/>
              <a:t> </a:t>
            </a:r>
            <a:r>
              <a:rPr lang="en-GB" sz="2400" dirty="0" err="1" smtClean="0"/>
              <a:t>cộng</a:t>
            </a:r>
            <a:r>
              <a:rPr lang="en-GB" sz="2400" dirty="0" smtClean="0"/>
              <a:t> </a:t>
            </a:r>
            <a:r>
              <a:rPr lang="en-GB" sz="2400" dirty="0" err="1" smtClean="0"/>
              <a:t>giá</a:t>
            </a:r>
            <a:r>
              <a:rPr lang="en-GB" sz="2400" dirty="0" smtClean="0"/>
              <a:t> </a:t>
            </a:r>
            <a:r>
              <a:rPr lang="en-GB" sz="2400" dirty="0" err="1" smtClean="0"/>
              <a:t>trị</a:t>
            </a:r>
            <a:r>
              <a:rPr lang="en-GB" sz="2400" dirty="0" smtClean="0"/>
              <a:t> </a:t>
            </a:r>
            <a:r>
              <a:rPr lang="en-GB" sz="2400" dirty="0" err="1" smtClean="0"/>
              <a:t>của</a:t>
            </a:r>
            <a:r>
              <a:rPr lang="en-GB" sz="2400" dirty="0" smtClean="0"/>
              <a:t> r1 </a:t>
            </a:r>
            <a:r>
              <a:rPr lang="en-GB" sz="2400" dirty="0" err="1" smtClean="0"/>
              <a:t>và</a:t>
            </a:r>
            <a:r>
              <a:rPr lang="en-GB" sz="2400" dirty="0" smtClean="0"/>
              <a:t> r2 (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toán</a:t>
            </a:r>
            <a:r>
              <a:rPr lang="en-GB" sz="2400" dirty="0" smtClean="0"/>
              <a:t> </a:t>
            </a:r>
            <a:r>
              <a:rPr lang="en-GB" sz="2400" dirty="0" err="1" smtClean="0"/>
              <a:t>hạng</a:t>
            </a:r>
            <a:r>
              <a:rPr lang="en-GB" sz="2400" dirty="0" smtClean="0"/>
              <a:t> </a:t>
            </a:r>
            <a:r>
              <a:rPr lang="en-GB" sz="2400" dirty="0" err="1" smtClean="0"/>
              <a:t>thứ</a:t>
            </a:r>
            <a:r>
              <a:rPr lang="en-GB" sz="2400" dirty="0" smtClean="0"/>
              <a:t> 2 </a:t>
            </a:r>
            <a:r>
              <a:rPr lang="en-GB" sz="2400" dirty="0" err="1" smtClean="0"/>
              <a:t>và</a:t>
            </a:r>
            <a:r>
              <a:rPr lang="en-GB" sz="2400" dirty="0" smtClean="0"/>
              <a:t> 3)</a:t>
            </a:r>
          </a:p>
          <a:p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lệnh</a:t>
            </a:r>
            <a:r>
              <a:rPr lang="en-GB" sz="2800" dirty="0" smtClean="0"/>
              <a:t> </a:t>
            </a:r>
            <a:r>
              <a:rPr lang="en-GB" sz="2800" dirty="0" err="1" smtClean="0"/>
              <a:t>và</a:t>
            </a:r>
            <a:r>
              <a:rPr lang="en-GB" sz="2800" dirty="0" smtClean="0"/>
              <a:t> </a:t>
            </a:r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toán</a:t>
            </a:r>
            <a:r>
              <a:rPr lang="en-GB" sz="2800" dirty="0" smtClean="0"/>
              <a:t> </a:t>
            </a:r>
            <a:r>
              <a:rPr lang="en-GB" sz="2800" dirty="0" err="1" smtClean="0"/>
              <a:t>hạng</a:t>
            </a:r>
            <a:r>
              <a:rPr lang="en-GB" sz="2800" dirty="0" smtClean="0"/>
              <a:t> </a:t>
            </a:r>
            <a:r>
              <a:rPr lang="en-GB" sz="2800" dirty="0" err="1" smtClean="0"/>
              <a:t>của</a:t>
            </a:r>
            <a:r>
              <a:rPr lang="en-GB" sz="2800" dirty="0" smtClean="0"/>
              <a:t> </a:t>
            </a:r>
            <a:r>
              <a:rPr lang="en-GB" sz="2800" dirty="0" err="1" smtClean="0"/>
              <a:t>nó</a:t>
            </a:r>
            <a:r>
              <a:rPr lang="en-GB" sz="2800" dirty="0" smtClean="0"/>
              <a:t> </a:t>
            </a:r>
            <a:r>
              <a:rPr lang="en-GB" sz="2800" dirty="0" err="1" smtClean="0"/>
              <a:t>sẽ</a:t>
            </a:r>
            <a:r>
              <a:rPr lang="en-GB" sz="2800" dirty="0" smtClean="0"/>
              <a:t> </a:t>
            </a:r>
            <a:r>
              <a:rPr lang="en-GB" sz="2800" dirty="0" err="1" smtClean="0"/>
              <a:t>được</a:t>
            </a:r>
            <a:r>
              <a:rPr lang="en-GB" sz="2800" dirty="0" smtClean="0"/>
              <a:t> </a:t>
            </a:r>
            <a:r>
              <a:rPr lang="en-GB" sz="2800" dirty="0" err="1" smtClean="0"/>
              <a:t>mã</a:t>
            </a:r>
            <a:r>
              <a:rPr lang="en-GB" sz="2800" dirty="0" smtClean="0"/>
              <a:t> </a:t>
            </a:r>
            <a:r>
              <a:rPr lang="en-GB" sz="2800" dirty="0" err="1" smtClean="0"/>
              <a:t>hóa</a:t>
            </a:r>
            <a:r>
              <a:rPr lang="en-GB" sz="2800" dirty="0" smtClean="0"/>
              <a:t> </a:t>
            </a:r>
            <a:r>
              <a:rPr lang="en-GB" sz="2800" dirty="0" err="1" smtClean="0"/>
              <a:t>với</a:t>
            </a:r>
            <a:r>
              <a:rPr lang="en-GB" sz="2800" dirty="0" smtClean="0"/>
              <a:t> </a:t>
            </a:r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giá</a:t>
            </a:r>
            <a:r>
              <a:rPr lang="en-GB" sz="2800" dirty="0" smtClean="0"/>
              <a:t> </a:t>
            </a:r>
            <a:r>
              <a:rPr lang="en-GB" sz="2800" dirty="0" err="1" smtClean="0"/>
              <a:t>trị</a:t>
            </a:r>
            <a:r>
              <a:rPr lang="en-GB" sz="2800" dirty="0" smtClean="0"/>
              <a:t> </a:t>
            </a:r>
            <a:r>
              <a:rPr lang="en-GB" sz="2800" dirty="0" err="1" smtClean="0"/>
              <a:t>duy</a:t>
            </a:r>
            <a:r>
              <a:rPr lang="en-GB" sz="2800" dirty="0" smtClean="0"/>
              <a:t> </a:t>
            </a:r>
            <a:r>
              <a:rPr lang="en-GB" sz="2800" dirty="0" err="1" smtClean="0"/>
              <a:t>nhất</a:t>
            </a:r>
            <a:endParaRPr lang="en-GB" sz="2800" dirty="0" smtClean="0"/>
          </a:p>
          <a:p>
            <a:r>
              <a:rPr lang="en-GB" sz="2800" dirty="0" err="1" smtClean="0"/>
              <a:t>Ví</a:t>
            </a:r>
            <a:r>
              <a:rPr lang="en-GB" sz="2800" dirty="0" smtClean="0"/>
              <a:t> </a:t>
            </a:r>
            <a:r>
              <a:rPr lang="en-GB" sz="2800" dirty="0" err="1" smtClean="0"/>
              <a:t>dụ</a:t>
            </a:r>
            <a:r>
              <a:rPr lang="en-GB" sz="2800" dirty="0" smtClean="0"/>
              <a:t>: </a:t>
            </a:r>
            <a:r>
              <a:rPr lang="en-GB" sz="2800" dirty="0" smtClean="0"/>
              <a:t>0xE0810002 </a:t>
            </a:r>
            <a:r>
              <a:rPr lang="en-GB" sz="2800" dirty="0" err="1" smtClean="0"/>
              <a:t>là</a:t>
            </a:r>
            <a:r>
              <a:rPr lang="en-GB" sz="2800" dirty="0" smtClean="0"/>
              <a:t> </a:t>
            </a:r>
            <a:r>
              <a:rPr lang="en-GB" sz="2800" dirty="0" err="1" smtClean="0"/>
              <a:t>lệnh</a:t>
            </a:r>
            <a:r>
              <a:rPr lang="en-GB" sz="2800" dirty="0" smtClean="0"/>
              <a:t> </a:t>
            </a:r>
            <a:r>
              <a:rPr lang="en-GB" sz="2800" dirty="0" err="1" smtClean="0"/>
              <a:t>mã</a:t>
            </a:r>
            <a:r>
              <a:rPr lang="en-GB" sz="2800" dirty="0" smtClean="0"/>
              <a:t> </a:t>
            </a:r>
            <a:r>
              <a:rPr lang="en-GB" sz="2800" dirty="0" err="1" smtClean="0"/>
              <a:t>máy</a:t>
            </a:r>
            <a:r>
              <a:rPr lang="en-GB" sz="2800" dirty="0" smtClean="0"/>
              <a:t> </a:t>
            </a:r>
            <a:r>
              <a:rPr lang="en-GB" sz="2800" dirty="0" err="1" smtClean="0"/>
              <a:t>để</a:t>
            </a:r>
            <a:r>
              <a:rPr lang="en-GB" sz="2800" dirty="0" smtClean="0"/>
              <a:t> </a:t>
            </a:r>
            <a:r>
              <a:rPr lang="en-GB" sz="2800" dirty="0" err="1" smtClean="0"/>
              <a:t>bộ</a:t>
            </a:r>
            <a:r>
              <a:rPr lang="en-GB" sz="2800" dirty="0" smtClean="0"/>
              <a:t> VXL </a:t>
            </a:r>
            <a:r>
              <a:rPr lang="en-GB" sz="2800" dirty="0" err="1" smtClean="0"/>
              <a:t>cộng</a:t>
            </a:r>
            <a:r>
              <a:rPr lang="en-GB" sz="2800" dirty="0" smtClean="0"/>
              <a:t> </a:t>
            </a:r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giá</a:t>
            </a:r>
            <a:r>
              <a:rPr lang="en-GB" sz="2800" dirty="0" smtClean="0"/>
              <a:t> </a:t>
            </a:r>
            <a:r>
              <a:rPr lang="en-GB" sz="2800" dirty="0" err="1" smtClean="0"/>
              <a:t>trị</a:t>
            </a:r>
            <a:r>
              <a:rPr lang="en-GB" sz="2800" dirty="0" smtClean="0"/>
              <a:t> </a:t>
            </a:r>
            <a:r>
              <a:rPr lang="en-GB" sz="2800" dirty="0" err="1" smtClean="0"/>
              <a:t>trong</a:t>
            </a:r>
            <a:r>
              <a:rPr lang="en-GB" sz="2800" dirty="0" smtClean="0"/>
              <a:t> r1 </a:t>
            </a:r>
            <a:r>
              <a:rPr lang="en-GB" sz="2800" dirty="0" err="1" smtClean="0"/>
              <a:t>và</a:t>
            </a:r>
            <a:r>
              <a:rPr lang="en-GB" sz="2800" dirty="0" smtClean="0"/>
              <a:t> r2 </a:t>
            </a:r>
            <a:r>
              <a:rPr lang="en-GB" sz="2800" dirty="0" err="1" smtClean="0"/>
              <a:t>và</a:t>
            </a:r>
            <a:r>
              <a:rPr lang="en-GB" sz="2800" dirty="0" smtClean="0"/>
              <a:t> </a:t>
            </a:r>
            <a:r>
              <a:rPr lang="en-GB" sz="2800" dirty="0" err="1" smtClean="0"/>
              <a:t>cất</a:t>
            </a:r>
            <a:r>
              <a:rPr lang="en-GB" sz="2800" dirty="0" smtClean="0"/>
              <a:t> </a:t>
            </a:r>
            <a:r>
              <a:rPr lang="en-GB" sz="2800" dirty="0" err="1" smtClean="0"/>
              <a:t>kết</a:t>
            </a:r>
            <a:r>
              <a:rPr lang="en-GB" sz="2800" dirty="0" smtClean="0"/>
              <a:t> </a:t>
            </a:r>
            <a:r>
              <a:rPr lang="en-GB" sz="2800" dirty="0" err="1" smtClean="0"/>
              <a:t>quả</a:t>
            </a:r>
            <a:r>
              <a:rPr lang="en-GB" sz="2800" dirty="0" smtClean="0"/>
              <a:t> </a:t>
            </a:r>
            <a:r>
              <a:rPr lang="en-GB" sz="2800" dirty="0" err="1" smtClean="0"/>
              <a:t>vào</a:t>
            </a:r>
            <a:r>
              <a:rPr lang="en-GB" sz="2800" dirty="0" smtClean="0"/>
              <a:t> r3</a:t>
            </a:r>
            <a:endParaRPr lang="en-GB" sz="2400" dirty="0" smtClean="0"/>
          </a:p>
          <a:p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viết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nhưng</a:t>
            </a:r>
            <a:r>
              <a:rPr lang="en-GB" dirty="0" smtClean="0"/>
              <a:t> </a:t>
            </a:r>
            <a:r>
              <a:rPr lang="en-GB" dirty="0" err="1" smtClean="0"/>
              <a:t>rất</a:t>
            </a:r>
            <a:r>
              <a:rPr lang="en-GB" dirty="0" smtClean="0"/>
              <a:t> </a:t>
            </a:r>
            <a:r>
              <a:rPr lang="en-GB" dirty="0" err="1" smtClean="0"/>
              <a:t>khó</a:t>
            </a:r>
            <a:r>
              <a:rPr lang="en-GB" dirty="0" smtClean="0"/>
              <a:t> </a:t>
            </a:r>
            <a:r>
              <a:rPr lang="en-GB" dirty="0" err="1" smtClean="0"/>
              <a:t>khăn</a:t>
            </a:r>
            <a:endParaRPr lang="en-GB" dirty="0" smtClean="0"/>
          </a:p>
          <a:p>
            <a:pPr algn="just"/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vì</a:t>
            </a:r>
            <a:r>
              <a:rPr lang="en-GB" dirty="0" smtClean="0"/>
              <a:t> </a:t>
            </a:r>
            <a:r>
              <a:rPr lang="en-GB" dirty="0" err="1" smtClean="0"/>
              <a:t>thế</a:t>
            </a:r>
            <a:r>
              <a:rPr lang="en-GB" dirty="0" smtClean="0"/>
              <a:t> </a:t>
            </a:r>
            <a:r>
              <a:rPr lang="en-GB" dirty="0" err="1" smtClean="0"/>
              <a:t>chúng</a:t>
            </a:r>
            <a:r>
              <a:rPr lang="en-GB" dirty="0" smtClean="0"/>
              <a:t> </a:t>
            </a:r>
            <a:r>
              <a:rPr lang="en-GB" dirty="0" err="1" smtClean="0"/>
              <a:t>ta</a:t>
            </a:r>
            <a:r>
              <a:rPr lang="en-GB" dirty="0" smtClean="0"/>
              <a:t> </a:t>
            </a:r>
            <a:r>
              <a:rPr lang="en-GB" dirty="0" err="1" smtClean="0"/>
              <a:t>viết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hợp</a:t>
            </a:r>
            <a:r>
              <a:rPr lang="en-GB" dirty="0" smtClean="0"/>
              <a:t> </a:t>
            </a:r>
            <a:r>
              <a:rPr lang="en-GB" dirty="0" err="1" smtClean="0"/>
              <a:t>ngữ</a:t>
            </a:r>
            <a:endParaRPr lang="en-GB" dirty="0" smtClean="0"/>
          </a:p>
          <a:p>
            <a:pPr lvl="1" algn="just"/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hợp</a:t>
            </a:r>
            <a:r>
              <a:rPr lang="en-GB" dirty="0" smtClean="0"/>
              <a:t> </a:t>
            </a:r>
            <a:r>
              <a:rPr lang="en-GB" dirty="0" err="1" smtClean="0"/>
              <a:t>ngữ</a:t>
            </a:r>
            <a:r>
              <a:rPr lang="en-GB" dirty="0" smtClean="0"/>
              <a:t>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gợi</a:t>
            </a:r>
            <a:r>
              <a:rPr lang="en-GB" dirty="0" smtClean="0"/>
              <a:t> </a:t>
            </a:r>
            <a:r>
              <a:rPr lang="en-GB" dirty="0" err="1" smtClean="0"/>
              <a:t>nhớ</a:t>
            </a:r>
            <a:r>
              <a:rPr lang="en-GB" dirty="0" smtClean="0"/>
              <a:t> </a:t>
            </a:r>
          </a:p>
          <a:p>
            <a:pPr lvl="1" algn="just"/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ADD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0xE08</a:t>
            </a:r>
          </a:p>
          <a:p>
            <a:pPr lvl="1" algn="just"/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r2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0x02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124200"/>
          </a:xfrm>
        </p:spPr>
        <p:txBody>
          <a:bodyPr/>
          <a:lstStyle/>
          <a:p>
            <a:pPr algn="just"/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hợp</a:t>
            </a:r>
            <a:r>
              <a:rPr lang="en-GB" dirty="0" smtClean="0"/>
              <a:t> </a:t>
            </a:r>
            <a:r>
              <a:rPr lang="en-GB" dirty="0" err="1" smtClean="0"/>
              <a:t>ngữ</a:t>
            </a:r>
            <a:r>
              <a:rPr lang="en-GB" dirty="0" smtClean="0"/>
              <a:t> </a:t>
            </a:r>
            <a:r>
              <a:rPr lang="en-GB" dirty="0" err="1" smtClean="0"/>
              <a:t>vẫn</a:t>
            </a:r>
            <a:r>
              <a:rPr lang="en-GB" dirty="0" smtClean="0"/>
              <a:t>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chuyển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VXL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endParaRPr lang="en-GB" dirty="0" smtClean="0"/>
          </a:p>
          <a:p>
            <a:pPr lvl="1" algn="just"/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hợp</a:t>
            </a:r>
            <a:r>
              <a:rPr lang="en-GB" dirty="0" smtClean="0"/>
              <a:t> </a:t>
            </a:r>
            <a:r>
              <a:rPr lang="en-GB" dirty="0" err="1" smtClean="0"/>
              <a:t>dịch</a:t>
            </a:r>
            <a:endParaRPr lang="en-GB" dirty="0" smtClean="0"/>
          </a:p>
          <a:p>
            <a:pPr lvl="1" algn="just"/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 </a:t>
            </a:r>
            <a:r>
              <a:rPr lang="en-GB" dirty="0" err="1" smtClean="0"/>
              <a:t>bởi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hợp</a:t>
            </a:r>
            <a:r>
              <a:rPr lang="en-GB" dirty="0" smtClean="0"/>
              <a:t> </a:t>
            </a:r>
            <a:r>
              <a:rPr lang="en-GB" dirty="0" err="1" smtClean="0"/>
              <a:t>dịch</a:t>
            </a:r>
            <a:r>
              <a:rPr lang="en-GB" dirty="0" smtClean="0"/>
              <a:t>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lưu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nhớ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VXL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pt-BR" sz="2000" dirty="0" smtClean="0"/>
              <a:t>1 </a:t>
            </a:r>
            <a:r>
              <a:rPr lang="pt-BR" sz="2000" dirty="0" smtClean="0"/>
              <a:t>	00000000                	AREA             </a:t>
            </a:r>
            <a:r>
              <a:rPr lang="pt-BR" sz="2000" dirty="0" smtClean="0"/>
              <a:t>Demo, CODE, READONLY 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2 	00000000                	IMPORT           </a:t>
            </a:r>
            <a:r>
              <a:rPr lang="pt-BR" sz="2000" dirty="0" smtClean="0"/>
              <a:t>main </a:t>
            </a:r>
            <a:endParaRPr lang="pt-BR" sz="2000" dirty="0" smtClean="0"/>
          </a:p>
          <a:p>
            <a:pPr marL="457200" indent="-457200">
              <a:buAutoNum type="arabicPlain" startAt="3"/>
            </a:pPr>
            <a:r>
              <a:rPr lang="pt-BR" sz="2000" dirty="0" smtClean="0"/>
              <a:t>00000000                 </a:t>
            </a:r>
            <a:r>
              <a:rPr lang="pt-BR" sz="2000" dirty="0" smtClean="0"/>
              <a:t>EXPORT           start </a:t>
            </a:r>
            <a:endParaRPr lang="pt-BR" sz="2000" dirty="0" smtClean="0"/>
          </a:p>
          <a:p>
            <a:pPr marL="457200" indent="-457200">
              <a:buAutoNum type="arabicPlain" startAt="3"/>
            </a:pPr>
            <a:r>
              <a:rPr lang="pt-BR" sz="2000" dirty="0" smtClean="0"/>
              <a:t>00000000         </a:t>
            </a:r>
          </a:p>
          <a:p>
            <a:pPr marL="457200" indent="-457200">
              <a:buAutoNum type="arabicPlain" startAt="3"/>
            </a:pPr>
            <a:r>
              <a:rPr lang="pt-BR" sz="2000" dirty="0" smtClean="0"/>
              <a:t>00000000        	 </a:t>
            </a:r>
            <a:r>
              <a:rPr lang="pt-BR" sz="2000" dirty="0" smtClean="0"/>
              <a:t>start </a:t>
            </a:r>
            <a:endParaRPr lang="pt-BR" sz="2000" dirty="0" smtClean="0"/>
          </a:p>
          <a:p>
            <a:pPr marL="457200" indent="-457200">
              <a:buAutoNum type="arabicPlain" startAt="3"/>
            </a:pPr>
            <a:r>
              <a:rPr lang="pt-BR" sz="2000" dirty="0" smtClean="0"/>
              <a:t>00000000 </a:t>
            </a:r>
            <a:r>
              <a:rPr lang="pt-BR" sz="2000" dirty="0" smtClean="0"/>
              <a:t>E1A00001        </a:t>
            </a:r>
            <a:r>
              <a:rPr lang="pt-BR" sz="2000" dirty="0" smtClean="0"/>
              <a:t>	MOV              </a:t>
            </a:r>
            <a:r>
              <a:rPr lang="pt-BR" sz="2000" dirty="0" smtClean="0"/>
              <a:t>r0, r1 </a:t>
            </a:r>
            <a:endParaRPr lang="pt-BR" sz="2000" dirty="0" smtClean="0"/>
          </a:p>
          <a:p>
            <a:pPr marL="457200" indent="-457200">
              <a:buAutoNum type="arabicPlain" startAt="3"/>
            </a:pPr>
            <a:r>
              <a:rPr lang="pt-BR" sz="2000" dirty="0" smtClean="0"/>
              <a:t>00000004 </a:t>
            </a:r>
            <a:r>
              <a:rPr lang="pt-BR" sz="2000" dirty="0" smtClean="0"/>
              <a:t>E0800002       </a:t>
            </a:r>
            <a:r>
              <a:rPr lang="pt-BR" sz="2000" dirty="0" smtClean="0"/>
              <a:t>	ADD              </a:t>
            </a:r>
            <a:r>
              <a:rPr lang="pt-BR" sz="2000" dirty="0" smtClean="0"/>
              <a:t>r0, r0, r2 </a:t>
            </a:r>
            <a:endParaRPr lang="pt-BR" sz="2000" dirty="0" smtClean="0"/>
          </a:p>
          <a:p>
            <a:pPr marL="457200" indent="-457200">
              <a:buAutoNum type="arabicPlain" startAt="3"/>
            </a:pPr>
            <a:r>
              <a:rPr lang="pt-BR" sz="2000" dirty="0" smtClean="0"/>
              <a:t>00000008 </a:t>
            </a:r>
            <a:r>
              <a:rPr lang="pt-BR" sz="2000" dirty="0" smtClean="0"/>
              <a:t>E0800003        </a:t>
            </a:r>
            <a:r>
              <a:rPr lang="pt-BR" sz="2000" dirty="0" smtClean="0"/>
              <a:t>	ADD              </a:t>
            </a:r>
            <a:r>
              <a:rPr lang="pt-BR" sz="2000" dirty="0" smtClean="0"/>
              <a:t>r0, r0, </a:t>
            </a:r>
            <a:r>
              <a:rPr lang="pt-BR" sz="2000" dirty="0" smtClean="0"/>
              <a:t>r3</a:t>
            </a:r>
          </a:p>
          <a:p>
            <a:pPr marL="457200" indent="-457200">
              <a:buAutoNum type="arabicPlain" startAt="3"/>
            </a:pPr>
            <a:r>
              <a:rPr lang="pt-BR" sz="2000" dirty="0" smtClean="0"/>
              <a:t>0000000C </a:t>
            </a:r>
            <a:r>
              <a:rPr lang="pt-BR" sz="2000" dirty="0" smtClean="0"/>
              <a:t>E0800004        </a:t>
            </a:r>
            <a:r>
              <a:rPr lang="pt-BR" sz="2000" dirty="0" smtClean="0"/>
              <a:t>	ADD              </a:t>
            </a:r>
            <a:r>
              <a:rPr lang="pt-BR" sz="2000" dirty="0" smtClean="0"/>
              <a:t>r0, r0, r4 </a:t>
            </a:r>
            <a:endParaRPr lang="pt-BR" sz="2000" dirty="0" smtClean="0"/>
          </a:p>
          <a:p>
            <a:pPr marL="457200" indent="-457200">
              <a:buAutoNum type="arabicPlain" startAt="3"/>
            </a:pPr>
            <a:r>
              <a:rPr lang="pt-BR" sz="2000" dirty="0" smtClean="0"/>
              <a:t>00000010         </a:t>
            </a:r>
          </a:p>
          <a:p>
            <a:pPr marL="457200" indent="-457200">
              <a:buAutoNum type="arabicPlain" startAt="3"/>
            </a:pPr>
            <a:r>
              <a:rPr lang="pt-BR" sz="2000" dirty="0" smtClean="0"/>
              <a:t>00000010 </a:t>
            </a:r>
            <a:r>
              <a:rPr lang="pt-BR" sz="2000" dirty="0" smtClean="0"/>
              <a:t>EAFFFFFE stop    B                stop </a:t>
            </a:r>
            <a:endParaRPr lang="pt-BR" sz="2000" dirty="0" smtClean="0"/>
          </a:p>
          <a:p>
            <a:pPr marL="457200" indent="-457200">
              <a:buAutoNum type="arabicPlain" startAt="3"/>
            </a:pPr>
            <a:r>
              <a:rPr lang="pt-BR" sz="2000" dirty="0" smtClean="0"/>
              <a:t>00000014         </a:t>
            </a:r>
          </a:p>
          <a:p>
            <a:pPr marL="457200" indent="-457200">
              <a:buAutoNum type="arabicPlain" startAt="3"/>
            </a:pPr>
            <a:r>
              <a:rPr lang="pt-BR" sz="2000" dirty="0" smtClean="0"/>
              <a:t>00000014                 </a:t>
            </a:r>
            <a:r>
              <a:rPr lang="pt-BR" sz="2000" dirty="0" smtClean="0"/>
              <a:t>END</a:t>
            </a:r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Tất</a:t>
            </a:r>
            <a:r>
              <a:rPr lang="en-GB" dirty="0" smtClean="0"/>
              <a:t> </a:t>
            </a:r>
            <a:r>
              <a:rPr lang="en-GB" dirty="0" err="1" smtClean="0"/>
              <a:t>cả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ARM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độ</a:t>
            </a:r>
            <a:r>
              <a:rPr lang="en-GB" dirty="0" smtClean="0"/>
              <a:t> </a:t>
            </a:r>
            <a:r>
              <a:rPr lang="en-GB" dirty="0" err="1" smtClean="0"/>
              <a:t>dài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32 bits </a:t>
            </a:r>
          </a:p>
          <a:p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lệnh</a:t>
            </a:r>
            <a:r>
              <a:rPr lang="en-GB" dirty="0" smtClean="0"/>
              <a:t> 32-bit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hóa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operation </a:t>
            </a:r>
            <a:r>
              <a:rPr lang="en-GB" dirty="0" smtClean="0"/>
              <a:t>(instruction) </a:t>
            </a:r>
            <a:endParaRPr lang="en-GB" dirty="0" smtClean="0"/>
          </a:p>
          <a:p>
            <a:pPr lvl="1"/>
            <a:r>
              <a:rPr lang="en-GB" dirty="0" err="1" smtClean="0"/>
              <a:t>Tất</a:t>
            </a:r>
            <a:r>
              <a:rPr lang="en-GB" dirty="0" smtClean="0"/>
              <a:t> </a:t>
            </a:r>
            <a:r>
              <a:rPr lang="en-GB" dirty="0" err="1" smtClean="0"/>
              <a:t>cả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hạng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Example </a:t>
            </a:r>
            <a:r>
              <a:rPr lang="en-GB" dirty="0" smtClean="0"/>
              <a:t>– add r0, r0, r2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795316"/>
            <a:ext cx="9091981" cy="36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686800" cy="515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8077200" cy="522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Trang: </a:t>
            </a:r>
            <a:fld id="{74922ACB-4AA1-4E8F-9E81-1F04794BFE8E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Lập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hợp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ngữ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hệ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xử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ARM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Cấu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trúc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chung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xử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dữ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liệu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nhánh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Load-Store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địa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chỉ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con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với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ghi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thái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Thumb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lnSpc>
                <a:spcPct val="80000"/>
              </a:lnSpc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76600" y="914400"/>
            <a:ext cx="3490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NỘI DUNG CHƯƠNG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ctr">
              <a:buNone/>
            </a:pPr>
            <a:r>
              <a:rPr lang="en-GB" b="1" dirty="0" smtClean="0"/>
              <a:t>TẬP LỆNH ARM</a:t>
            </a:r>
          </a:p>
          <a:p>
            <a:pPr algn="ctr">
              <a:buNone/>
            </a:pPr>
            <a:endParaRPr lang="en-GB" b="1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CÁC LỆNH DI CHUYỂN DỮ LIỆU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CÁC LỆNH XỬ LÝ DỮ LIỆU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CÁC </a:t>
            </a:r>
            <a:r>
              <a:rPr lang="en-GB" b="1" dirty="0" smtClean="0">
                <a:solidFill>
                  <a:srgbClr val="C00000"/>
                </a:solidFill>
              </a:rPr>
              <a:t>LỆNH </a:t>
            </a:r>
            <a:r>
              <a:rPr lang="en-GB" b="1" dirty="0" smtClean="0">
                <a:solidFill>
                  <a:srgbClr val="C00000"/>
                </a:solidFill>
              </a:rPr>
              <a:t>RẼ NHÁNH VÀ ĐIỀU KHIỂN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ctr">
              <a:buNone/>
            </a:pPr>
            <a:r>
              <a:rPr lang="en-GB" b="1" dirty="0" smtClean="0"/>
              <a:t>TẬP LỆNH ARM</a:t>
            </a:r>
          </a:p>
          <a:p>
            <a:pPr algn="ctr">
              <a:buNone/>
            </a:pPr>
            <a:endParaRPr lang="en-GB" b="1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CÁC LỆNH DI CHUYỂN DỮ LIỆU</a:t>
            </a:r>
          </a:p>
          <a:p>
            <a:r>
              <a:rPr lang="en-GB" b="1" dirty="0" smtClean="0"/>
              <a:t>CÁC LỆNH XỬ LÝ DỮ LIỆU</a:t>
            </a:r>
          </a:p>
          <a:p>
            <a:r>
              <a:rPr lang="en-GB" b="1" dirty="0" smtClean="0"/>
              <a:t>CÁC </a:t>
            </a:r>
            <a:r>
              <a:rPr lang="en-GB" b="1" dirty="0" smtClean="0"/>
              <a:t>LỆNH </a:t>
            </a:r>
            <a:r>
              <a:rPr lang="en-GB" b="1" dirty="0" smtClean="0"/>
              <a:t>RẼ NHÁNH VÀ ĐIỀU KHIỂN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algn="ctr">
              <a:buNone/>
            </a:pPr>
            <a:r>
              <a:rPr lang="en-GB" b="1" dirty="0" smtClean="0"/>
              <a:t>CÁC LỆNH DI CHUYỂN DỮ LIỆU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Load – Store</a:t>
            </a:r>
          </a:p>
          <a:p>
            <a:pPr marL="342900" lvl="1" indent="-342900">
              <a:buFontTx/>
              <a:buChar char="•"/>
            </a:pPr>
            <a:r>
              <a:rPr lang="en-GB" sz="3200" dirty="0" smtClean="0">
                <a:solidFill>
                  <a:srgbClr val="FF0000"/>
                </a:solidFill>
              </a:rPr>
              <a:t>Load – Store Multiple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Swap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59363"/>
          </a:xfrm>
        </p:spPr>
        <p:txBody>
          <a:bodyPr/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 Load – Store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lvl="1"/>
            <a:r>
              <a:rPr lang="en-GB" sz="2400" dirty="0" smtClean="0"/>
              <a:t>Load: LDR, LDRT, LDRB, LDRBT, LDRD, LDREX, LDRH, LDRSB, LDRSH</a:t>
            </a:r>
          </a:p>
          <a:p>
            <a:pPr lvl="1"/>
            <a:r>
              <a:rPr lang="en-GB" sz="2400" dirty="0" smtClean="0"/>
              <a:t>Store: STR, STRT, STRB, STRBT, STRH, STRD, STREX</a:t>
            </a:r>
          </a:p>
          <a:p>
            <a:r>
              <a:rPr lang="en-GB" sz="2800" b="1" dirty="0" smtClean="0">
                <a:solidFill>
                  <a:srgbClr val="FF0000"/>
                </a:solidFill>
              </a:rPr>
              <a:t>Load – Store </a:t>
            </a:r>
            <a:r>
              <a:rPr lang="en-GB" sz="2800" b="1" dirty="0" smtClean="0">
                <a:solidFill>
                  <a:srgbClr val="FF0000"/>
                </a:solidFill>
              </a:rPr>
              <a:t>Multiple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lvl="1"/>
            <a:r>
              <a:rPr lang="en-GB" sz="2400" dirty="0" smtClean="0"/>
              <a:t>Load: LDM</a:t>
            </a:r>
          </a:p>
          <a:p>
            <a:pPr lvl="1"/>
            <a:r>
              <a:rPr lang="en-GB" sz="2400" dirty="0" smtClean="0"/>
              <a:t>Store: STM</a:t>
            </a:r>
          </a:p>
          <a:p>
            <a:r>
              <a:rPr lang="en-GB" sz="2800" b="1" dirty="0" smtClean="0">
                <a:solidFill>
                  <a:srgbClr val="FF0000"/>
                </a:solidFill>
              </a:rPr>
              <a:t>Swap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lvl="1"/>
            <a:r>
              <a:rPr lang="en-GB" sz="2400" dirty="0" smtClean="0"/>
              <a:t>Swap:         SWP</a:t>
            </a:r>
            <a:endParaRPr lang="en-GB" sz="2400" dirty="0" smtClean="0"/>
          </a:p>
          <a:p>
            <a:pPr lvl="1"/>
            <a:r>
              <a:rPr lang="en-GB" sz="2400" dirty="0" smtClean="0"/>
              <a:t>Swap byte: SWPB</a:t>
            </a:r>
            <a:endParaRPr lang="en-GB" sz="2400" dirty="0" smtClean="0"/>
          </a:p>
          <a:p>
            <a:pPr lvl="1">
              <a:buNone/>
            </a:pP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ctr">
              <a:buNone/>
            </a:pPr>
            <a:r>
              <a:rPr lang="en-GB" b="1" dirty="0" smtClean="0"/>
              <a:t>TẬP LỆNH ARM</a:t>
            </a:r>
          </a:p>
          <a:p>
            <a:pPr algn="ctr">
              <a:buNone/>
            </a:pPr>
            <a:endParaRPr lang="en-GB" b="1" dirty="0" smtClean="0"/>
          </a:p>
          <a:p>
            <a:r>
              <a:rPr lang="en-GB" b="1" dirty="0" smtClean="0"/>
              <a:t>CÁC LỆNH DI CHUYỂN DỮ LIỆU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CÁC LỆNH XỬ LÝ DỮ LIỆU</a:t>
            </a:r>
          </a:p>
          <a:p>
            <a:r>
              <a:rPr lang="en-GB" b="1" dirty="0" smtClean="0"/>
              <a:t>CÁC </a:t>
            </a:r>
            <a:r>
              <a:rPr lang="en-GB" b="1" dirty="0" smtClean="0"/>
              <a:t>LỆNH </a:t>
            </a:r>
            <a:r>
              <a:rPr lang="en-GB" b="1" dirty="0" smtClean="0"/>
              <a:t>RẼ NHÁNH VÀ ĐIỀU KHIỂN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ctr">
              <a:buNone/>
            </a:pPr>
            <a:r>
              <a:rPr lang="en-GB" sz="3600" b="1" dirty="0" smtClean="0"/>
              <a:t>CÁC LỆNH XỬ LÝ DỮ LIỆU</a:t>
            </a:r>
          </a:p>
          <a:p>
            <a:pPr algn="ctr">
              <a:buNone/>
            </a:pPr>
            <a:endParaRPr lang="en-GB" sz="3600" b="1" dirty="0" smtClean="0"/>
          </a:p>
          <a:p>
            <a:r>
              <a:rPr lang="en-GB" sz="3200" dirty="0" smtClean="0">
                <a:solidFill>
                  <a:srgbClr val="FF0000"/>
                </a:solidFill>
              </a:rPr>
              <a:t>Data processing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Multiply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Parallel addition and subtraction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Extend 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Miscellaneous arithmetic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Other miscellaneous</a:t>
            </a:r>
          </a:p>
          <a:p>
            <a:pPr lvl="1"/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56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GB" sz="3600" dirty="0" smtClean="0">
                <a:solidFill>
                  <a:srgbClr val="FF0000"/>
                </a:solidFill>
              </a:rPr>
              <a:t>Data processing</a:t>
            </a:r>
          </a:p>
          <a:p>
            <a:pPr lvl="1"/>
            <a:r>
              <a:rPr lang="en-GB" sz="3600" dirty="0" smtClean="0">
                <a:solidFill>
                  <a:srgbClr val="0070C0"/>
                </a:solidFill>
              </a:rPr>
              <a:t>Arithmetic</a:t>
            </a:r>
          </a:p>
          <a:p>
            <a:pPr lvl="1"/>
            <a:r>
              <a:rPr lang="en-GB" sz="3600" dirty="0" smtClean="0">
                <a:solidFill>
                  <a:srgbClr val="0070C0"/>
                </a:solidFill>
              </a:rPr>
              <a:t>Logic</a:t>
            </a:r>
          </a:p>
          <a:p>
            <a:pPr lvl="1"/>
            <a:r>
              <a:rPr lang="en-GB" sz="3600" dirty="0" smtClean="0">
                <a:solidFill>
                  <a:srgbClr val="0070C0"/>
                </a:solidFill>
              </a:rPr>
              <a:t>Bit</a:t>
            </a:r>
          </a:p>
          <a:p>
            <a:pPr marL="342900" lvl="1" indent="-342900">
              <a:buNone/>
            </a:pPr>
            <a:endParaRPr lang="en-GB" sz="3600" dirty="0" smtClean="0"/>
          </a:p>
          <a:p>
            <a:pPr lvl="1">
              <a:buNone/>
            </a:pPr>
            <a:endParaRPr lang="en-GB" sz="3600" dirty="0" smtClean="0"/>
          </a:p>
          <a:p>
            <a:pPr lvl="1">
              <a:buNone/>
            </a:pP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720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GB" sz="3200" b="1" dirty="0" smtClean="0">
                <a:solidFill>
                  <a:srgbClr val="0070C0"/>
                </a:solidFill>
              </a:rPr>
              <a:t>Arithmetic </a:t>
            </a:r>
          </a:p>
          <a:p>
            <a:pPr lvl="1"/>
            <a:r>
              <a:rPr lang="en-GB" sz="3200" b="1" dirty="0" err="1" smtClean="0"/>
              <a:t>Addtion</a:t>
            </a:r>
            <a:r>
              <a:rPr lang="en-GB" sz="3200" b="1" dirty="0" smtClean="0"/>
              <a:t>:</a:t>
            </a:r>
            <a:r>
              <a:rPr lang="en-GB" sz="3200" dirty="0" smtClean="0"/>
              <a:t> </a:t>
            </a:r>
            <a:r>
              <a:rPr lang="en-GB" sz="3200" dirty="0" smtClean="0"/>
              <a:t>ADD, </a:t>
            </a:r>
            <a:r>
              <a:rPr lang="en-GB" sz="3200" dirty="0" smtClean="0"/>
              <a:t>ADC  </a:t>
            </a:r>
          </a:p>
          <a:p>
            <a:pPr lvl="2"/>
            <a:r>
              <a:rPr lang="en-GB" sz="2800" dirty="0" smtClean="0"/>
              <a:t>(</a:t>
            </a:r>
            <a:r>
              <a:rPr lang="en-GB" sz="2800" b="1" dirty="0" err="1" smtClean="0"/>
              <a:t>ADD</a:t>
            </a:r>
            <a:r>
              <a:rPr lang="en-GB" sz="2800" dirty="0" err="1" smtClean="0"/>
              <a:t>tion</a:t>
            </a:r>
            <a:r>
              <a:rPr lang="en-GB" sz="2800" dirty="0" smtClean="0"/>
              <a:t>, </a:t>
            </a:r>
            <a:r>
              <a:rPr lang="en-GB" sz="2800" dirty="0" err="1" smtClean="0"/>
              <a:t>AD</a:t>
            </a:r>
            <a:r>
              <a:rPr lang="en-GB" sz="2800" b="1" dirty="0" err="1" smtClean="0"/>
              <a:t>Carry</a:t>
            </a:r>
            <a:r>
              <a:rPr lang="en-GB" sz="2800" dirty="0" smtClean="0"/>
              <a:t>)</a:t>
            </a:r>
            <a:endParaRPr lang="en-GB" sz="2800" dirty="0" smtClean="0"/>
          </a:p>
          <a:p>
            <a:pPr lvl="1"/>
            <a:r>
              <a:rPr lang="en-GB" sz="3200" b="1" dirty="0" smtClean="0"/>
              <a:t>Subtract:</a:t>
            </a:r>
            <a:r>
              <a:rPr lang="en-GB" sz="3200" dirty="0" smtClean="0"/>
              <a:t> </a:t>
            </a:r>
            <a:r>
              <a:rPr lang="en-GB" sz="3200" dirty="0" smtClean="0"/>
              <a:t>SUB, SBC, RSB, </a:t>
            </a:r>
            <a:r>
              <a:rPr lang="en-GB" sz="3200" dirty="0" smtClean="0"/>
              <a:t>RSC </a:t>
            </a:r>
          </a:p>
          <a:p>
            <a:pPr lvl="2"/>
            <a:r>
              <a:rPr lang="en-GB" sz="2800" dirty="0" smtClean="0"/>
              <a:t>(</a:t>
            </a:r>
            <a:r>
              <a:rPr lang="en-GB" sz="2800" b="1" dirty="0" err="1" smtClean="0"/>
              <a:t>SUB</a:t>
            </a:r>
            <a:r>
              <a:rPr lang="en-GB" sz="2800" dirty="0" err="1" smtClean="0"/>
              <a:t>tract</a:t>
            </a:r>
            <a:r>
              <a:rPr lang="en-GB" sz="2800" dirty="0" smtClean="0"/>
              <a:t>; </a:t>
            </a:r>
            <a:r>
              <a:rPr lang="en-GB" sz="2800" dirty="0" err="1" smtClean="0"/>
              <a:t>SB</a:t>
            </a:r>
            <a:r>
              <a:rPr lang="en-GB" sz="2800" b="1" dirty="0" err="1" smtClean="0"/>
              <a:t>Carry</a:t>
            </a:r>
            <a:r>
              <a:rPr lang="en-GB" sz="2800" dirty="0" smtClean="0"/>
              <a:t>; </a:t>
            </a:r>
            <a:r>
              <a:rPr lang="en-GB" sz="2800" b="1" dirty="0" err="1" smtClean="0"/>
              <a:t>Reverse</a:t>
            </a:r>
            <a:r>
              <a:rPr lang="en-GB" sz="2800" dirty="0" err="1" smtClean="0"/>
              <a:t>SB</a:t>
            </a:r>
            <a:r>
              <a:rPr lang="en-GB" sz="2800" dirty="0" smtClean="0"/>
              <a:t>; </a:t>
            </a:r>
            <a:r>
              <a:rPr lang="en-GB" sz="2800" dirty="0" err="1" smtClean="0"/>
              <a:t>RS</a:t>
            </a:r>
            <a:r>
              <a:rPr lang="en-GB" sz="2800" b="1" dirty="0" err="1" smtClean="0"/>
              <a:t>Carry</a:t>
            </a:r>
            <a:r>
              <a:rPr lang="en-GB" sz="2800" dirty="0" smtClean="0"/>
              <a:t>)</a:t>
            </a:r>
            <a:endParaRPr lang="en-GB" sz="2800" dirty="0" smtClean="0"/>
          </a:p>
          <a:p>
            <a:pPr lvl="1"/>
            <a:r>
              <a:rPr lang="en-GB" sz="3200" b="1" dirty="0" smtClean="0"/>
              <a:t>Compare: </a:t>
            </a:r>
            <a:r>
              <a:rPr lang="en-GB" sz="3200" dirty="0" smtClean="0"/>
              <a:t>CMP, </a:t>
            </a:r>
            <a:r>
              <a:rPr lang="en-GB" sz="3200" dirty="0" smtClean="0"/>
              <a:t>CMN </a:t>
            </a:r>
          </a:p>
          <a:p>
            <a:pPr lvl="2"/>
            <a:r>
              <a:rPr lang="en-GB" sz="2800" dirty="0" smtClean="0"/>
              <a:t>(</a:t>
            </a:r>
            <a:r>
              <a:rPr lang="en-GB" sz="2800" dirty="0" err="1" smtClean="0"/>
              <a:t>CoMP</a:t>
            </a:r>
            <a:r>
              <a:rPr lang="en-GB" sz="2800" b="1" dirty="0" err="1" smtClean="0"/>
              <a:t>are</a:t>
            </a:r>
            <a:r>
              <a:rPr lang="en-GB" sz="2800" dirty="0" smtClean="0"/>
              <a:t>; </a:t>
            </a:r>
            <a:r>
              <a:rPr lang="en-GB" sz="2800" dirty="0" err="1" smtClean="0"/>
              <a:t>CM</a:t>
            </a:r>
            <a:r>
              <a:rPr lang="en-GB" sz="2800" b="1" dirty="0" err="1" smtClean="0"/>
              <a:t>Negative</a:t>
            </a:r>
            <a:r>
              <a:rPr lang="en-GB" sz="2800" b="1" dirty="0" smtClean="0"/>
              <a:t>)</a:t>
            </a:r>
            <a:endParaRPr lang="en-GB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Logic</a:t>
            </a:r>
          </a:p>
          <a:p>
            <a:pPr lvl="1"/>
            <a:r>
              <a:rPr lang="en-GB" b="1" dirty="0" smtClean="0"/>
              <a:t>Logic</a:t>
            </a:r>
            <a:r>
              <a:rPr lang="en-GB" dirty="0" smtClean="0"/>
              <a:t>: AND, ORR, </a:t>
            </a:r>
            <a:r>
              <a:rPr lang="en-GB" dirty="0" smtClean="0"/>
              <a:t>EOR</a:t>
            </a:r>
            <a:endParaRPr lang="en-GB" b="1" dirty="0" smtClean="0"/>
          </a:p>
          <a:p>
            <a:pPr lvl="1"/>
            <a:r>
              <a:rPr lang="en-GB" b="1" dirty="0" smtClean="0"/>
              <a:t>Move shift</a:t>
            </a:r>
            <a:r>
              <a:rPr lang="en-GB" dirty="0" smtClean="0"/>
              <a:t>: </a:t>
            </a:r>
            <a:r>
              <a:rPr lang="en-GB" dirty="0" smtClean="0"/>
              <a:t>MOV, </a:t>
            </a:r>
            <a:r>
              <a:rPr lang="en-GB" dirty="0" smtClean="0"/>
              <a:t>MVN</a:t>
            </a:r>
          </a:p>
          <a:p>
            <a:pPr lvl="2"/>
            <a:r>
              <a:rPr lang="en-GB" dirty="0" err="1" smtClean="0"/>
              <a:t>MOV</a:t>
            </a:r>
            <a:r>
              <a:rPr lang="en-GB" b="1" dirty="0" err="1" smtClean="0"/>
              <a:t>e</a:t>
            </a:r>
            <a:r>
              <a:rPr lang="en-GB" dirty="0" smtClean="0"/>
              <a:t>;  </a:t>
            </a:r>
            <a:r>
              <a:rPr lang="en-GB" dirty="0" err="1" smtClean="0"/>
              <a:t>MVN</a:t>
            </a:r>
            <a:r>
              <a:rPr lang="en-GB" b="1" dirty="0" err="1" smtClean="0"/>
              <a:t>egative</a:t>
            </a:r>
            <a:endParaRPr lang="en-GB" b="1" dirty="0" smtClean="0"/>
          </a:p>
          <a:p>
            <a:r>
              <a:rPr lang="en-GB" b="1" dirty="0" smtClean="0">
                <a:solidFill>
                  <a:srgbClr val="0070C0"/>
                </a:solidFill>
              </a:rPr>
              <a:t>BIT</a:t>
            </a:r>
          </a:p>
          <a:p>
            <a:pPr lvl="1"/>
            <a:r>
              <a:rPr lang="en-GB" b="1" dirty="0" err="1" smtClean="0"/>
              <a:t>Cờ</a:t>
            </a:r>
            <a:r>
              <a:rPr lang="en-GB" dirty="0" smtClean="0"/>
              <a:t>: TST, </a:t>
            </a:r>
            <a:r>
              <a:rPr lang="en-GB" dirty="0" smtClean="0"/>
              <a:t>TEQ</a:t>
            </a:r>
          </a:p>
          <a:p>
            <a:pPr lvl="2"/>
            <a:r>
              <a:rPr lang="en-GB" dirty="0" smtClean="0"/>
              <a:t>TST – Test; TEQ – Test Equivalence</a:t>
            </a:r>
            <a:endParaRPr lang="en-GB" dirty="0" smtClean="0"/>
          </a:p>
          <a:p>
            <a:pPr lvl="1"/>
            <a:r>
              <a:rPr lang="en-GB" b="1" dirty="0" smtClean="0"/>
              <a:t>Bit</a:t>
            </a:r>
            <a:r>
              <a:rPr lang="en-GB" dirty="0" smtClean="0"/>
              <a:t>: </a:t>
            </a:r>
            <a:r>
              <a:rPr lang="en-GB" dirty="0" smtClean="0"/>
              <a:t>BIC</a:t>
            </a:r>
          </a:p>
          <a:p>
            <a:pPr lvl="2"/>
            <a:r>
              <a:rPr lang="en-GB" dirty="0" smtClean="0"/>
              <a:t>Bit Clear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059363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Multiply</a:t>
            </a:r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Normal</a:t>
            </a:r>
            <a:r>
              <a:rPr lang="en-GB" dirty="0" smtClean="0"/>
              <a:t>: MUL; MLA</a:t>
            </a:r>
          </a:p>
          <a:p>
            <a:pPr lvl="2"/>
            <a:r>
              <a:rPr lang="en-GB" dirty="0" err="1" smtClean="0"/>
              <a:t>ML</a:t>
            </a:r>
            <a:r>
              <a:rPr lang="en-GB" b="1" dirty="0" err="1" smtClean="0"/>
              <a:t>Addtion</a:t>
            </a:r>
            <a:endParaRPr lang="en-GB" b="1" dirty="0" smtClean="0"/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Long</a:t>
            </a:r>
            <a:r>
              <a:rPr lang="en-GB" dirty="0" smtClean="0"/>
              <a:t>: SMULL; UMULL; SMLAL; UMLAL; UMAAL</a:t>
            </a:r>
          </a:p>
          <a:p>
            <a:pPr lvl="2"/>
            <a:r>
              <a:rPr lang="en-GB" b="1" dirty="0" err="1" smtClean="0"/>
              <a:t>Sign</a:t>
            </a:r>
            <a:r>
              <a:rPr lang="en-GB" dirty="0" err="1" smtClean="0"/>
              <a:t>MUL</a:t>
            </a:r>
            <a:r>
              <a:rPr lang="en-GB" b="1" dirty="0" err="1" smtClean="0"/>
              <a:t>Long</a:t>
            </a:r>
            <a:r>
              <a:rPr lang="en-GB" b="1" dirty="0" smtClean="0"/>
              <a:t>; </a:t>
            </a:r>
            <a:r>
              <a:rPr lang="en-GB" b="1" dirty="0" err="1" smtClean="0"/>
              <a:t>Unsign</a:t>
            </a:r>
            <a:r>
              <a:rPr lang="en-GB" dirty="0" err="1" smtClean="0"/>
              <a:t>MULL</a:t>
            </a:r>
            <a:r>
              <a:rPr lang="en-GB" dirty="0" smtClean="0"/>
              <a:t>; </a:t>
            </a:r>
            <a:endParaRPr lang="en-GB" b="1" dirty="0" smtClean="0"/>
          </a:p>
          <a:p>
            <a:pPr lvl="1"/>
            <a:r>
              <a:rPr lang="en-GB" b="1" dirty="0" err="1" smtClean="0">
                <a:solidFill>
                  <a:srgbClr val="0070C0"/>
                </a:solidFill>
              </a:rPr>
              <a:t>Halfword</a:t>
            </a:r>
            <a:r>
              <a:rPr lang="en-GB" dirty="0" smtClean="0"/>
              <a:t>: </a:t>
            </a:r>
            <a:r>
              <a:rPr lang="en-GB" dirty="0" err="1" smtClean="0"/>
              <a:t>SMULxy</a:t>
            </a:r>
            <a:r>
              <a:rPr lang="en-GB" dirty="0" smtClean="0"/>
              <a:t>; </a:t>
            </a:r>
            <a:r>
              <a:rPr lang="en-GB" dirty="0" err="1" smtClean="0"/>
              <a:t>SMLAxy</a:t>
            </a:r>
            <a:r>
              <a:rPr lang="en-GB" dirty="0" smtClean="0"/>
              <a:t>; </a:t>
            </a:r>
            <a:r>
              <a:rPr lang="en-GB" dirty="0" err="1" smtClean="0"/>
              <a:t>SMLALxy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Word x </a:t>
            </a:r>
            <a:r>
              <a:rPr lang="en-GB" b="1" dirty="0" err="1" smtClean="0">
                <a:solidFill>
                  <a:srgbClr val="0070C0"/>
                </a:solidFill>
              </a:rPr>
              <a:t>halfword</a:t>
            </a:r>
            <a:r>
              <a:rPr lang="en-GB" dirty="0" smtClean="0">
                <a:solidFill>
                  <a:srgbClr val="0070C0"/>
                </a:solidFill>
              </a:rPr>
              <a:t>:</a:t>
            </a:r>
            <a:r>
              <a:rPr lang="en-GB" dirty="0" smtClean="0"/>
              <a:t> </a:t>
            </a:r>
            <a:r>
              <a:rPr lang="en-GB" dirty="0" err="1" smtClean="0"/>
              <a:t>SMULWy</a:t>
            </a:r>
            <a:r>
              <a:rPr lang="en-GB" dirty="0" smtClean="0"/>
              <a:t>; </a:t>
            </a:r>
            <a:r>
              <a:rPr lang="en-GB" dirty="0" err="1" smtClean="0"/>
              <a:t>SMLAWy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MSW</a:t>
            </a:r>
            <a:r>
              <a:rPr lang="en-GB" dirty="0" smtClean="0"/>
              <a:t>: SMMUL; SMMLA; SMMLS</a:t>
            </a:r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Dual Word: </a:t>
            </a:r>
            <a:r>
              <a:rPr lang="en-GB" dirty="0" smtClean="0"/>
              <a:t>SMUAD; SMUSD; SMLAD; SMLAD; SMLSD; SMLALD; SMLSLD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Trang: </a:t>
            </a:r>
            <a:fld id="{74922ACB-4AA1-4E8F-9E81-1F04794BFE8E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 lvl="1"/>
            <a:r>
              <a:rPr lang="en-US" dirty="0" err="1">
                <a:solidFill>
                  <a:srgbClr val="FF0000"/>
                </a:solidFill>
                <a:latin typeface="+mn-lt"/>
              </a:rPr>
              <a:t>Lập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trình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hợp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ngữ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cho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hệ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vi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xử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lý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ARM</a:t>
            </a:r>
            <a:endParaRPr lang="en-GB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Cấu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trúc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chung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xử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dữ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liệu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nhánh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Load-Store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địa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chỉ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con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với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ghi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thái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Thumb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lnSpc>
                <a:spcPct val="80000"/>
              </a:lnSpc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76600" y="914400"/>
            <a:ext cx="3490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NỘI DUNG CHƯƠNG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3340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Parallel </a:t>
            </a:r>
            <a:r>
              <a:rPr lang="en-GB" b="1" dirty="0" err="1" smtClean="0">
                <a:solidFill>
                  <a:srgbClr val="FF0000"/>
                </a:solidFill>
              </a:rPr>
              <a:t>addtion</a:t>
            </a:r>
            <a:r>
              <a:rPr lang="en-GB" b="1" dirty="0" smtClean="0">
                <a:solidFill>
                  <a:srgbClr val="FF0000"/>
                </a:solidFill>
              </a:rPr>
              <a:t> and </a:t>
            </a:r>
            <a:r>
              <a:rPr lang="en-GB" b="1" dirty="0" err="1" smtClean="0">
                <a:solidFill>
                  <a:srgbClr val="FF0000"/>
                </a:solidFill>
              </a:rPr>
              <a:t>substraction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sz="2400" b="1" dirty="0" smtClean="0"/>
              <a:t>Quad: </a:t>
            </a:r>
            <a:r>
              <a:rPr lang="en-GB" sz="2400" dirty="0" smtClean="0"/>
              <a:t>QADD16; QSUB16; QADD8; QSUB8; QADDSUBX; QSUBADDX</a:t>
            </a:r>
          </a:p>
          <a:p>
            <a:pPr lvl="1"/>
            <a:r>
              <a:rPr lang="en-GB" sz="2400" b="1" dirty="0" smtClean="0"/>
              <a:t>Sign: </a:t>
            </a:r>
            <a:r>
              <a:rPr lang="en-GB" sz="2400" dirty="0" smtClean="0"/>
              <a:t>SADD16</a:t>
            </a:r>
            <a:r>
              <a:rPr lang="en-GB" sz="2400" dirty="0" smtClean="0"/>
              <a:t>; </a:t>
            </a:r>
            <a:r>
              <a:rPr lang="en-GB" sz="2400" dirty="0" smtClean="0"/>
              <a:t>SSUB16</a:t>
            </a:r>
            <a:r>
              <a:rPr lang="en-GB" sz="2400" dirty="0" smtClean="0"/>
              <a:t>; </a:t>
            </a:r>
            <a:r>
              <a:rPr lang="en-GB" sz="2400" dirty="0" smtClean="0"/>
              <a:t>SADD8</a:t>
            </a:r>
            <a:r>
              <a:rPr lang="en-GB" sz="2400" dirty="0" smtClean="0"/>
              <a:t>; </a:t>
            </a:r>
            <a:r>
              <a:rPr lang="en-GB" sz="2400" dirty="0" smtClean="0"/>
              <a:t>SSUB8</a:t>
            </a:r>
            <a:r>
              <a:rPr lang="en-GB" sz="2400" dirty="0" smtClean="0"/>
              <a:t>; </a:t>
            </a:r>
            <a:r>
              <a:rPr lang="en-GB" sz="2400" dirty="0" smtClean="0"/>
              <a:t>SADDSUBX</a:t>
            </a:r>
            <a:r>
              <a:rPr lang="en-GB" sz="2400" dirty="0" smtClean="0"/>
              <a:t>; </a:t>
            </a:r>
            <a:r>
              <a:rPr lang="en-GB" sz="2400" dirty="0" smtClean="0"/>
              <a:t>SSUBADDX</a:t>
            </a:r>
          </a:p>
          <a:p>
            <a:pPr lvl="1"/>
            <a:r>
              <a:rPr lang="en-GB" sz="2400" b="1" dirty="0" smtClean="0"/>
              <a:t>Sign Half:</a:t>
            </a:r>
            <a:r>
              <a:rPr lang="en-GB" sz="2400" dirty="0" smtClean="0"/>
              <a:t> SHADD16</a:t>
            </a:r>
            <a:r>
              <a:rPr lang="en-GB" sz="2400" dirty="0" smtClean="0"/>
              <a:t>; SH</a:t>
            </a:r>
            <a:r>
              <a:rPr lang="en-GB" sz="2400" dirty="0" smtClean="0"/>
              <a:t>SUB16</a:t>
            </a:r>
            <a:r>
              <a:rPr lang="en-GB" sz="2400" dirty="0" smtClean="0"/>
              <a:t>; SH</a:t>
            </a:r>
            <a:r>
              <a:rPr lang="en-GB" sz="2400" dirty="0" smtClean="0"/>
              <a:t>ADD8</a:t>
            </a:r>
            <a:r>
              <a:rPr lang="en-GB" sz="2400" dirty="0" smtClean="0"/>
              <a:t>; </a:t>
            </a:r>
            <a:r>
              <a:rPr lang="en-GB" sz="2400" dirty="0" smtClean="0"/>
              <a:t>SHSUB8</a:t>
            </a:r>
            <a:r>
              <a:rPr lang="en-GB" sz="2400" dirty="0" smtClean="0"/>
              <a:t>; SH</a:t>
            </a:r>
            <a:r>
              <a:rPr lang="en-GB" sz="2400" dirty="0" smtClean="0"/>
              <a:t>ADDSUBX</a:t>
            </a:r>
            <a:r>
              <a:rPr lang="en-GB" sz="2400" dirty="0" smtClean="0"/>
              <a:t>; </a:t>
            </a:r>
            <a:r>
              <a:rPr lang="en-GB" sz="2400" dirty="0" smtClean="0"/>
              <a:t>SHSUBADDX</a:t>
            </a:r>
          </a:p>
          <a:p>
            <a:pPr lvl="1"/>
            <a:r>
              <a:rPr lang="en-GB" sz="2400" b="1" dirty="0" err="1" smtClean="0"/>
              <a:t>UnSign</a:t>
            </a:r>
            <a:r>
              <a:rPr lang="en-GB" sz="2400" b="1" dirty="0" smtClean="0"/>
              <a:t>: </a:t>
            </a:r>
            <a:r>
              <a:rPr lang="en-GB" sz="2400" dirty="0" smtClean="0"/>
              <a:t>USADD16</a:t>
            </a:r>
            <a:r>
              <a:rPr lang="en-GB" sz="2400" dirty="0" smtClean="0"/>
              <a:t>; </a:t>
            </a:r>
            <a:r>
              <a:rPr lang="en-GB" sz="2400" dirty="0" smtClean="0"/>
              <a:t>USSUB16</a:t>
            </a:r>
            <a:r>
              <a:rPr lang="en-GB" sz="2400" dirty="0" smtClean="0"/>
              <a:t>; </a:t>
            </a:r>
            <a:r>
              <a:rPr lang="en-GB" sz="2400" dirty="0" smtClean="0"/>
              <a:t>USADD8</a:t>
            </a:r>
            <a:r>
              <a:rPr lang="en-GB" sz="2400" dirty="0" smtClean="0"/>
              <a:t>; </a:t>
            </a:r>
            <a:r>
              <a:rPr lang="en-GB" sz="2400" dirty="0" smtClean="0"/>
              <a:t>USSUB8</a:t>
            </a:r>
            <a:r>
              <a:rPr lang="en-GB" sz="2400" dirty="0" smtClean="0"/>
              <a:t>; </a:t>
            </a:r>
            <a:r>
              <a:rPr lang="en-GB" sz="2400" dirty="0" smtClean="0"/>
              <a:t>USADDSUBX</a:t>
            </a:r>
            <a:r>
              <a:rPr lang="en-GB" sz="2400" dirty="0" smtClean="0"/>
              <a:t>; </a:t>
            </a:r>
            <a:r>
              <a:rPr lang="en-GB" sz="2400" dirty="0" smtClean="0"/>
              <a:t>USSUBADDX</a:t>
            </a:r>
          </a:p>
          <a:p>
            <a:pPr lvl="1"/>
            <a:r>
              <a:rPr lang="en-GB" sz="2400" b="1" dirty="0" err="1" smtClean="0"/>
              <a:t>UnSign</a:t>
            </a:r>
            <a:r>
              <a:rPr lang="en-GB" sz="2400" b="1" dirty="0" smtClean="0"/>
              <a:t> </a:t>
            </a:r>
            <a:r>
              <a:rPr lang="en-GB" sz="2400" b="1" dirty="0" smtClean="0"/>
              <a:t>Half:</a:t>
            </a:r>
            <a:r>
              <a:rPr lang="en-GB" sz="2400" dirty="0" smtClean="0"/>
              <a:t> </a:t>
            </a:r>
            <a:r>
              <a:rPr lang="en-GB" sz="2400" dirty="0" smtClean="0"/>
              <a:t>UHADD16</a:t>
            </a:r>
            <a:r>
              <a:rPr lang="en-GB" sz="2400" dirty="0" smtClean="0"/>
              <a:t>; </a:t>
            </a:r>
            <a:r>
              <a:rPr lang="en-GB" sz="2400" dirty="0" smtClean="0"/>
              <a:t>UHSUB16</a:t>
            </a:r>
            <a:r>
              <a:rPr lang="en-GB" sz="2400" dirty="0" smtClean="0"/>
              <a:t>; </a:t>
            </a:r>
            <a:r>
              <a:rPr lang="en-GB" sz="2400" dirty="0" smtClean="0"/>
              <a:t>UHADD8</a:t>
            </a:r>
            <a:r>
              <a:rPr lang="en-GB" sz="2400" dirty="0" smtClean="0"/>
              <a:t>; </a:t>
            </a:r>
            <a:r>
              <a:rPr lang="en-GB" sz="2400" dirty="0" smtClean="0"/>
              <a:t>UHSUB8</a:t>
            </a:r>
            <a:r>
              <a:rPr lang="en-GB" sz="2400" dirty="0" smtClean="0"/>
              <a:t>; </a:t>
            </a:r>
            <a:r>
              <a:rPr lang="en-GB" sz="2400" dirty="0" smtClean="0"/>
              <a:t>UHADDSUBX</a:t>
            </a:r>
            <a:r>
              <a:rPr lang="en-GB" sz="2400" dirty="0" smtClean="0"/>
              <a:t>; </a:t>
            </a:r>
            <a:r>
              <a:rPr lang="en-GB" sz="2400" dirty="0" smtClean="0"/>
              <a:t>UHSUBADDX</a:t>
            </a:r>
            <a:endParaRPr lang="en-GB" sz="2400" dirty="0" smtClean="0"/>
          </a:p>
          <a:p>
            <a:pPr lvl="1"/>
            <a:r>
              <a:rPr lang="en-GB" sz="2400" b="1" dirty="0" err="1" smtClean="0"/>
              <a:t>Unsign</a:t>
            </a:r>
            <a:r>
              <a:rPr lang="en-GB" sz="2400" b="1" dirty="0" smtClean="0"/>
              <a:t> Quad</a:t>
            </a:r>
            <a:r>
              <a:rPr lang="en-GB" sz="2400" b="1" dirty="0" smtClean="0"/>
              <a:t>: </a:t>
            </a:r>
            <a:r>
              <a:rPr lang="en-GB" sz="2400" dirty="0" smtClean="0"/>
              <a:t>UQADD16</a:t>
            </a:r>
            <a:r>
              <a:rPr lang="en-GB" sz="2400" dirty="0" smtClean="0"/>
              <a:t>; </a:t>
            </a:r>
            <a:r>
              <a:rPr lang="en-GB" sz="2400" dirty="0" smtClean="0"/>
              <a:t>UQSUB16</a:t>
            </a:r>
            <a:r>
              <a:rPr lang="en-GB" sz="2400" dirty="0" smtClean="0"/>
              <a:t>; </a:t>
            </a:r>
            <a:r>
              <a:rPr lang="en-GB" sz="2400" dirty="0" smtClean="0"/>
              <a:t>UQADD8</a:t>
            </a:r>
            <a:r>
              <a:rPr lang="en-GB" sz="2400" dirty="0" smtClean="0"/>
              <a:t>; </a:t>
            </a:r>
            <a:r>
              <a:rPr lang="en-GB" sz="2400" dirty="0" smtClean="0"/>
              <a:t>UQSUB8</a:t>
            </a:r>
            <a:r>
              <a:rPr lang="en-GB" sz="2400" dirty="0" smtClean="0"/>
              <a:t>; </a:t>
            </a:r>
            <a:r>
              <a:rPr lang="en-GB" sz="2400" dirty="0" smtClean="0"/>
              <a:t>UQADDSUBX</a:t>
            </a:r>
            <a:r>
              <a:rPr lang="en-GB" sz="2400" dirty="0" smtClean="0"/>
              <a:t>; </a:t>
            </a:r>
            <a:r>
              <a:rPr lang="en-GB" sz="2400" dirty="0" smtClean="0"/>
              <a:t>UQSUBADDX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Extend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Sign</a:t>
            </a:r>
            <a:r>
              <a:rPr lang="en-GB" dirty="0" smtClean="0"/>
              <a:t>: SXTAB16; SXTAB; SXTAH; SXTB; SXTH</a:t>
            </a:r>
          </a:p>
          <a:p>
            <a:pPr lvl="1"/>
            <a:r>
              <a:rPr lang="en-GB" b="1" dirty="0" err="1" smtClean="0">
                <a:solidFill>
                  <a:srgbClr val="0070C0"/>
                </a:solidFill>
              </a:rPr>
              <a:t>UnSign</a:t>
            </a:r>
            <a:r>
              <a:rPr lang="en-GB" dirty="0" smtClean="0"/>
              <a:t>: </a:t>
            </a:r>
            <a:r>
              <a:rPr lang="en-GB" dirty="0" smtClean="0"/>
              <a:t>UXTAB16</a:t>
            </a:r>
            <a:r>
              <a:rPr lang="en-GB" dirty="0" smtClean="0"/>
              <a:t>; </a:t>
            </a:r>
            <a:r>
              <a:rPr lang="en-GB" dirty="0" smtClean="0"/>
              <a:t>UXTAB</a:t>
            </a:r>
            <a:r>
              <a:rPr lang="en-GB" dirty="0" smtClean="0"/>
              <a:t>; </a:t>
            </a:r>
            <a:r>
              <a:rPr lang="en-GB" dirty="0" smtClean="0"/>
              <a:t>UXTAH</a:t>
            </a:r>
            <a:r>
              <a:rPr lang="en-GB" dirty="0" smtClean="0"/>
              <a:t>; </a:t>
            </a:r>
            <a:r>
              <a:rPr lang="en-GB" dirty="0" smtClean="0"/>
              <a:t>UXTB</a:t>
            </a:r>
            <a:r>
              <a:rPr lang="en-GB" dirty="0" smtClean="0"/>
              <a:t>; </a:t>
            </a:r>
            <a:r>
              <a:rPr lang="en-GB" dirty="0" smtClean="0"/>
              <a:t>UXTH</a:t>
            </a:r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Miscellaneous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Count </a:t>
            </a:r>
            <a:r>
              <a:rPr lang="en-GB" b="1" dirty="0" err="1" smtClean="0">
                <a:solidFill>
                  <a:srgbClr val="0070C0"/>
                </a:solidFill>
              </a:rPr>
              <a:t>leding</a:t>
            </a:r>
            <a:r>
              <a:rPr lang="en-GB" b="1" dirty="0" smtClean="0">
                <a:solidFill>
                  <a:srgbClr val="0070C0"/>
                </a:solidFill>
              </a:rPr>
              <a:t> zeros</a:t>
            </a:r>
            <a:r>
              <a:rPr lang="en-GB" dirty="0" smtClean="0"/>
              <a:t>: CLZ</a:t>
            </a:r>
            <a:endParaRPr lang="en-GB" dirty="0" smtClean="0"/>
          </a:p>
          <a:p>
            <a:pPr lvl="1"/>
            <a:r>
              <a:rPr lang="en-GB" b="1" dirty="0" err="1" smtClean="0">
                <a:solidFill>
                  <a:srgbClr val="0070C0"/>
                </a:solidFill>
              </a:rPr>
              <a:t>Unsign</a:t>
            </a:r>
            <a:r>
              <a:rPr lang="en-GB" b="1" dirty="0" smtClean="0">
                <a:solidFill>
                  <a:srgbClr val="0070C0"/>
                </a:solidFill>
              </a:rPr>
              <a:t> Sum of Absolute Difference</a:t>
            </a:r>
            <a:r>
              <a:rPr lang="en-GB" dirty="0" smtClean="0"/>
              <a:t>: USAD8; USADA8 (Accumulate)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Other </a:t>
            </a:r>
            <a:r>
              <a:rPr lang="en-GB" sz="2800" b="1" dirty="0" err="1" smtClean="0">
                <a:solidFill>
                  <a:srgbClr val="FF0000"/>
                </a:solidFill>
              </a:rPr>
              <a:t>Micellaneous</a:t>
            </a:r>
            <a:r>
              <a:rPr lang="en-GB" sz="2800" b="1" dirty="0" smtClean="0">
                <a:solidFill>
                  <a:srgbClr val="FF0000"/>
                </a:solidFill>
              </a:rPr>
              <a:t>: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lvl="1"/>
            <a:r>
              <a:rPr lang="en-GB" sz="2400" b="1" dirty="0" smtClean="0">
                <a:solidFill>
                  <a:srgbClr val="0070C0"/>
                </a:solidFill>
              </a:rPr>
              <a:t>Pack </a:t>
            </a:r>
            <a:r>
              <a:rPr lang="en-GB" sz="2400" b="1" dirty="0" err="1" smtClean="0">
                <a:solidFill>
                  <a:srgbClr val="0070C0"/>
                </a:solidFill>
              </a:rPr>
              <a:t>Hafl</a:t>
            </a:r>
            <a:r>
              <a:rPr lang="en-GB" sz="2400" b="1" dirty="0" err="1" smtClean="0">
                <a:solidFill>
                  <a:srgbClr val="0070C0"/>
                </a:solidFill>
              </a:rPr>
              <a:t>w</a:t>
            </a:r>
            <a:r>
              <a:rPr lang="en-GB" sz="2400" b="1" dirty="0" err="1" smtClean="0">
                <a:solidFill>
                  <a:srgbClr val="0070C0"/>
                </a:solidFill>
              </a:rPr>
              <a:t>ord</a:t>
            </a:r>
            <a:r>
              <a:rPr lang="en-GB" sz="2400" b="1" dirty="0" smtClean="0">
                <a:solidFill>
                  <a:srgbClr val="0070C0"/>
                </a:solidFill>
              </a:rPr>
              <a:t> Bottom Top</a:t>
            </a:r>
            <a:r>
              <a:rPr lang="en-GB" sz="2400" dirty="0" smtClean="0"/>
              <a:t>: PKHBT</a:t>
            </a:r>
            <a:endParaRPr lang="en-GB" sz="2400" dirty="0" smtClean="0"/>
          </a:p>
          <a:p>
            <a:pPr lvl="1"/>
            <a:r>
              <a:rPr lang="en-GB" sz="2400" b="1" dirty="0" smtClean="0">
                <a:solidFill>
                  <a:srgbClr val="0070C0"/>
                </a:solidFill>
              </a:rPr>
              <a:t>Pack </a:t>
            </a:r>
            <a:r>
              <a:rPr lang="en-GB" sz="2400" b="1" dirty="0" err="1" smtClean="0">
                <a:solidFill>
                  <a:srgbClr val="0070C0"/>
                </a:solidFill>
              </a:rPr>
              <a:t>Haflword</a:t>
            </a:r>
            <a:r>
              <a:rPr lang="en-GB" sz="2400" b="1" dirty="0" smtClean="0">
                <a:solidFill>
                  <a:srgbClr val="0070C0"/>
                </a:solidFill>
              </a:rPr>
              <a:t> Top </a:t>
            </a:r>
            <a:r>
              <a:rPr lang="en-GB" sz="2400" b="1" dirty="0" smtClean="0">
                <a:solidFill>
                  <a:srgbClr val="0070C0"/>
                </a:solidFill>
              </a:rPr>
              <a:t>Bottom</a:t>
            </a:r>
            <a:r>
              <a:rPr lang="en-GB" sz="2400" dirty="0" smtClean="0"/>
              <a:t>: PKHTB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Byte-Reverse </a:t>
            </a:r>
            <a:r>
              <a:rPr lang="en-GB" sz="2400" dirty="0" smtClean="0">
                <a:solidFill>
                  <a:srgbClr val="0070C0"/>
                </a:solidFill>
              </a:rPr>
              <a:t>Word: </a:t>
            </a:r>
            <a:r>
              <a:rPr lang="en-GB" sz="2400" dirty="0" smtClean="0"/>
              <a:t>REV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Byte-Reverse Packed </a:t>
            </a:r>
            <a:r>
              <a:rPr lang="en-GB" sz="2400" dirty="0" err="1" smtClean="0">
                <a:solidFill>
                  <a:srgbClr val="0070C0"/>
                </a:solidFill>
              </a:rPr>
              <a:t>Halfword</a:t>
            </a:r>
            <a:r>
              <a:rPr lang="en-GB" sz="2400" dirty="0" smtClean="0"/>
              <a:t>: REV16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Byte-Reverse </a:t>
            </a:r>
            <a:r>
              <a:rPr lang="en-GB" sz="2400" dirty="0" smtClean="0">
                <a:solidFill>
                  <a:srgbClr val="0070C0"/>
                </a:solidFill>
              </a:rPr>
              <a:t>Signed </a:t>
            </a:r>
            <a:r>
              <a:rPr lang="en-GB" sz="2400" dirty="0" err="1" smtClean="0">
                <a:solidFill>
                  <a:srgbClr val="0070C0"/>
                </a:solidFill>
              </a:rPr>
              <a:t>Halfword</a:t>
            </a:r>
            <a:r>
              <a:rPr lang="en-GB" sz="2400" dirty="0" smtClean="0"/>
              <a:t>: REVSH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Select</a:t>
            </a:r>
            <a:r>
              <a:rPr lang="en-GB" sz="2400" dirty="0" smtClean="0"/>
              <a:t>: SEL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Signed </a:t>
            </a:r>
            <a:r>
              <a:rPr lang="en-GB" sz="2400" dirty="0" smtClean="0">
                <a:solidFill>
                  <a:srgbClr val="0070C0"/>
                </a:solidFill>
              </a:rPr>
              <a:t>Saturate: </a:t>
            </a:r>
            <a:r>
              <a:rPr lang="en-GB" sz="2400" dirty="0" smtClean="0"/>
              <a:t>SSAT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Signed Saturates 16</a:t>
            </a:r>
            <a:r>
              <a:rPr lang="en-GB" sz="2400" dirty="0" smtClean="0"/>
              <a:t>: SSAT16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Unsigned </a:t>
            </a:r>
            <a:r>
              <a:rPr lang="en-GB" sz="2400" dirty="0" smtClean="0">
                <a:solidFill>
                  <a:srgbClr val="0070C0"/>
                </a:solidFill>
              </a:rPr>
              <a:t>Saturate: </a:t>
            </a:r>
            <a:r>
              <a:rPr lang="en-GB" sz="2400" dirty="0" smtClean="0"/>
              <a:t>USAT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Unsigned Saturate 16: </a:t>
            </a:r>
            <a:r>
              <a:rPr lang="en-GB" sz="2400" dirty="0" smtClean="0"/>
              <a:t>USAT16</a:t>
            </a:r>
            <a:endParaRPr lang="en-GB" sz="2400" dirty="0" smtClean="0"/>
          </a:p>
          <a:p>
            <a:pPr lvl="1"/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ctr">
              <a:buNone/>
            </a:pPr>
            <a:r>
              <a:rPr lang="en-GB" b="1" dirty="0" smtClean="0"/>
              <a:t>TẬP LỆNH ARM</a:t>
            </a:r>
          </a:p>
          <a:p>
            <a:pPr algn="ctr">
              <a:buNone/>
            </a:pPr>
            <a:endParaRPr lang="en-GB" b="1" dirty="0" smtClean="0"/>
          </a:p>
          <a:p>
            <a:r>
              <a:rPr lang="en-GB" b="1" dirty="0" smtClean="0"/>
              <a:t>CÁC LỆNH DI CHUYỂN DỮ LIỆU</a:t>
            </a:r>
          </a:p>
          <a:p>
            <a:r>
              <a:rPr lang="en-GB" b="1" dirty="0" smtClean="0"/>
              <a:t>CÁC LỆNH XỬ LÝ DỮ LIỆU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CÁC </a:t>
            </a:r>
            <a:r>
              <a:rPr lang="en-GB" b="1" dirty="0" smtClean="0">
                <a:solidFill>
                  <a:srgbClr val="C00000"/>
                </a:solidFill>
              </a:rPr>
              <a:t>LỆNH </a:t>
            </a:r>
            <a:r>
              <a:rPr lang="en-GB" b="1" dirty="0" smtClean="0">
                <a:solidFill>
                  <a:srgbClr val="C00000"/>
                </a:solidFill>
              </a:rPr>
              <a:t>RẼ NHÁNH VÀ ĐIỀU KHIỂN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ctr">
              <a:buNone/>
            </a:pPr>
            <a:r>
              <a:rPr lang="en-GB" b="1" dirty="0" smtClean="0">
                <a:solidFill>
                  <a:srgbClr val="C00000"/>
                </a:solidFill>
              </a:rPr>
              <a:t>CÁC LỆNH RẼ NHÁNH VÀ ĐIỀU KHIỂN</a:t>
            </a:r>
          </a:p>
          <a:p>
            <a:pPr algn="ctr">
              <a:buNone/>
            </a:pPr>
            <a:endParaRPr lang="en-GB" b="1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Status register </a:t>
            </a:r>
            <a:r>
              <a:rPr lang="en-GB" b="1" dirty="0" smtClean="0">
                <a:solidFill>
                  <a:srgbClr val="FF0000"/>
                </a:solidFill>
              </a:rPr>
              <a:t>access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Branch – </a:t>
            </a:r>
            <a:r>
              <a:rPr lang="en-GB" b="1" dirty="0" err="1" smtClean="0">
                <a:solidFill>
                  <a:srgbClr val="FF0000"/>
                </a:solidFill>
              </a:rPr>
              <a:t>rẽ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nhánh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Exception-generating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Coprocessor</a:t>
            </a:r>
            <a:endParaRPr lang="en-GB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610600" cy="33528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Status register </a:t>
            </a:r>
            <a:r>
              <a:rPr lang="en-GB" b="1" dirty="0" smtClean="0">
                <a:solidFill>
                  <a:srgbClr val="FF0000"/>
                </a:solidFill>
              </a:rPr>
              <a:t>access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Move </a:t>
            </a:r>
            <a:r>
              <a:rPr lang="en-GB" dirty="0" smtClean="0">
                <a:solidFill>
                  <a:srgbClr val="0070C0"/>
                </a:solidFill>
              </a:rPr>
              <a:t>PSR </a:t>
            </a:r>
            <a:r>
              <a:rPr lang="en-GB" dirty="0" smtClean="0">
                <a:solidFill>
                  <a:srgbClr val="0070C0"/>
                </a:solidFill>
              </a:rPr>
              <a:t>to General-purpose </a:t>
            </a:r>
            <a:r>
              <a:rPr lang="en-GB" dirty="0" smtClean="0">
                <a:solidFill>
                  <a:srgbClr val="0070C0"/>
                </a:solidFill>
              </a:rPr>
              <a:t>Register: </a:t>
            </a:r>
            <a:r>
              <a:rPr lang="en-GB" dirty="0" smtClean="0"/>
              <a:t>MRS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Move General-purpose Register to </a:t>
            </a:r>
            <a:r>
              <a:rPr lang="en-GB" dirty="0" smtClean="0">
                <a:solidFill>
                  <a:srgbClr val="0070C0"/>
                </a:solidFill>
              </a:rPr>
              <a:t>PSR</a:t>
            </a:r>
            <a:r>
              <a:rPr lang="en-GB" dirty="0" smtClean="0"/>
              <a:t>: MSR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Change Processor </a:t>
            </a:r>
            <a:r>
              <a:rPr lang="en-GB" dirty="0" smtClean="0">
                <a:solidFill>
                  <a:srgbClr val="0070C0"/>
                </a:solidFill>
              </a:rPr>
              <a:t>State: </a:t>
            </a:r>
            <a:r>
              <a:rPr lang="en-GB" dirty="0" smtClean="0"/>
              <a:t>CPS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Modifies the CPSR </a:t>
            </a:r>
            <a:r>
              <a:rPr lang="en-GB" dirty="0" err="1" smtClean="0">
                <a:solidFill>
                  <a:srgbClr val="0070C0"/>
                </a:solidFill>
              </a:rPr>
              <a:t>endianness</a:t>
            </a:r>
            <a:r>
              <a:rPr lang="en-GB" dirty="0" smtClean="0">
                <a:solidFill>
                  <a:srgbClr val="0070C0"/>
                </a:solidFill>
              </a:rPr>
              <a:t>, E, </a:t>
            </a:r>
            <a:r>
              <a:rPr lang="en-GB" dirty="0" smtClean="0">
                <a:solidFill>
                  <a:srgbClr val="0070C0"/>
                </a:solidFill>
              </a:rPr>
              <a:t>bit:</a:t>
            </a:r>
            <a:r>
              <a:rPr lang="en-GB" dirty="0" smtClean="0"/>
              <a:t> </a:t>
            </a:r>
            <a:r>
              <a:rPr lang="en-GB" dirty="0" smtClean="0"/>
              <a:t>SETEND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610600" cy="33528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Branch – </a:t>
            </a:r>
            <a:r>
              <a:rPr lang="en-GB" b="1" dirty="0" err="1" smtClean="0">
                <a:solidFill>
                  <a:srgbClr val="FF0000"/>
                </a:solidFill>
              </a:rPr>
              <a:t>rẽ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nhánh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Branch: B</a:t>
            </a:r>
            <a:endParaRPr lang="en-GB" dirty="0" smtClean="0"/>
          </a:p>
          <a:p>
            <a:pPr lvl="1"/>
            <a:r>
              <a:rPr lang="en-GB" dirty="0" smtClean="0"/>
              <a:t>Branch with </a:t>
            </a:r>
            <a:r>
              <a:rPr lang="en-GB" dirty="0" smtClean="0"/>
              <a:t>Link: BL</a:t>
            </a:r>
          </a:p>
          <a:p>
            <a:pPr lvl="1"/>
            <a:r>
              <a:rPr lang="en-GB" dirty="0" smtClean="0"/>
              <a:t>Branch with Link and </a:t>
            </a:r>
            <a:r>
              <a:rPr lang="en-GB" dirty="0" smtClean="0"/>
              <a:t>Exchange</a:t>
            </a:r>
            <a:r>
              <a:rPr lang="en-GB" dirty="0" smtClean="0">
                <a:solidFill>
                  <a:srgbClr val="0070C0"/>
                </a:solidFill>
              </a:rPr>
              <a:t>: BLX</a:t>
            </a:r>
            <a:endParaRPr lang="en-GB" dirty="0" smtClean="0"/>
          </a:p>
          <a:p>
            <a:pPr lvl="1"/>
            <a:r>
              <a:rPr lang="en-GB" dirty="0" smtClean="0"/>
              <a:t>Branch and Exchange Instruction </a:t>
            </a:r>
            <a:r>
              <a:rPr lang="en-GB" dirty="0" smtClean="0"/>
              <a:t>Set: BX</a:t>
            </a:r>
          </a:p>
          <a:p>
            <a:pPr lvl="1"/>
            <a:r>
              <a:rPr lang="en-GB" dirty="0" smtClean="0"/>
              <a:t>Branch and change to </a:t>
            </a:r>
            <a:r>
              <a:rPr lang="en-GB" dirty="0" err="1" smtClean="0"/>
              <a:t>Jazelle</a:t>
            </a:r>
            <a:r>
              <a:rPr lang="en-GB" dirty="0" smtClean="0"/>
              <a:t> </a:t>
            </a:r>
            <a:r>
              <a:rPr lang="en-GB" dirty="0" smtClean="0"/>
              <a:t>state: BXJ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05550"/>
            <a:ext cx="2133600" cy="476250"/>
          </a:xfrm>
        </p:spPr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610600" cy="33528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Exception-generating</a:t>
            </a:r>
          </a:p>
          <a:p>
            <a:pPr lvl="1"/>
            <a:r>
              <a:rPr lang="en-GB" dirty="0" smtClean="0"/>
              <a:t>Software </a:t>
            </a:r>
            <a:r>
              <a:rPr lang="en-GB" dirty="0" smtClean="0"/>
              <a:t>Interrupt: SWI</a:t>
            </a:r>
          </a:p>
          <a:p>
            <a:pPr lvl="1"/>
            <a:r>
              <a:rPr lang="en-GB" dirty="0" smtClean="0"/>
              <a:t>Breakpoint: BKPT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0292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Coprocessor</a:t>
            </a:r>
            <a:endParaRPr lang="en-GB" dirty="0" smtClean="0"/>
          </a:p>
          <a:p>
            <a:pPr lvl="1"/>
            <a:r>
              <a:rPr lang="en-GB" dirty="0" smtClean="0"/>
              <a:t>Coprocessor Data </a:t>
            </a:r>
            <a:r>
              <a:rPr lang="en-GB" dirty="0" smtClean="0"/>
              <a:t>Operations: CDP</a:t>
            </a:r>
          </a:p>
          <a:p>
            <a:pPr lvl="1"/>
            <a:r>
              <a:rPr lang="en-GB" dirty="0" smtClean="0"/>
              <a:t>Load Coprocessor </a:t>
            </a:r>
            <a:r>
              <a:rPr lang="en-GB" dirty="0" smtClean="0"/>
              <a:t>Register: LDC</a:t>
            </a:r>
          </a:p>
          <a:p>
            <a:pPr lvl="1"/>
            <a:r>
              <a:rPr lang="en-GB" dirty="0" smtClean="0"/>
              <a:t>Move to Coprocessor from ARM </a:t>
            </a:r>
            <a:r>
              <a:rPr lang="en-GB" dirty="0" smtClean="0"/>
              <a:t>Register: MCR</a:t>
            </a:r>
          </a:p>
          <a:p>
            <a:pPr lvl="1"/>
            <a:r>
              <a:rPr lang="en-GB" dirty="0" smtClean="0"/>
              <a:t>Move to Coprocessor from two ARM </a:t>
            </a:r>
            <a:r>
              <a:rPr lang="en-GB" dirty="0" smtClean="0"/>
              <a:t>Registers: MCRR</a:t>
            </a:r>
          </a:p>
          <a:p>
            <a:pPr lvl="1"/>
            <a:r>
              <a:rPr lang="en-GB" dirty="0" smtClean="0"/>
              <a:t>Move to ARM Register from </a:t>
            </a:r>
            <a:r>
              <a:rPr lang="en-GB" dirty="0" smtClean="0"/>
              <a:t>Coprocessor: MRC</a:t>
            </a:r>
          </a:p>
          <a:p>
            <a:pPr lvl="1"/>
            <a:r>
              <a:rPr lang="en-GB" dirty="0" smtClean="0"/>
              <a:t>Move to two ARM Registers from </a:t>
            </a:r>
            <a:r>
              <a:rPr lang="en-GB" dirty="0" smtClean="0"/>
              <a:t>Coprocessor: MRRC</a:t>
            </a:r>
          </a:p>
          <a:p>
            <a:pPr lvl="1"/>
            <a:r>
              <a:rPr lang="en-GB" dirty="0" smtClean="0"/>
              <a:t>Store Coprocessor </a:t>
            </a:r>
            <a:r>
              <a:rPr lang="en-GB" dirty="0" smtClean="0"/>
              <a:t>Register: STR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686800" cy="5059363"/>
          </a:xfrm>
        </p:spPr>
        <p:txBody>
          <a:bodyPr/>
          <a:lstStyle/>
          <a:p>
            <a:r>
              <a:rPr lang="en-GB" dirty="0" smtClean="0"/>
              <a:t>“The performance of future software systems will be dramatically affected ... by how well software designers understand the basic hardware techniques at work in a system” 			</a:t>
            </a:r>
            <a:r>
              <a:rPr lang="en-GB" sz="2400" dirty="0" smtClean="0"/>
              <a:t>David A. Patterson and John L. Hennessy</a:t>
            </a:r>
          </a:p>
          <a:p>
            <a:r>
              <a:rPr lang="en-GB" dirty="0" err="1" smtClean="0"/>
              <a:t>Hiệu</a:t>
            </a:r>
            <a:r>
              <a:rPr lang="en-GB" dirty="0" smtClean="0"/>
              <a:t> </a:t>
            </a:r>
            <a:r>
              <a:rPr lang="en-GB" dirty="0" err="1" smtClean="0"/>
              <a:t>suất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mềm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lai</a:t>
            </a:r>
            <a:r>
              <a:rPr lang="en-GB" dirty="0" smtClean="0"/>
              <a:t>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en-GB" dirty="0" err="1" smtClean="0"/>
              <a:t>rất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theo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hiểu</a:t>
            </a:r>
            <a:r>
              <a:rPr lang="en-GB" dirty="0" smtClean="0"/>
              <a:t> </a:t>
            </a:r>
            <a:r>
              <a:rPr lang="en-GB" dirty="0" err="1" smtClean="0"/>
              <a:t>biết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nhà</a:t>
            </a:r>
            <a:r>
              <a:rPr lang="en-GB" dirty="0" smtClean="0"/>
              <a:t> </a:t>
            </a:r>
            <a:r>
              <a:rPr lang="en-GB" dirty="0" err="1" smtClean="0"/>
              <a:t>thiết</a:t>
            </a:r>
            <a:r>
              <a:rPr lang="en-GB" dirty="0" smtClean="0"/>
              <a:t> </a:t>
            </a:r>
            <a:r>
              <a:rPr lang="en-GB" dirty="0" err="1" smtClean="0"/>
              <a:t>kế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mềm</a:t>
            </a:r>
            <a:r>
              <a:rPr lang="en-GB" dirty="0" smtClean="0"/>
              <a:t> </a:t>
            </a:r>
            <a:r>
              <a:rPr lang="en-GB" dirty="0" err="1" smtClean="0"/>
              <a:t>về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kỹ</a:t>
            </a:r>
            <a:r>
              <a:rPr lang="en-GB" dirty="0" smtClean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cứng</a:t>
            </a:r>
            <a:r>
              <a:rPr lang="en-GB" dirty="0" smtClean="0"/>
              <a:t>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làm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9144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3999" cy="528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40044"/>
            <a:ext cx="9144000" cy="530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06604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200" y="1066800"/>
            <a:ext cx="889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767" y="1066800"/>
            <a:ext cx="8862466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10600" cy="530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991600" cy="524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1894"/>
            <a:ext cx="8686800" cy="518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839200" cy="509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pPr algn="just"/>
            <a:r>
              <a:rPr lang="en-GB" dirty="0" smtClean="0"/>
              <a:t>“A person who is more than casually interested in computers should be well schooled in machine language, since it is a fundamental part of a computer.” </a:t>
            </a:r>
          </a:p>
          <a:p>
            <a:pPr lvl="1">
              <a:buNone/>
            </a:pPr>
            <a:r>
              <a:rPr lang="en-GB" dirty="0" smtClean="0"/>
              <a:t>							Donald E. Knuth</a:t>
            </a:r>
          </a:p>
          <a:p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người</a:t>
            </a:r>
            <a:r>
              <a:rPr lang="en-GB" dirty="0" smtClean="0"/>
              <a:t> </a:t>
            </a:r>
            <a:r>
              <a:rPr lang="en-GB" dirty="0" err="1" smtClean="0"/>
              <a:t>muốn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tốt</a:t>
            </a:r>
            <a:r>
              <a:rPr lang="en-GB" dirty="0" smtClean="0"/>
              <a:t> </a:t>
            </a:r>
            <a:r>
              <a:rPr lang="en-GB" dirty="0" err="1" smtClean="0"/>
              <a:t>về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VXL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đào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tốt</a:t>
            </a:r>
            <a:r>
              <a:rPr lang="en-GB" dirty="0" smtClean="0"/>
              <a:t> </a:t>
            </a:r>
            <a:r>
              <a:rPr lang="en-GB" dirty="0" err="1" smtClean="0"/>
              <a:t>về</a:t>
            </a:r>
            <a:r>
              <a:rPr lang="en-GB" dirty="0" smtClean="0"/>
              <a:t> </a:t>
            </a:r>
            <a:r>
              <a:rPr lang="en-GB" dirty="0" err="1" smtClean="0"/>
              <a:t>ngôn</a:t>
            </a:r>
            <a:r>
              <a:rPr lang="en-GB" dirty="0" smtClean="0"/>
              <a:t> </a:t>
            </a:r>
            <a:r>
              <a:rPr lang="en-GB" dirty="0" err="1" smtClean="0"/>
              <a:t>ngữ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, </a:t>
            </a:r>
            <a:r>
              <a:rPr lang="en-GB" dirty="0" err="1" smtClean="0"/>
              <a:t>vì</a:t>
            </a:r>
            <a:r>
              <a:rPr lang="en-GB" dirty="0" smtClean="0"/>
              <a:t> </a:t>
            </a:r>
            <a:r>
              <a:rPr lang="en-GB" dirty="0" err="1" smtClean="0"/>
              <a:t>nó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VXL.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8314" y="1066800"/>
            <a:ext cx="852737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099" y="990601"/>
            <a:ext cx="8153901" cy="51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315200" cy="501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543800" cy="511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37366"/>
            <a:ext cx="5334000" cy="484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542" y="1219200"/>
            <a:ext cx="8580916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164" y="1447800"/>
            <a:ext cx="8799672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53277"/>
            <a:ext cx="7924800" cy="501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487" y="1600200"/>
            <a:ext cx="8273026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1434"/>
            <a:ext cx="7315200" cy="529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12"/>
          <p:cNvGrpSpPr>
            <a:grpSpLocks noGrp="1"/>
          </p:cNvGrpSpPr>
          <p:nvPr>
            <p:ph idx="1"/>
          </p:nvPr>
        </p:nvGrpSpPr>
        <p:grpSpPr bwMode="auto">
          <a:xfrm>
            <a:off x="457200" y="2667000"/>
            <a:ext cx="8229600" cy="1600200"/>
            <a:chOff x="240" y="1728"/>
            <a:chExt cx="4992" cy="96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67" y="1835"/>
              <a:ext cx="1313" cy="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400">
                  <a:latin typeface="Times New Roman" pitchFamily="18" charset="0"/>
                </a:rPr>
                <a:t>Hệ thống mạch điện tử số</a:t>
              </a:r>
              <a:endParaRPr lang="en-US" sz="360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918" y="1728"/>
              <a:ext cx="1314" cy="9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400">
                  <a:latin typeface="Times New Roman" pitchFamily="18" charset="0"/>
                </a:rPr>
                <a:t>Các thiết bị xuất nhập và chấp hành điều khiển</a:t>
              </a:r>
              <a:endParaRPr lang="en-US" sz="360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28" y="1924"/>
              <a:ext cx="1313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400">
                  <a:latin typeface="Times New Roman" pitchFamily="18" charset="0"/>
                </a:rPr>
                <a:t>Các chương trình phần mềm</a:t>
              </a:r>
              <a:endParaRPr lang="en-US" sz="36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40" y="1728"/>
              <a:ext cx="1401" cy="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1641" y="2049"/>
              <a:ext cx="526" cy="321"/>
            </a:xfrm>
            <a:prstGeom prst="rightArrow">
              <a:avLst>
                <a:gd name="adj1" fmla="val 50000"/>
                <a:gd name="adj2" fmla="val 409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480" y="2049"/>
              <a:ext cx="438" cy="321"/>
            </a:xfrm>
            <a:prstGeom prst="leftRightArrow">
              <a:avLst>
                <a:gd name="adj1" fmla="val 50000"/>
                <a:gd name="adj2" fmla="val 2729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162800" cy="510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5"/>
          <p:cNvGrpSpPr>
            <a:grpSpLocks noGrp="1"/>
          </p:cNvGrpSpPr>
          <p:nvPr>
            <p:ph idx="1"/>
          </p:nvPr>
        </p:nvGrpSpPr>
        <p:grpSpPr bwMode="auto">
          <a:xfrm>
            <a:off x="228600" y="1600201"/>
            <a:ext cx="8458200" cy="3581400"/>
            <a:chOff x="2160" y="6768"/>
            <a:chExt cx="8496" cy="1584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928" y="6768"/>
              <a:ext cx="1728" cy="15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r>
                <a:rPr lang="en-US" sz="3600">
                  <a:latin typeface="Times New Roman" pitchFamily="18" charset="0"/>
                </a:rPr>
                <a:t>Hệ thống mạch điện tử số</a:t>
              </a:r>
              <a:endParaRPr lang="en-US" sz="48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624" y="6768"/>
              <a:ext cx="1728" cy="15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3200" dirty="0" err="1">
                  <a:latin typeface="Times New Roman" pitchFamily="18" charset="0"/>
                </a:rPr>
                <a:t>Chương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en-US" sz="3200" dirty="0" err="1">
                  <a:latin typeface="Times New Roman" pitchFamily="18" charset="0"/>
                </a:rPr>
                <a:t>trình</a:t>
              </a:r>
              <a:r>
                <a:rPr lang="en-US" sz="3200" dirty="0">
                  <a:latin typeface="Times New Roman" pitchFamily="18" charset="0"/>
                </a:rPr>
                <a:t> mã </a:t>
              </a:r>
              <a:r>
                <a:rPr lang="en-US" sz="3200" dirty="0" err="1">
                  <a:latin typeface="Times New Roman" pitchFamily="18" charset="0"/>
                </a:rPr>
                <a:t>máy</a:t>
              </a:r>
              <a:endParaRPr lang="en-US" sz="3200" dirty="0">
                <a:latin typeface="Times New Roman" pitchFamily="18" charset="0"/>
              </a:endParaRPr>
            </a:p>
            <a:p>
              <a:pPr algn="ctr"/>
              <a:r>
                <a:rPr lang="en-US" sz="3200" dirty="0">
                  <a:latin typeface="Times New Roman" pitchFamily="18" charset="0"/>
                </a:rPr>
                <a:t>(</a:t>
              </a:r>
              <a:r>
                <a:rPr lang="en-US" sz="3200" dirty="0" err="1">
                  <a:latin typeface="Times New Roman" pitchFamily="18" charset="0"/>
                </a:rPr>
                <a:t>tập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en-US" sz="3200" dirty="0" err="1">
                  <a:latin typeface="Times New Roman" pitchFamily="18" charset="0"/>
                </a:rPr>
                <a:t>hợp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en-US" sz="3200" dirty="0" err="1">
                  <a:latin typeface="Times New Roman" pitchFamily="18" charset="0"/>
                </a:rPr>
                <a:t>các</a:t>
              </a:r>
              <a:r>
                <a:rPr lang="en-US" sz="3200" dirty="0">
                  <a:latin typeface="Times New Roman" pitchFamily="18" charset="0"/>
                </a:rPr>
                <a:t> bit 0 </a:t>
              </a:r>
              <a:r>
                <a:rPr lang="en-US" sz="3200" dirty="0" err="1">
                  <a:latin typeface="Times New Roman" pitchFamily="18" charset="0"/>
                </a:rPr>
                <a:t>va</a:t>
              </a:r>
              <a:r>
                <a:rPr lang="en-US" sz="3200" dirty="0">
                  <a:latin typeface="Times New Roman" pitchFamily="18" charset="0"/>
                </a:rPr>
                <a:t>̀ 1)</a:t>
              </a:r>
              <a:endParaRPr lang="en-US" sz="44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320" y="6768"/>
              <a:ext cx="1728" cy="15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3600" dirty="0" err="1">
                  <a:latin typeface="Times New Roman" pitchFamily="18" charset="0"/>
                </a:rPr>
                <a:t>Chương</a:t>
              </a:r>
              <a:r>
                <a:rPr lang="en-US" sz="3600" dirty="0">
                  <a:latin typeface="Times New Roman" pitchFamily="18" charset="0"/>
                </a:rPr>
                <a:t> </a:t>
              </a:r>
              <a:r>
                <a:rPr lang="en-US" sz="3600" dirty="0" err="1">
                  <a:latin typeface="Times New Roman" pitchFamily="18" charset="0"/>
                </a:rPr>
                <a:t>trình</a:t>
              </a:r>
              <a:r>
                <a:rPr lang="en-US" sz="3600" dirty="0">
                  <a:latin typeface="Times New Roman" pitchFamily="18" charset="0"/>
                </a:rPr>
                <a:t> </a:t>
              </a:r>
              <a:r>
                <a:rPr lang="en-US" sz="3600" dirty="0" err="1">
                  <a:latin typeface="Times New Roman" pitchFamily="18" charset="0"/>
                </a:rPr>
                <a:t>hợp</a:t>
              </a:r>
              <a:r>
                <a:rPr lang="en-US" sz="3600" dirty="0">
                  <a:latin typeface="Times New Roman" pitchFamily="18" charset="0"/>
                </a:rPr>
                <a:t> </a:t>
              </a:r>
              <a:r>
                <a:rPr lang="en-US" sz="3600" dirty="0" err="1">
                  <a:latin typeface="Times New Roman" pitchFamily="18" charset="0"/>
                </a:rPr>
                <a:t>ngư</a:t>
              </a:r>
              <a:r>
                <a:rPr lang="en-US" sz="3600" dirty="0">
                  <a:latin typeface="Times New Roman" pitchFamily="18" charset="0"/>
                </a:rPr>
                <a:t>̃</a:t>
              </a:r>
            </a:p>
            <a:p>
              <a:pPr algn="ctr"/>
              <a:r>
                <a:rPr lang="en-US" sz="3600" dirty="0">
                  <a:latin typeface="Times New Roman" pitchFamily="18" charset="0"/>
                </a:rPr>
                <a:t>(</a:t>
              </a:r>
              <a:r>
                <a:rPr lang="en-US" sz="3600" dirty="0" err="1">
                  <a:latin typeface="Times New Roman" pitchFamily="18" charset="0"/>
                </a:rPr>
                <a:t>các</a:t>
              </a:r>
              <a:r>
                <a:rPr lang="en-US" sz="3600" dirty="0">
                  <a:latin typeface="Times New Roman" pitchFamily="18" charset="0"/>
                </a:rPr>
                <a:t> </a:t>
              </a:r>
              <a:r>
                <a:rPr lang="en-US" sz="3600" dirty="0" err="1">
                  <a:latin typeface="Times New Roman" pitchFamily="18" charset="0"/>
                </a:rPr>
                <a:t>lệnh</a:t>
              </a:r>
              <a:r>
                <a:rPr lang="en-US" sz="3600" dirty="0">
                  <a:latin typeface="Times New Roman" pitchFamily="18" charset="0"/>
                </a:rPr>
                <a:t> </a:t>
              </a:r>
              <a:r>
                <a:rPr lang="en-US" sz="3600" dirty="0" err="1">
                  <a:latin typeface="Times New Roman" pitchFamily="18" charset="0"/>
                </a:rPr>
                <a:t>gợi</a:t>
              </a:r>
              <a:r>
                <a:rPr lang="en-US" sz="3600" dirty="0">
                  <a:latin typeface="Times New Roman" pitchFamily="18" charset="0"/>
                </a:rPr>
                <a:t> </a:t>
              </a:r>
              <a:r>
                <a:rPr lang="en-US" sz="3600" dirty="0" err="1" smtClean="0">
                  <a:latin typeface="Times New Roman" pitchFamily="18" charset="0"/>
                </a:rPr>
                <a:t>nhơ</a:t>
              </a:r>
              <a:r>
                <a:rPr lang="en-US" sz="3600" dirty="0" smtClean="0">
                  <a:latin typeface="Times New Roman" pitchFamily="18" charset="0"/>
                </a:rPr>
                <a:t>́)</a:t>
              </a:r>
              <a:endParaRPr lang="en-US" sz="48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60" y="6768"/>
              <a:ext cx="1728" cy="15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r>
                <a:rPr lang="en-US" sz="3600">
                  <a:latin typeface="Times New Roman" pitchFamily="18" charset="0"/>
                </a:rPr>
                <a:t>Chương trình ngôn ngữ cấp cao</a:t>
              </a:r>
              <a:endParaRPr lang="en-US" sz="4800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888" y="7344"/>
              <a:ext cx="432" cy="43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6048" y="7344"/>
              <a:ext cx="576" cy="432"/>
            </a:xfrm>
            <a:prstGeom prst="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8352" y="7344"/>
              <a:ext cx="576" cy="432"/>
            </a:xfrm>
            <a:prstGeom prst="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Start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MOV </a:t>
            </a:r>
            <a:r>
              <a:rPr lang="en-GB" dirty="0" smtClean="0"/>
              <a:t>r0, r1 </a:t>
            </a:r>
            <a:r>
              <a:rPr lang="en-GB" dirty="0" smtClean="0"/>
              <a:t>     ; </a:t>
            </a:r>
            <a:r>
              <a:rPr lang="en-GB" dirty="0" err="1" smtClean="0"/>
              <a:t>lấy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hạng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ADD </a:t>
            </a:r>
            <a:r>
              <a:rPr lang="en-GB" dirty="0" smtClean="0"/>
              <a:t>r0, r0, r2 ; </a:t>
            </a:r>
            <a:r>
              <a:rPr lang="en-GB" dirty="0" err="1" smtClean="0"/>
              <a:t>cộng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thứ</a:t>
            </a:r>
            <a:r>
              <a:rPr lang="en-GB" dirty="0" smtClean="0"/>
              <a:t> </a:t>
            </a:r>
            <a:r>
              <a:rPr lang="en-GB" dirty="0" err="1" smtClean="0"/>
              <a:t>hai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ADD </a:t>
            </a:r>
            <a:r>
              <a:rPr lang="en-GB" dirty="0" smtClean="0"/>
              <a:t>r0, r0, r3 ; </a:t>
            </a:r>
            <a:r>
              <a:rPr lang="en-GB" dirty="0" err="1" smtClean="0"/>
              <a:t>cộng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thứ</a:t>
            </a:r>
            <a:r>
              <a:rPr lang="en-GB" dirty="0" smtClean="0"/>
              <a:t> 3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ADD </a:t>
            </a:r>
            <a:r>
              <a:rPr lang="en-GB" dirty="0" smtClean="0"/>
              <a:t>r0, r0, r4 ; </a:t>
            </a:r>
            <a:r>
              <a:rPr lang="en-GB" dirty="0" err="1" smtClean="0"/>
              <a:t>cộng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thứ</a:t>
            </a:r>
            <a:r>
              <a:rPr lang="en-GB" dirty="0" smtClean="0"/>
              <a:t> 4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stop  	B 	stop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GB" sz="2800" dirty="0" err="1" smtClean="0"/>
              <a:t>Chương</a:t>
            </a:r>
            <a:r>
              <a:rPr lang="en-GB" sz="2800" dirty="0" smtClean="0"/>
              <a:t> </a:t>
            </a:r>
            <a:r>
              <a:rPr lang="en-GB" sz="2800" dirty="0" err="1" smtClean="0"/>
              <a:t>trình</a:t>
            </a:r>
            <a:r>
              <a:rPr lang="en-GB" sz="2800" dirty="0" smtClean="0"/>
              <a:t> </a:t>
            </a:r>
            <a:r>
              <a:rPr lang="en-GB" sz="2800" dirty="0" err="1" smtClean="0"/>
              <a:t>ví</a:t>
            </a:r>
            <a:r>
              <a:rPr lang="en-GB" sz="2800" dirty="0" smtClean="0"/>
              <a:t> </a:t>
            </a:r>
            <a:r>
              <a:rPr lang="en-GB" sz="2800" dirty="0" err="1" smtClean="0"/>
              <a:t>dụ</a:t>
            </a:r>
            <a:r>
              <a:rPr lang="en-GB" sz="2800" dirty="0" smtClean="0"/>
              <a:t> </a:t>
            </a:r>
            <a:r>
              <a:rPr lang="en-GB" sz="2800" dirty="0" err="1" smtClean="0"/>
              <a:t>cộng</a:t>
            </a:r>
            <a:r>
              <a:rPr lang="en-GB" sz="2800" dirty="0" smtClean="0"/>
              <a:t> 4 </a:t>
            </a:r>
            <a:r>
              <a:rPr lang="en-GB" sz="2800" dirty="0" err="1" smtClean="0"/>
              <a:t>số</a:t>
            </a:r>
            <a:r>
              <a:rPr lang="en-GB" sz="2800" dirty="0" smtClean="0"/>
              <a:t> </a:t>
            </a:r>
            <a:r>
              <a:rPr lang="en-GB" sz="2800" dirty="0" err="1" smtClean="0"/>
              <a:t>với</a:t>
            </a:r>
            <a:r>
              <a:rPr lang="en-GB" sz="2800" dirty="0" smtClean="0"/>
              <a:t> </a:t>
            </a:r>
            <a:r>
              <a:rPr lang="en-GB" sz="2800" dirty="0" err="1" smtClean="0"/>
              <a:t>nhau</a:t>
            </a:r>
            <a:endParaRPr lang="en-GB" sz="2800" dirty="0" smtClean="0"/>
          </a:p>
          <a:p>
            <a:r>
              <a:rPr lang="en-GB" sz="2800" dirty="0" smtClean="0"/>
              <a:t>total </a:t>
            </a:r>
            <a:r>
              <a:rPr lang="en-GB" sz="2800" dirty="0" smtClean="0"/>
              <a:t>= a + b + c + d </a:t>
            </a:r>
            <a:endParaRPr lang="en-GB" sz="2800" dirty="0" smtClean="0"/>
          </a:p>
          <a:p>
            <a:r>
              <a:rPr lang="en-GB" sz="2800" dirty="0" smtClean="0"/>
              <a:t>total</a:t>
            </a:r>
            <a:r>
              <a:rPr lang="en-GB" sz="2800" dirty="0" smtClean="0"/>
              <a:t>, a, b, c, </a:t>
            </a:r>
            <a:r>
              <a:rPr lang="en-GB" sz="2800" dirty="0" err="1" smtClean="0"/>
              <a:t>và</a:t>
            </a:r>
            <a:r>
              <a:rPr lang="en-GB" sz="2800" dirty="0" smtClean="0"/>
              <a:t> d </a:t>
            </a:r>
            <a:r>
              <a:rPr lang="en-GB" sz="2800" dirty="0" err="1" smtClean="0"/>
              <a:t>là</a:t>
            </a:r>
            <a:r>
              <a:rPr lang="en-GB" sz="2800" dirty="0" smtClean="0"/>
              <a:t> </a:t>
            </a:r>
            <a:r>
              <a:rPr lang="en-GB" sz="2800" dirty="0" err="1" smtClean="0"/>
              <a:t>chứa</a:t>
            </a:r>
            <a:r>
              <a:rPr lang="en-GB" sz="2800" dirty="0" smtClean="0"/>
              <a:t> </a:t>
            </a:r>
            <a:r>
              <a:rPr lang="en-GB" sz="2800" dirty="0" err="1" smtClean="0"/>
              <a:t>trong</a:t>
            </a:r>
            <a:r>
              <a:rPr lang="en-GB" sz="2800" dirty="0" smtClean="0"/>
              <a:t> </a:t>
            </a:r>
            <a:r>
              <a:rPr lang="en-GB" sz="2800" dirty="0" err="1" smtClean="0"/>
              <a:t>bộ</a:t>
            </a:r>
            <a:r>
              <a:rPr lang="en-GB" sz="2800" dirty="0" smtClean="0"/>
              <a:t> </a:t>
            </a:r>
            <a:r>
              <a:rPr lang="en-GB" sz="2800" dirty="0" err="1" smtClean="0"/>
              <a:t>nhớ</a:t>
            </a:r>
            <a:endParaRPr lang="en-GB" sz="2800" dirty="0" smtClean="0"/>
          </a:p>
          <a:p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lệnh</a:t>
            </a:r>
            <a:r>
              <a:rPr lang="en-GB" sz="2800" dirty="0" smtClean="0"/>
              <a:t> </a:t>
            </a:r>
            <a:r>
              <a:rPr lang="en-GB" sz="2800" dirty="0" smtClean="0"/>
              <a:t>(move </a:t>
            </a:r>
            <a:r>
              <a:rPr lang="en-GB" sz="2800" dirty="0" err="1" smtClean="0"/>
              <a:t>và</a:t>
            </a:r>
            <a:r>
              <a:rPr lang="en-GB" sz="2800" dirty="0" smtClean="0"/>
              <a:t> add</a:t>
            </a:r>
            <a:r>
              <a:rPr lang="en-GB" sz="2800" dirty="0" smtClean="0"/>
              <a:t>) </a:t>
            </a:r>
            <a:r>
              <a:rPr lang="en-GB" sz="2800" dirty="0" err="1" smtClean="0"/>
              <a:t>thực</a:t>
            </a:r>
            <a:r>
              <a:rPr lang="en-GB" sz="2800" dirty="0" smtClean="0"/>
              <a:t> </a:t>
            </a:r>
            <a:r>
              <a:rPr lang="en-GB" sz="2800" dirty="0" err="1" smtClean="0"/>
              <a:t>hiện</a:t>
            </a:r>
            <a:r>
              <a:rPr lang="en-GB" sz="2800" dirty="0" smtClean="0"/>
              <a:t> </a:t>
            </a:r>
            <a:r>
              <a:rPr lang="en-GB" sz="2800" dirty="0" err="1" smtClean="0"/>
              <a:t>trong</a:t>
            </a:r>
            <a:r>
              <a:rPr lang="en-GB" sz="2800" dirty="0" smtClean="0"/>
              <a:t> CPU</a:t>
            </a:r>
          </a:p>
          <a:p>
            <a:r>
              <a:rPr lang="en-GB" sz="2800" dirty="0" err="1" smtClean="0"/>
              <a:t>Có</a:t>
            </a:r>
            <a:r>
              <a:rPr lang="en-GB" sz="2800" dirty="0" smtClean="0"/>
              <a:t> </a:t>
            </a:r>
            <a:r>
              <a:rPr lang="en-GB" sz="2800" dirty="0" err="1" smtClean="0"/>
              <a:t>bao</a:t>
            </a:r>
            <a:r>
              <a:rPr lang="en-GB" sz="2800" dirty="0" smtClean="0"/>
              <a:t> </a:t>
            </a:r>
            <a:r>
              <a:rPr lang="en-GB" sz="2800" dirty="0" err="1" smtClean="0"/>
              <a:t>nhiêu</a:t>
            </a:r>
            <a:r>
              <a:rPr lang="en-GB" sz="2800" dirty="0" smtClean="0"/>
              <a:t> </a:t>
            </a:r>
            <a:r>
              <a:rPr lang="en-GB" sz="2800" dirty="0" err="1" smtClean="0"/>
              <a:t>thao</a:t>
            </a:r>
            <a:r>
              <a:rPr lang="en-GB" sz="2800" dirty="0" smtClean="0"/>
              <a:t> </a:t>
            </a:r>
            <a:r>
              <a:rPr lang="en-GB" sz="2800" dirty="0" err="1" smtClean="0"/>
              <a:t>tác</a:t>
            </a:r>
            <a:r>
              <a:rPr lang="en-GB" sz="2800" dirty="0" smtClean="0"/>
              <a:t> </a:t>
            </a:r>
            <a:r>
              <a:rPr lang="en-GB" sz="2800" dirty="0" err="1" smtClean="0"/>
              <a:t>truyền</a:t>
            </a:r>
            <a:r>
              <a:rPr lang="en-GB" sz="2800" dirty="0" smtClean="0"/>
              <a:t> </a:t>
            </a:r>
            <a:r>
              <a:rPr lang="en-GB" sz="2800" dirty="0" err="1" smtClean="0"/>
              <a:t>dữ</a:t>
            </a:r>
            <a:r>
              <a:rPr lang="en-GB" sz="2800" dirty="0" smtClean="0"/>
              <a:t> </a:t>
            </a:r>
            <a:r>
              <a:rPr lang="en-GB" sz="2800" dirty="0" err="1" smtClean="0"/>
              <a:t>liệu</a:t>
            </a:r>
            <a:r>
              <a:rPr lang="en-GB" sz="2800" dirty="0" smtClean="0"/>
              <a:t> </a:t>
            </a:r>
            <a:r>
              <a:rPr lang="en-GB" sz="2800" dirty="0" err="1" smtClean="0"/>
              <a:t>giữa</a:t>
            </a:r>
            <a:r>
              <a:rPr lang="en-GB" sz="2800" dirty="0" smtClean="0"/>
              <a:t> memory </a:t>
            </a:r>
            <a:r>
              <a:rPr lang="en-GB" sz="2800" dirty="0" smtClean="0"/>
              <a:t>↔ </a:t>
            </a:r>
            <a:r>
              <a:rPr lang="en-GB" sz="2800" dirty="0" smtClean="0"/>
              <a:t>CPU? </a:t>
            </a:r>
          </a:p>
          <a:p>
            <a:r>
              <a:rPr lang="en-GB" sz="2800" dirty="0" err="1" smtClean="0"/>
              <a:t>Việc</a:t>
            </a:r>
            <a:r>
              <a:rPr lang="en-GB" sz="2800" dirty="0" smtClean="0"/>
              <a:t> </a:t>
            </a:r>
            <a:r>
              <a:rPr lang="en-GB" sz="2800" dirty="0" err="1" smtClean="0"/>
              <a:t>truy</a:t>
            </a:r>
            <a:r>
              <a:rPr lang="en-GB" sz="2800" dirty="0" smtClean="0"/>
              <a:t> </a:t>
            </a:r>
            <a:r>
              <a:rPr lang="en-GB" sz="2800" dirty="0" err="1" smtClean="0"/>
              <a:t>cập</a:t>
            </a:r>
            <a:r>
              <a:rPr lang="en-GB" sz="2800" dirty="0" smtClean="0"/>
              <a:t> </a:t>
            </a:r>
            <a:r>
              <a:rPr lang="en-GB" sz="2800" dirty="0" err="1" smtClean="0"/>
              <a:t>bộ</a:t>
            </a:r>
            <a:r>
              <a:rPr lang="en-GB" sz="2800" dirty="0" smtClean="0"/>
              <a:t> </a:t>
            </a:r>
            <a:r>
              <a:rPr lang="en-GB" sz="2800" dirty="0" err="1" smtClean="0"/>
              <a:t>nhớ</a:t>
            </a:r>
            <a:r>
              <a:rPr lang="en-GB" sz="2800" dirty="0" smtClean="0"/>
              <a:t> </a:t>
            </a:r>
            <a:r>
              <a:rPr lang="en-GB" sz="2800" dirty="0" err="1" smtClean="0"/>
              <a:t>sẽ</a:t>
            </a:r>
            <a:r>
              <a:rPr lang="en-GB" sz="2800" dirty="0" smtClean="0"/>
              <a:t> </a:t>
            </a:r>
            <a:r>
              <a:rPr lang="en-GB" sz="2800" dirty="0" err="1" smtClean="0"/>
              <a:t>làm</a:t>
            </a:r>
            <a:r>
              <a:rPr lang="en-GB" sz="2800" dirty="0" smtClean="0"/>
              <a:t> </a:t>
            </a:r>
            <a:r>
              <a:rPr lang="en-GB" sz="2800" dirty="0" err="1" smtClean="0"/>
              <a:t>chậm</a:t>
            </a:r>
            <a:r>
              <a:rPr lang="en-GB" sz="2800" dirty="0" smtClean="0"/>
              <a:t> </a:t>
            </a:r>
            <a:r>
              <a:rPr lang="en-GB" sz="2800" dirty="0" err="1" smtClean="0"/>
              <a:t>tốc</a:t>
            </a:r>
            <a:r>
              <a:rPr lang="en-GB" sz="2800" dirty="0" smtClean="0"/>
              <a:t> </a:t>
            </a:r>
            <a:r>
              <a:rPr lang="en-GB" sz="2800" dirty="0" err="1" smtClean="0"/>
              <a:t>độ</a:t>
            </a:r>
            <a:r>
              <a:rPr lang="en-GB" sz="2800" dirty="0" smtClean="0"/>
              <a:t> </a:t>
            </a:r>
            <a:r>
              <a:rPr lang="en-GB" sz="2800" dirty="0" err="1" smtClean="0"/>
              <a:t>thực</a:t>
            </a:r>
            <a:r>
              <a:rPr lang="en-GB" sz="2800" dirty="0" smtClean="0"/>
              <a:t> </a:t>
            </a:r>
            <a:r>
              <a:rPr lang="en-GB" sz="2800" dirty="0" err="1" smtClean="0"/>
              <a:t>hiện</a:t>
            </a:r>
            <a:r>
              <a:rPr lang="en-GB" sz="2800" dirty="0" smtClean="0"/>
              <a:t> </a:t>
            </a:r>
            <a:r>
              <a:rPr lang="en-GB" sz="2800" dirty="0" err="1" smtClean="0"/>
              <a:t>chương</a:t>
            </a:r>
            <a:r>
              <a:rPr lang="en-GB" sz="2800" dirty="0" smtClean="0"/>
              <a:t> </a:t>
            </a:r>
            <a:r>
              <a:rPr lang="en-GB" sz="2800" dirty="0" err="1" smtClean="0"/>
              <a:t>trình</a:t>
            </a:r>
            <a:r>
              <a:rPr lang="en-GB" sz="2800" dirty="0" smtClean="0"/>
              <a:t> </a:t>
            </a:r>
            <a:r>
              <a:rPr lang="en-GB" sz="2800" dirty="0" err="1" smtClean="0"/>
              <a:t>của</a:t>
            </a:r>
            <a:r>
              <a:rPr lang="en-GB" sz="2800" dirty="0" smtClean="0"/>
              <a:t> VXL</a:t>
            </a:r>
          </a:p>
          <a:p>
            <a:r>
              <a:rPr lang="en-GB" sz="2800" dirty="0" smtClean="0"/>
              <a:t>VXL </a:t>
            </a:r>
            <a:r>
              <a:rPr lang="en-GB" sz="2800" dirty="0" err="1" smtClean="0"/>
              <a:t>sẽ</a:t>
            </a:r>
            <a:r>
              <a:rPr lang="en-GB" sz="2800" dirty="0" smtClean="0"/>
              <a:t> </a:t>
            </a:r>
            <a:r>
              <a:rPr lang="en-GB" sz="2800" dirty="0" err="1" smtClean="0"/>
              <a:t>sử</a:t>
            </a:r>
            <a:r>
              <a:rPr lang="en-GB" sz="2800" dirty="0" smtClean="0"/>
              <a:t> </a:t>
            </a:r>
            <a:r>
              <a:rPr lang="en-GB" sz="2800" dirty="0" err="1" smtClean="0"/>
              <a:t>dụng</a:t>
            </a:r>
            <a:r>
              <a:rPr lang="en-GB" sz="2800" dirty="0" smtClean="0"/>
              <a:t> </a:t>
            </a:r>
            <a:r>
              <a:rPr lang="en-GB" sz="2800" dirty="0" err="1" smtClean="0"/>
              <a:t>vùng</a:t>
            </a:r>
            <a:r>
              <a:rPr lang="en-GB" sz="2800" dirty="0" smtClean="0"/>
              <a:t> </a:t>
            </a:r>
            <a:r>
              <a:rPr lang="en-GB" sz="2800" dirty="0" err="1" smtClean="0"/>
              <a:t>nhớ</a:t>
            </a:r>
            <a:r>
              <a:rPr lang="en-GB" sz="2800" dirty="0" smtClean="0"/>
              <a:t> </a:t>
            </a:r>
            <a:r>
              <a:rPr lang="en-GB" sz="2800" dirty="0" err="1" smtClean="0"/>
              <a:t>nhỏ</a:t>
            </a:r>
            <a:r>
              <a:rPr lang="en-GB" sz="2800" dirty="0" smtClean="0"/>
              <a:t> </a:t>
            </a:r>
            <a:r>
              <a:rPr lang="en-GB" sz="2800" dirty="0" err="1" smtClean="0"/>
              <a:t>nhưng</a:t>
            </a:r>
            <a:r>
              <a:rPr lang="en-GB" sz="2800" dirty="0" smtClean="0"/>
              <a:t> </a:t>
            </a:r>
            <a:r>
              <a:rPr lang="en-GB" sz="2800" dirty="0" err="1" smtClean="0"/>
              <a:t>nhanh</a:t>
            </a:r>
            <a:r>
              <a:rPr lang="en-GB" sz="2800" dirty="0" smtClean="0"/>
              <a:t> ở </a:t>
            </a:r>
            <a:r>
              <a:rPr lang="en-GB" sz="2800" dirty="0" err="1" smtClean="0"/>
              <a:t>bên</a:t>
            </a:r>
            <a:r>
              <a:rPr lang="en-GB" sz="2800" dirty="0" smtClean="0"/>
              <a:t> </a:t>
            </a:r>
            <a:r>
              <a:rPr lang="en-GB" sz="2800" dirty="0" err="1" smtClean="0"/>
              <a:t>trong</a:t>
            </a:r>
            <a:r>
              <a:rPr lang="en-GB" sz="2800" dirty="0" smtClean="0"/>
              <a:t> </a:t>
            </a:r>
            <a:r>
              <a:rPr lang="en-GB" sz="2800" dirty="0" err="1" smtClean="0"/>
              <a:t>để</a:t>
            </a:r>
            <a:r>
              <a:rPr lang="en-GB" sz="2800" dirty="0" smtClean="0"/>
              <a:t> </a:t>
            </a:r>
            <a:r>
              <a:rPr lang="en-GB" sz="2800" dirty="0" err="1" smtClean="0"/>
              <a:t>chứa</a:t>
            </a:r>
            <a:r>
              <a:rPr lang="en-GB" sz="2800" dirty="0" smtClean="0"/>
              <a:t> </a:t>
            </a:r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giá</a:t>
            </a:r>
            <a:r>
              <a:rPr lang="en-GB" sz="2800" dirty="0" smtClean="0"/>
              <a:t> </a:t>
            </a:r>
            <a:r>
              <a:rPr lang="en-GB" sz="2800" dirty="0" err="1" smtClean="0"/>
              <a:t>trị</a:t>
            </a:r>
            <a:r>
              <a:rPr lang="en-GB" sz="2800" dirty="0" smtClean="0"/>
              <a:t> </a:t>
            </a:r>
            <a:r>
              <a:rPr lang="en-GB" sz="2800" dirty="0" err="1" smtClean="0"/>
              <a:t>tạm</a:t>
            </a:r>
            <a:r>
              <a:rPr lang="en-GB" sz="2800" dirty="0" smtClean="0"/>
              <a:t> </a:t>
            </a:r>
            <a:r>
              <a:rPr lang="en-GB" sz="2800" dirty="0" err="1" smtClean="0"/>
              <a:t>thời</a:t>
            </a:r>
            <a:r>
              <a:rPr lang="en-GB" sz="2800" dirty="0" smtClean="0"/>
              <a:t> </a:t>
            </a:r>
            <a:r>
              <a:rPr lang="en-GB" sz="2800" dirty="0" smtClean="0"/>
              <a:t>– </a:t>
            </a:r>
            <a:r>
              <a:rPr lang="en-GB" sz="2800" dirty="0" err="1" smtClean="0"/>
              <a:t>gọi</a:t>
            </a:r>
            <a:r>
              <a:rPr lang="en-GB" sz="2800" dirty="0" smtClean="0"/>
              <a:t> </a:t>
            </a:r>
            <a:r>
              <a:rPr lang="en-GB" sz="2800" dirty="0" err="1" smtClean="0"/>
              <a:t>là</a:t>
            </a:r>
            <a:r>
              <a:rPr lang="en-GB" sz="2800" dirty="0" smtClean="0"/>
              <a:t> </a:t>
            </a:r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thanh</a:t>
            </a:r>
            <a:r>
              <a:rPr lang="en-GB" sz="2800" dirty="0" smtClean="0"/>
              <a:t> </a:t>
            </a:r>
            <a:r>
              <a:rPr lang="en-GB" sz="2800" dirty="0" err="1" smtClean="0"/>
              <a:t>ghi</a:t>
            </a:r>
            <a:r>
              <a:rPr lang="en-GB" sz="2800" dirty="0" smtClean="0"/>
              <a:t> (registers)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KTVXL">
  <a:themeElements>
    <a:clrScheme name="Template_KTVX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KTVX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_KTVX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Template_KTVXL</Template>
  <TotalTime>13436</TotalTime>
  <Words>2703</Words>
  <Application>Microsoft Office PowerPoint</Application>
  <PresentationFormat>On-screen Show (4:3)</PresentationFormat>
  <Paragraphs>459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Template_KTVXL</vt:lpstr>
      <vt:lpstr>HỌC VIỆN CÔNG NGHỆ BƯU CHÍNH VIỄN THÔNG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HỌC VIỆN CÔNG NGHỆ BƯU CHÍNH VIỄN THÔNG</dc:title>
  <dc:creator>User</dc:creator>
  <cp:lastModifiedBy>Admin</cp:lastModifiedBy>
  <cp:revision>424</cp:revision>
  <dcterms:created xsi:type="dcterms:W3CDTF">2010-07-21T02:29:30Z</dcterms:created>
  <dcterms:modified xsi:type="dcterms:W3CDTF">2013-10-12T07:59:07Z</dcterms:modified>
</cp:coreProperties>
</file>