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7"/>
  </p:notesMasterIdLst>
  <p:sldIdLst>
    <p:sldId id="256" r:id="rId2"/>
    <p:sldId id="286" r:id="rId3"/>
    <p:sldId id="287" r:id="rId4"/>
    <p:sldId id="288" r:id="rId5"/>
    <p:sldId id="310" r:id="rId6"/>
    <p:sldId id="311" r:id="rId7"/>
    <p:sldId id="312" r:id="rId8"/>
    <p:sldId id="292" r:id="rId9"/>
    <p:sldId id="313" r:id="rId10"/>
    <p:sldId id="314" r:id="rId11"/>
    <p:sldId id="315" r:id="rId12"/>
    <p:sldId id="316" r:id="rId13"/>
    <p:sldId id="317" r:id="rId14"/>
    <p:sldId id="318" r:id="rId15"/>
    <p:sldId id="320" r:id="rId16"/>
    <p:sldId id="319" r:id="rId17"/>
    <p:sldId id="321" r:id="rId18"/>
    <p:sldId id="322" r:id="rId19"/>
    <p:sldId id="323" r:id="rId20"/>
    <p:sldId id="309" r:id="rId21"/>
    <p:sldId id="324" r:id="rId22"/>
    <p:sldId id="325" r:id="rId23"/>
    <p:sldId id="326" r:id="rId24"/>
    <p:sldId id="327" r:id="rId25"/>
    <p:sldId id="279"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iCiel Cucho" pitchFamily="50" charset="0"/>
      <p:regular r:id="rId32"/>
    </p:embeddedFont>
    <p:embeddedFont>
      <p:font typeface="Sniglet" panose="020B0604020202020204" charset="0"/>
      <p:regular r:id="rId33"/>
    </p:embeddedFont>
    <p:embeddedFont>
      <p:font typeface="Walter Turncoat" panose="020B0604020202020204"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21292A-85F1-4171-92E3-9B7572BA4675}">
  <a:tblStyle styleId="{5421292A-85F1-4171-92E3-9B7572BA467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017" autoAdjust="0"/>
  </p:normalViewPr>
  <p:slideViewPr>
    <p:cSldViewPr snapToGrid="0">
      <p:cViewPr varScale="1">
        <p:scale>
          <a:sx n="65" d="100"/>
          <a:sy n="65" d="100"/>
        </p:scale>
        <p:origin x="1536" y="48"/>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batdongsan.com.vn/"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b="0" i="0">
                <a:solidFill>
                  <a:srgbClr val="374151"/>
                </a:solidFill>
                <a:effectLst/>
                <a:latin typeface="Söhne"/>
              </a:rPr>
              <a:t>MSE (Mean Squared Error) là một phép đo đánh giá phổ biến trong lĩnh vực học máy để đo lường mức độ sai lệch giữa các dự đoán và giá trị thực tế. Nó được sử dụng để đo lường mức độ sai số trung bình bình phương của mô hình dự đoán.</a:t>
            </a:r>
            <a:endParaRPr lang="en-US"/>
          </a:p>
        </p:txBody>
      </p:sp>
    </p:spTree>
    <p:extLst>
      <p:ext uri="{BB962C8B-B14F-4D97-AF65-F5344CB8AC3E}">
        <p14:creationId xmlns:p14="http://schemas.microsoft.com/office/powerpoint/2010/main" val="1254408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indent="228600" algn="just">
              <a:lnSpc>
                <a:spcPct val="130000"/>
              </a:lnSpc>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Random Forest Regressor là một mô hình học máy trong scikit-learn được dùng để huấn luyện và dự đoán trên dữ liệu dạng hồi quy (regression). Nó sử dụng phương pháp Random Forest (rừng ngẫu nhiên) để xây dựng nhiều cây quyết định (decision trees) và kết hợp kết quả của chúng để đưa ra dự đoán cuối cùng.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indent="228600" algn="just">
              <a:lnSpc>
                <a:spcPct val="130000"/>
              </a:lnSpc>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Mô hình Random Forest Regressor là một tập hợp các cây quyết định độc lập với nhau. Mỗi cây quyết định được huấn luyện trên một tập con của dữ liệu và sử dụng một số thuộc tính ngẫu nhiên để tạo ra các quyết định. Kết quả cuối cùng của Random Forest Regressor là sự kết hợp của dự đoán từ tất cả các cây quyết định.</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923150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63957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indent="228600" algn="just">
              <a:lnSpc>
                <a:spcPct val="130000"/>
              </a:lnSpc>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"Đoán giá" có thể ám chỉ việc ước lượng hoặc dự đoán giá trị của một sản phẩm, tài sản hoặc dịch vụ. Việc đoán giá thường được thực hiện dựa trên các yếu tố như dữ liệu thị trường, thông tin liên quan, xu hướng và mô hình phân tích. Các phương pháp và kỹ thuật trong việc đoán giá có thể được áp dụng từ nhiều lĩnh vực, bao gồm kinh tế, tài chính, bất động sản, hàng hóa và các thị trường tài sản khác.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indent="228600" algn="just">
              <a:lnSpc>
                <a:spcPct val="130000"/>
              </a:lnSpc>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Tuy nhiên, để có dự đoán giá chính xác, thông tin cụ thể về sản phẩm hoặc dịch vụ cần được xem xét, cũng như các yếu tố kinh tế và thị trường liên quan. Trong một số trường hợp, các mô hình dự đoán hoặc thuật toán máy học có thể được sử dụng để phân tích dữ liệu và đưa ra dự đoán về giá trị trong tương lai.</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2106355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a:t>•	Tài chính và chứng khoán: Trong lĩnh vực tài chính, việc đoán giá có thể được sử dụng để dự đoán giá cổ phiếu, hàng hóa, ngoại tệ và các tài sản tài chính khác. Các nhà đầu tư và các công ty tài chính thường sử dụng các mô hình và thuật toán dự đoán để đưa ra quyết định giao dịch và đầu tư.</a:t>
            </a:r>
          </a:p>
          <a:p>
            <a:r>
              <a:rPr lang="vi-VN"/>
              <a:t>•	Bất động sản: Đoán giá cũng được áp dụng trong lĩnh vực bất động sản để ước lượng giá trị các tài sản như căn hộ, nhà đất hoặc tòa nhà. Các nhà phát triển, nhà môi giới và các chuyên gia bất động sản sử dụng các mô hình đoán giá để đưa ra quyết định về mua, bán hoặc đầu tư vào bất động sản.</a:t>
            </a:r>
          </a:p>
          <a:p>
            <a:r>
              <a:rPr lang="vi-VN"/>
              <a:t>•	Thương mại điện tử: Trong lĩnh vực thương mại điện tử, việc đoán giá có thể được sử dụng để ước lượng giá sản phẩm và dịch vụ trên các nền tảng mua sắm trực tuyến. Các công ty thương mại điện tử thường sử dụng các thuật toán dự đoán giá để đề xuất giá cả cạnh tranh và tùy chỉnh cho khách hàng.</a:t>
            </a:r>
          </a:p>
          <a:p>
            <a:r>
              <a:rPr lang="vi-VN"/>
              <a:t>•	Ngành y tế: Đoán giá cũng có thể được áp dụng trong ngành y tế để ước lượng giá trị của các dịch vụ y tế và sản phẩm dược phẩm. Các công ty bảo hiểm y tế, bệnh viện và nhà nghiên cứu y tế sử dụng các mô hình đoán giá để đưa ra quyết định về giá cả, chi phí và quản lý tài chính.</a:t>
            </a:r>
          </a:p>
          <a:p>
            <a:r>
              <a:rPr lang="vi-VN"/>
              <a:t>•	Du lịch và khách sạn: Trong ngành du lịch và khách sạn, việc đoán giá có thể được sử dụng để ước lượng giá phòng khách sạn, vé máy bay, tour du lịch và các dịch vụ du lịch khác. Các công ty du lịch, đại lý du lịch và các trang web đặt phòng sử dụng các mô hình đoán giá để quản lý giá cả, tối ưu hóa doanh thu và cung cấp ưu đãi cho khách hàng.</a:t>
            </a:r>
          </a:p>
          <a:p>
            <a:endParaRPr lang="en-US"/>
          </a:p>
        </p:txBody>
      </p:sp>
    </p:spTree>
    <p:extLst>
      <p:ext uri="{BB962C8B-B14F-4D97-AF65-F5344CB8AC3E}">
        <p14:creationId xmlns:p14="http://schemas.microsoft.com/office/powerpoint/2010/main" val="1399361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lvl="0" indent="-342900" algn="just">
              <a:lnSpc>
                <a:spcPct val="130000"/>
              </a:lnSpc>
              <a:buFont typeface="Symbol" panose="05050102010706020507" pitchFamily="18" charset="2"/>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Học máy (Machine Learning): Học máy là một phương pháp sử dụng các thuật toán và mô hình để học từ dữ liệu và dự đoán kết quả trong tương lai. Các thuật toán phổ biến trong lĩnh vực đoán giá bao gồm hồi quy tuyến tính, hồi quy logistic, máy vector hỗ trợ (SVM), cây quyết định và các thuật toán học sâu như mạng neural.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30000"/>
              </a:lnSpc>
              <a:buFont typeface="Symbol" panose="05050102010706020507" pitchFamily="18" charset="2"/>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Học sâu (Deep Learning): Học sâu là một lĩnh vực của trí tuệ nhân tạo (AI) tập trung vào việc xây dựng và huấn luyện các mạng neural sâu để hiểu và giải quyết các bài toán phức tạp. Trong lĩnh vực đoán giá, mạng neural sâu, chẳng hạn như mạng neural tích chập (CNN) hoặc mạng neural hồi quy (RNN), có thể được sử dụng để học từ dữ liệu và dự đoán giá trị.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30000"/>
              </a:lnSpc>
              <a:buFont typeface="Symbol" panose="05050102010706020507" pitchFamily="18" charset="2"/>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Kỹ thuật tăng cường (Ensemble Techniques): Kỹ thuật tăng cường là một phương pháp kết hợp nhiều mô hình dự đoán để tạo ra một dự đoán tốt hơn. Ví dụ: Kỹ thuật Bagging (Bootstrap Aggregating) sử dụng nhiều mô hình học máy độc lập và kết hợp kết quả để đưa ra dự đoán cuối cùng.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30000"/>
              </a:lnSpc>
              <a:buFont typeface="Symbol" panose="05050102010706020507" pitchFamily="18" charset="2"/>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Xử lý ngôn ngữ tự nhiên (Natural Language Processing - NLP): Trong một số trường hợp, đoán giá có thể dựa trên thông tin và mô tả liên quan đến sản phẩm hoặc dịch vụ. Xử lý ngôn ngữ tự nhiên là một lĩnh vực của AI tập trung vào việc xử lý và hiểu ngôn ngữ tự nhiên của con người. Trong đoán giá, NLP có thể được sử dụng để phân tích và rút trích thông tin từ các mô tả sản phẩm hoặc nhận xét của người dùng để đưa ra dự đoán về giá trị.</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30000"/>
              </a:lnSpc>
              <a:spcAft>
                <a:spcPts val="800"/>
              </a:spcAft>
              <a:buFont typeface="Symbol" panose="05050102010706020507" pitchFamily="18" charset="2"/>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Kỹ thuật trích xuất đặc trưng (Feature Extraction): Trích xuất đặc trưng là quá trình chuyển đổi dữ liệu đầu vào thành một tập hợp các đặc trưng có ý nghĩa và dễ dùng cho việc dự đoán. Trong đoán giá, kỹ thuật trích xuất đặc trưng có thể bao gồm việc chuyển đổi dữ liệu định tính thành dữ liệu số, trích xuất thông tin từ hình ảnh hoặc văn bản, và xử lý các biến đầu vào để tạo ra các đặc trưng mới..</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1065010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a:t>Đề tài “Dự đoán giá thuê chung cư khu vực Hà Nội” là một đề tài trong lĩnh vực bất động sản. Để có thể hoàn thành đề tài này, thì đầu tiên tôi đã lấy dữ liệu về giá thuê chung cư trên trang https://batdongsan.com.vn/. Sau khi lấy được dữ liệu thô, thông qua excel để xử lý dữ liệu thô xong rồi đưa dữ liệu đã được xử lý vào bài làm để xây dựng mô hình. Phương pháp được sử dụng để xây dựng mô hình đề sử dụng ở đây là Random Forest. Đây là một phương pháp trong lĩnh vực Học máy và thuộc vào kỹ thuật tăng cường.</a:t>
            </a:r>
          </a:p>
        </p:txBody>
      </p:sp>
    </p:spTree>
    <p:extLst>
      <p:ext uri="{BB962C8B-B14F-4D97-AF65-F5344CB8AC3E}">
        <p14:creationId xmlns:p14="http://schemas.microsoft.com/office/powerpoint/2010/main" val="3255291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Crawl data là quá trình thu thập dữ liệu và thông tin website nhằm phục vụ nhiều mục tiêu khác nhau. Theo đó, các bot của công cụ tìm kiếm (Search Engine) như Google, Bing,… sẽ lần lượt truy cập vào tất cả trang trên website cũng như liên kết liên quan để thống kê dữ liệu.</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r>
              <a:rPr lang="en-US" sz="1800">
                <a:effectLst/>
                <a:latin typeface="Times New Roman" panose="02020603050405020304" pitchFamily="18" charset="0"/>
                <a:ea typeface="Calibri" panose="020F0502020204030204" pitchFamily="34" charset="0"/>
              </a:rPr>
              <a:t>Ở đây tôi sử dụng Octoparse 8 để có thể thu thập thông tin từ </a:t>
            </a:r>
            <a:r>
              <a:rPr lang="en-US" sz="1800" u="sng">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https://batdongsan.com.vn/</a:t>
            </a:r>
            <a:endParaRPr lang="en-US"/>
          </a:p>
        </p:txBody>
      </p:sp>
    </p:spTree>
    <p:extLst>
      <p:ext uri="{BB962C8B-B14F-4D97-AF65-F5344CB8AC3E}">
        <p14:creationId xmlns:p14="http://schemas.microsoft.com/office/powerpoint/2010/main" val="3898651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76142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Linear regression (Hồi quy tuyến tính) là một thuật toán trong lĩnh vực học máy được sử dụng để xây dựng mô hình dự đoán dựa trên mối quan hệ tuyến tính giữa biến đầu vào (biến độc lập) và biến đầu ra (biến phụ thuộc). Mô hình hồi quy tuyến tính giả định rằng có một mối quan hệ tuyến tính giữa các biến đầu vào và đầu ra.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1432282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2" name="Google Shape;22;p5"/>
          <p:cNvSpPr txBox="1">
            <a:spLocks noGrp="1"/>
          </p:cNvSpPr>
          <p:nvPr>
            <p:ph type="body" idx="1"/>
          </p:nvPr>
        </p:nvSpPr>
        <p:spPr>
          <a:xfrm>
            <a:off x="457200" y="1563400"/>
            <a:ext cx="8229600" cy="2503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3" name="Google Shape;23;p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1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1pPr>
            <a:lvl2pPr lvl="1"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2pPr>
            <a:lvl3pPr lvl="2"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3pPr>
            <a:lvl4pPr lvl="3"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4pPr>
            <a:lvl5pPr lvl="4"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5pPr>
            <a:lvl6pPr lvl="5"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6pPr>
            <a:lvl7pPr lvl="6"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7pPr>
            <a:lvl8pPr lvl="7"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8pPr>
            <a:lvl9pPr lvl="8"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FFFFFF"/>
              </a:buClr>
              <a:buSzPts val="2000"/>
              <a:buFont typeface="Sniglet"/>
              <a:buChar char="✘"/>
              <a:defRPr sz="2000">
                <a:solidFill>
                  <a:srgbClr val="FFFFFF"/>
                </a:solidFill>
                <a:latin typeface="Sniglet"/>
                <a:ea typeface="Sniglet"/>
                <a:cs typeface="Sniglet"/>
                <a:sym typeface="Sniglet"/>
              </a:defRPr>
            </a:lvl1pPr>
            <a:lvl2pPr marL="914400" lvl="1"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2pPr>
            <a:lvl3pPr marL="1371600" lvl="2"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3pPr>
            <a:lvl4pPr marL="1828800" lvl="3"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4pPr>
            <a:lvl5pPr marL="2286000" lvl="4"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5pPr>
            <a:lvl6pPr marL="2743200" lvl="5"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6pPr>
            <a:lvl7pPr marL="3200400" lvl="6"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7pPr>
            <a:lvl8pPr marL="3657600" lvl="7"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8pPr>
            <a:lvl9pPr marL="4114800" lvl="8"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lvl="0" algn="ctr">
              <a:buNone/>
              <a:defRPr sz="1000">
                <a:solidFill>
                  <a:srgbClr val="FFFFFF"/>
                </a:solidFill>
                <a:latin typeface="Sniglet"/>
                <a:ea typeface="Sniglet"/>
                <a:cs typeface="Sniglet"/>
                <a:sym typeface="Sniglet"/>
              </a:defRPr>
            </a:lvl1pPr>
            <a:lvl2pPr lvl="1" algn="ctr">
              <a:buNone/>
              <a:defRPr sz="1000">
                <a:solidFill>
                  <a:srgbClr val="FFFFFF"/>
                </a:solidFill>
                <a:latin typeface="Sniglet"/>
                <a:ea typeface="Sniglet"/>
                <a:cs typeface="Sniglet"/>
                <a:sym typeface="Sniglet"/>
              </a:defRPr>
            </a:lvl2pPr>
            <a:lvl3pPr lvl="2" algn="ctr">
              <a:buNone/>
              <a:defRPr sz="1000">
                <a:solidFill>
                  <a:srgbClr val="FFFFFF"/>
                </a:solidFill>
                <a:latin typeface="Sniglet"/>
                <a:ea typeface="Sniglet"/>
                <a:cs typeface="Sniglet"/>
                <a:sym typeface="Sniglet"/>
              </a:defRPr>
            </a:lvl3pPr>
            <a:lvl4pPr lvl="3" algn="ctr">
              <a:buNone/>
              <a:defRPr sz="1000">
                <a:solidFill>
                  <a:srgbClr val="FFFFFF"/>
                </a:solidFill>
                <a:latin typeface="Sniglet"/>
                <a:ea typeface="Sniglet"/>
                <a:cs typeface="Sniglet"/>
                <a:sym typeface="Sniglet"/>
              </a:defRPr>
            </a:lvl4pPr>
            <a:lvl5pPr lvl="4" algn="ctr">
              <a:buNone/>
              <a:defRPr sz="1000">
                <a:solidFill>
                  <a:srgbClr val="FFFFFF"/>
                </a:solidFill>
                <a:latin typeface="Sniglet"/>
                <a:ea typeface="Sniglet"/>
                <a:cs typeface="Sniglet"/>
                <a:sym typeface="Sniglet"/>
              </a:defRPr>
            </a:lvl5pPr>
            <a:lvl6pPr lvl="5" algn="ctr">
              <a:buNone/>
              <a:defRPr sz="1000">
                <a:solidFill>
                  <a:srgbClr val="FFFFFF"/>
                </a:solidFill>
                <a:latin typeface="Sniglet"/>
                <a:ea typeface="Sniglet"/>
                <a:cs typeface="Sniglet"/>
                <a:sym typeface="Sniglet"/>
              </a:defRPr>
            </a:lvl6pPr>
            <a:lvl7pPr lvl="6" algn="ctr">
              <a:buNone/>
              <a:defRPr sz="1000">
                <a:solidFill>
                  <a:srgbClr val="FFFFFF"/>
                </a:solidFill>
                <a:latin typeface="Sniglet"/>
                <a:ea typeface="Sniglet"/>
                <a:cs typeface="Sniglet"/>
                <a:sym typeface="Sniglet"/>
              </a:defRPr>
            </a:lvl7pPr>
            <a:lvl8pPr lvl="7" algn="ctr">
              <a:buNone/>
              <a:defRPr sz="1000">
                <a:solidFill>
                  <a:srgbClr val="FFFFFF"/>
                </a:solidFill>
                <a:latin typeface="Sniglet"/>
                <a:ea typeface="Sniglet"/>
                <a:cs typeface="Sniglet"/>
                <a:sym typeface="Sniglet"/>
              </a:defRPr>
            </a:lvl8pPr>
            <a:lvl9pPr lvl="8" algn="ctr">
              <a:buNone/>
              <a:defRPr sz="1000">
                <a:solidFill>
                  <a:srgbClr val="FFFFFF"/>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ctrTitle"/>
          </p:nvPr>
        </p:nvSpPr>
        <p:spPr>
          <a:xfrm>
            <a:off x="671647" y="1429252"/>
            <a:ext cx="7772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a:latin typeface="iCiel Cucho" pitchFamily="50" charset="0"/>
                <a:cs typeface="iCiel Cucho" pitchFamily="50" charset="0"/>
              </a:rPr>
              <a:t>Đề tài: Dự đoán giá thuê chung cư khu vực Hà Nội</a:t>
            </a:r>
            <a:endParaRPr sz="4800">
              <a:latin typeface="iCiel Cucho" pitchFamily="50" charset="0"/>
              <a:cs typeface="iCiel Cucho" pitchFamily="50" charset="0"/>
            </a:endParaRPr>
          </a:p>
        </p:txBody>
      </p:sp>
      <p:grpSp>
        <p:nvGrpSpPr>
          <p:cNvPr id="48" name="Google Shape;48;p11"/>
          <p:cNvGrpSpPr/>
          <p:nvPr/>
        </p:nvGrpSpPr>
        <p:grpSpPr>
          <a:xfrm rot="2194107">
            <a:off x="711826" y="2923544"/>
            <a:ext cx="1014485" cy="642684"/>
            <a:chOff x="238125" y="1918825"/>
            <a:chExt cx="1042450" cy="660400"/>
          </a:xfrm>
        </p:grpSpPr>
        <p:sp>
          <p:nvSpPr>
            <p:cNvPr id="49" name="Google Shape;49;p11"/>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11"/>
          <p:cNvGrpSpPr/>
          <p:nvPr/>
        </p:nvGrpSpPr>
        <p:grpSpPr>
          <a:xfrm rot="-9269861">
            <a:off x="7966754" y="1292759"/>
            <a:ext cx="750220" cy="664172"/>
            <a:chOff x="1113100" y="2199475"/>
            <a:chExt cx="801900" cy="709925"/>
          </a:xfrm>
        </p:grpSpPr>
        <p:sp>
          <p:nvSpPr>
            <p:cNvPr id="52" name="Google Shape;52;p11"/>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11"/>
          <p:cNvSpPr/>
          <p:nvPr/>
        </p:nvSpPr>
        <p:spPr>
          <a:xfrm flipV="1">
            <a:off x="2966483" y="1873642"/>
            <a:ext cx="4893840" cy="5675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1"/>
          <p:cNvSpPr/>
          <p:nvPr/>
        </p:nvSpPr>
        <p:spPr>
          <a:xfrm>
            <a:off x="5920414" y="1978103"/>
            <a:ext cx="2032729" cy="818199"/>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382;p38">
            <a:extLst>
              <a:ext uri="{FF2B5EF4-FFF2-40B4-BE49-F238E27FC236}">
                <a16:creationId xmlns:a16="http://schemas.microsoft.com/office/drawing/2014/main" id="{34A16184-A881-82AF-CAF9-4427DC7EB2E1}"/>
              </a:ext>
            </a:extLst>
          </p:cNvPr>
          <p:cNvSpPr/>
          <p:nvPr/>
        </p:nvSpPr>
        <p:spPr>
          <a:xfrm>
            <a:off x="224616" y="604010"/>
            <a:ext cx="894062" cy="922444"/>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1;p12">
            <a:extLst>
              <a:ext uri="{FF2B5EF4-FFF2-40B4-BE49-F238E27FC236}">
                <a16:creationId xmlns:a16="http://schemas.microsoft.com/office/drawing/2014/main" id="{A1F96C41-895D-D49F-75E7-8B7C1D316431}"/>
              </a:ext>
            </a:extLst>
          </p:cNvPr>
          <p:cNvSpPr txBox="1">
            <a:spLocks/>
          </p:cNvSpPr>
          <p:nvPr/>
        </p:nvSpPr>
        <p:spPr>
          <a:xfrm>
            <a:off x="2005782" y="3518656"/>
            <a:ext cx="7339658" cy="12427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6000"/>
              <a:buFont typeface="Walter Turncoat"/>
              <a:buNone/>
              <a:defRPr sz="6000" b="0" i="0" u="none" strike="noStrike" cap="none">
                <a:solidFill>
                  <a:srgbClr val="FFFFFF"/>
                </a:solidFill>
                <a:latin typeface="Walter Turncoat"/>
                <a:ea typeface="Walter Turncoat"/>
                <a:cs typeface="Walter Turncoat"/>
                <a:sym typeface="Walter Turncoat"/>
              </a:defRPr>
            </a:lvl1pPr>
            <a:lvl2pPr marR="0" lvl="1" algn="ctr" rtl="0">
              <a:lnSpc>
                <a:spcPct val="100000"/>
              </a:lnSpc>
              <a:spcBef>
                <a:spcPts val="0"/>
              </a:spcBef>
              <a:spcAft>
                <a:spcPts val="0"/>
              </a:spcAft>
              <a:buClr>
                <a:srgbClr val="FFFFFF"/>
              </a:buClr>
              <a:buSzPts val="6000"/>
              <a:buFont typeface="Walter Turncoat"/>
              <a:buNone/>
              <a:defRPr sz="6000" b="0" i="0" u="none" strike="noStrike" cap="none">
                <a:solidFill>
                  <a:srgbClr val="FFFFFF"/>
                </a:solidFill>
                <a:latin typeface="Walter Turncoat"/>
                <a:ea typeface="Walter Turncoat"/>
                <a:cs typeface="Walter Turncoat"/>
                <a:sym typeface="Walter Turncoat"/>
              </a:defRPr>
            </a:lvl2pPr>
            <a:lvl3pPr marR="0" lvl="2" algn="ctr" rtl="0">
              <a:lnSpc>
                <a:spcPct val="100000"/>
              </a:lnSpc>
              <a:spcBef>
                <a:spcPts val="0"/>
              </a:spcBef>
              <a:spcAft>
                <a:spcPts val="0"/>
              </a:spcAft>
              <a:buClr>
                <a:srgbClr val="FFFFFF"/>
              </a:buClr>
              <a:buSzPts val="6000"/>
              <a:buFont typeface="Walter Turncoat"/>
              <a:buNone/>
              <a:defRPr sz="6000" b="0" i="0" u="none" strike="noStrike" cap="none">
                <a:solidFill>
                  <a:srgbClr val="FFFFFF"/>
                </a:solidFill>
                <a:latin typeface="Walter Turncoat"/>
                <a:ea typeface="Walter Turncoat"/>
                <a:cs typeface="Walter Turncoat"/>
                <a:sym typeface="Walter Turncoat"/>
              </a:defRPr>
            </a:lvl3pPr>
            <a:lvl4pPr marR="0" lvl="3" algn="ctr" rtl="0">
              <a:lnSpc>
                <a:spcPct val="100000"/>
              </a:lnSpc>
              <a:spcBef>
                <a:spcPts val="0"/>
              </a:spcBef>
              <a:spcAft>
                <a:spcPts val="0"/>
              </a:spcAft>
              <a:buClr>
                <a:srgbClr val="FFFFFF"/>
              </a:buClr>
              <a:buSzPts val="6000"/>
              <a:buFont typeface="Walter Turncoat"/>
              <a:buNone/>
              <a:defRPr sz="6000" b="0" i="0" u="none" strike="noStrike" cap="none">
                <a:solidFill>
                  <a:srgbClr val="FFFFFF"/>
                </a:solidFill>
                <a:latin typeface="Walter Turncoat"/>
                <a:ea typeface="Walter Turncoat"/>
                <a:cs typeface="Walter Turncoat"/>
                <a:sym typeface="Walter Turncoat"/>
              </a:defRPr>
            </a:lvl4pPr>
            <a:lvl5pPr marR="0" lvl="4" algn="ctr" rtl="0">
              <a:lnSpc>
                <a:spcPct val="100000"/>
              </a:lnSpc>
              <a:spcBef>
                <a:spcPts val="0"/>
              </a:spcBef>
              <a:spcAft>
                <a:spcPts val="0"/>
              </a:spcAft>
              <a:buClr>
                <a:srgbClr val="FFFFFF"/>
              </a:buClr>
              <a:buSzPts val="6000"/>
              <a:buFont typeface="Walter Turncoat"/>
              <a:buNone/>
              <a:defRPr sz="6000" b="0" i="0" u="none" strike="noStrike" cap="none">
                <a:solidFill>
                  <a:srgbClr val="FFFFFF"/>
                </a:solidFill>
                <a:latin typeface="Walter Turncoat"/>
                <a:ea typeface="Walter Turncoat"/>
                <a:cs typeface="Walter Turncoat"/>
                <a:sym typeface="Walter Turncoat"/>
              </a:defRPr>
            </a:lvl5pPr>
            <a:lvl6pPr marR="0" lvl="5" algn="ctr" rtl="0">
              <a:lnSpc>
                <a:spcPct val="100000"/>
              </a:lnSpc>
              <a:spcBef>
                <a:spcPts val="0"/>
              </a:spcBef>
              <a:spcAft>
                <a:spcPts val="0"/>
              </a:spcAft>
              <a:buClr>
                <a:srgbClr val="FFFFFF"/>
              </a:buClr>
              <a:buSzPts val="6000"/>
              <a:buFont typeface="Walter Turncoat"/>
              <a:buNone/>
              <a:defRPr sz="6000" b="0" i="0" u="none" strike="noStrike" cap="none">
                <a:solidFill>
                  <a:srgbClr val="FFFFFF"/>
                </a:solidFill>
                <a:latin typeface="Walter Turncoat"/>
                <a:ea typeface="Walter Turncoat"/>
                <a:cs typeface="Walter Turncoat"/>
                <a:sym typeface="Walter Turncoat"/>
              </a:defRPr>
            </a:lvl6pPr>
            <a:lvl7pPr marR="0" lvl="6" algn="ctr" rtl="0">
              <a:lnSpc>
                <a:spcPct val="100000"/>
              </a:lnSpc>
              <a:spcBef>
                <a:spcPts val="0"/>
              </a:spcBef>
              <a:spcAft>
                <a:spcPts val="0"/>
              </a:spcAft>
              <a:buClr>
                <a:srgbClr val="FFFFFF"/>
              </a:buClr>
              <a:buSzPts val="6000"/>
              <a:buFont typeface="Walter Turncoat"/>
              <a:buNone/>
              <a:defRPr sz="6000" b="0" i="0" u="none" strike="noStrike" cap="none">
                <a:solidFill>
                  <a:srgbClr val="FFFFFF"/>
                </a:solidFill>
                <a:latin typeface="Walter Turncoat"/>
                <a:ea typeface="Walter Turncoat"/>
                <a:cs typeface="Walter Turncoat"/>
                <a:sym typeface="Walter Turncoat"/>
              </a:defRPr>
            </a:lvl7pPr>
            <a:lvl8pPr marR="0" lvl="7" algn="ctr" rtl="0">
              <a:lnSpc>
                <a:spcPct val="100000"/>
              </a:lnSpc>
              <a:spcBef>
                <a:spcPts val="0"/>
              </a:spcBef>
              <a:spcAft>
                <a:spcPts val="0"/>
              </a:spcAft>
              <a:buClr>
                <a:srgbClr val="FFFFFF"/>
              </a:buClr>
              <a:buSzPts val="6000"/>
              <a:buFont typeface="Walter Turncoat"/>
              <a:buNone/>
              <a:defRPr sz="6000" b="0" i="0" u="none" strike="noStrike" cap="none">
                <a:solidFill>
                  <a:srgbClr val="FFFFFF"/>
                </a:solidFill>
                <a:latin typeface="Walter Turncoat"/>
                <a:ea typeface="Walter Turncoat"/>
                <a:cs typeface="Walter Turncoat"/>
                <a:sym typeface="Walter Turncoat"/>
              </a:defRPr>
            </a:lvl8pPr>
            <a:lvl9pPr marR="0" lvl="8" algn="ctr" rtl="0">
              <a:lnSpc>
                <a:spcPct val="100000"/>
              </a:lnSpc>
              <a:spcBef>
                <a:spcPts val="0"/>
              </a:spcBef>
              <a:spcAft>
                <a:spcPts val="0"/>
              </a:spcAft>
              <a:buClr>
                <a:srgbClr val="FFFFFF"/>
              </a:buClr>
              <a:buSzPts val="6000"/>
              <a:buFont typeface="Walter Turncoat"/>
              <a:buNone/>
              <a:defRPr sz="6000" b="0" i="0" u="none" strike="noStrike" cap="none">
                <a:solidFill>
                  <a:srgbClr val="FFFFFF"/>
                </a:solidFill>
                <a:latin typeface="Walter Turncoat"/>
                <a:ea typeface="Walter Turncoat"/>
                <a:cs typeface="Walter Turncoat"/>
                <a:sym typeface="Walter Turncoat"/>
              </a:defRPr>
            </a:lvl9pPr>
          </a:lstStyle>
          <a:p>
            <a:pPr algn="l"/>
            <a:r>
              <a:rPr lang="en-US" sz="3200">
                <a:latin typeface="iCiel Cucho" pitchFamily="50" charset="0"/>
                <a:cs typeface="iCiel Cucho" pitchFamily="50" charset="0"/>
              </a:rPr>
              <a:t>Sinh viên: Nguyễn Đình Đức</a:t>
            </a:r>
          </a:p>
          <a:p>
            <a:pPr algn="l"/>
            <a:r>
              <a:rPr lang="en-US" sz="3200">
                <a:latin typeface="iCiel Cucho" pitchFamily="50" charset="0"/>
                <a:cs typeface="iCiel Cucho" pitchFamily="50" charset="0"/>
              </a:rPr>
              <a:t>Lớp: K55KMT.01</a:t>
            </a:r>
          </a:p>
          <a:p>
            <a:pPr algn="l"/>
            <a:r>
              <a:rPr lang="en-US" sz="3200">
                <a:latin typeface="iCiel Cucho" pitchFamily="50" charset="0"/>
                <a:cs typeface="iCiel Cucho" pitchFamily="50" charset="0"/>
              </a:rPr>
              <a:t>Giáo viên hướng dẫn: TS.Nguyễn Văn Huy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47"/>
                                        </p:tgtEl>
                                        <p:attrNameLst>
                                          <p:attrName>style.visibility</p:attrName>
                                        </p:attrNameLst>
                                      </p:cBhvr>
                                      <p:to>
                                        <p:strVal val="visible"/>
                                      </p:to>
                                    </p:set>
                                  </p:childTnLst>
                                </p:cTn>
                              </p:par>
                              <p:par>
                                <p:cTn id="7" presetID="22" presetClass="entr" presetSubtype="8" fill="hold" grpId="0" nodeType="withEffect">
                                  <p:stCondLst>
                                    <p:cond delay="1900"/>
                                  </p:stCondLst>
                                  <p:childTnLst>
                                    <p:set>
                                      <p:cBhvr>
                                        <p:cTn id="8" dur="1" fill="hold">
                                          <p:stCondLst>
                                            <p:cond delay="0"/>
                                          </p:stCondLst>
                                        </p:cTn>
                                        <p:tgtEl>
                                          <p:spTgt spid="55"/>
                                        </p:tgtEl>
                                        <p:attrNameLst>
                                          <p:attrName>style.visibility</p:attrName>
                                        </p:attrNameLst>
                                      </p:cBhvr>
                                      <p:to>
                                        <p:strVal val="visible"/>
                                      </p:to>
                                    </p:set>
                                    <p:animEffect transition="in" filter="wipe(left)">
                                      <p:cBhvr>
                                        <p:cTn id="9" dur="600"/>
                                        <p:tgtEl>
                                          <p:spTgt spid="55"/>
                                        </p:tgtEl>
                                      </p:cBhvr>
                                    </p:animEffect>
                                  </p:childTnLst>
                                </p:cTn>
                              </p:par>
                            </p:childTnLst>
                          </p:cTn>
                        </p:par>
                        <p:par>
                          <p:cTn id="10" fill="hold">
                            <p:stCondLst>
                              <p:cond delay="2500"/>
                            </p:stCondLst>
                            <p:childTnLst>
                              <p:par>
                                <p:cTn id="11" presetID="1" presetClass="entr" presetSubtype="0" fill="hold" grpId="0" nodeType="afterEffect">
                                  <p:stCondLst>
                                    <p:cond delay="0"/>
                                  </p:stCondLst>
                                  <p:iterate type="lt">
                                    <p:tmAbs val="50"/>
                                  </p:iterate>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55" grpId="0" animBg="1"/>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287C65-4039-8076-BC5B-6F659F4ED1AE}"/>
              </a:ext>
            </a:extLst>
          </p:cNvPr>
          <p:cNvSpPr>
            <a:spLocks noGrp="1"/>
          </p:cNvSpPr>
          <p:nvPr>
            <p:ph type="title"/>
          </p:nvPr>
        </p:nvSpPr>
        <p:spPr>
          <a:xfrm>
            <a:off x="-12000" y="70638"/>
            <a:ext cx="9156000" cy="857400"/>
          </a:xfrm>
        </p:spPr>
        <p:txBody>
          <a:bodyPr/>
          <a:lstStyle/>
          <a:p>
            <a:r>
              <a:rPr lang="en-US" sz="3200">
                <a:latin typeface="iCiel Cucho" pitchFamily="50" charset="0"/>
                <a:cs typeface="iCiel Cucho" pitchFamily="50" charset="0"/>
              </a:rPr>
              <a:t>Xử lý dữ liệu trên Excel</a:t>
            </a:r>
          </a:p>
        </p:txBody>
      </p:sp>
      <p:sp>
        <p:nvSpPr>
          <p:cNvPr id="4" name="Slide Number Placeholder 3">
            <a:extLst>
              <a:ext uri="{FF2B5EF4-FFF2-40B4-BE49-F238E27FC236}">
                <a16:creationId xmlns:a16="http://schemas.microsoft.com/office/drawing/2014/main" id="{6B06A587-AF2F-9024-E6EB-348DE5F4F20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pic>
        <p:nvPicPr>
          <p:cNvPr id="6" name="Picture 5">
            <a:extLst>
              <a:ext uri="{FF2B5EF4-FFF2-40B4-BE49-F238E27FC236}">
                <a16:creationId xmlns:a16="http://schemas.microsoft.com/office/drawing/2014/main" id="{65A8AFA0-C147-462D-9178-77D2DA92A191}"/>
              </a:ext>
            </a:extLst>
          </p:cNvPr>
          <p:cNvPicPr/>
          <p:nvPr/>
        </p:nvPicPr>
        <p:blipFill>
          <a:blip r:embed="rId2"/>
          <a:stretch>
            <a:fillRect/>
          </a:stretch>
        </p:blipFill>
        <p:spPr>
          <a:xfrm>
            <a:off x="1030147" y="813045"/>
            <a:ext cx="7259573" cy="3816828"/>
          </a:xfrm>
          <a:prstGeom prst="rect">
            <a:avLst/>
          </a:prstGeom>
        </p:spPr>
      </p:pic>
    </p:spTree>
    <p:extLst>
      <p:ext uri="{BB962C8B-B14F-4D97-AF65-F5344CB8AC3E}">
        <p14:creationId xmlns:p14="http://schemas.microsoft.com/office/powerpoint/2010/main" val="7576778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287C65-4039-8076-BC5B-6F659F4ED1AE}"/>
              </a:ext>
            </a:extLst>
          </p:cNvPr>
          <p:cNvSpPr>
            <a:spLocks noGrp="1"/>
          </p:cNvSpPr>
          <p:nvPr>
            <p:ph type="title"/>
          </p:nvPr>
        </p:nvSpPr>
        <p:spPr>
          <a:xfrm>
            <a:off x="-12000" y="70638"/>
            <a:ext cx="9156000" cy="857400"/>
          </a:xfrm>
        </p:spPr>
        <p:txBody>
          <a:bodyPr/>
          <a:lstStyle/>
          <a:p>
            <a:r>
              <a:rPr lang="en-US" sz="3200">
                <a:latin typeface="iCiel Cucho" pitchFamily="50" charset="0"/>
                <a:cs typeface="iCiel Cucho" pitchFamily="50" charset="0"/>
              </a:rPr>
              <a:t>Xử lý dữ liệu trên Excel</a:t>
            </a:r>
          </a:p>
        </p:txBody>
      </p:sp>
      <p:sp>
        <p:nvSpPr>
          <p:cNvPr id="4" name="Slide Number Placeholder 3">
            <a:extLst>
              <a:ext uri="{FF2B5EF4-FFF2-40B4-BE49-F238E27FC236}">
                <a16:creationId xmlns:a16="http://schemas.microsoft.com/office/drawing/2014/main" id="{6B06A587-AF2F-9024-E6EB-348DE5F4F20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pic>
        <p:nvPicPr>
          <p:cNvPr id="5" name="Picture 4">
            <a:extLst>
              <a:ext uri="{FF2B5EF4-FFF2-40B4-BE49-F238E27FC236}">
                <a16:creationId xmlns:a16="http://schemas.microsoft.com/office/drawing/2014/main" id="{1F0B07BE-D645-4B89-A43C-307DB8147D36}"/>
              </a:ext>
            </a:extLst>
          </p:cNvPr>
          <p:cNvPicPr/>
          <p:nvPr/>
        </p:nvPicPr>
        <p:blipFill>
          <a:blip r:embed="rId2"/>
          <a:stretch>
            <a:fillRect/>
          </a:stretch>
        </p:blipFill>
        <p:spPr>
          <a:xfrm>
            <a:off x="369054" y="614459"/>
            <a:ext cx="8393892" cy="4119587"/>
          </a:xfrm>
          <a:prstGeom prst="rect">
            <a:avLst/>
          </a:prstGeom>
        </p:spPr>
      </p:pic>
    </p:spTree>
    <p:extLst>
      <p:ext uri="{BB962C8B-B14F-4D97-AF65-F5344CB8AC3E}">
        <p14:creationId xmlns:p14="http://schemas.microsoft.com/office/powerpoint/2010/main" val="8117207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287C65-4039-8076-BC5B-6F659F4ED1AE}"/>
              </a:ext>
            </a:extLst>
          </p:cNvPr>
          <p:cNvSpPr>
            <a:spLocks noGrp="1"/>
          </p:cNvSpPr>
          <p:nvPr>
            <p:ph type="title"/>
          </p:nvPr>
        </p:nvSpPr>
        <p:spPr>
          <a:xfrm>
            <a:off x="-12000" y="70638"/>
            <a:ext cx="9156000" cy="857400"/>
          </a:xfrm>
        </p:spPr>
        <p:txBody>
          <a:bodyPr/>
          <a:lstStyle/>
          <a:p>
            <a:r>
              <a:rPr lang="en-US" sz="3200">
                <a:latin typeface="iCiel Cucho" pitchFamily="50" charset="0"/>
                <a:cs typeface="iCiel Cucho" pitchFamily="50" charset="0"/>
              </a:rPr>
              <a:t>Xử lý dữ liệu với Python</a:t>
            </a:r>
          </a:p>
        </p:txBody>
      </p:sp>
      <p:sp>
        <p:nvSpPr>
          <p:cNvPr id="4" name="Slide Number Placeholder 3">
            <a:extLst>
              <a:ext uri="{FF2B5EF4-FFF2-40B4-BE49-F238E27FC236}">
                <a16:creationId xmlns:a16="http://schemas.microsoft.com/office/drawing/2014/main" id="{6B06A587-AF2F-9024-E6EB-348DE5F4F20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pic>
        <p:nvPicPr>
          <p:cNvPr id="6" name="Picture 5">
            <a:extLst>
              <a:ext uri="{FF2B5EF4-FFF2-40B4-BE49-F238E27FC236}">
                <a16:creationId xmlns:a16="http://schemas.microsoft.com/office/drawing/2014/main" id="{0415646E-2B52-4908-96A1-336E91C4A479}"/>
              </a:ext>
            </a:extLst>
          </p:cNvPr>
          <p:cNvPicPr/>
          <p:nvPr/>
        </p:nvPicPr>
        <p:blipFill>
          <a:blip r:embed="rId3"/>
          <a:stretch>
            <a:fillRect/>
          </a:stretch>
        </p:blipFill>
        <p:spPr>
          <a:xfrm>
            <a:off x="773770" y="836579"/>
            <a:ext cx="7596460" cy="3470342"/>
          </a:xfrm>
          <a:prstGeom prst="rect">
            <a:avLst/>
          </a:prstGeom>
        </p:spPr>
      </p:pic>
    </p:spTree>
    <p:extLst>
      <p:ext uri="{BB962C8B-B14F-4D97-AF65-F5344CB8AC3E}">
        <p14:creationId xmlns:p14="http://schemas.microsoft.com/office/powerpoint/2010/main" val="15685001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287C65-4039-8076-BC5B-6F659F4ED1AE}"/>
              </a:ext>
            </a:extLst>
          </p:cNvPr>
          <p:cNvSpPr>
            <a:spLocks noGrp="1"/>
          </p:cNvSpPr>
          <p:nvPr>
            <p:ph type="title"/>
          </p:nvPr>
        </p:nvSpPr>
        <p:spPr>
          <a:xfrm>
            <a:off x="-12000" y="70638"/>
            <a:ext cx="9156000" cy="857400"/>
          </a:xfrm>
        </p:spPr>
        <p:txBody>
          <a:bodyPr/>
          <a:lstStyle/>
          <a:p>
            <a:r>
              <a:rPr lang="en-US" sz="3200">
                <a:latin typeface="iCiel Cucho" pitchFamily="50" charset="0"/>
                <a:cs typeface="iCiel Cucho" pitchFamily="50" charset="0"/>
              </a:rPr>
              <a:t>Xử lý dữ liệu với Python</a:t>
            </a:r>
          </a:p>
        </p:txBody>
      </p:sp>
      <p:sp>
        <p:nvSpPr>
          <p:cNvPr id="4" name="Slide Number Placeholder 3">
            <a:extLst>
              <a:ext uri="{FF2B5EF4-FFF2-40B4-BE49-F238E27FC236}">
                <a16:creationId xmlns:a16="http://schemas.microsoft.com/office/drawing/2014/main" id="{6B06A587-AF2F-9024-E6EB-348DE5F4F20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pic>
        <p:nvPicPr>
          <p:cNvPr id="5" name="Picture 4">
            <a:extLst>
              <a:ext uri="{FF2B5EF4-FFF2-40B4-BE49-F238E27FC236}">
                <a16:creationId xmlns:a16="http://schemas.microsoft.com/office/drawing/2014/main" id="{08F929B7-509B-4F91-92B0-A75CFB18B9AE}"/>
              </a:ext>
            </a:extLst>
          </p:cNvPr>
          <p:cNvPicPr/>
          <p:nvPr/>
        </p:nvPicPr>
        <p:blipFill>
          <a:blip r:embed="rId2"/>
          <a:stretch>
            <a:fillRect/>
          </a:stretch>
        </p:blipFill>
        <p:spPr>
          <a:xfrm>
            <a:off x="832041" y="715220"/>
            <a:ext cx="7467917" cy="3713059"/>
          </a:xfrm>
          <a:prstGeom prst="rect">
            <a:avLst/>
          </a:prstGeom>
        </p:spPr>
      </p:pic>
    </p:spTree>
    <p:extLst>
      <p:ext uri="{BB962C8B-B14F-4D97-AF65-F5344CB8AC3E}">
        <p14:creationId xmlns:p14="http://schemas.microsoft.com/office/powerpoint/2010/main" val="30859363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287C65-4039-8076-BC5B-6F659F4ED1AE}"/>
              </a:ext>
            </a:extLst>
          </p:cNvPr>
          <p:cNvSpPr>
            <a:spLocks noGrp="1"/>
          </p:cNvSpPr>
          <p:nvPr>
            <p:ph type="title"/>
          </p:nvPr>
        </p:nvSpPr>
        <p:spPr>
          <a:xfrm>
            <a:off x="-12000" y="70638"/>
            <a:ext cx="9156000" cy="857400"/>
          </a:xfrm>
        </p:spPr>
        <p:txBody>
          <a:bodyPr/>
          <a:lstStyle/>
          <a:p>
            <a:r>
              <a:rPr lang="en-US" sz="3200">
                <a:latin typeface="iCiel Cucho" pitchFamily="50" charset="0"/>
                <a:cs typeface="iCiel Cucho" pitchFamily="50" charset="0"/>
              </a:rPr>
              <a:t>Xử lý dữ liệu với Python</a:t>
            </a:r>
          </a:p>
        </p:txBody>
      </p:sp>
      <p:sp>
        <p:nvSpPr>
          <p:cNvPr id="4" name="Slide Number Placeholder 3">
            <a:extLst>
              <a:ext uri="{FF2B5EF4-FFF2-40B4-BE49-F238E27FC236}">
                <a16:creationId xmlns:a16="http://schemas.microsoft.com/office/drawing/2014/main" id="{6B06A587-AF2F-9024-E6EB-348DE5F4F20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pic>
        <p:nvPicPr>
          <p:cNvPr id="6" name="Picture 5">
            <a:extLst>
              <a:ext uri="{FF2B5EF4-FFF2-40B4-BE49-F238E27FC236}">
                <a16:creationId xmlns:a16="http://schemas.microsoft.com/office/drawing/2014/main" id="{FAA3AF69-4C8E-4A83-8366-65BEF5213919}"/>
              </a:ext>
            </a:extLst>
          </p:cNvPr>
          <p:cNvPicPr/>
          <p:nvPr/>
        </p:nvPicPr>
        <p:blipFill>
          <a:blip r:embed="rId2"/>
          <a:stretch>
            <a:fillRect/>
          </a:stretch>
        </p:blipFill>
        <p:spPr>
          <a:xfrm>
            <a:off x="747944" y="729627"/>
            <a:ext cx="7636112" cy="3684246"/>
          </a:xfrm>
          <a:prstGeom prst="rect">
            <a:avLst/>
          </a:prstGeom>
        </p:spPr>
      </p:pic>
    </p:spTree>
    <p:extLst>
      <p:ext uri="{BB962C8B-B14F-4D97-AF65-F5344CB8AC3E}">
        <p14:creationId xmlns:p14="http://schemas.microsoft.com/office/powerpoint/2010/main" val="23958413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22DFE-E62F-32BA-4AC5-98DF84B90651}"/>
              </a:ext>
            </a:extLst>
          </p:cNvPr>
          <p:cNvSpPr>
            <a:spLocks noGrp="1"/>
          </p:cNvSpPr>
          <p:nvPr>
            <p:ph type="title"/>
          </p:nvPr>
        </p:nvSpPr>
        <p:spPr/>
        <p:txBody>
          <a:bodyPr/>
          <a:lstStyle/>
          <a:p>
            <a:r>
              <a:rPr lang="en-US">
                <a:latin typeface="iCiel Cucho" pitchFamily="50" charset="0"/>
                <a:cs typeface="iCiel Cucho" pitchFamily="50" charset="0"/>
              </a:rPr>
              <a:t>Chương 2: Cơ sở lý thuyết</a:t>
            </a:r>
          </a:p>
        </p:txBody>
      </p:sp>
      <p:sp>
        <p:nvSpPr>
          <p:cNvPr id="3" name="Text Placeholder 2">
            <a:extLst>
              <a:ext uri="{FF2B5EF4-FFF2-40B4-BE49-F238E27FC236}">
                <a16:creationId xmlns:a16="http://schemas.microsoft.com/office/drawing/2014/main" id="{49A8CA13-2AB6-EB0D-D4A7-2A5216CD2931}"/>
              </a:ext>
            </a:extLst>
          </p:cNvPr>
          <p:cNvSpPr>
            <a:spLocks noGrp="1"/>
          </p:cNvSpPr>
          <p:nvPr>
            <p:ph type="body" idx="1"/>
          </p:nvPr>
        </p:nvSpPr>
        <p:spPr/>
        <p:txBody>
          <a:bodyPr/>
          <a:lstStyle/>
          <a:p>
            <a:r>
              <a:rPr lang="en-US">
                <a:latin typeface="iCiel Cucho" pitchFamily="50" charset="0"/>
                <a:cs typeface="iCiel Cucho" pitchFamily="50" charset="0"/>
              </a:rPr>
              <a:t>Model</a:t>
            </a:r>
          </a:p>
          <a:p>
            <a:pPr>
              <a:buFontTx/>
              <a:buChar char="-"/>
            </a:pPr>
            <a:r>
              <a:rPr lang="en-US">
                <a:latin typeface="iCiel Cucho" pitchFamily="50" charset="0"/>
                <a:cs typeface="iCiel Cucho" pitchFamily="50" charset="0"/>
              </a:rPr>
              <a:t>Linear Regression.</a:t>
            </a:r>
          </a:p>
          <a:p>
            <a:pPr>
              <a:buFontTx/>
              <a:buChar char="-"/>
            </a:pPr>
            <a:r>
              <a:rPr lang="en-US">
                <a:latin typeface="iCiel Cucho" pitchFamily="50" charset="0"/>
                <a:cs typeface="iCiel Cucho" pitchFamily="50" charset="0"/>
              </a:rPr>
              <a:t>Random Forest Regressor.</a:t>
            </a:r>
          </a:p>
        </p:txBody>
      </p:sp>
      <p:sp>
        <p:nvSpPr>
          <p:cNvPr id="4" name="Slide Number Placeholder 3">
            <a:extLst>
              <a:ext uri="{FF2B5EF4-FFF2-40B4-BE49-F238E27FC236}">
                <a16:creationId xmlns:a16="http://schemas.microsoft.com/office/drawing/2014/main" id="{D58C32B4-5420-97F8-0F05-F2401F6B92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3052168930"/>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287C65-4039-8076-BC5B-6F659F4ED1AE}"/>
              </a:ext>
            </a:extLst>
          </p:cNvPr>
          <p:cNvSpPr>
            <a:spLocks noGrp="1"/>
          </p:cNvSpPr>
          <p:nvPr>
            <p:ph type="title"/>
          </p:nvPr>
        </p:nvSpPr>
        <p:spPr>
          <a:xfrm>
            <a:off x="-12000" y="603510"/>
            <a:ext cx="9156000" cy="857400"/>
          </a:xfrm>
        </p:spPr>
        <p:txBody>
          <a:bodyPr/>
          <a:lstStyle/>
          <a:p>
            <a:r>
              <a:rPr lang="en-US" sz="3200">
                <a:latin typeface="iCiel Cucho" pitchFamily="50" charset="0"/>
                <a:cs typeface="iCiel Cucho" pitchFamily="50" charset="0"/>
              </a:rPr>
              <a:t>Linear Regression</a:t>
            </a:r>
          </a:p>
        </p:txBody>
      </p:sp>
      <p:sp>
        <p:nvSpPr>
          <p:cNvPr id="4" name="Slide Number Placeholder 3">
            <a:extLst>
              <a:ext uri="{FF2B5EF4-FFF2-40B4-BE49-F238E27FC236}">
                <a16:creationId xmlns:a16="http://schemas.microsoft.com/office/drawing/2014/main" id="{6B06A587-AF2F-9024-E6EB-348DE5F4F20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pic>
        <p:nvPicPr>
          <p:cNvPr id="6" name="Picture 5">
            <a:extLst>
              <a:ext uri="{FF2B5EF4-FFF2-40B4-BE49-F238E27FC236}">
                <a16:creationId xmlns:a16="http://schemas.microsoft.com/office/drawing/2014/main" id="{69CD934E-6C95-451C-AE8D-D29A0219DA8B}"/>
              </a:ext>
            </a:extLst>
          </p:cNvPr>
          <p:cNvPicPr/>
          <p:nvPr/>
        </p:nvPicPr>
        <p:blipFill>
          <a:blip r:embed="rId3"/>
          <a:stretch>
            <a:fillRect/>
          </a:stretch>
        </p:blipFill>
        <p:spPr>
          <a:xfrm>
            <a:off x="1228138" y="1348792"/>
            <a:ext cx="7236423" cy="2899117"/>
          </a:xfrm>
          <a:prstGeom prst="rect">
            <a:avLst/>
          </a:prstGeom>
        </p:spPr>
      </p:pic>
    </p:spTree>
    <p:extLst>
      <p:ext uri="{BB962C8B-B14F-4D97-AF65-F5344CB8AC3E}">
        <p14:creationId xmlns:p14="http://schemas.microsoft.com/office/powerpoint/2010/main" val="35286158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287C65-4039-8076-BC5B-6F659F4ED1AE}"/>
              </a:ext>
            </a:extLst>
          </p:cNvPr>
          <p:cNvSpPr>
            <a:spLocks noGrp="1"/>
          </p:cNvSpPr>
          <p:nvPr>
            <p:ph type="title"/>
          </p:nvPr>
        </p:nvSpPr>
        <p:spPr>
          <a:xfrm>
            <a:off x="-12000" y="174810"/>
            <a:ext cx="9156000" cy="857400"/>
          </a:xfrm>
        </p:spPr>
        <p:txBody>
          <a:bodyPr/>
          <a:lstStyle/>
          <a:p>
            <a:r>
              <a:rPr lang="en-US" sz="3200">
                <a:latin typeface="iCiel Cucho" pitchFamily="50" charset="0"/>
                <a:cs typeface="iCiel Cucho" pitchFamily="50" charset="0"/>
              </a:rPr>
              <a:t>Linear Regression</a:t>
            </a:r>
          </a:p>
        </p:txBody>
      </p:sp>
      <p:sp>
        <p:nvSpPr>
          <p:cNvPr id="4" name="Slide Number Placeholder 3">
            <a:extLst>
              <a:ext uri="{FF2B5EF4-FFF2-40B4-BE49-F238E27FC236}">
                <a16:creationId xmlns:a16="http://schemas.microsoft.com/office/drawing/2014/main" id="{6B06A587-AF2F-9024-E6EB-348DE5F4F20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pic>
        <p:nvPicPr>
          <p:cNvPr id="5" name="Picture 4">
            <a:extLst>
              <a:ext uri="{FF2B5EF4-FFF2-40B4-BE49-F238E27FC236}">
                <a16:creationId xmlns:a16="http://schemas.microsoft.com/office/drawing/2014/main" id="{21638E6E-F25B-440D-9C29-FF529AB8A945}"/>
              </a:ext>
            </a:extLst>
          </p:cNvPr>
          <p:cNvPicPr/>
          <p:nvPr/>
        </p:nvPicPr>
        <p:blipFill>
          <a:blip r:embed="rId3"/>
          <a:stretch>
            <a:fillRect/>
          </a:stretch>
        </p:blipFill>
        <p:spPr>
          <a:xfrm>
            <a:off x="266218" y="709009"/>
            <a:ext cx="5257800" cy="3933825"/>
          </a:xfrm>
          <a:prstGeom prst="rect">
            <a:avLst/>
          </a:prstGeom>
        </p:spPr>
      </p:pic>
      <p:pic>
        <p:nvPicPr>
          <p:cNvPr id="7" name="Picture 6">
            <a:extLst>
              <a:ext uri="{FF2B5EF4-FFF2-40B4-BE49-F238E27FC236}">
                <a16:creationId xmlns:a16="http://schemas.microsoft.com/office/drawing/2014/main" id="{1E16364A-FE50-4CD8-8280-25B4DBA283B6}"/>
              </a:ext>
            </a:extLst>
          </p:cNvPr>
          <p:cNvPicPr/>
          <p:nvPr/>
        </p:nvPicPr>
        <p:blipFill>
          <a:blip r:embed="rId4"/>
          <a:stretch>
            <a:fillRect/>
          </a:stretch>
        </p:blipFill>
        <p:spPr>
          <a:xfrm>
            <a:off x="5657127" y="2143463"/>
            <a:ext cx="3353764" cy="1388118"/>
          </a:xfrm>
          <a:prstGeom prst="rect">
            <a:avLst/>
          </a:prstGeom>
        </p:spPr>
      </p:pic>
    </p:spTree>
    <p:extLst>
      <p:ext uri="{BB962C8B-B14F-4D97-AF65-F5344CB8AC3E}">
        <p14:creationId xmlns:p14="http://schemas.microsoft.com/office/powerpoint/2010/main" val="27897179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287C65-4039-8076-BC5B-6F659F4ED1AE}"/>
              </a:ext>
            </a:extLst>
          </p:cNvPr>
          <p:cNvSpPr>
            <a:spLocks noGrp="1"/>
          </p:cNvSpPr>
          <p:nvPr>
            <p:ph type="title"/>
          </p:nvPr>
        </p:nvSpPr>
        <p:spPr>
          <a:xfrm>
            <a:off x="-12000" y="603510"/>
            <a:ext cx="9156000" cy="857400"/>
          </a:xfrm>
        </p:spPr>
        <p:txBody>
          <a:bodyPr/>
          <a:lstStyle/>
          <a:p>
            <a:r>
              <a:rPr lang="en-US" sz="3200">
                <a:latin typeface="iCiel Cucho" pitchFamily="50" charset="0"/>
                <a:cs typeface="iCiel Cucho" pitchFamily="50" charset="0"/>
              </a:rPr>
              <a:t>Random Forest Regressor</a:t>
            </a:r>
          </a:p>
        </p:txBody>
      </p:sp>
      <p:sp>
        <p:nvSpPr>
          <p:cNvPr id="4" name="Slide Number Placeholder 3">
            <a:extLst>
              <a:ext uri="{FF2B5EF4-FFF2-40B4-BE49-F238E27FC236}">
                <a16:creationId xmlns:a16="http://schemas.microsoft.com/office/drawing/2014/main" id="{6B06A587-AF2F-9024-E6EB-348DE5F4F20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pic>
        <p:nvPicPr>
          <p:cNvPr id="5" name="Picture 4">
            <a:extLst>
              <a:ext uri="{FF2B5EF4-FFF2-40B4-BE49-F238E27FC236}">
                <a16:creationId xmlns:a16="http://schemas.microsoft.com/office/drawing/2014/main" id="{A10EE5E4-543A-4F86-9416-BB6202FD5453}"/>
              </a:ext>
            </a:extLst>
          </p:cNvPr>
          <p:cNvPicPr/>
          <p:nvPr/>
        </p:nvPicPr>
        <p:blipFill>
          <a:blip r:embed="rId3"/>
          <a:stretch>
            <a:fillRect/>
          </a:stretch>
        </p:blipFill>
        <p:spPr>
          <a:xfrm>
            <a:off x="1145893" y="1414037"/>
            <a:ext cx="7099577" cy="2108039"/>
          </a:xfrm>
          <a:prstGeom prst="rect">
            <a:avLst/>
          </a:prstGeom>
        </p:spPr>
      </p:pic>
    </p:spTree>
    <p:extLst>
      <p:ext uri="{BB962C8B-B14F-4D97-AF65-F5344CB8AC3E}">
        <p14:creationId xmlns:p14="http://schemas.microsoft.com/office/powerpoint/2010/main" val="40764122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287C65-4039-8076-BC5B-6F659F4ED1AE}"/>
              </a:ext>
            </a:extLst>
          </p:cNvPr>
          <p:cNvSpPr>
            <a:spLocks noGrp="1"/>
          </p:cNvSpPr>
          <p:nvPr>
            <p:ph type="title"/>
          </p:nvPr>
        </p:nvSpPr>
        <p:spPr>
          <a:xfrm>
            <a:off x="-12000" y="175247"/>
            <a:ext cx="9156000" cy="857400"/>
          </a:xfrm>
        </p:spPr>
        <p:txBody>
          <a:bodyPr/>
          <a:lstStyle/>
          <a:p>
            <a:r>
              <a:rPr lang="en-US" sz="3200">
                <a:latin typeface="iCiel Cucho" pitchFamily="50" charset="0"/>
                <a:cs typeface="iCiel Cucho" pitchFamily="50" charset="0"/>
              </a:rPr>
              <a:t>Random Forest Regressor</a:t>
            </a:r>
          </a:p>
        </p:txBody>
      </p:sp>
      <p:sp>
        <p:nvSpPr>
          <p:cNvPr id="4" name="Slide Number Placeholder 3">
            <a:extLst>
              <a:ext uri="{FF2B5EF4-FFF2-40B4-BE49-F238E27FC236}">
                <a16:creationId xmlns:a16="http://schemas.microsoft.com/office/drawing/2014/main" id="{6B06A587-AF2F-9024-E6EB-348DE5F4F20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a:p>
        </p:txBody>
      </p:sp>
      <p:pic>
        <p:nvPicPr>
          <p:cNvPr id="6" name="Picture 5">
            <a:extLst>
              <a:ext uri="{FF2B5EF4-FFF2-40B4-BE49-F238E27FC236}">
                <a16:creationId xmlns:a16="http://schemas.microsoft.com/office/drawing/2014/main" id="{0429CE12-7B04-4940-9E8B-2DDC215314B0}"/>
              </a:ext>
            </a:extLst>
          </p:cNvPr>
          <p:cNvPicPr/>
          <p:nvPr/>
        </p:nvPicPr>
        <p:blipFill>
          <a:blip r:embed="rId2"/>
          <a:stretch>
            <a:fillRect/>
          </a:stretch>
        </p:blipFill>
        <p:spPr>
          <a:xfrm>
            <a:off x="261334" y="755308"/>
            <a:ext cx="5172075" cy="3933825"/>
          </a:xfrm>
          <a:prstGeom prst="rect">
            <a:avLst/>
          </a:prstGeom>
        </p:spPr>
      </p:pic>
      <p:pic>
        <p:nvPicPr>
          <p:cNvPr id="7" name="Picture 6">
            <a:extLst>
              <a:ext uri="{FF2B5EF4-FFF2-40B4-BE49-F238E27FC236}">
                <a16:creationId xmlns:a16="http://schemas.microsoft.com/office/drawing/2014/main" id="{3A9E51BA-A053-4B13-89B7-DEA27575BCFA}"/>
              </a:ext>
            </a:extLst>
          </p:cNvPr>
          <p:cNvPicPr/>
          <p:nvPr/>
        </p:nvPicPr>
        <p:blipFill>
          <a:blip r:embed="rId3"/>
          <a:stretch>
            <a:fillRect/>
          </a:stretch>
        </p:blipFill>
        <p:spPr>
          <a:xfrm>
            <a:off x="5608145" y="1795405"/>
            <a:ext cx="3361118" cy="1853630"/>
          </a:xfrm>
          <a:prstGeom prst="rect">
            <a:avLst/>
          </a:prstGeom>
        </p:spPr>
      </p:pic>
    </p:spTree>
    <p:extLst>
      <p:ext uri="{BB962C8B-B14F-4D97-AF65-F5344CB8AC3E}">
        <p14:creationId xmlns:p14="http://schemas.microsoft.com/office/powerpoint/2010/main" val="36972363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72C12CA-7110-20DF-CB6D-39FB665BF8CC}"/>
              </a:ext>
            </a:extLst>
          </p:cNvPr>
          <p:cNvSpPr>
            <a:spLocks noGrp="1"/>
          </p:cNvSpPr>
          <p:nvPr>
            <p:ph type="ctrTitle"/>
          </p:nvPr>
        </p:nvSpPr>
        <p:spPr>
          <a:xfrm>
            <a:off x="685800" y="250724"/>
            <a:ext cx="7772400" cy="1159800"/>
          </a:xfrm>
        </p:spPr>
        <p:txBody>
          <a:bodyPr/>
          <a:lstStyle/>
          <a:p>
            <a:r>
              <a:rPr lang="en-US" sz="4400">
                <a:latin typeface="iCiel Cucho" pitchFamily="50" charset="0"/>
                <a:cs typeface="iCiel Cucho" pitchFamily="50" charset="0"/>
              </a:rPr>
              <a:t>Đề tài: Dự đoán giá thuê chung cư khu vực Hà Nội</a:t>
            </a:r>
          </a:p>
        </p:txBody>
      </p:sp>
      <p:sp>
        <p:nvSpPr>
          <p:cNvPr id="4" name="Slide Number Placeholder 3">
            <a:extLst>
              <a:ext uri="{FF2B5EF4-FFF2-40B4-BE49-F238E27FC236}">
                <a16:creationId xmlns:a16="http://schemas.microsoft.com/office/drawing/2014/main" id="{60BE0F1C-56C2-ABDC-2E46-761F249CAE6A}"/>
              </a:ext>
            </a:extLst>
          </p:cNvPr>
          <p:cNvSpPr>
            <a:spLocks noGrp="1"/>
          </p:cNvSpPr>
          <p:nvPr>
            <p:ph type="sldNum" idx="4294967295"/>
          </p:nvPr>
        </p:nvSpPr>
        <p:spPr>
          <a:xfrm>
            <a:off x="0" y="4832350"/>
            <a:ext cx="549275" cy="311150"/>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a:t>
            </a:fld>
            <a:endParaRPr lang="en"/>
          </a:p>
        </p:txBody>
      </p:sp>
      <p:graphicFrame>
        <p:nvGraphicFramePr>
          <p:cNvPr id="10" name="Google Shape;175;p23">
            <a:extLst>
              <a:ext uri="{FF2B5EF4-FFF2-40B4-BE49-F238E27FC236}">
                <a16:creationId xmlns:a16="http://schemas.microsoft.com/office/drawing/2014/main" id="{67CE6DEF-4005-97F9-4E69-D8853D705DD4}"/>
              </a:ext>
            </a:extLst>
          </p:cNvPr>
          <p:cNvGraphicFramePr/>
          <p:nvPr>
            <p:extLst>
              <p:ext uri="{D42A27DB-BD31-4B8C-83A1-F6EECF244321}">
                <p14:modId xmlns:p14="http://schemas.microsoft.com/office/powerpoint/2010/main" val="3176306157"/>
              </p:ext>
            </p:extLst>
          </p:nvPr>
        </p:nvGraphicFramePr>
        <p:xfrm>
          <a:off x="800024" y="1542361"/>
          <a:ext cx="7772400" cy="2647661"/>
        </p:xfrm>
        <a:graphic>
          <a:graphicData uri="http://schemas.openxmlformats.org/drawingml/2006/table">
            <a:tbl>
              <a:tblPr>
                <a:noFill/>
                <a:tableStyleId>{5421292A-85F1-4171-92E3-9B7572BA4675}</a:tableStyleId>
              </a:tblPr>
              <a:tblGrid>
                <a:gridCol w="1777923">
                  <a:extLst>
                    <a:ext uri="{9D8B030D-6E8A-4147-A177-3AD203B41FA5}">
                      <a16:colId xmlns:a16="http://schemas.microsoft.com/office/drawing/2014/main" val="20000"/>
                    </a:ext>
                  </a:extLst>
                </a:gridCol>
                <a:gridCol w="5994477">
                  <a:extLst>
                    <a:ext uri="{9D8B030D-6E8A-4147-A177-3AD203B41FA5}">
                      <a16:colId xmlns:a16="http://schemas.microsoft.com/office/drawing/2014/main" val="20001"/>
                    </a:ext>
                  </a:extLst>
                </a:gridCol>
              </a:tblGrid>
              <a:tr h="528810">
                <a:tc>
                  <a:txBody>
                    <a:bodyPr/>
                    <a:lstStyle/>
                    <a:p>
                      <a:pPr marL="0" lvl="0" indent="0" algn="ctr" rtl="0">
                        <a:spcBef>
                          <a:spcPts val="0"/>
                        </a:spcBef>
                        <a:spcAft>
                          <a:spcPts val="0"/>
                        </a:spcAft>
                        <a:buNone/>
                      </a:pPr>
                      <a:r>
                        <a:rPr lang="en-US" sz="1800">
                          <a:solidFill>
                            <a:srgbClr val="FFFFFF"/>
                          </a:solidFill>
                          <a:latin typeface="iCiel Cucho" pitchFamily="50" charset="0"/>
                          <a:ea typeface="Sniglet"/>
                          <a:cs typeface="iCiel Cucho" pitchFamily="50" charset="0"/>
                          <a:sym typeface="Sniglet"/>
                        </a:rPr>
                        <a:t>Các chương</a:t>
                      </a:r>
                      <a:endParaRPr sz="1800">
                        <a:solidFill>
                          <a:srgbClr val="FFFFFF"/>
                        </a:solidFill>
                        <a:latin typeface="iCiel Cucho" pitchFamily="50" charset="0"/>
                        <a:ea typeface="Sniglet"/>
                        <a:cs typeface="iCiel Cucho" pitchFamily="50" charset="0"/>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rgbClr val="FFFFFF"/>
                          </a:solidFill>
                          <a:latin typeface="iCiel Cucho" pitchFamily="50" charset="0"/>
                          <a:ea typeface="Sniglet"/>
                          <a:cs typeface="iCiel Cucho" pitchFamily="50" charset="0"/>
                          <a:sym typeface="Sniglet"/>
                        </a:rPr>
                        <a:t>N</a:t>
                      </a:r>
                      <a:r>
                        <a:rPr lang="en" sz="1800">
                          <a:solidFill>
                            <a:srgbClr val="FFFFFF"/>
                          </a:solidFill>
                          <a:latin typeface="iCiel Cucho" pitchFamily="50" charset="0"/>
                          <a:ea typeface="Sniglet"/>
                          <a:cs typeface="iCiel Cucho" pitchFamily="50" charset="0"/>
                          <a:sym typeface="Sniglet"/>
                        </a:rPr>
                        <a:t>ội dung</a:t>
                      </a:r>
                      <a:endParaRPr sz="1800">
                        <a:solidFill>
                          <a:srgbClr val="FFFFFF"/>
                        </a:solidFill>
                        <a:latin typeface="iCiel Cucho" pitchFamily="50" charset="0"/>
                        <a:ea typeface="Sniglet"/>
                        <a:cs typeface="iCiel Cucho" pitchFamily="50" charset="0"/>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extLst>
                  <a:ext uri="{0D108BD9-81ED-4DB2-BD59-A6C34878D82A}">
                    <a16:rowId xmlns:a16="http://schemas.microsoft.com/office/drawing/2014/main" val="10000"/>
                  </a:ext>
                </a:extLst>
              </a:tr>
              <a:tr h="517793">
                <a:tc>
                  <a:txBody>
                    <a:bodyPr/>
                    <a:lstStyle/>
                    <a:p>
                      <a:pPr marL="0" lvl="0" indent="0" algn="ctr" rtl="0">
                        <a:spcBef>
                          <a:spcPts val="0"/>
                        </a:spcBef>
                        <a:spcAft>
                          <a:spcPts val="0"/>
                        </a:spcAft>
                        <a:buNone/>
                      </a:pPr>
                      <a:r>
                        <a:rPr lang="en" sz="1800">
                          <a:solidFill>
                            <a:srgbClr val="FFFFFF"/>
                          </a:solidFill>
                          <a:latin typeface="iCiel Cucho" pitchFamily="50" charset="0"/>
                          <a:ea typeface="Sniglet"/>
                          <a:cs typeface="iCiel Cucho" pitchFamily="50" charset="0"/>
                          <a:sym typeface="Sniglet"/>
                        </a:rPr>
                        <a:t>1</a:t>
                      </a:r>
                      <a:endParaRPr sz="1800">
                        <a:solidFill>
                          <a:srgbClr val="FFFFFF"/>
                        </a:solidFill>
                        <a:latin typeface="iCiel Cucho" pitchFamily="50" charset="0"/>
                        <a:ea typeface="Sniglet"/>
                        <a:cs typeface="iCiel Cucho" pitchFamily="50" charset="0"/>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US" sz="1800">
                          <a:solidFill>
                            <a:srgbClr val="FFFFFF"/>
                          </a:solidFill>
                          <a:latin typeface="iCiel Cucho" pitchFamily="50" charset="0"/>
                          <a:ea typeface="Sniglet"/>
                          <a:cs typeface="iCiel Cucho" pitchFamily="50" charset="0"/>
                          <a:sym typeface="Sniglet"/>
                        </a:rPr>
                        <a:t>Giới thiệu chung</a:t>
                      </a:r>
                      <a:endParaRPr sz="1800">
                        <a:solidFill>
                          <a:srgbClr val="FFFFFF"/>
                        </a:solidFill>
                        <a:latin typeface="iCiel Cucho" pitchFamily="50" charset="0"/>
                        <a:ea typeface="Sniglet"/>
                        <a:cs typeface="iCiel Cucho" pitchFamily="50" charset="0"/>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FFFFFF">
                        <a:alpha val="11150"/>
                      </a:srgbClr>
                    </a:solidFill>
                  </a:tcPr>
                </a:tc>
                <a:extLst>
                  <a:ext uri="{0D108BD9-81ED-4DB2-BD59-A6C34878D82A}">
                    <a16:rowId xmlns:a16="http://schemas.microsoft.com/office/drawing/2014/main" val="10001"/>
                  </a:ext>
                </a:extLst>
              </a:tr>
              <a:tr h="506776">
                <a:tc>
                  <a:txBody>
                    <a:bodyPr/>
                    <a:lstStyle/>
                    <a:p>
                      <a:pPr marL="0" lvl="0" indent="0" algn="ctr" rtl="0">
                        <a:spcBef>
                          <a:spcPts val="0"/>
                        </a:spcBef>
                        <a:spcAft>
                          <a:spcPts val="0"/>
                        </a:spcAft>
                        <a:buNone/>
                      </a:pPr>
                      <a:r>
                        <a:rPr lang="en" sz="1800">
                          <a:solidFill>
                            <a:srgbClr val="FFFFFF"/>
                          </a:solidFill>
                          <a:latin typeface="iCiel Cucho" pitchFamily="50" charset="0"/>
                          <a:ea typeface="Sniglet"/>
                          <a:cs typeface="iCiel Cucho" pitchFamily="50" charset="0"/>
                          <a:sym typeface="Sniglet"/>
                        </a:rPr>
                        <a:t>2</a:t>
                      </a:r>
                      <a:endParaRPr sz="1800">
                        <a:solidFill>
                          <a:srgbClr val="FFFFFF"/>
                        </a:solidFill>
                        <a:latin typeface="iCiel Cucho" pitchFamily="50" charset="0"/>
                        <a:ea typeface="Sniglet"/>
                        <a:cs typeface="iCiel Cucho" pitchFamily="50" charset="0"/>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rgbClr val="FFFFFF"/>
                          </a:solidFill>
                          <a:latin typeface="iCiel Cucho" pitchFamily="50" charset="0"/>
                          <a:ea typeface="Sniglet"/>
                          <a:cs typeface="iCiel Cucho" pitchFamily="50" charset="0"/>
                          <a:sym typeface="Sniglet"/>
                        </a:rPr>
                        <a:t>Cơ sở lý thuyết</a:t>
                      </a:r>
                      <a:endParaRPr sz="1800">
                        <a:solidFill>
                          <a:srgbClr val="FFFFFF"/>
                        </a:solidFill>
                        <a:latin typeface="iCiel Cucho" pitchFamily="50" charset="0"/>
                        <a:ea typeface="Sniglet"/>
                        <a:cs typeface="iCiel Cucho" pitchFamily="50" charset="0"/>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547141">
                <a:tc>
                  <a:txBody>
                    <a:bodyPr/>
                    <a:lstStyle/>
                    <a:p>
                      <a:pPr marL="0" lvl="0" indent="0" algn="ctr" rtl="0">
                        <a:spcBef>
                          <a:spcPts val="0"/>
                        </a:spcBef>
                        <a:spcAft>
                          <a:spcPts val="0"/>
                        </a:spcAft>
                        <a:buNone/>
                      </a:pPr>
                      <a:r>
                        <a:rPr lang="en" sz="1800">
                          <a:solidFill>
                            <a:srgbClr val="FFFFFF"/>
                          </a:solidFill>
                          <a:latin typeface="iCiel Cucho" pitchFamily="50" charset="0"/>
                          <a:ea typeface="Sniglet"/>
                          <a:cs typeface="iCiel Cucho" pitchFamily="50" charset="0"/>
                          <a:sym typeface="Sniglet"/>
                        </a:rPr>
                        <a:t>3</a:t>
                      </a:r>
                      <a:endParaRPr sz="1800">
                        <a:solidFill>
                          <a:srgbClr val="FFFFFF"/>
                        </a:solidFill>
                        <a:latin typeface="iCiel Cucho" pitchFamily="50" charset="0"/>
                        <a:ea typeface="Sniglet"/>
                        <a:cs typeface="iCiel Cucho" pitchFamily="50" charset="0"/>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US" sz="1800">
                          <a:solidFill>
                            <a:srgbClr val="FFFFFF"/>
                          </a:solidFill>
                          <a:latin typeface="iCiel Cucho" pitchFamily="50" charset="0"/>
                          <a:ea typeface="Sniglet"/>
                          <a:cs typeface="iCiel Cucho" pitchFamily="50" charset="0"/>
                          <a:sym typeface="Sniglet"/>
                        </a:rPr>
                        <a:t>Xây dựng chương trình</a:t>
                      </a:r>
                      <a:endParaRPr sz="1800">
                        <a:solidFill>
                          <a:srgbClr val="FFFFFF"/>
                        </a:solidFill>
                        <a:latin typeface="iCiel Cucho" pitchFamily="50" charset="0"/>
                        <a:ea typeface="Sniglet"/>
                        <a:cs typeface="iCiel Cucho" pitchFamily="50" charset="0"/>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solidFill>
                      <a:srgbClr val="FFFFFF">
                        <a:alpha val="11150"/>
                      </a:srgbClr>
                    </a:solidFill>
                  </a:tcPr>
                </a:tc>
                <a:extLst>
                  <a:ext uri="{0D108BD9-81ED-4DB2-BD59-A6C34878D82A}">
                    <a16:rowId xmlns:a16="http://schemas.microsoft.com/office/drawing/2014/main" val="10003"/>
                  </a:ext>
                </a:extLst>
              </a:tr>
              <a:tr h="547141">
                <a:tc>
                  <a:txBody>
                    <a:bodyPr/>
                    <a:lstStyle/>
                    <a:p>
                      <a:pPr marL="0" lvl="0" indent="0" algn="ctr" rtl="0">
                        <a:spcBef>
                          <a:spcPts val="0"/>
                        </a:spcBef>
                        <a:spcAft>
                          <a:spcPts val="0"/>
                        </a:spcAft>
                        <a:buNone/>
                      </a:pPr>
                      <a:r>
                        <a:rPr lang="en-US" sz="1800">
                          <a:solidFill>
                            <a:srgbClr val="FFFFFF"/>
                          </a:solidFill>
                          <a:latin typeface="iCiel Cucho" pitchFamily="50" charset="0"/>
                          <a:ea typeface="Sniglet"/>
                          <a:cs typeface="iCiel Cucho" pitchFamily="50" charset="0"/>
                          <a:sym typeface="Sniglet"/>
                        </a:rPr>
                        <a:t>4</a:t>
                      </a:r>
                      <a:endParaRPr sz="1800">
                        <a:solidFill>
                          <a:srgbClr val="FFFFFF"/>
                        </a:solidFill>
                        <a:latin typeface="iCiel Cucho" pitchFamily="50" charset="0"/>
                        <a:ea typeface="Sniglet"/>
                        <a:cs typeface="iCiel Cucho" pitchFamily="50" charset="0"/>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solidFill>
                      <a:srgbClr val="1E1E20">
                        <a:alpha val="11150"/>
                      </a:srgbClr>
                    </a:solidFill>
                  </a:tcPr>
                </a:tc>
                <a:tc>
                  <a:txBody>
                    <a:bodyPr/>
                    <a:lstStyle/>
                    <a:p>
                      <a:pPr marL="0" lvl="0" indent="0" algn="ctr" rtl="0">
                        <a:spcBef>
                          <a:spcPts val="0"/>
                        </a:spcBef>
                        <a:spcAft>
                          <a:spcPts val="0"/>
                        </a:spcAft>
                        <a:buNone/>
                      </a:pPr>
                      <a:r>
                        <a:rPr lang="en-US" sz="1800">
                          <a:solidFill>
                            <a:srgbClr val="FFFFFF"/>
                          </a:solidFill>
                          <a:latin typeface="iCiel Cucho" pitchFamily="50" charset="0"/>
                          <a:ea typeface="Sniglet"/>
                          <a:cs typeface="iCiel Cucho" pitchFamily="50" charset="0"/>
                          <a:sym typeface="Sniglet"/>
                        </a:rPr>
                        <a:t>Kết luận</a:t>
                      </a:r>
                      <a:endParaRPr sz="1800">
                        <a:solidFill>
                          <a:srgbClr val="FFFFFF"/>
                        </a:solidFill>
                        <a:latin typeface="iCiel Cucho" pitchFamily="50" charset="0"/>
                        <a:ea typeface="Sniglet"/>
                        <a:cs typeface="iCiel Cucho" pitchFamily="50" charset="0"/>
                        <a:sym typeface="Sniglet"/>
                      </a:endParaRPr>
                    </a:p>
                  </a:txBody>
                  <a:tcPr marL="91425" marR="91425" marT="68575" marB="68575" anchor="ctr">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lgn="ctr">
                      <a:solidFill>
                        <a:srgbClr val="FFFFFF"/>
                      </a:solidFill>
                      <a:prstDash val="solid"/>
                      <a:round/>
                      <a:headEnd type="none" w="sm" len="sm"/>
                      <a:tailEnd type="none" w="sm" len="sm"/>
                    </a:lnB>
                    <a:solidFill>
                      <a:srgbClr val="1E1E20"/>
                    </a:solidFill>
                  </a:tcPr>
                </a:tc>
                <a:extLst>
                  <a:ext uri="{0D108BD9-81ED-4DB2-BD59-A6C34878D82A}">
                    <a16:rowId xmlns:a16="http://schemas.microsoft.com/office/drawing/2014/main" val="3762131106"/>
                  </a:ext>
                </a:extLst>
              </a:tr>
            </a:tbl>
          </a:graphicData>
        </a:graphic>
      </p:graphicFrame>
    </p:spTree>
    <p:extLst>
      <p:ext uri="{BB962C8B-B14F-4D97-AF65-F5344CB8AC3E}">
        <p14:creationId xmlns:p14="http://schemas.microsoft.com/office/powerpoint/2010/main" val="120593197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81E069F6-83A5-8CEE-F7AE-973B206F8FDD}"/>
              </a:ext>
            </a:extLst>
          </p:cNvPr>
          <p:cNvSpPr>
            <a:spLocks noGrp="1"/>
          </p:cNvSpPr>
          <p:nvPr>
            <p:ph type="title"/>
          </p:nvPr>
        </p:nvSpPr>
        <p:spPr>
          <a:xfrm>
            <a:off x="-12000" y="23441"/>
            <a:ext cx="9156000" cy="857400"/>
          </a:xfrm>
        </p:spPr>
        <p:txBody>
          <a:bodyPr/>
          <a:lstStyle/>
          <a:p>
            <a:r>
              <a:rPr lang="en-US">
                <a:latin typeface="iCiel Cucho" pitchFamily="50" charset="0"/>
                <a:cs typeface="iCiel Cucho" pitchFamily="50" charset="0"/>
              </a:rPr>
              <a:t>Chương 3: Xây dung chương trình</a:t>
            </a:r>
          </a:p>
        </p:txBody>
      </p:sp>
      <p:sp>
        <p:nvSpPr>
          <p:cNvPr id="6" name="Slide Number Placeholder 2">
            <a:extLst>
              <a:ext uri="{FF2B5EF4-FFF2-40B4-BE49-F238E27FC236}">
                <a16:creationId xmlns:a16="http://schemas.microsoft.com/office/drawing/2014/main" id="{9FCA7587-3B47-D487-6F1D-B89AFBE62EC5}"/>
              </a:ext>
            </a:extLst>
          </p:cNvPr>
          <p:cNvSpPr>
            <a:spLocks noGrp="1"/>
          </p:cNvSpPr>
          <p:nvPr>
            <p:ph type="sldNum" idx="12"/>
          </p:nvPr>
        </p:nvSpPr>
        <p:spPr>
          <a:xfrm>
            <a:off x="4297650" y="4832975"/>
            <a:ext cx="548700" cy="310500"/>
          </a:xfrm>
        </p:spPr>
        <p:txBody>
          <a:bodyPr/>
          <a:lstStyle/>
          <a:p>
            <a:pPr marL="0" lvl="0" indent="0" algn="ctr" rtl="0">
              <a:spcBef>
                <a:spcPts val="0"/>
              </a:spcBef>
              <a:spcAft>
                <a:spcPts val="0"/>
              </a:spcAft>
              <a:buNone/>
            </a:pPr>
            <a:fld id="{00000000-1234-1234-1234-123412341234}" type="slidenum">
              <a:rPr lang="en" smtClean="0"/>
              <a:t>20</a:t>
            </a:fld>
            <a:endParaRPr lang="en"/>
          </a:p>
        </p:txBody>
      </p:sp>
      <p:sp>
        <p:nvSpPr>
          <p:cNvPr id="7" name="Google Shape;289;p33">
            <a:extLst>
              <a:ext uri="{FF2B5EF4-FFF2-40B4-BE49-F238E27FC236}">
                <a16:creationId xmlns:a16="http://schemas.microsoft.com/office/drawing/2014/main" id="{2754B5F7-D1F6-F4CB-6CC7-12E4566B5771}"/>
              </a:ext>
            </a:extLst>
          </p:cNvPr>
          <p:cNvSpPr/>
          <p:nvPr/>
        </p:nvSpPr>
        <p:spPr>
          <a:xfrm>
            <a:off x="841385" y="671331"/>
            <a:ext cx="7461229" cy="4749049"/>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alpha val="11150"/>
            </a:srgbClr>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niglet"/>
              <a:ea typeface="Sniglet"/>
              <a:cs typeface="Sniglet"/>
              <a:sym typeface="Sniglet"/>
            </a:endParaRPr>
          </a:p>
        </p:txBody>
      </p:sp>
      <p:pic>
        <p:nvPicPr>
          <p:cNvPr id="8" name="Picture 7">
            <a:extLst>
              <a:ext uri="{FF2B5EF4-FFF2-40B4-BE49-F238E27FC236}">
                <a16:creationId xmlns:a16="http://schemas.microsoft.com/office/drawing/2014/main" id="{6E988F41-E2DA-42CA-B1D8-FB2272C2A738}"/>
              </a:ext>
            </a:extLst>
          </p:cNvPr>
          <p:cNvPicPr>
            <a:picLocks noChangeAspect="1"/>
          </p:cNvPicPr>
          <p:nvPr/>
        </p:nvPicPr>
        <p:blipFill>
          <a:blip r:embed="rId2"/>
          <a:stretch>
            <a:fillRect/>
          </a:stretch>
        </p:blipFill>
        <p:spPr>
          <a:xfrm>
            <a:off x="1135424" y="880841"/>
            <a:ext cx="6867821" cy="3591328"/>
          </a:xfrm>
          <a:prstGeom prst="rect">
            <a:avLst/>
          </a:prstGeom>
        </p:spPr>
      </p:pic>
    </p:spTree>
    <p:extLst>
      <p:ext uri="{BB962C8B-B14F-4D97-AF65-F5344CB8AC3E}">
        <p14:creationId xmlns:p14="http://schemas.microsoft.com/office/powerpoint/2010/main" val="4090084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81E069F6-83A5-8CEE-F7AE-973B206F8FDD}"/>
              </a:ext>
            </a:extLst>
          </p:cNvPr>
          <p:cNvSpPr>
            <a:spLocks noGrp="1"/>
          </p:cNvSpPr>
          <p:nvPr>
            <p:ph type="title"/>
          </p:nvPr>
        </p:nvSpPr>
        <p:spPr>
          <a:xfrm>
            <a:off x="-12000" y="23441"/>
            <a:ext cx="9156000" cy="857400"/>
          </a:xfrm>
        </p:spPr>
        <p:txBody>
          <a:bodyPr/>
          <a:lstStyle/>
          <a:p>
            <a:r>
              <a:rPr lang="en-US">
                <a:latin typeface="iCiel Cucho" pitchFamily="50" charset="0"/>
                <a:cs typeface="iCiel Cucho" pitchFamily="50" charset="0"/>
              </a:rPr>
              <a:t>Chương 3: Xây dung chương trình</a:t>
            </a:r>
          </a:p>
        </p:txBody>
      </p:sp>
      <p:sp>
        <p:nvSpPr>
          <p:cNvPr id="6" name="Slide Number Placeholder 2">
            <a:extLst>
              <a:ext uri="{FF2B5EF4-FFF2-40B4-BE49-F238E27FC236}">
                <a16:creationId xmlns:a16="http://schemas.microsoft.com/office/drawing/2014/main" id="{9FCA7587-3B47-D487-6F1D-B89AFBE62EC5}"/>
              </a:ext>
            </a:extLst>
          </p:cNvPr>
          <p:cNvSpPr>
            <a:spLocks noGrp="1"/>
          </p:cNvSpPr>
          <p:nvPr>
            <p:ph type="sldNum" idx="12"/>
          </p:nvPr>
        </p:nvSpPr>
        <p:spPr>
          <a:xfrm>
            <a:off x="4297650" y="4832975"/>
            <a:ext cx="548700" cy="310500"/>
          </a:xfrm>
        </p:spPr>
        <p:txBody>
          <a:bodyPr/>
          <a:lstStyle/>
          <a:p>
            <a:pPr marL="0" lvl="0" indent="0" algn="ctr" rtl="0">
              <a:spcBef>
                <a:spcPts val="0"/>
              </a:spcBef>
              <a:spcAft>
                <a:spcPts val="0"/>
              </a:spcAft>
              <a:buNone/>
            </a:pPr>
            <a:fld id="{00000000-1234-1234-1234-123412341234}" type="slidenum">
              <a:rPr lang="en" smtClean="0"/>
              <a:t>21</a:t>
            </a:fld>
            <a:endParaRPr lang="en"/>
          </a:p>
        </p:txBody>
      </p:sp>
      <p:sp>
        <p:nvSpPr>
          <p:cNvPr id="7" name="Google Shape;289;p33">
            <a:extLst>
              <a:ext uri="{FF2B5EF4-FFF2-40B4-BE49-F238E27FC236}">
                <a16:creationId xmlns:a16="http://schemas.microsoft.com/office/drawing/2014/main" id="{2754B5F7-D1F6-F4CB-6CC7-12E4566B5771}"/>
              </a:ext>
            </a:extLst>
          </p:cNvPr>
          <p:cNvSpPr/>
          <p:nvPr/>
        </p:nvSpPr>
        <p:spPr>
          <a:xfrm>
            <a:off x="841385" y="671331"/>
            <a:ext cx="7461229" cy="4749049"/>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alpha val="11150"/>
            </a:srgbClr>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niglet"/>
              <a:ea typeface="Sniglet"/>
              <a:cs typeface="Sniglet"/>
              <a:sym typeface="Sniglet"/>
            </a:endParaRPr>
          </a:p>
        </p:txBody>
      </p:sp>
      <p:pic>
        <p:nvPicPr>
          <p:cNvPr id="3" name="Picture 2">
            <a:extLst>
              <a:ext uri="{FF2B5EF4-FFF2-40B4-BE49-F238E27FC236}">
                <a16:creationId xmlns:a16="http://schemas.microsoft.com/office/drawing/2014/main" id="{5A9B90BD-28BF-4909-A1A4-81E481B3918E}"/>
              </a:ext>
            </a:extLst>
          </p:cNvPr>
          <p:cNvPicPr>
            <a:picLocks noChangeAspect="1"/>
          </p:cNvPicPr>
          <p:nvPr/>
        </p:nvPicPr>
        <p:blipFill>
          <a:blip r:embed="rId2"/>
          <a:stretch>
            <a:fillRect/>
          </a:stretch>
        </p:blipFill>
        <p:spPr>
          <a:xfrm>
            <a:off x="1153465" y="970855"/>
            <a:ext cx="6844642" cy="3369651"/>
          </a:xfrm>
          <a:prstGeom prst="rect">
            <a:avLst/>
          </a:prstGeom>
        </p:spPr>
      </p:pic>
    </p:spTree>
    <p:extLst>
      <p:ext uri="{BB962C8B-B14F-4D97-AF65-F5344CB8AC3E}">
        <p14:creationId xmlns:p14="http://schemas.microsoft.com/office/powerpoint/2010/main" val="3351771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81E069F6-83A5-8CEE-F7AE-973B206F8FDD}"/>
              </a:ext>
            </a:extLst>
          </p:cNvPr>
          <p:cNvSpPr>
            <a:spLocks noGrp="1"/>
          </p:cNvSpPr>
          <p:nvPr>
            <p:ph type="title"/>
          </p:nvPr>
        </p:nvSpPr>
        <p:spPr>
          <a:xfrm>
            <a:off x="-12000" y="23441"/>
            <a:ext cx="9156000" cy="857400"/>
          </a:xfrm>
        </p:spPr>
        <p:txBody>
          <a:bodyPr/>
          <a:lstStyle/>
          <a:p>
            <a:r>
              <a:rPr lang="en-US">
                <a:latin typeface="iCiel Cucho" pitchFamily="50" charset="0"/>
                <a:cs typeface="iCiel Cucho" pitchFamily="50" charset="0"/>
              </a:rPr>
              <a:t>Chương 3: Xây dung chương trình</a:t>
            </a:r>
          </a:p>
        </p:txBody>
      </p:sp>
      <p:sp>
        <p:nvSpPr>
          <p:cNvPr id="6" name="Slide Number Placeholder 2">
            <a:extLst>
              <a:ext uri="{FF2B5EF4-FFF2-40B4-BE49-F238E27FC236}">
                <a16:creationId xmlns:a16="http://schemas.microsoft.com/office/drawing/2014/main" id="{9FCA7587-3B47-D487-6F1D-B89AFBE62EC5}"/>
              </a:ext>
            </a:extLst>
          </p:cNvPr>
          <p:cNvSpPr>
            <a:spLocks noGrp="1"/>
          </p:cNvSpPr>
          <p:nvPr>
            <p:ph type="sldNum" idx="12"/>
          </p:nvPr>
        </p:nvSpPr>
        <p:spPr>
          <a:xfrm>
            <a:off x="4297650" y="4832975"/>
            <a:ext cx="548700" cy="310500"/>
          </a:xfrm>
        </p:spPr>
        <p:txBody>
          <a:bodyPr/>
          <a:lstStyle/>
          <a:p>
            <a:pPr marL="0" lvl="0" indent="0" algn="ctr" rtl="0">
              <a:spcBef>
                <a:spcPts val="0"/>
              </a:spcBef>
              <a:spcAft>
                <a:spcPts val="0"/>
              </a:spcAft>
              <a:buNone/>
            </a:pPr>
            <a:fld id="{00000000-1234-1234-1234-123412341234}" type="slidenum">
              <a:rPr lang="en" smtClean="0"/>
              <a:t>22</a:t>
            </a:fld>
            <a:endParaRPr lang="en"/>
          </a:p>
        </p:txBody>
      </p:sp>
      <p:sp>
        <p:nvSpPr>
          <p:cNvPr id="7" name="Google Shape;289;p33">
            <a:extLst>
              <a:ext uri="{FF2B5EF4-FFF2-40B4-BE49-F238E27FC236}">
                <a16:creationId xmlns:a16="http://schemas.microsoft.com/office/drawing/2014/main" id="{2754B5F7-D1F6-F4CB-6CC7-12E4566B5771}"/>
              </a:ext>
            </a:extLst>
          </p:cNvPr>
          <p:cNvSpPr/>
          <p:nvPr/>
        </p:nvSpPr>
        <p:spPr>
          <a:xfrm>
            <a:off x="841385" y="671331"/>
            <a:ext cx="7461229" cy="4749049"/>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alpha val="11150"/>
            </a:srgbClr>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niglet"/>
              <a:ea typeface="Sniglet"/>
              <a:cs typeface="Sniglet"/>
              <a:sym typeface="Sniglet"/>
            </a:endParaRPr>
          </a:p>
        </p:txBody>
      </p:sp>
      <p:pic>
        <p:nvPicPr>
          <p:cNvPr id="4" name="Picture 3">
            <a:extLst>
              <a:ext uri="{FF2B5EF4-FFF2-40B4-BE49-F238E27FC236}">
                <a16:creationId xmlns:a16="http://schemas.microsoft.com/office/drawing/2014/main" id="{875A7D48-6540-46E4-8C6D-5A146342A266}"/>
              </a:ext>
            </a:extLst>
          </p:cNvPr>
          <p:cNvPicPr>
            <a:picLocks noChangeAspect="1"/>
          </p:cNvPicPr>
          <p:nvPr/>
        </p:nvPicPr>
        <p:blipFill>
          <a:blip r:embed="rId2"/>
          <a:stretch>
            <a:fillRect/>
          </a:stretch>
        </p:blipFill>
        <p:spPr>
          <a:xfrm>
            <a:off x="1111169" y="880841"/>
            <a:ext cx="6863788" cy="3591328"/>
          </a:xfrm>
          <a:prstGeom prst="rect">
            <a:avLst/>
          </a:prstGeom>
        </p:spPr>
      </p:pic>
    </p:spTree>
    <p:extLst>
      <p:ext uri="{BB962C8B-B14F-4D97-AF65-F5344CB8AC3E}">
        <p14:creationId xmlns:p14="http://schemas.microsoft.com/office/powerpoint/2010/main" val="3122929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81E069F6-83A5-8CEE-F7AE-973B206F8FDD}"/>
              </a:ext>
            </a:extLst>
          </p:cNvPr>
          <p:cNvSpPr>
            <a:spLocks noGrp="1"/>
          </p:cNvSpPr>
          <p:nvPr>
            <p:ph type="title"/>
          </p:nvPr>
        </p:nvSpPr>
        <p:spPr>
          <a:xfrm>
            <a:off x="-12000" y="23441"/>
            <a:ext cx="9156000" cy="857400"/>
          </a:xfrm>
        </p:spPr>
        <p:txBody>
          <a:bodyPr/>
          <a:lstStyle/>
          <a:p>
            <a:r>
              <a:rPr lang="en-US">
                <a:latin typeface="iCiel Cucho" pitchFamily="50" charset="0"/>
                <a:cs typeface="iCiel Cucho" pitchFamily="50" charset="0"/>
              </a:rPr>
              <a:t>Chương 4: Tổng kết</a:t>
            </a:r>
          </a:p>
        </p:txBody>
      </p:sp>
      <p:sp>
        <p:nvSpPr>
          <p:cNvPr id="6" name="Slide Number Placeholder 2">
            <a:extLst>
              <a:ext uri="{FF2B5EF4-FFF2-40B4-BE49-F238E27FC236}">
                <a16:creationId xmlns:a16="http://schemas.microsoft.com/office/drawing/2014/main" id="{9FCA7587-3B47-D487-6F1D-B89AFBE62EC5}"/>
              </a:ext>
            </a:extLst>
          </p:cNvPr>
          <p:cNvSpPr>
            <a:spLocks noGrp="1"/>
          </p:cNvSpPr>
          <p:nvPr>
            <p:ph type="sldNum" idx="12"/>
          </p:nvPr>
        </p:nvSpPr>
        <p:spPr>
          <a:xfrm>
            <a:off x="4297650" y="4832975"/>
            <a:ext cx="548700" cy="310500"/>
          </a:xfrm>
        </p:spPr>
        <p:txBody>
          <a:bodyPr/>
          <a:lstStyle/>
          <a:p>
            <a:pPr marL="0" lvl="0" indent="0" algn="ctr" rtl="0">
              <a:spcBef>
                <a:spcPts val="0"/>
              </a:spcBef>
              <a:spcAft>
                <a:spcPts val="0"/>
              </a:spcAft>
              <a:buNone/>
            </a:pPr>
            <a:fld id="{00000000-1234-1234-1234-123412341234}" type="slidenum">
              <a:rPr lang="en" smtClean="0"/>
              <a:t>23</a:t>
            </a:fld>
            <a:endParaRPr lang="en"/>
          </a:p>
        </p:txBody>
      </p:sp>
      <p:sp>
        <p:nvSpPr>
          <p:cNvPr id="8" name="Text Placeholder 9">
            <a:extLst>
              <a:ext uri="{FF2B5EF4-FFF2-40B4-BE49-F238E27FC236}">
                <a16:creationId xmlns:a16="http://schemas.microsoft.com/office/drawing/2014/main" id="{BEE41DEA-8A11-4B74-98B4-B5EEEBEF6F8F}"/>
              </a:ext>
            </a:extLst>
          </p:cNvPr>
          <p:cNvSpPr>
            <a:spLocks noGrp="1"/>
          </p:cNvSpPr>
          <p:nvPr>
            <p:ph type="body" idx="1"/>
          </p:nvPr>
        </p:nvSpPr>
        <p:spPr>
          <a:xfrm>
            <a:off x="457175" y="880841"/>
            <a:ext cx="8229600" cy="2070703"/>
          </a:xfrm>
        </p:spPr>
        <p:txBody>
          <a:bodyPr/>
          <a:lstStyle/>
          <a:p>
            <a:r>
              <a:rPr lang="en-US">
                <a:latin typeface="iCiel Cucho" pitchFamily="50" charset="0"/>
                <a:cs typeface="iCiel Cucho" pitchFamily="50" charset="0"/>
              </a:rPr>
              <a:t>Chương trình đã có thể truyền dũ liệu từ web vào model và đưa ra được kết quả dự đoán.</a:t>
            </a:r>
          </a:p>
          <a:p>
            <a:r>
              <a:rPr lang="en-US">
                <a:latin typeface="iCiel Cucho" pitchFamily="50" charset="0"/>
                <a:cs typeface="iCiel Cucho" pitchFamily="50" charset="0"/>
              </a:rPr>
              <a:t>Có tốc độ nhanh, không bị gián đoạn.</a:t>
            </a:r>
          </a:p>
          <a:p>
            <a:r>
              <a:rPr lang="en-US">
                <a:latin typeface="iCiel Cucho" pitchFamily="50" charset="0"/>
                <a:cs typeface="iCiel Cucho" pitchFamily="50" charset="0"/>
              </a:rPr>
              <a:t>Giao diện thân thiện, dễ dàng sử dụng.</a:t>
            </a:r>
          </a:p>
          <a:p>
            <a:endParaRPr lang="en-US">
              <a:latin typeface="iCiel Cucho" pitchFamily="50" charset="0"/>
              <a:cs typeface="iCiel Cucho" pitchFamily="50" charset="0"/>
            </a:endParaRPr>
          </a:p>
          <a:p>
            <a:endParaRPr lang="en-US">
              <a:latin typeface="iCiel Cucho" pitchFamily="50" charset="0"/>
              <a:cs typeface="iCiel Cucho" pitchFamily="50" charset="0"/>
            </a:endParaRPr>
          </a:p>
        </p:txBody>
      </p:sp>
    </p:spTree>
    <p:extLst>
      <p:ext uri="{BB962C8B-B14F-4D97-AF65-F5344CB8AC3E}">
        <p14:creationId xmlns:p14="http://schemas.microsoft.com/office/powerpoint/2010/main" val="3781246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81E069F6-83A5-8CEE-F7AE-973B206F8FDD}"/>
              </a:ext>
            </a:extLst>
          </p:cNvPr>
          <p:cNvSpPr>
            <a:spLocks noGrp="1"/>
          </p:cNvSpPr>
          <p:nvPr>
            <p:ph type="title"/>
          </p:nvPr>
        </p:nvSpPr>
        <p:spPr>
          <a:xfrm>
            <a:off x="-12000" y="23441"/>
            <a:ext cx="9156000" cy="857400"/>
          </a:xfrm>
        </p:spPr>
        <p:txBody>
          <a:bodyPr/>
          <a:lstStyle/>
          <a:p>
            <a:r>
              <a:rPr lang="en-US">
                <a:latin typeface="iCiel Cucho" pitchFamily="50" charset="0"/>
                <a:cs typeface="iCiel Cucho" pitchFamily="50" charset="0"/>
              </a:rPr>
              <a:t>Chương 4: Tổng kết</a:t>
            </a:r>
          </a:p>
        </p:txBody>
      </p:sp>
      <p:sp>
        <p:nvSpPr>
          <p:cNvPr id="6" name="Slide Number Placeholder 2">
            <a:extLst>
              <a:ext uri="{FF2B5EF4-FFF2-40B4-BE49-F238E27FC236}">
                <a16:creationId xmlns:a16="http://schemas.microsoft.com/office/drawing/2014/main" id="{9FCA7587-3B47-D487-6F1D-B89AFBE62EC5}"/>
              </a:ext>
            </a:extLst>
          </p:cNvPr>
          <p:cNvSpPr>
            <a:spLocks noGrp="1"/>
          </p:cNvSpPr>
          <p:nvPr>
            <p:ph type="sldNum" idx="12"/>
          </p:nvPr>
        </p:nvSpPr>
        <p:spPr>
          <a:xfrm>
            <a:off x="4297650" y="4832975"/>
            <a:ext cx="548700" cy="310500"/>
          </a:xfrm>
        </p:spPr>
        <p:txBody>
          <a:bodyPr/>
          <a:lstStyle/>
          <a:p>
            <a:pPr marL="0" lvl="0" indent="0" algn="ctr" rtl="0">
              <a:spcBef>
                <a:spcPts val="0"/>
              </a:spcBef>
              <a:spcAft>
                <a:spcPts val="0"/>
              </a:spcAft>
              <a:buNone/>
            </a:pPr>
            <a:fld id="{00000000-1234-1234-1234-123412341234}" type="slidenum">
              <a:rPr lang="en" smtClean="0"/>
              <a:t>24</a:t>
            </a:fld>
            <a:endParaRPr lang="en"/>
          </a:p>
        </p:txBody>
      </p:sp>
      <p:sp>
        <p:nvSpPr>
          <p:cNvPr id="8" name="Text Placeholder 9">
            <a:extLst>
              <a:ext uri="{FF2B5EF4-FFF2-40B4-BE49-F238E27FC236}">
                <a16:creationId xmlns:a16="http://schemas.microsoft.com/office/drawing/2014/main" id="{BEE41DEA-8A11-4B74-98B4-B5EEEBEF6F8F}"/>
              </a:ext>
            </a:extLst>
          </p:cNvPr>
          <p:cNvSpPr>
            <a:spLocks noGrp="1"/>
          </p:cNvSpPr>
          <p:nvPr>
            <p:ph type="body" idx="1"/>
          </p:nvPr>
        </p:nvSpPr>
        <p:spPr>
          <a:xfrm>
            <a:off x="457175" y="880842"/>
            <a:ext cx="8229600" cy="1885508"/>
          </a:xfrm>
        </p:spPr>
        <p:txBody>
          <a:bodyPr/>
          <a:lstStyle/>
          <a:p>
            <a:r>
              <a:rPr lang="vi-VN">
                <a:latin typeface="iCiel Cucho" pitchFamily="50" charset="0"/>
                <a:cs typeface="iCiel Cucho" pitchFamily="50" charset="0"/>
              </a:rPr>
              <a:t>Độ sai lệch vẫn còn hơi lớn.</a:t>
            </a:r>
          </a:p>
          <a:p>
            <a:r>
              <a:rPr lang="vi-VN">
                <a:latin typeface="iCiel Cucho" pitchFamily="50" charset="0"/>
                <a:cs typeface="iCiel Cucho" pitchFamily="50" charset="0"/>
              </a:rPr>
              <a:t>Dữ liệu còn ít.</a:t>
            </a:r>
          </a:p>
          <a:p>
            <a:r>
              <a:rPr lang="vi-VN">
                <a:latin typeface="iCiel Cucho" pitchFamily="50" charset="0"/>
                <a:cs typeface="iCiel Cucho" pitchFamily="50" charset="0"/>
              </a:rPr>
              <a:t>Dữ liệu còn hơi ít thuộc tính.</a:t>
            </a:r>
          </a:p>
          <a:p>
            <a:endParaRPr lang="en-US">
              <a:latin typeface="iCiel Cucho" pitchFamily="50" charset="0"/>
              <a:cs typeface="iCiel Cucho" pitchFamily="50" charset="0"/>
            </a:endParaRPr>
          </a:p>
          <a:p>
            <a:endParaRPr lang="en-US">
              <a:latin typeface="iCiel Cucho" pitchFamily="50" charset="0"/>
              <a:cs typeface="iCiel Cucho" pitchFamily="50" charset="0"/>
            </a:endParaRPr>
          </a:p>
        </p:txBody>
      </p:sp>
    </p:spTree>
    <p:extLst>
      <p:ext uri="{BB962C8B-B14F-4D97-AF65-F5344CB8AC3E}">
        <p14:creationId xmlns:p14="http://schemas.microsoft.com/office/powerpoint/2010/main" val="3827071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4"/>
          <p:cNvSpPr txBox="1">
            <a:spLocks noGrp="1"/>
          </p:cNvSpPr>
          <p:nvPr>
            <p:ph type="ctrTitle" idx="4294967295"/>
          </p:nvPr>
        </p:nvSpPr>
        <p:spPr>
          <a:xfrm>
            <a:off x="1822500" y="1202350"/>
            <a:ext cx="54570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thanks!</a:t>
            </a:r>
            <a:endParaRPr sz="4800"/>
          </a:p>
        </p:txBody>
      </p:sp>
      <p:sp>
        <p:nvSpPr>
          <p:cNvPr id="298" name="Google Shape;298;p34"/>
          <p:cNvSpPr txBox="1">
            <a:spLocks noGrp="1"/>
          </p:cNvSpPr>
          <p:nvPr>
            <p:ph type="subTitle" idx="4294967295"/>
          </p:nvPr>
        </p:nvSpPr>
        <p:spPr>
          <a:xfrm>
            <a:off x="1275150" y="2376679"/>
            <a:ext cx="6593700" cy="23271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a:t>Any questions?</a:t>
            </a:r>
            <a:endParaRPr sz="3600"/>
          </a:p>
          <a:p>
            <a:pPr marL="0" lvl="0" indent="0" algn="ctr" rtl="0">
              <a:spcBef>
                <a:spcPts val="600"/>
              </a:spcBef>
              <a:spcAft>
                <a:spcPts val="0"/>
              </a:spcAft>
              <a:buNone/>
            </a:pPr>
            <a:endParaRPr>
              <a:solidFill>
                <a:schemeClr val="lt1"/>
              </a:solidFill>
            </a:endParaRPr>
          </a:p>
        </p:txBody>
      </p:sp>
      <p:sp>
        <p:nvSpPr>
          <p:cNvPr id="299" name="Google Shape;299;p34"/>
          <p:cNvSpPr/>
          <p:nvPr/>
        </p:nvSpPr>
        <p:spPr>
          <a:xfrm>
            <a:off x="4207274" y="603475"/>
            <a:ext cx="687464" cy="691590"/>
          </a:xfrm>
          <a:custGeom>
            <a:avLst/>
            <a:gdLst/>
            <a:ahLst/>
            <a:cxnLst/>
            <a:rect l="l" t="t" r="r" b="b"/>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3799402" y="2051575"/>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25</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22DFE-E62F-32BA-4AC5-98DF84B90651}"/>
              </a:ext>
            </a:extLst>
          </p:cNvPr>
          <p:cNvSpPr>
            <a:spLocks noGrp="1"/>
          </p:cNvSpPr>
          <p:nvPr>
            <p:ph type="title"/>
          </p:nvPr>
        </p:nvSpPr>
        <p:spPr/>
        <p:txBody>
          <a:bodyPr/>
          <a:lstStyle/>
          <a:p>
            <a:r>
              <a:rPr lang="en-US">
                <a:latin typeface="iCiel Cucho" pitchFamily="50" charset="0"/>
                <a:cs typeface="iCiel Cucho" pitchFamily="50" charset="0"/>
              </a:rPr>
              <a:t>Chương 1: </a:t>
            </a:r>
            <a:r>
              <a:rPr lang="en-US" sz="2800">
                <a:solidFill>
                  <a:srgbClr val="FFFFFF"/>
                </a:solidFill>
                <a:latin typeface="iCiel Cucho" pitchFamily="50" charset="0"/>
                <a:ea typeface="Sniglet"/>
                <a:cs typeface="iCiel Cucho" pitchFamily="50" charset="0"/>
                <a:sym typeface="Sniglet"/>
              </a:rPr>
              <a:t>Giới thiệu chung</a:t>
            </a:r>
            <a:endParaRPr lang="en-US">
              <a:latin typeface="iCiel Cucho" pitchFamily="50" charset="0"/>
              <a:cs typeface="iCiel Cucho" pitchFamily="50" charset="0"/>
            </a:endParaRPr>
          </a:p>
        </p:txBody>
      </p:sp>
      <p:sp>
        <p:nvSpPr>
          <p:cNvPr id="3" name="Text Placeholder 2">
            <a:extLst>
              <a:ext uri="{FF2B5EF4-FFF2-40B4-BE49-F238E27FC236}">
                <a16:creationId xmlns:a16="http://schemas.microsoft.com/office/drawing/2014/main" id="{49A8CA13-2AB6-EB0D-D4A7-2A5216CD2931}"/>
              </a:ext>
            </a:extLst>
          </p:cNvPr>
          <p:cNvSpPr>
            <a:spLocks noGrp="1"/>
          </p:cNvSpPr>
          <p:nvPr>
            <p:ph type="body" idx="1"/>
          </p:nvPr>
        </p:nvSpPr>
        <p:spPr/>
        <p:txBody>
          <a:bodyPr/>
          <a:lstStyle/>
          <a:p>
            <a:r>
              <a:rPr lang="en-US">
                <a:latin typeface="iCiel Cucho" pitchFamily="50" charset="0"/>
                <a:cs typeface="iCiel Cucho" pitchFamily="50" charset="0"/>
              </a:rPr>
              <a:t>Đoán giá là gì?</a:t>
            </a:r>
          </a:p>
          <a:p>
            <a:r>
              <a:rPr lang="en-US">
                <a:latin typeface="iCiel Cucho" pitchFamily="50" charset="0"/>
                <a:cs typeface="iCiel Cucho" pitchFamily="50" charset="0"/>
              </a:rPr>
              <a:t>Ứng dụng</a:t>
            </a:r>
          </a:p>
          <a:p>
            <a:r>
              <a:rPr lang="en-US">
                <a:latin typeface="iCiel Cucho" pitchFamily="50" charset="0"/>
                <a:cs typeface="iCiel Cucho" pitchFamily="50" charset="0"/>
              </a:rPr>
              <a:t>Công nghệ</a:t>
            </a:r>
          </a:p>
          <a:p>
            <a:r>
              <a:rPr lang="en-US">
                <a:latin typeface="iCiel Cucho" pitchFamily="50" charset="0"/>
                <a:cs typeface="iCiel Cucho" pitchFamily="50" charset="0"/>
              </a:rPr>
              <a:t>Áp dụng</a:t>
            </a:r>
          </a:p>
          <a:p>
            <a:endParaRPr lang="en-US">
              <a:latin typeface="iCiel Cucho" pitchFamily="50" charset="0"/>
              <a:cs typeface="iCiel Cucho" pitchFamily="50" charset="0"/>
            </a:endParaRPr>
          </a:p>
        </p:txBody>
      </p:sp>
      <p:sp>
        <p:nvSpPr>
          <p:cNvPr id="4" name="Slide Number Placeholder 3">
            <a:extLst>
              <a:ext uri="{FF2B5EF4-FFF2-40B4-BE49-F238E27FC236}">
                <a16:creationId xmlns:a16="http://schemas.microsoft.com/office/drawing/2014/main" id="{D58C32B4-5420-97F8-0F05-F2401F6B92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324475024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287C65-4039-8076-BC5B-6F659F4ED1AE}"/>
              </a:ext>
            </a:extLst>
          </p:cNvPr>
          <p:cNvSpPr>
            <a:spLocks noGrp="1"/>
          </p:cNvSpPr>
          <p:nvPr>
            <p:ph type="title"/>
          </p:nvPr>
        </p:nvSpPr>
        <p:spPr/>
        <p:txBody>
          <a:bodyPr/>
          <a:lstStyle/>
          <a:p>
            <a:r>
              <a:rPr lang="en-US" sz="3200">
                <a:latin typeface="iCiel Cucho" pitchFamily="50" charset="0"/>
                <a:cs typeface="iCiel Cucho" pitchFamily="50" charset="0"/>
              </a:rPr>
              <a:t>Đoán giá là gì?</a:t>
            </a:r>
          </a:p>
        </p:txBody>
      </p:sp>
      <p:sp>
        <p:nvSpPr>
          <p:cNvPr id="10" name="Text Placeholder 9">
            <a:extLst>
              <a:ext uri="{FF2B5EF4-FFF2-40B4-BE49-F238E27FC236}">
                <a16:creationId xmlns:a16="http://schemas.microsoft.com/office/drawing/2014/main" id="{4C593A8C-ADA8-5974-2050-A0EF261A41A9}"/>
              </a:ext>
            </a:extLst>
          </p:cNvPr>
          <p:cNvSpPr>
            <a:spLocks noGrp="1"/>
          </p:cNvSpPr>
          <p:nvPr>
            <p:ph type="body" idx="1"/>
          </p:nvPr>
        </p:nvSpPr>
        <p:spPr>
          <a:xfrm>
            <a:off x="457175" y="1956805"/>
            <a:ext cx="8229600" cy="1754726"/>
          </a:xfrm>
        </p:spPr>
        <p:txBody>
          <a:bodyPr/>
          <a:lstStyle/>
          <a:p>
            <a:r>
              <a:rPr lang="vi-VN">
                <a:latin typeface="iCiel Cucho" pitchFamily="50" charset="0"/>
                <a:cs typeface="iCiel Cucho" pitchFamily="50" charset="0"/>
              </a:rPr>
              <a:t>"Đoán giá" có thể ám chỉ việc ước lượng hoặc dự đoán giá trị của một sản phẩm, tài sản hoặc dịch vụ. </a:t>
            </a:r>
            <a:endParaRPr lang="en-US">
              <a:latin typeface="iCiel Cucho" pitchFamily="50" charset="0"/>
              <a:cs typeface="iCiel Cucho" pitchFamily="50" charset="0"/>
            </a:endParaRPr>
          </a:p>
          <a:p>
            <a:r>
              <a:rPr lang="vi-VN">
                <a:latin typeface="iCiel Cucho" pitchFamily="50" charset="0"/>
                <a:cs typeface="iCiel Cucho" pitchFamily="50" charset="0"/>
              </a:rPr>
              <a:t>Các phương pháp và kỹ thuật trong việc đoán giá có thể được áp dụng từ nhiều lĩnh vực, bao gồm kinh tế, tài chính, bất động sản, hàng hóa và các thị trường tài sản khác.</a:t>
            </a:r>
            <a:endParaRPr lang="en-US">
              <a:latin typeface="iCiel Cucho" pitchFamily="50" charset="0"/>
              <a:cs typeface="iCiel Cucho" pitchFamily="50" charset="0"/>
            </a:endParaRPr>
          </a:p>
        </p:txBody>
      </p:sp>
      <p:sp>
        <p:nvSpPr>
          <p:cNvPr id="4" name="Slide Number Placeholder 3">
            <a:extLst>
              <a:ext uri="{FF2B5EF4-FFF2-40B4-BE49-F238E27FC236}">
                <a16:creationId xmlns:a16="http://schemas.microsoft.com/office/drawing/2014/main" id="{6B06A587-AF2F-9024-E6EB-348DE5F4F20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34507820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287C65-4039-8076-BC5B-6F659F4ED1AE}"/>
              </a:ext>
            </a:extLst>
          </p:cNvPr>
          <p:cNvSpPr>
            <a:spLocks noGrp="1"/>
          </p:cNvSpPr>
          <p:nvPr>
            <p:ph type="title"/>
          </p:nvPr>
        </p:nvSpPr>
        <p:spPr>
          <a:xfrm>
            <a:off x="-12000" y="603510"/>
            <a:ext cx="9156000" cy="857400"/>
          </a:xfrm>
        </p:spPr>
        <p:txBody>
          <a:bodyPr/>
          <a:lstStyle/>
          <a:p>
            <a:r>
              <a:rPr lang="en-US" sz="3200">
                <a:latin typeface="iCiel Cucho" pitchFamily="50" charset="0"/>
                <a:cs typeface="iCiel Cucho" pitchFamily="50" charset="0"/>
              </a:rPr>
              <a:t>Ứng dụng</a:t>
            </a:r>
          </a:p>
        </p:txBody>
      </p:sp>
      <p:sp>
        <p:nvSpPr>
          <p:cNvPr id="10" name="Text Placeholder 9">
            <a:extLst>
              <a:ext uri="{FF2B5EF4-FFF2-40B4-BE49-F238E27FC236}">
                <a16:creationId xmlns:a16="http://schemas.microsoft.com/office/drawing/2014/main" id="{4C593A8C-ADA8-5974-2050-A0EF261A41A9}"/>
              </a:ext>
            </a:extLst>
          </p:cNvPr>
          <p:cNvSpPr>
            <a:spLocks noGrp="1"/>
          </p:cNvSpPr>
          <p:nvPr>
            <p:ph type="body" idx="1"/>
          </p:nvPr>
        </p:nvSpPr>
        <p:spPr>
          <a:xfrm>
            <a:off x="457175" y="1702161"/>
            <a:ext cx="8229600" cy="2071185"/>
          </a:xfrm>
        </p:spPr>
        <p:txBody>
          <a:bodyPr/>
          <a:lstStyle/>
          <a:p>
            <a:r>
              <a:rPr lang="vi-VN">
                <a:latin typeface="iCiel Cucho" pitchFamily="50" charset="0"/>
                <a:cs typeface="iCiel Cucho" pitchFamily="50" charset="0"/>
              </a:rPr>
              <a:t>Tài chính và chứng khoán</a:t>
            </a:r>
            <a:r>
              <a:rPr lang="en-US">
                <a:latin typeface="iCiel Cucho" pitchFamily="50" charset="0"/>
                <a:cs typeface="iCiel Cucho" pitchFamily="50" charset="0"/>
              </a:rPr>
              <a:t>.</a:t>
            </a:r>
          </a:p>
          <a:p>
            <a:r>
              <a:rPr lang="en-US">
                <a:latin typeface="iCiel Cucho" pitchFamily="50" charset="0"/>
                <a:cs typeface="iCiel Cucho" pitchFamily="50" charset="0"/>
              </a:rPr>
              <a:t>Bất động sản.</a:t>
            </a:r>
          </a:p>
          <a:p>
            <a:r>
              <a:rPr lang="vi-VN">
                <a:latin typeface="iCiel Cucho" pitchFamily="50" charset="0"/>
                <a:cs typeface="iCiel Cucho" pitchFamily="50" charset="0"/>
              </a:rPr>
              <a:t>Thương mại điện tử</a:t>
            </a:r>
            <a:r>
              <a:rPr lang="en-US">
                <a:latin typeface="iCiel Cucho" pitchFamily="50" charset="0"/>
                <a:cs typeface="iCiel Cucho" pitchFamily="50" charset="0"/>
              </a:rPr>
              <a:t>.</a:t>
            </a:r>
          </a:p>
          <a:p>
            <a:r>
              <a:rPr lang="en-US">
                <a:latin typeface="iCiel Cucho" pitchFamily="50" charset="0"/>
                <a:cs typeface="iCiel Cucho" pitchFamily="50" charset="0"/>
              </a:rPr>
              <a:t>Ngành y tế.</a:t>
            </a:r>
          </a:p>
          <a:p>
            <a:r>
              <a:rPr lang="en-US">
                <a:latin typeface="iCiel Cucho" pitchFamily="50" charset="0"/>
                <a:cs typeface="iCiel Cucho" pitchFamily="50" charset="0"/>
              </a:rPr>
              <a:t>Du lịch và khách sạn.</a:t>
            </a:r>
          </a:p>
        </p:txBody>
      </p:sp>
      <p:sp>
        <p:nvSpPr>
          <p:cNvPr id="4" name="Slide Number Placeholder 3">
            <a:extLst>
              <a:ext uri="{FF2B5EF4-FFF2-40B4-BE49-F238E27FC236}">
                <a16:creationId xmlns:a16="http://schemas.microsoft.com/office/drawing/2014/main" id="{6B06A587-AF2F-9024-E6EB-348DE5F4F20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5001327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287C65-4039-8076-BC5B-6F659F4ED1AE}"/>
              </a:ext>
            </a:extLst>
          </p:cNvPr>
          <p:cNvSpPr>
            <a:spLocks noGrp="1"/>
          </p:cNvSpPr>
          <p:nvPr>
            <p:ph type="title"/>
          </p:nvPr>
        </p:nvSpPr>
        <p:spPr>
          <a:xfrm>
            <a:off x="-12000" y="603510"/>
            <a:ext cx="9156000" cy="857400"/>
          </a:xfrm>
        </p:spPr>
        <p:txBody>
          <a:bodyPr/>
          <a:lstStyle/>
          <a:p>
            <a:r>
              <a:rPr lang="en-US" sz="3200">
                <a:latin typeface="iCiel Cucho" pitchFamily="50" charset="0"/>
                <a:cs typeface="iCiel Cucho" pitchFamily="50" charset="0"/>
              </a:rPr>
              <a:t>Công nghệ</a:t>
            </a:r>
          </a:p>
        </p:txBody>
      </p:sp>
      <p:sp>
        <p:nvSpPr>
          <p:cNvPr id="10" name="Text Placeholder 9">
            <a:extLst>
              <a:ext uri="{FF2B5EF4-FFF2-40B4-BE49-F238E27FC236}">
                <a16:creationId xmlns:a16="http://schemas.microsoft.com/office/drawing/2014/main" id="{4C593A8C-ADA8-5974-2050-A0EF261A41A9}"/>
              </a:ext>
            </a:extLst>
          </p:cNvPr>
          <p:cNvSpPr>
            <a:spLocks noGrp="1"/>
          </p:cNvSpPr>
          <p:nvPr>
            <p:ph type="body" idx="1"/>
          </p:nvPr>
        </p:nvSpPr>
        <p:spPr>
          <a:xfrm>
            <a:off x="457175" y="1702161"/>
            <a:ext cx="8229600" cy="2071185"/>
          </a:xfrm>
        </p:spPr>
        <p:txBody>
          <a:bodyPr/>
          <a:lstStyle/>
          <a:p>
            <a:r>
              <a:rPr lang="vi-VN">
                <a:latin typeface="iCiel Cucho" pitchFamily="50" charset="0"/>
                <a:cs typeface="iCiel Cucho" pitchFamily="50" charset="0"/>
              </a:rPr>
              <a:t>Học máy (Machine Learning)</a:t>
            </a:r>
            <a:r>
              <a:rPr lang="en-US">
                <a:latin typeface="iCiel Cucho" pitchFamily="50" charset="0"/>
                <a:cs typeface="iCiel Cucho" pitchFamily="50" charset="0"/>
              </a:rPr>
              <a:t> </a:t>
            </a:r>
          </a:p>
          <a:p>
            <a:r>
              <a:rPr lang="en-US">
                <a:latin typeface="iCiel Cucho" pitchFamily="50" charset="0"/>
                <a:cs typeface="iCiel Cucho" pitchFamily="50" charset="0"/>
              </a:rPr>
              <a:t>Học sâu (Deep Learning)</a:t>
            </a:r>
          </a:p>
          <a:p>
            <a:r>
              <a:rPr lang="fr-FR">
                <a:latin typeface="iCiel Cucho" pitchFamily="50" charset="0"/>
                <a:cs typeface="iCiel Cucho" pitchFamily="50" charset="0"/>
              </a:rPr>
              <a:t>Kỹ thuật tăng cường (Ensemble Techniques)</a:t>
            </a:r>
          </a:p>
          <a:p>
            <a:r>
              <a:rPr lang="en-US">
                <a:latin typeface="iCiel Cucho" pitchFamily="50" charset="0"/>
                <a:cs typeface="iCiel Cucho" pitchFamily="50" charset="0"/>
              </a:rPr>
              <a:t>Xử lý ngôn ngữ tự nhiên (Natural Language Processing - NLP)</a:t>
            </a:r>
          </a:p>
          <a:p>
            <a:r>
              <a:rPr lang="vi-VN">
                <a:latin typeface="iCiel Cucho" pitchFamily="50" charset="0"/>
                <a:cs typeface="iCiel Cucho" pitchFamily="50" charset="0"/>
              </a:rPr>
              <a:t>Kỹ thuật trích xuất đặc trưng (Feature Extraction)</a:t>
            </a:r>
            <a:endParaRPr lang="en-US">
              <a:latin typeface="iCiel Cucho" pitchFamily="50" charset="0"/>
              <a:cs typeface="iCiel Cucho" pitchFamily="50" charset="0"/>
            </a:endParaRPr>
          </a:p>
        </p:txBody>
      </p:sp>
      <p:sp>
        <p:nvSpPr>
          <p:cNvPr id="4" name="Slide Number Placeholder 3">
            <a:extLst>
              <a:ext uri="{FF2B5EF4-FFF2-40B4-BE49-F238E27FC236}">
                <a16:creationId xmlns:a16="http://schemas.microsoft.com/office/drawing/2014/main" id="{6B06A587-AF2F-9024-E6EB-348DE5F4F20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14021005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287C65-4039-8076-BC5B-6F659F4ED1AE}"/>
              </a:ext>
            </a:extLst>
          </p:cNvPr>
          <p:cNvSpPr>
            <a:spLocks noGrp="1"/>
          </p:cNvSpPr>
          <p:nvPr>
            <p:ph type="title"/>
          </p:nvPr>
        </p:nvSpPr>
        <p:spPr>
          <a:xfrm>
            <a:off x="-12000" y="603510"/>
            <a:ext cx="9156000" cy="857400"/>
          </a:xfrm>
        </p:spPr>
        <p:txBody>
          <a:bodyPr/>
          <a:lstStyle/>
          <a:p>
            <a:r>
              <a:rPr lang="en-US" sz="3200">
                <a:latin typeface="iCiel Cucho" pitchFamily="50" charset="0"/>
                <a:cs typeface="iCiel Cucho" pitchFamily="50" charset="0"/>
              </a:rPr>
              <a:t>Áp dụng</a:t>
            </a:r>
          </a:p>
        </p:txBody>
      </p:sp>
      <p:sp>
        <p:nvSpPr>
          <p:cNvPr id="10" name="Text Placeholder 9">
            <a:extLst>
              <a:ext uri="{FF2B5EF4-FFF2-40B4-BE49-F238E27FC236}">
                <a16:creationId xmlns:a16="http://schemas.microsoft.com/office/drawing/2014/main" id="{4C593A8C-ADA8-5974-2050-A0EF261A41A9}"/>
              </a:ext>
            </a:extLst>
          </p:cNvPr>
          <p:cNvSpPr>
            <a:spLocks noGrp="1"/>
          </p:cNvSpPr>
          <p:nvPr>
            <p:ph type="body" idx="1"/>
          </p:nvPr>
        </p:nvSpPr>
        <p:spPr>
          <a:xfrm>
            <a:off x="457175" y="1702161"/>
            <a:ext cx="8229600" cy="2071185"/>
          </a:xfrm>
        </p:spPr>
        <p:txBody>
          <a:bodyPr/>
          <a:lstStyle/>
          <a:p>
            <a:r>
              <a:rPr lang="vi-VN">
                <a:latin typeface="iCiel Cucho" pitchFamily="50" charset="0"/>
                <a:cs typeface="iCiel Cucho" pitchFamily="50" charset="0"/>
              </a:rPr>
              <a:t>Đề tài “Dự đoán giá thuê chung cư khu vực Hà Nội” là một đề tài trong lĩnh vực bất động sản. </a:t>
            </a:r>
            <a:endParaRPr lang="en-US">
              <a:latin typeface="iCiel Cucho" pitchFamily="50" charset="0"/>
              <a:cs typeface="iCiel Cucho" pitchFamily="50" charset="0"/>
            </a:endParaRPr>
          </a:p>
          <a:p>
            <a:r>
              <a:rPr lang="vi-VN">
                <a:latin typeface="iCiel Cucho" pitchFamily="50" charset="0"/>
                <a:cs typeface="iCiel Cucho" pitchFamily="50" charset="0"/>
              </a:rPr>
              <a:t>Phương pháp được sử dụng để xây dựng mô hình đề sử dụng ở đây là Random Forest.</a:t>
            </a:r>
            <a:endParaRPr lang="en-US">
              <a:latin typeface="iCiel Cucho" pitchFamily="50" charset="0"/>
              <a:cs typeface="iCiel Cucho" pitchFamily="50" charset="0"/>
            </a:endParaRPr>
          </a:p>
        </p:txBody>
      </p:sp>
      <p:sp>
        <p:nvSpPr>
          <p:cNvPr id="4" name="Slide Number Placeholder 3">
            <a:extLst>
              <a:ext uri="{FF2B5EF4-FFF2-40B4-BE49-F238E27FC236}">
                <a16:creationId xmlns:a16="http://schemas.microsoft.com/office/drawing/2014/main" id="{6B06A587-AF2F-9024-E6EB-348DE5F4F20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6494820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22DFE-E62F-32BA-4AC5-98DF84B90651}"/>
              </a:ext>
            </a:extLst>
          </p:cNvPr>
          <p:cNvSpPr>
            <a:spLocks noGrp="1"/>
          </p:cNvSpPr>
          <p:nvPr>
            <p:ph type="title"/>
          </p:nvPr>
        </p:nvSpPr>
        <p:spPr/>
        <p:txBody>
          <a:bodyPr/>
          <a:lstStyle/>
          <a:p>
            <a:r>
              <a:rPr lang="en-US">
                <a:latin typeface="iCiel Cucho" pitchFamily="50" charset="0"/>
                <a:cs typeface="iCiel Cucho" pitchFamily="50" charset="0"/>
              </a:rPr>
              <a:t>Chương 2: Cơ sở lý thuyết</a:t>
            </a:r>
          </a:p>
        </p:txBody>
      </p:sp>
      <p:sp>
        <p:nvSpPr>
          <p:cNvPr id="3" name="Text Placeholder 2">
            <a:extLst>
              <a:ext uri="{FF2B5EF4-FFF2-40B4-BE49-F238E27FC236}">
                <a16:creationId xmlns:a16="http://schemas.microsoft.com/office/drawing/2014/main" id="{49A8CA13-2AB6-EB0D-D4A7-2A5216CD2931}"/>
              </a:ext>
            </a:extLst>
          </p:cNvPr>
          <p:cNvSpPr>
            <a:spLocks noGrp="1"/>
          </p:cNvSpPr>
          <p:nvPr>
            <p:ph type="body" idx="1"/>
          </p:nvPr>
        </p:nvSpPr>
        <p:spPr/>
        <p:txBody>
          <a:bodyPr/>
          <a:lstStyle/>
          <a:p>
            <a:r>
              <a:rPr lang="en-US">
                <a:latin typeface="iCiel Cucho" pitchFamily="50" charset="0"/>
                <a:cs typeface="iCiel Cucho" pitchFamily="50" charset="0"/>
              </a:rPr>
              <a:t>Xử lý dữ liệu.</a:t>
            </a:r>
          </a:p>
          <a:p>
            <a:pPr>
              <a:buFontTx/>
              <a:buChar char="-"/>
            </a:pPr>
            <a:r>
              <a:rPr lang="en-US">
                <a:latin typeface="iCiel Cucho" pitchFamily="50" charset="0"/>
                <a:cs typeface="iCiel Cucho" pitchFamily="50" charset="0"/>
              </a:rPr>
              <a:t>Crawl data.</a:t>
            </a:r>
          </a:p>
          <a:p>
            <a:pPr>
              <a:buFontTx/>
              <a:buChar char="-"/>
            </a:pPr>
            <a:r>
              <a:rPr lang="en-US">
                <a:latin typeface="iCiel Cucho" pitchFamily="50" charset="0"/>
                <a:cs typeface="iCiel Cucho" pitchFamily="50" charset="0"/>
              </a:rPr>
              <a:t>Xử lý dữ liệu trên Excel.</a:t>
            </a:r>
          </a:p>
          <a:p>
            <a:pPr>
              <a:buFontTx/>
              <a:buChar char="-"/>
            </a:pPr>
            <a:r>
              <a:rPr lang="en-US">
                <a:latin typeface="iCiel Cucho" pitchFamily="50" charset="0"/>
                <a:cs typeface="iCiel Cucho" pitchFamily="50" charset="0"/>
              </a:rPr>
              <a:t>Xử lý dữ liệu với Python.</a:t>
            </a:r>
          </a:p>
        </p:txBody>
      </p:sp>
      <p:sp>
        <p:nvSpPr>
          <p:cNvPr id="4" name="Slide Number Placeholder 3">
            <a:extLst>
              <a:ext uri="{FF2B5EF4-FFF2-40B4-BE49-F238E27FC236}">
                <a16:creationId xmlns:a16="http://schemas.microsoft.com/office/drawing/2014/main" id="{D58C32B4-5420-97F8-0F05-F2401F6B92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3474375687"/>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287C65-4039-8076-BC5B-6F659F4ED1AE}"/>
              </a:ext>
            </a:extLst>
          </p:cNvPr>
          <p:cNvSpPr>
            <a:spLocks noGrp="1"/>
          </p:cNvSpPr>
          <p:nvPr>
            <p:ph type="title"/>
          </p:nvPr>
        </p:nvSpPr>
        <p:spPr>
          <a:xfrm>
            <a:off x="-12000" y="70638"/>
            <a:ext cx="9156000" cy="857400"/>
          </a:xfrm>
        </p:spPr>
        <p:txBody>
          <a:bodyPr/>
          <a:lstStyle/>
          <a:p>
            <a:r>
              <a:rPr lang="en-US" sz="3200">
                <a:latin typeface="iCiel Cucho" pitchFamily="50" charset="0"/>
                <a:cs typeface="iCiel Cucho" pitchFamily="50" charset="0"/>
              </a:rPr>
              <a:t>Crawl data</a:t>
            </a:r>
          </a:p>
        </p:txBody>
      </p:sp>
      <p:sp>
        <p:nvSpPr>
          <p:cNvPr id="4" name="Slide Number Placeholder 3">
            <a:extLst>
              <a:ext uri="{FF2B5EF4-FFF2-40B4-BE49-F238E27FC236}">
                <a16:creationId xmlns:a16="http://schemas.microsoft.com/office/drawing/2014/main" id="{6B06A587-AF2F-9024-E6EB-348DE5F4F20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pic>
        <p:nvPicPr>
          <p:cNvPr id="5" name="Picture 4">
            <a:extLst>
              <a:ext uri="{FF2B5EF4-FFF2-40B4-BE49-F238E27FC236}">
                <a16:creationId xmlns:a16="http://schemas.microsoft.com/office/drawing/2014/main" id="{D1DD27DC-7C54-4316-9312-DC64880AB4E3}"/>
              </a:ext>
            </a:extLst>
          </p:cNvPr>
          <p:cNvPicPr/>
          <p:nvPr/>
        </p:nvPicPr>
        <p:blipFill>
          <a:blip r:embed="rId3"/>
          <a:stretch>
            <a:fillRect/>
          </a:stretch>
        </p:blipFill>
        <p:spPr>
          <a:xfrm>
            <a:off x="1155720" y="928038"/>
            <a:ext cx="6934984" cy="3716124"/>
          </a:xfrm>
          <a:prstGeom prst="rect">
            <a:avLst/>
          </a:prstGeom>
        </p:spPr>
      </p:pic>
    </p:spTree>
    <p:extLst>
      <p:ext uri="{BB962C8B-B14F-4D97-AF65-F5344CB8AC3E}">
        <p14:creationId xmlns:p14="http://schemas.microsoft.com/office/powerpoint/2010/main" val="11384659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Ursu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384</TotalTime>
  <Words>1961</Words>
  <Application>Microsoft Office PowerPoint</Application>
  <PresentationFormat>On-screen Show (16:9)</PresentationFormat>
  <Paragraphs>113</Paragraphs>
  <Slides>25</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iCiel Cucho</vt:lpstr>
      <vt:lpstr>Sniglet</vt:lpstr>
      <vt:lpstr>Arial</vt:lpstr>
      <vt:lpstr>Times New Roman</vt:lpstr>
      <vt:lpstr>Söhne</vt:lpstr>
      <vt:lpstr>Symbol</vt:lpstr>
      <vt:lpstr>Calibri</vt:lpstr>
      <vt:lpstr>Walter Turncoat</vt:lpstr>
      <vt:lpstr>Ursula template</vt:lpstr>
      <vt:lpstr>Đề tài: Dự đoán giá thuê chung cư khu vực Hà Nội</vt:lpstr>
      <vt:lpstr>Đề tài: Dự đoán giá thuê chung cư khu vực Hà Nội</vt:lpstr>
      <vt:lpstr>Chương 1: Giới thiệu chung</vt:lpstr>
      <vt:lpstr>Đoán giá là gì?</vt:lpstr>
      <vt:lpstr>Ứng dụng</vt:lpstr>
      <vt:lpstr>Công nghệ</vt:lpstr>
      <vt:lpstr>Áp dụng</vt:lpstr>
      <vt:lpstr>Chương 2: Cơ sở lý thuyết</vt:lpstr>
      <vt:lpstr>Crawl data</vt:lpstr>
      <vt:lpstr>Xử lý dữ liệu trên Excel</vt:lpstr>
      <vt:lpstr>Xử lý dữ liệu trên Excel</vt:lpstr>
      <vt:lpstr>Xử lý dữ liệu với Python</vt:lpstr>
      <vt:lpstr>Xử lý dữ liệu với Python</vt:lpstr>
      <vt:lpstr>Xử lý dữ liệu với Python</vt:lpstr>
      <vt:lpstr>Chương 2: Cơ sở lý thuyết</vt:lpstr>
      <vt:lpstr>Linear Regression</vt:lpstr>
      <vt:lpstr>Linear Regression</vt:lpstr>
      <vt:lpstr>Random Forest Regressor</vt:lpstr>
      <vt:lpstr>Random Forest Regressor</vt:lpstr>
      <vt:lpstr>Chương 3: Xây dung chương trình</vt:lpstr>
      <vt:lpstr>Chương 3: Xây dung chương trình</vt:lpstr>
      <vt:lpstr>Chương 3: Xây dung chương trình</vt:lpstr>
      <vt:lpstr>Chương 4: Tổng kết</vt:lpstr>
      <vt:lpstr>Chương 4: Tổng kết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Xây dựng phần mềm Quản lý phân phát Vaccine COVID-19</dc:title>
  <cp:lastModifiedBy>Duck Mr</cp:lastModifiedBy>
  <cp:revision>15</cp:revision>
  <dcterms:modified xsi:type="dcterms:W3CDTF">2023-05-30T14:37:16Z</dcterms:modified>
</cp:coreProperties>
</file>