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2" r:id="rId13"/>
    <p:sldId id="270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 userDrawn="1">
          <p15:clr>
            <a:srgbClr val="A4A3A4"/>
          </p15:clr>
        </p15:guide>
        <p15:guide id="2" orient="horz" userDrawn="1">
          <p15:clr>
            <a:srgbClr val="A4A3A4"/>
          </p15:clr>
        </p15:guide>
        <p15:guide id="3" orient="horz" pos="720" userDrawn="1">
          <p15:clr>
            <a:srgbClr val="A4A3A4"/>
          </p15:clr>
        </p15:guide>
        <p15:guide id="4" orient="horz" pos="1440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2880" userDrawn="1">
          <p15:clr>
            <a:srgbClr val="A4A3A4"/>
          </p15:clr>
        </p15:guide>
        <p15:guide id="7" orient="horz" pos="3600" userDrawn="1">
          <p15:clr>
            <a:srgbClr val="A4A3A4"/>
          </p15:clr>
        </p15:guide>
        <p15:guide id="8" pos="7679" userDrawn="1">
          <p15:clr>
            <a:srgbClr val="A4A3A4"/>
          </p15:clr>
        </p15:guide>
        <p15:guide id="9" userDrawn="1">
          <p15:clr>
            <a:srgbClr val="A4A3A4"/>
          </p15:clr>
        </p15:guide>
        <p15:guide id="10" pos="2880" userDrawn="1">
          <p15:clr>
            <a:srgbClr val="A4A3A4"/>
          </p15:clr>
        </p15:guide>
        <p15:guide id="11" pos="4800" userDrawn="1">
          <p15:clr>
            <a:srgbClr val="A4A3A4"/>
          </p15:clr>
        </p15:guide>
        <p15:guide id="12" pos="1920" userDrawn="1">
          <p15:clr>
            <a:srgbClr val="A4A3A4"/>
          </p15:clr>
        </p15:guide>
        <p15:guide id="13" pos="5760" userDrawn="1">
          <p15:clr>
            <a:srgbClr val="A4A3A4"/>
          </p15:clr>
        </p15:guide>
        <p15:guide id="14" pos="3840" userDrawn="1">
          <p15:clr>
            <a:srgbClr val="A4A3A4"/>
          </p15:clr>
        </p15:guide>
        <p15:guide id="15" pos="6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DF7"/>
    <a:srgbClr val="CCCCCC"/>
    <a:srgbClr val="EFB2FF"/>
    <a:srgbClr val="5DB07D"/>
    <a:srgbClr val="A93E23"/>
    <a:srgbClr val="72D89A"/>
    <a:srgbClr val="FFEFCC"/>
    <a:srgbClr val="FF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92980" autoAdjust="0"/>
  </p:normalViewPr>
  <p:slideViewPr>
    <p:cSldViewPr snapToObjects="1">
      <p:cViewPr varScale="1">
        <p:scale>
          <a:sx n="61" d="100"/>
          <a:sy n="61" d="100"/>
        </p:scale>
        <p:origin x="968" y="52"/>
      </p:cViewPr>
      <p:guideLst>
        <p:guide orient="horz" pos="4319"/>
        <p:guide orient="horz"/>
        <p:guide orient="horz" pos="720"/>
        <p:guide orient="horz" pos="1440"/>
        <p:guide orient="horz" pos="2160"/>
        <p:guide orient="horz" pos="2880"/>
        <p:guide orient="horz" pos="3600"/>
        <p:guide pos="7679"/>
        <p:guide/>
        <p:guide pos="2880"/>
        <p:guide pos="4800"/>
        <p:guide pos="1920"/>
        <p:guide pos="5760"/>
        <p:guide pos="3840"/>
        <p:guide pos="67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F957C99-FB6C-4D55-A568-42F8967E8F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002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37A7DFC-C842-4DFD-A645-8C718F65D9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69637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5B540A-F90A-4386-A4F7-9F1EAFC95389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86402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5B540A-F90A-4386-A4F7-9F1EAFC95389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87975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5B540A-F90A-4386-A4F7-9F1EAFC95389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47142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5B540A-F90A-4386-A4F7-9F1EAFC9538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04748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5B540A-F90A-4386-A4F7-9F1EAFC95389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75492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5B540A-F90A-4386-A4F7-9F1EAFC95389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46323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5B540A-F90A-4386-A4F7-9F1EAFC95389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70053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5B540A-F90A-4386-A4F7-9F1EAFC95389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92427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5B540A-F90A-4386-A4F7-9F1EAFC95389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39903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5B540A-F90A-4386-A4F7-9F1EAFC95389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32145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5B540A-F90A-4386-A4F7-9F1EAFC9538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83415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5B540A-F90A-4386-A4F7-9F1EAFC9538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14980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5B540A-F90A-4386-A4F7-9F1EAFC95389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01578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5B540A-F90A-4386-A4F7-9F1EAFC9538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22214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5B540A-F90A-4386-A4F7-9F1EAFC95389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69503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86E0C-FDA3-4EED-9EA3-58B61ED745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120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86E0C-FDA3-4EED-9EA3-58B61ED745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557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86E0C-FDA3-4EED-9EA3-58B61ED745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319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86E0C-FDA3-4EED-9EA3-58B61ED745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085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86E0C-FDA3-4EED-9EA3-58B61ED745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463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86E0C-FDA3-4EED-9EA3-58B61ED745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839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86E0C-FDA3-4EED-9EA3-58B61ED745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491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86E0C-FDA3-4EED-9EA3-58B61ED745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543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86E0C-FDA3-4EED-9EA3-58B61ED745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511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86E0C-FDA3-4EED-9EA3-58B61ED745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805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86E0C-FDA3-4EED-9EA3-58B61ED745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225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DC86E0C-FDA3-4EED-9EA3-58B61ED745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36">
            <a:extLst>
              <a:ext uri="{FF2B5EF4-FFF2-40B4-BE49-F238E27FC236}">
                <a16:creationId xmlns:a16="http://schemas.microsoft.com/office/drawing/2014/main" id="{F2F1F8BD-045D-C794-07E6-43032BE1F6C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"/>
            <a:ext cx="12192000" cy="6856413"/>
          </a:xfrm>
          <a:prstGeom prst="rect">
            <a:avLst/>
          </a:prstGeom>
          <a:gradFill rotWithShape="0">
            <a:gsLst>
              <a:gs pos="0">
                <a:srgbClr val="CCCCCC"/>
              </a:gs>
              <a:gs pos="100000">
                <a:srgbClr val="C4C4C4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6505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eb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6"/>
          <p:cNvSpPr>
            <a:spLocks noChangeArrowheads="1"/>
          </p:cNvSpPr>
          <p:nvPr/>
        </p:nvSpPr>
        <p:spPr bwMode="auto">
          <a:xfrm>
            <a:off x="371364" y="224644"/>
            <a:ext cx="11485276" cy="6300700"/>
          </a:xfrm>
          <a:prstGeom prst="rect">
            <a:avLst/>
          </a:prstGeom>
          <a:gradFill rotWithShape="0">
            <a:gsLst>
              <a:gs pos="0">
                <a:srgbClr val="F2FDF7"/>
              </a:gs>
              <a:gs pos="100000">
                <a:srgbClr val="D1DAD5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>
                <a:alpha val="29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</p:txBody>
      </p:sp>
      <p:sp>
        <p:nvSpPr>
          <p:cNvPr id="5123" name="Text Box 89"/>
          <p:cNvSpPr txBox="1">
            <a:spLocks noChangeArrowheads="1"/>
          </p:cNvSpPr>
          <p:nvPr/>
        </p:nvSpPr>
        <p:spPr bwMode="auto">
          <a:xfrm>
            <a:off x="2667000" y="1326825"/>
            <a:ext cx="6858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TW" altLang="en-US" sz="9600" spc="1000" dirty="0">
                <a:solidFill>
                  <a:schemeClr val="tx1">
                    <a:lumMod val="95000"/>
                    <a:lumOff val="5000"/>
                  </a:schemeClr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電腦字體</a:t>
            </a:r>
          </a:p>
        </p:txBody>
      </p:sp>
      <p:sp>
        <p:nvSpPr>
          <p:cNvPr id="5125" name="Rectangle 97"/>
          <p:cNvSpPr>
            <a:spLocks noChangeArrowheads="1"/>
          </p:cNvSpPr>
          <p:nvPr/>
        </p:nvSpPr>
        <p:spPr bwMode="auto">
          <a:xfrm rot="-1768185">
            <a:off x="11437147" y="-139777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6" name="Rectangle 98"/>
          <p:cNvSpPr>
            <a:spLocks noChangeArrowheads="1"/>
          </p:cNvSpPr>
          <p:nvPr/>
        </p:nvSpPr>
        <p:spPr bwMode="auto">
          <a:xfrm rot="-1768185">
            <a:off x="106759" y="549079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7" name="Rectangle 99"/>
          <p:cNvSpPr>
            <a:spLocks noChangeArrowheads="1"/>
          </p:cNvSpPr>
          <p:nvPr/>
        </p:nvSpPr>
        <p:spPr bwMode="auto">
          <a:xfrm rot="1768185" flipH="1">
            <a:off x="11474245" y="5631848"/>
            <a:ext cx="457200" cy="1296987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8" name="Rectangle 100"/>
          <p:cNvSpPr>
            <a:spLocks noChangeArrowheads="1"/>
          </p:cNvSpPr>
          <p:nvPr/>
        </p:nvSpPr>
        <p:spPr bwMode="auto">
          <a:xfrm rot="1768185" flipH="1">
            <a:off x="106759" y="-178846"/>
            <a:ext cx="457200" cy="1296988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39E76B2-38CB-685D-CF16-68E5D263294E}"/>
              </a:ext>
            </a:extLst>
          </p:cNvPr>
          <p:cNvSpPr txBox="1"/>
          <p:nvPr/>
        </p:nvSpPr>
        <p:spPr>
          <a:xfrm>
            <a:off x="4929222" y="3433374"/>
            <a:ext cx="23695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>
              <a:spcAft>
                <a:spcPts val="1200"/>
              </a:spcAft>
            </a:pPr>
            <a:r>
              <a:rPr lang="en-GB" altLang="en-US" sz="3200" dirty="0">
                <a:latin typeface="Comic Sans MS" panose="030F0702030302020204" pitchFamily="66" charset="0"/>
              </a:rPr>
              <a:t>109590029</a:t>
            </a:r>
          </a:p>
          <a:p>
            <a:pPr algn="ctr" eaLnBrk="1" hangingPunct="1">
              <a:spcAft>
                <a:spcPts val="1200"/>
              </a:spcAft>
            </a:pPr>
            <a:r>
              <a:rPr lang="zh-TW" altLang="en-US" sz="32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資工三</a:t>
            </a:r>
            <a:endParaRPr lang="en-US" altLang="zh-TW" sz="3200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  <a:p>
            <a:pPr algn="ctr" eaLnBrk="1" hangingPunct="1">
              <a:spcAft>
                <a:spcPts val="1200"/>
              </a:spcAft>
            </a:pPr>
            <a:r>
              <a:rPr lang="zh-TW" altLang="en-US" sz="32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鄭傳脩</a:t>
            </a:r>
            <a:endParaRPr lang="en-GB" altLang="en-US" sz="3200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  <a:p>
            <a:endParaRPr lang="zh-TW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6"/>
          <p:cNvSpPr>
            <a:spLocks noChangeArrowheads="1"/>
          </p:cNvSpPr>
          <p:nvPr/>
        </p:nvSpPr>
        <p:spPr bwMode="auto">
          <a:xfrm>
            <a:off x="353362" y="224644"/>
            <a:ext cx="11485276" cy="6300700"/>
          </a:xfrm>
          <a:prstGeom prst="rect">
            <a:avLst/>
          </a:prstGeom>
          <a:gradFill rotWithShape="0">
            <a:gsLst>
              <a:gs pos="0">
                <a:srgbClr val="F2FDF7"/>
              </a:gs>
              <a:gs pos="100000">
                <a:srgbClr val="D1DAD5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>
                <a:alpha val="29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</p:txBody>
      </p:sp>
      <p:sp>
        <p:nvSpPr>
          <p:cNvPr id="5125" name="Rectangle 97"/>
          <p:cNvSpPr>
            <a:spLocks noChangeArrowheads="1"/>
          </p:cNvSpPr>
          <p:nvPr/>
        </p:nvSpPr>
        <p:spPr bwMode="auto">
          <a:xfrm rot="-1768185">
            <a:off x="11437147" y="-139777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6" name="Rectangle 98"/>
          <p:cNvSpPr>
            <a:spLocks noChangeArrowheads="1"/>
          </p:cNvSpPr>
          <p:nvPr/>
        </p:nvSpPr>
        <p:spPr bwMode="auto">
          <a:xfrm rot="-1768185">
            <a:off x="106759" y="549079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7" name="Rectangle 99"/>
          <p:cNvSpPr>
            <a:spLocks noChangeArrowheads="1"/>
          </p:cNvSpPr>
          <p:nvPr/>
        </p:nvSpPr>
        <p:spPr bwMode="auto">
          <a:xfrm rot="1768185" flipH="1">
            <a:off x="11474245" y="5631848"/>
            <a:ext cx="457200" cy="1296987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8" name="Rectangle 100"/>
          <p:cNvSpPr>
            <a:spLocks noChangeArrowheads="1"/>
          </p:cNvSpPr>
          <p:nvPr/>
        </p:nvSpPr>
        <p:spPr bwMode="auto">
          <a:xfrm rot="1768185" flipH="1">
            <a:off x="106759" y="-178846"/>
            <a:ext cx="457200" cy="1296988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3A6DB74-BC19-37C3-08B5-7ACF7CA84937}"/>
              </a:ext>
            </a:extLst>
          </p:cNvPr>
          <p:cNvSpPr txBox="1"/>
          <p:nvPr/>
        </p:nvSpPr>
        <p:spPr>
          <a:xfrm>
            <a:off x="728230" y="638868"/>
            <a:ext cx="85731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字體範例及介紹</a:t>
            </a:r>
            <a:r>
              <a:rPr lang="en-US" altLang="zh-TW" sz="6000" dirty="0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:</a:t>
            </a:r>
            <a:r>
              <a:rPr lang="zh-TW" altLang="en-US" sz="5400" dirty="0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瀨戶字體</a:t>
            </a:r>
            <a:endParaRPr lang="zh-TW" altLang="en-US" sz="6000" dirty="0">
              <a:solidFill>
                <a:srgbClr val="FF0000"/>
              </a:solidFill>
              <a:latin typeface="清松手寫體2" panose="00000500000000000000" pitchFamily="2" charset="-120"/>
              <a:ea typeface="清松手寫體2" panose="00000500000000000000" pitchFamily="2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BF9D1AB-DAC8-E0AA-AE90-8D7F8C455C9B}"/>
              </a:ext>
            </a:extLst>
          </p:cNvPr>
          <p:cNvSpPr txBox="1"/>
          <p:nvPr/>
        </p:nvSpPr>
        <p:spPr>
          <a:xfrm>
            <a:off x="728230" y="2098101"/>
            <a:ext cx="5367770" cy="1142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瀨戶字體是由</a:t>
            </a:r>
            <a:r>
              <a:rPr lang="en-US" altLang="zh-TW" sz="2400" dirty="0" err="1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Seto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Nozomi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（瀬戸</a:t>
            </a:r>
            <a:r>
              <a:rPr lang="ja-JP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のぞみ）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創建的。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7010A46-8A95-062C-DAD6-C0986FD55A9B}"/>
              </a:ext>
            </a:extLst>
          </p:cNvPr>
          <p:cNvSpPr txBox="1"/>
          <p:nvPr/>
        </p:nvSpPr>
        <p:spPr>
          <a:xfrm>
            <a:off x="728230" y="1508120"/>
            <a:ext cx="6222124" cy="64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zh-TW" altLang="en-US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緣起</a:t>
            </a:r>
            <a:r>
              <a:rPr lang="en-US" altLang="zh-TW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:</a:t>
            </a:r>
            <a:endParaRPr lang="zh-TW" altLang="en-US" sz="3600" b="1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D575C65-722C-C167-717F-CECA14C65122}"/>
              </a:ext>
            </a:extLst>
          </p:cNvPr>
          <p:cNvSpPr txBox="1"/>
          <p:nvPr/>
        </p:nvSpPr>
        <p:spPr>
          <a:xfrm>
            <a:off x="728230" y="3735450"/>
            <a:ext cx="3070107" cy="2796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1.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可愛的手寫日系風格字體。</a:t>
            </a:r>
            <a:endParaRPr lang="en-US" altLang="zh-TW" sz="2400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  <a:p>
            <a:pPr>
              <a:lnSpc>
                <a:spcPts val="4300"/>
              </a:lnSpc>
            </a:pP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2.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支援繁體中文、簡體中文、日文、英文和其他特殊符號。</a:t>
            </a:r>
            <a:endParaRPr lang="en-US" altLang="zh-TW" sz="2400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7328136-8294-5980-2780-AF12DF871AFB}"/>
              </a:ext>
            </a:extLst>
          </p:cNvPr>
          <p:cNvSpPr txBox="1"/>
          <p:nvPr/>
        </p:nvSpPr>
        <p:spPr>
          <a:xfrm>
            <a:off x="728230" y="3244658"/>
            <a:ext cx="6222124" cy="64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zh-TW" altLang="en-US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特色</a:t>
            </a:r>
            <a:r>
              <a:rPr lang="en-US" altLang="zh-TW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:</a:t>
            </a:r>
            <a:endParaRPr lang="zh-TW" altLang="en-US" sz="3600" b="1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251F605-5784-2241-7122-2AC4529562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43" t="14870" r="29624" b="13604"/>
          <a:stretch/>
        </p:blipFill>
        <p:spPr>
          <a:xfrm>
            <a:off x="6367111" y="1660695"/>
            <a:ext cx="5112568" cy="2429242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9A30018-F0D7-B49F-4F87-4BE65EBD84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84"/>
          <a:stretch/>
        </p:blipFill>
        <p:spPr bwMode="auto">
          <a:xfrm>
            <a:off x="6368698" y="4102377"/>
            <a:ext cx="4899317" cy="254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09077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6"/>
          <p:cNvSpPr>
            <a:spLocks noChangeArrowheads="1"/>
          </p:cNvSpPr>
          <p:nvPr/>
        </p:nvSpPr>
        <p:spPr bwMode="auto">
          <a:xfrm>
            <a:off x="371364" y="224644"/>
            <a:ext cx="11485276" cy="6300700"/>
          </a:xfrm>
          <a:prstGeom prst="rect">
            <a:avLst/>
          </a:prstGeom>
          <a:gradFill rotWithShape="0">
            <a:gsLst>
              <a:gs pos="0">
                <a:srgbClr val="F2FDF7"/>
              </a:gs>
              <a:gs pos="100000">
                <a:srgbClr val="D1DAD5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>
                <a:alpha val="29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</p:txBody>
      </p:sp>
      <p:sp>
        <p:nvSpPr>
          <p:cNvPr id="5123" name="Text Box 89"/>
          <p:cNvSpPr txBox="1">
            <a:spLocks noChangeArrowheads="1"/>
          </p:cNvSpPr>
          <p:nvPr/>
        </p:nvSpPr>
        <p:spPr bwMode="auto">
          <a:xfrm>
            <a:off x="1591189" y="2384884"/>
            <a:ext cx="904562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TW" altLang="en-US" sz="9600" spc="1000" dirty="0">
                <a:solidFill>
                  <a:schemeClr val="tx1">
                    <a:lumMod val="95000"/>
                    <a:lumOff val="5000"/>
                  </a:schemeClr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電腦字元編碼</a:t>
            </a:r>
          </a:p>
        </p:txBody>
      </p:sp>
      <p:sp>
        <p:nvSpPr>
          <p:cNvPr id="5125" name="Rectangle 97"/>
          <p:cNvSpPr>
            <a:spLocks noChangeArrowheads="1"/>
          </p:cNvSpPr>
          <p:nvPr/>
        </p:nvSpPr>
        <p:spPr bwMode="auto">
          <a:xfrm rot="-1768185">
            <a:off x="11437147" y="-139777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6" name="Rectangle 98"/>
          <p:cNvSpPr>
            <a:spLocks noChangeArrowheads="1"/>
          </p:cNvSpPr>
          <p:nvPr/>
        </p:nvSpPr>
        <p:spPr bwMode="auto">
          <a:xfrm rot="-1768185">
            <a:off x="106759" y="549079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7" name="Rectangle 99"/>
          <p:cNvSpPr>
            <a:spLocks noChangeArrowheads="1"/>
          </p:cNvSpPr>
          <p:nvPr/>
        </p:nvSpPr>
        <p:spPr bwMode="auto">
          <a:xfrm rot="1768185" flipH="1">
            <a:off x="11474245" y="5631848"/>
            <a:ext cx="457200" cy="1296987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8" name="Rectangle 100"/>
          <p:cNvSpPr>
            <a:spLocks noChangeArrowheads="1"/>
          </p:cNvSpPr>
          <p:nvPr/>
        </p:nvSpPr>
        <p:spPr bwMode="auto">
          <a:xfrm rot="1768185" flipH="1">
            <a:off x="106759" y="-178846"/>
            <a:ext cx="457200" cy="1296988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6928586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6"/>
          <p:cNvSpPr>
            <a:spLocks noChangeArrowheads="1"/>
          </p:cNvSpPr>
          <p:nvPr/>
        </p:nvSpPr>
        <p:spPr bwMode="auto">
          <a:xfrm>
            <a:off x="371364" y="224644"/>
            <a:ext cx="11485276" cy="6300700"/>
          </a:xfrm>
          <a:prstGeom prst="rect">
            <a:avLst/>
          </a:prstGeom>
          <a:gradFill rotWithShape="0">
            <a:gsLst>
              <a:gs pos="0">
                <a:srgbClr val="F2FDF7"/>
              </a:gs>
              <a:gs pos="100000">
                <a:srgbClr val="D1DAD5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>
                <a:alpha val="29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</p:txBody>
      </p:sp>
      <p:sp>
        <p:nvSpPr>
          <p:cNvPr id="5125" name="Rectangle 97"/>
          <p:cNvSpPr>
            <a:spLocks noChangeArrowheads="1"/>
          </p:cNvSpPr>
          <p:nvPr/>
        </p:nvSpPr>
        <p:spPr bwMode="auto">
          <a:xfrm rot="-1768185">
            <a:off x="11437147" y="-139777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6" name="Rectangle 98"/>
          <p:cNvSpPr>
            <a:spLocks noChangeArrowheads="1"/>
          </p:cNvSpPr>
          <p:nvPr/>
        </p:nvSpPr>
        <p:spPr bwMode="auto">
          <a:xfrm rot="-1768185">
            <a:off x="106759" y="549079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7" name="Rectangle 99"/>
          <p:cNvSpPr>
            <a:spLocks noChangeArrowheads="1"/>
          </p:cNvSpPr>
          <p:nvPr/>
        </p:nvSpPr>
        <p:spPr bwMode="auto">
          <a:xfrm rot="1768185" flipH="1">
            <a:off x="11474245" y="5631848"/>
            <a:ext cx="457200" cy="1296987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8" name="Rectangle 100"/>
          <p:cNvSpPr>
            <a:spLocks noChangeArrowheads="1"/>
          </p:cNvSpPr>
          <p:nvPr/>
        </p:nvSpPr>
        <p:spPr bwMode="auto">
          <a:xfrm rot="1768185" flipH="1">
            <a:off x="106759" y="-178846"/>
            <a:ext cx="457200" cy="1296988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3A6DB74-BC19-37C3-08B5-7ACF7CA84937}"/>
              </a:ext>
            </a:extLst>
          </p:cNvPr>
          <p:cNvSpPr txBox="1"/>
          <p:nvPr/>
        </p:nvSpPr>
        <p:spPr>
          <a:xfrm>
            <a:off x="728230" y="638868"/>
            <a:ext cx="48029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字元編碼簡介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CB9475C-0173-52A7-4F4B-22A3992AB69D}"/>
              </a:ext>
            </a:extLst>
          </p:cNvPr>
          <p:cNvSpPr txBox="1"/>
          <p:nvPr/>
        </p:nvSpPr>
        <p:spPr>
          <a:xfrm>
            <a:off x="1451484" y="1387652"/>
            <a:ext cx="9289032" cy="2259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300"/>
              </a:lnSpc>
            </a:pPr>
            <a:r>
              <a:rPr lang="zh-TW" altLang="en-US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電腦在運算和儲存時都是使用二進制編碼</a:t>
            </a:r>
            <a:r>
              <a:rPr lang="en-US" altLang="zh-TW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(</a:t>
            </a:r>
            <a:r>
              <a:rPr lang="zh-TW" altLang="en-US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只有</a:t>
            </a:r>
            <a:r>
              <a:rPr lang="en-US" altLang="zh-TW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0</a:t>
            </a:r>
            <a:r>
              <a:rPr lang="zh-TW" altLang="en-US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和</a:t>
            </a:r>
            <a:r>
              <a:rPr lang="en-US" altLang="zh-TW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1)</a:t>
            </a:r>
            <a:r>
              <a:rPr lang="zh-TW" altLang="en-US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，但是我們使用的文字並不是二進制，那要如何將我們的文字儲存在電腦中呢</a:t>
            </a:r>
            <a:r>
              <a:rPr lang="en-US" altLang="zh-TW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?</a:t>
            </a:r>
            <a:r>
              <a:rPr lang="zh-TW" altLang="en-US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當我們需要某個字的時候按下鍵盤電腦是如何知道要顯示哪個字</a:t>
            </a:r>
            <a:r>
              <a:rPr lang="en-US" altLang="zh-TW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?</a:t>
            </a:r>
            <a:endParaRPr lang="zh-TW" altLang="en-US" sz="2800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pic>
        <p:nvPicPr>
          <p:cNvPr id="4" name="Picture 2" descr="二进制- 快懂百科">
            <a:extLst>
              <a:ext uri="{FF2B5EF4-FFF2-40B4-BE49-F238E27FC236}">
                <a16:creationId xmlns:a16="http://schemas.microsoft.com/office/drawing/2014/main" id="{FFBD2676-528D-940F-6755-35160EA19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30" y="3654950"/>
            <a:ext cx="3459558" cy="266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英文字母_百度百科">
            <a:extLst>
              <a:ext uri="{FF2B5EF4-FFF2-40B4-BE49-F238E27FC236}">
                <a16:creationId xmlns:a16="http://schemas.microsoft.com/office/drawing/2014/main" id="{DC65EF31-C922-ACDE-B891-05D632146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060" y="3647310"/>
            <a:ext cx="3582128" cy="266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學習博大精深的中文字就從圖畫開始| 大人物- 67320">
            <a:extLst>
              <a:ext uri="{FF2B5EF4-FFF2-40B4-BE49-F238E27FC236}">
                <a16:creationId xmlns:a16="http://schemas.microsoft.com/office/drawing/2014/main" id="{C0286D61-3F4B-E359-5E00-E10C19116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460" y="3647310"/>
            <a:ext cx="3582128" cy="266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66006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6"/>
          <p:cNvSpPr>
            <a:spLocks noChangeArrowheads="1"/>
          </p:cNvSpPr>
          <p:nvPr/>
        </p:nvSpPr>
        <p:spPr bwMode="auto">
          <a:xfrm>
            <a:off x="371364" y="224644"/>
            <a:ext cx="11485276" cy="6300700"/>
          </a:xfrm>
          <a:prstGeom prst="rect">
            <a:avLst/>
          </a:prstGeom>
          <a:gradFill rotWithShape="0">
            <a:gsLst>
              <a:gs pos="0">
                <a:srgbClr val="F2FDF7"/>
              </a:gs>
              <a:gs pos="100000">
                <a:srgbClr val="D1DAD5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>
                <a:alpha val="29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</p:txBody>
      </p:sp>
      <p:sp>
        <p:nvSpPr>
          <p:cNvPr id="5125" name="Rectangle 97"/>
          <p:cNvSpPr>
            <a:spLocks noChangeArrowheads="1"/>
          </p:cNvSpPr>
          <p:nvPr/>
        </p:nvSpPr>
        <p:spPr bwMode="auto">
          <a:xfrm rot="-1768185">
            <a:off x="11437147" y="-139777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6" name="Rectangle 98"/>
          <p:cNvSpPr>
            <a:spLocks noChangeArrowheads="1"/>
          </p:cNvSpPr>
          <p:nvPr/>
        </p:nvSpPr>
        <p:spPr bwMode="auto">
          <a:xfrm rot="-1768185">
            <a:off x="106759" y="549079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7" name="Rectangle 99"/>
          <p:cNvSpPr>
            <a:spLocks noChangeArrowheads="1"/>
          </p:cNvSpPr>
          <p:nvPr/>
        </p:nvSpPr>
        <p:spPr bwMode="auto">
          <a:xfrm rot="1768185" flipH="1">
            <a:off x="11474245" y="5631848"/>
            <a:ext cx="457200" cy="1296987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8" name="Rectangle 100"/>
          <p:cNvSpPr>
            <a:spLocks noChangeArrowheads="1"/>
          </p:cNvSpPr>
          <p:nvPr/>
        </p:nvSpPr>
        <p:spPr bwMode="auto">
          <a:xfrm rot="1768185" flipH="1">
            <a:off x="106759" y="-178846"/>
            <a:ext cx="457200" cy="1296988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3A6DB74-BC19-37C3-08B5-7ACF7CA84937}"/>
              </a:ext>
            </a:extLst>
          </p:cNvPr>
          <p:cNvSpPr txBox="1"/>
          <p:nvPr/>
        </p:nvSpPr>
        <p:spPr>
          <a:xfrm>
            <a:off x="728230" y="638868"/>
            <a:ext cx="60147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英文編碼</a:t>
            </a:r>
            <a:r>
              <a:rPr lang="en-US" altLang="zh-TW" sz="6000" dirty="0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(ASCII)</a:t>
            </a:r>
            <a:endParaRPr lang="zh-TW" altLang="en-US" sz="6000" dirty="0">
              <a:solidFill>
                <a:srgbClr val="FF0000"/>
              </a:solidFill>
              <a:latin typeface="清松手寫體2" panose="00000500000000000000" pitchFamily="2" charset="-120"/>
              <a:ea typeface="清松手寫體2" panose="00000500000000000000" pitchFamily="2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CB9475C-0173-52A7-4F4B-22A3992AB69D}"/>
              </a:ext>
            </a:extLst>
          </p:cNvPr>
          <p:cNvSpPr txBox="1"/>
          <p:nvPr/>
        </p:nvSpPr>
        <p:spPr>
          <a:xfrm>
            <a:off x="1469486" y="1654531"/>
            <a:ext cx="9289032" cy="391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TW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ASCII</a:t>
            </a:r>
            <a:r>
              <a:rPr lang="zh-TW" altLang="en-US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為</a:t>
            </a:r>
            <a:r>
              <a:rPr lang="en-US" altLang="zh-TW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(American Standard Code for Information Interchange</a:t>
            </a:r>
            <a:r>
              <a:rPr lang="zh-TW" altLang="en-US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美國標準資訊交換碼</a:t>
            </a:r>
            <a:r>
              <a:rPr lang="en-US" altLang="zh-TW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)</a:t>
            </a:r>
            <a:r>
              <a:rPr lang="zh-TW" altLang="en-US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的縮寫，此編碼總共定義了</a:t>
            </a:r>
            <a:r>
              <a:rPr lang="en-US" altLang="zh-TW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128</a:t>
            </a:r>
            <a:r>
              <a:rPr lang="zh-TW" altLang="en-US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個字元，可用來顯示的字元有</a:t>
            </a:r>
            <a:r>
              <a:rPr lang="en-US" altLang="zh-TW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95</a:t>
            </a:r>
            <a:r>
              <a:rPr lang="zh-TW" altLang="en-US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個，電腦會為每個字元編號從</a:t>
            </a:r>
            <a:r>
              <a:rPr lang="en-US" altLang="zh-TW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0</a:t>
            </a:r>
            <a:r>
              <a:rPr lang="zh-TW" altLang="en-US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到</a:t>
            </a:r>
            <a:r>
              <a:rPr lang="en-US" altLang="zh-TW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127</a:t>
            </a:r>
            <a:r>
              <a:rPr lang="zh-TW" altLang="en-US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，第</a:t>
            </a:r>
            <a:r>
              <a:rPr lang="en-US" altLang="zh-TW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48</a:t>
            </a:r>
            <a:r>
              <a:rPr lang="zh-TW" altLang="en-US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～</a:t>
            </a:r>
            <a:r>
              <a:rPr lang="en-US" altLang="zh-TW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57</a:t>
            </a:r>
            <a:r>
              <a:rPr lang="zh-TW" altLang="en-US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號為</a:t>
            </a:r>
            <a:r>
              <a:rPr lang="en-US" altLang="zh-TW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0</a:t>
            </a:r>
            <a:r>
              <a:rPr lang="zh-TW" altLang="en-US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～</a:t>
            </a:r>
            <a:r>
              <a:rPr lang="en-US" altLang="zh-TW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9</a:t>
            </a:r>
            <a:r>
              <a:rPr lang="zh-TW" altLang="en-US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十個阿拉伯數字，</a:t>
            </a:r>
            <a:r>
              <a:rPr lang="en-US" altLang="zh-TW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65</a:t>
            </a:r>
            <a:r>
              <a:rPr lang="zh-TW" altLang="en-US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～</a:t>
            </a:r>
            <a:r>
              <a:rPr lang="en-US" altLang="zh-TW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90</a:t>
            </a:r>
            <a:r>
              <a:rPr lang="zh-TW" altLang="en-US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號為</a:t>
            </a:r>
            <a:r>
              <a:rPr lang="en-US" altLang="zh-TW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26</a:t>
            </a:r>
            <a:r>
              <a:rPr lang="zh-TW" altLang="en-US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個大寫英文字母，</a:t>
            </a:r>
            <a:r>
              <a:rPr lang="en-US" altLang="zh-TW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97</a:t>
            </a:r>
            <a:r>
              <a:rPr lang="zh-TW" altLang="en-US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～</a:t>
            </a:r>
            <a:r>
              <a:rPr lang="en-US" altLang="zh-TW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122</a:t>
            </a:r>
            <a:r>
              <a:rPr lang="zh-TW" altLang="en-US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號為</a:t>
            </a:r>
            <a:r>
              <a:rPr lang="en-US" altLang="zh-TW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26</a:t>
            </a:r>
            <a:r>
              <a:rPr lang="zh-TW" altLang="en-US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個小寫英文字母，其餘為一些標點符號、運算符號和不可顯示字元。</a:t>
            </a:r>
          </a:p>
        </p:txBody>
      </p:sp>
    </p:spTree>
    <p:extLst>
      <p:ext uri="{BB962C8B-B14F-4D97-AF65-F5344CB8AC3E}">
        <p14:creationId xmlns:p14="http://schemas.microsoft.com/office/powerpoint/2010/main" val="410816871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6"/>
          <p:cNvSpPr>
            <a:spLocks noChangeArrowheads="1"/>
          </p:cNvSpPr>
          <p:nvPr/>
        </p:nvSpPr>
        <p:spPr bwMode="auto">
          <a:xfrm>
            <a:off x="371364" y="224644"/>
            <a:ext cx="11485276" cy="6300700"/>
          </a:xfrm>
          <a:prstGeom prst="rect">
            <a:avLst/>
          </a:prstGeom>
          <a:gradFill rotWithShape="0">
            <a:gsLst>
              <a:gs pos="0">
                <a:srgbClr val="F2FDF7"/>
              </a:gs>
              <a:gs pos="100000">
                <a:srgbClr val="D1DAD5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>
                <a:alpha val="29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</p:txBody>
      </p:sp>
      <p:sp>
        <p:nvSpPr>
          <p:cNvPr id="5125" name="Rectangle 97"/>
          <p:cNvSpPr>
            <a:spLocks noChangeArrowheads="1"/>
          </p:cNvSpPr>
          <p:nvPr/>
        </p:nvSpPr>
        <p:spPr bwMode="auto">
          <a:xfrm rot="-1768185">
            <a:off x="11437147" y="-139777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6" name="Rectangle 98"/>
          <p:cNvSpPr>
            <a:spLocks noChangeArrowheads="1"/>
          </p:cNvSpPr>
          <p:nvPr/>
        </p:nvSpPr>
        <p:spPr bwMode="auto">
          <a:xfrm rot="-1768185">
            <a:off x="106759" y="549079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7" name="Rectangle 99"/>
          <p:cNvSpPr>
            <a:spLocks noChangeArrowheads="1"/>
          </p:cNvSpPr>
          <p:nvPr/>
        </p:nvSpPr>
        <p:spPr bwMode="auto">
          <a:xfrm rot="1768185" flipH="1">
            <a:off x="11474245" y="5631848"/>
            <a:ext cx="457200" cy="1296987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8" name="Rectangle 100"/>
          <p:cNvSpPr>
            <a:spLocks noChangeArrowheads="1"/>
          </p:cNvSpPr>
          <p:nvPr/>
        </p:nvSpPr>
        <p:spPr bwMode="auto">
          <a:xfrm rot="1768185" flipH="1">
            <a:off x="106759" y="-178846"/>
            <a:ext cx="457200" cy="1296988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4DC2FBF-3A89-DB51-D708-582DB8A00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967" y="408278"/>
            <a:ext cx="8240878" cy="593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64A51120-4DC2-A72E-DF41-0AF4375EF2FF}"/>
              </a:ext>
            </a:extLst>
          </p:cNvPr>
          <p:cNvSpPr txBox="1"/>
          <p:nvPr/>
        </p:nvSpPr>
        <p:spPr>
          <a:xfrm>
            <a:off x="335359" y="5845358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1968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年版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ASCII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編碼速見表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046898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6"/>
          <p:cNvSpPr>
            <a:spLocks noChangeArrowheads="1"/>
          </p:cNvSpPr>
          <p:nvPr/>
        </p:nvSpPr>
        <p:spPr bwMode="auto">
          <a:xfrm>
            <a:off x="371364" y="224644"/>
            <a:ext cx="11485276" cy="6300700"/>
          </a:xfrm>
          <a:prstGeom prst="rect">
            <a:avLst/>
          </a:prstGeom>
          <a:gradFill rotWithShape="0">
            <a:gsLst>
              <a:gs pos="0">
                <a:srgbClr val="F2FDF7"/>
              </a:gs>
              <a:gs pos="100000">
                <a:srgbClr val="D1DAD5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>
                <a:alpha val="29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</p:txBody>
      </p:sp>
      <p:sp>
        <p:nvSpPr>
          <p:cNvPr id="5125" name="Rectangle 97"/>
          <p:cNvSpPr>
            <a:spLocks noChangeArrowheads="1"/>
          </p:cNvSpPr>
          <p:nvPr/>
        </p:nvSpPr>
        <p:spPr bwMode="auto">
          <a:xfrm rot="-1768185">
            <a:off x="11437147" y="-139777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6" name="Rectangle 98"/>
          <p:cNvSpPr>
            <a:spLocks noChangeArrowheads="1"/>
          </p:cNvSpPr>
          <p:nvPr/>
        </p:nvSpPr>
        <p:spPr bwMode="auto">
          <a:xfrm rot="-1768185">
            <a:off x="106759" y="549079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7" name="Rectangle 99"/>
          <p:cNvSpPr>
            <a:spLocks noChangeArrowheads="1"/>
          </p:cNvSpPr>
          <p:nvPr/>
        </p:nvSpPr>
        <p:spPr bwMode="auto">
          <a:xfrm rot="1768185" flipH="1">
            <a:off x="11474245" y="5631848"/>
            <a:ext cx="457200" cy="1296987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8" name="Rectangle 100"/>
          <p:cNvSpPr>
            <a:spLocks noChangeArrowheads="1"/>
          </p:cNvSpPr>
          <p:nvPr/>
        </p:nvSpPr>
        <p:spPr bwMode="auto">
          <a:xfrm rot="1768185" flipH="1">
            <a:off x="106759" y="-178846"/>
            <a:ext cx="457200" cy="1296988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3A6DB74-BC19-37C3-08B5-7ACF7CA84937}"/>
              </a:ext>
            </a:extLst>
          </p:cNvPr>
          <p:cNvSpPr txBox="1"/>
          <p:nvPr/>
        </p:nvSpPr>
        <p:spPr>
          <a:xfrm>
            <a:off x="728230" y="638868"/>
            <a:ext cx="5594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中文編碼</a:t>
            </a:r>
            <a:r>
              <a:rPr lang="en-US" altLang="zh-TW" sz="6000" dirty="0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(BIG5)</a:t>
            </a:r>
            <a:endParaRPr lang="zh-TW" altLang="en-US" sz="6000" dirty="0">
              <a:solidFill>
                <a:srgbClr val="FF0000"/>
              </a:solidFill>
              <a:latin typeface="清松手寫體2" panose="00000500000000000000" pitchFamily="2" charset="-120"/>
              <a:ea typeface="清松手寫體2" panose="00000500000000000000" pitchFamily="2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CB9475C-0173-52A7-4F4B-22A3992AB69D}"/>
              </a:ext>
            </a:extLst>
          </p:cNvPr>
          <p:cNvSpPr txBox="1"/>
          <p:nvPr/>
        </p:nvSpPr>
        <p:spPr>
          <a:xfrm>
            <a:off x="1469486" y="1654531"/>
            <a:ext cx="9289032" cy="605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300"/>
              </a:lnSpc>
            </a:pPr>
            <a:r>
              <a:rPr lang="zh-TW" altLang="en-US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大五碼</a:t>
            </a:r>
            <a:r>
              <a:rPr lang="en-US" altLang="zh-TW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(</a:t>
            </a:r>
            <a:r>
              <a:rPr lang="zh-TW" altLang="en-US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共收錄</a:t>
            </a:r>
            <a:r>
              <a:rPr lang="en-US" altLang="zh-TW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13,060</a:t>
            </a:r>
            <a:r>
              <a:rPr lang="zh-TW" altLang="en-US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個漢字</a:t>
            </a:r>
            <a:r>
              <a:rPr lang="en-US" altLang="zh-TW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)</a:t>
            </a:r>
            <a:endParaRPr lang="zh-TW" altLang="en-US" sz="2800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135225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6"/>
          <p:cNvSpPr>
            <a:spLocks noChangeArrowheads="1"/>
          </p:cNvSpPr>
          <p:nvPr/>
        </p:nvSpPr>
        <p:spPr bwMode="auto">
          <a:xfrm>
            <a:off x="371364" y="224644"/>
            <a:ext cx="11485276" cy="6300700"/>
          </a:xfrm>
          <a:prstGeom prst="rect">
            <a:avLst/>
          </a:prstGeom>
          <a:gradFill rotWithShape="0">
            <a:gsLst>
              <a:gs pos="0">
                <a:srgbClr val="F2FDF7"/>
              </a:gs>
              <a:gs pos="100000">
                <a:srgbClr val="D1DAD5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>
                <a:alpha val="29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</p:txBody>
      </p:sp>
      <p:sp>
        <p:nvSpPr>
          <p:cNvPr id="5125" name="Rectangle 97"/>
          <p:cNvSpPr>
            <a:spLocks noChangeArrowheads="1"/>
          </p:cNvSpPr>
          <p:nvPr/>
        </p:nvSpPr>
        <p:spPr bwMode="auto">
          <a:xfrm rot="-1768185">
            <a:off x="11437147" y="-139777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6" name="Rectangle 98"/>
          <p:cNvSpPr>
            <a:spLocks noChangeArrowheads="1"/>
          </p:cNvSpPr>
          <p:nvPr/>
        </p:nvSpPr>
        <p:spPr bwMode="auto">
          <a:xfrm rot="-1768185">
            <a:off x="106759" y="549079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7" name="Rectangle 99"/>
          <p:cNvSpPr>
            <a:spLocks noChangeArrowheads="1"/>
          </p:cNvSpPr>
          <p:nvPr/>
        </p:nvSpPr>
        <p:spPr bwMode="auto">
          <a:xfrm rot="1768185" flipH="1">
            <a:off x="11474245" y="5631848"/>
            <a:ext cx="457200" cy="1296987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8" name="Rectangle 100"/>
          <p:cNvSpPr>
            <a:spLocks noChangeArrowheads="1"/>
          </p:cNvSpPr>
          <p:nvPr/>
        </p:nvSpPr>
        <p:spPr bwMode="auto">
          <a:xfrm rot="1768185" flipH="1">
            <a:off x="106759" y="-178846"/>
            <a:ext cx="457200" cy="1296988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3A6DB74-BC19-37C3-08B5-7ACF7CA84937}"/>
              </a:ext>
            </a:extLst>
          </p:cNvPr>
          <p:cNvSpPr txBox="1"/>
          <p:nvPr/>
        </p:nvSpPr>
        <p:spPr>
          <a:xfrm>
            <a:off x="728230" y="63886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字體簡介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CB9475C-0173-52A7-4F4B-22A3992AB69D}"/>
              </a:ext>
            </a:extLst>
          </p:cNvPr>
          <p:cNvSpPr txBox="1"/>
          <p:nvPr/>
        </p:nvSpPr>
        <p:spPr>
          <a:xfrm>
            <a:off x="1469486" y="1654531"/>
            <a:ext cx="9289032" cy="2259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300"/>
              </a:lnSpc>
            </a:pPr>
            <a:r>
              <a:rPr lang="zh-TW" altLang="en-US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每個人寫出來自的樣子都不太相同，有的人寫得工整有的人寫得瞭草，但在電腦中如果只有一種字體，那每個人打出來的字體都會一模一樣，就無法展現出個人風格或想表達的想法。</a:t>
            </a:r>
          </a:p>
        </p:txBody>
      </p:sp>
      <p:pic>
        <p:nvPicPr>
          <p:cNvPr id="1026" name="Picture 2" descr="35歲才練習寫字，會太慢嗎？ - Mobile01">
            <a:extLst>
              <a:ext uri="{FF2B5EF4-FFF2-40B4-BE49-F238E27FC236}">
                <a16:creationId xmlns:a16="http://schemas.microsoft.com/office/drawing/2014/main" id="{0BE07FD4-B56B-0DB1-446F-072DC2F05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652" y="3406197"/>
            <a:ext cx="3924436" cy="307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字寫得不好看，還沒時間練字，如何在考試中避免不被扣掉印象分- 壹讀">
            <a:extLst>
              <a:ext uri="{FF2B5EF4-FFF2-40B4-BE49-F238E27FC236}">
                <a16:creationId xmlns:a16="http://schemas.microsoft.com/office/drawing/2014/main" id="{F4237A36-DDDE-59DE-8E68-4C15ED7C9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821" y="3406197"/>
            <a:ext cx="3941552" cy="306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高中生自主學習計畫「自創手寫字體」被讚爆網友：我高中在幹嘛？ | 中小學| 文教| 聯合新聞網">
            <a:extLst>
              <a:ext uri="{FF2B5EF4-FFF2-40B4-BE49-F238E27FC236}">
                <a16:creationId xmlns:a16="http://schemas.microsoft.com/office/drawing/2014/main" id="{33B1616F-A6B5-90D9-9BC4-0C280B8F0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18" y="3934933"/>
            <a:ext cx="3738441" cy="256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8300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6"/>
          <p:cNvSpPr>
            <a:spLocks noChangeArrowheads="1"/>
          </p:cNvSpPr>
          <p:nvPr/>
        </p:nvSpPr>
        <p:spPr bwMode="auto">
          <a:xfrm>
            <a:off x="371364" y="224644"/>
            <a:ext cx="11485276" cy="6300700"/>
          </a:xfrm>
          <a:prstGeom prst="rect">
            <a:avLst/>
          </a:prstGeom>
          <a:gradFill rotWithShape="0">
            <a:gsLst>
              <a:gs pos="0">
                <a:srgbClr val="F2FDF7"/>
              </a:gs>
              <a:gs pos="100000">
                <a:srgbClr val="D1DAD5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>
                <a:alpha val="29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</p:txBody>
      </p:sp>
      <p:sp>
        <p:nvSpPr>
          <p:cNvPr id="5125" name="Rectangle 97"/>
          <p:cNvSpPr>
            <a:spLocks noChangeArrowheads="1"/>
          </p:cNvSpPr>
          <p:nvPr/>
        </p:nvSpPr>
        <p:spPr bwMode="auto">
          <a:xfrm rot="-1768185">
            <a:off x="11437147" y="-139777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6" name="Rectangle 98"/>
          <p:cNvSpPr>
            <a:spLocks noChangeArrowheads="1"/>
          </p:cNvSpPr>
          <p:nvPr/>
        </p:nvSpPr>
        <p:spPr bwMode="auto">
          <a:xfrm rot="-1768185">
            <a:off x="106759" y="549079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7" name="Rectangle 99"/>
          <p:cNvSpPr>
            <a:spLocks noChangeArrowheads="1"/>
          </p:cNvSpPr>
          <p:nvPr/>
        </p:nvSpPr>
        <p:spPr bwMode="auto">
          <a:xfrm rot="1768185" flipH="1">
            <a:off x="11474245" y="5631848"/>
            <a:ext cx="457200" cy="1296987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8" name="Rectangle 100"/>
          <p:cNvSpPr>
            <a:spLocks noChangeArrowheads="1"/>
          </p:cNvSpPr>
          <p:nvPr/>
        </p:nvSpPr>
        <p:spPr bwMode="auto">
          <a:xfrm rot="1768185" flipH="1">
            <a:off x="106759" y="-178846"/>
            <a:ext cx="457200" cy="1296988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3A6DB74-BC19-37C3-08B5-7ACF7CA84937}"/>
              </a:ext>
            </a:extLst>
          </p:cNvPr>
          <p:cNvSpPr txBox="1"/>
          <p:nvPr/>
        </p:nvSpPr>
        <p:spPr>
          <a:xfrm>
            <a:off x="728230" y="63886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字體簡介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CB9475C-0173-52A7-4F4B-22A3992AB69D}"/>
              </a:ext>
            </a:extLst>
          </p:cNvPr>
          <p:cNvSpPr txBox="1"/>
          <p:nvPr/>
        </p:nvSpPr>
        <p:spPr>
          <a:xfrm>
            <a:off x="1469486" y="1654531"/>
            <a:ext cx="9289032" cy="2259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300"/>
              </a:lnSpc>
            </a:pPr>
            <a:r>
              <a:rPr lang="zh-TW" altLang="en-US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但要將新的字體放入電腦中並沒有那麼容易，需要經過字體設計師設計過後，將字體改為編碼放入電腦中，英文字有</a:t>
            </a:r>
            <a:r>
              <a:rPr lang="en-US" altLang="zh-TW" sz="2800" dirty="0">
                <a:latin typeface="Comic Sans MS" panose="030F0702030302020204" pitchFamily="66" charset="0"/>
                <a:ea typeface="jf open 粉圓 1.1" panose="020F0500000000000000" pitchFamily="34" charset="-120"/>
              </a:rPr>
              <a:t>26</a:t>
            </a:r>
            <a:r>
              <a:rPr lang="zh-TW" altLang="en-US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個字要編碼，中文字有大約</a:t>
            </a:r>
            <a:r>
              <a:rPr lang="en-US" altLang="zh-TW" sz="2800" dirty="0">
                <a:latin typeface="Comic Sans MS" panose="030F0702030302020204" pitchFamily="66" charset="0"/>
                <a:ea typeface="jf open 粉圓 1.1" panose="020F0500000000000000" pitchFamily="34" charset="-120"/>
              </a:rPr>
              <a:t>60000</a:t>
            </a:r>
            <a:r>
              <a:rPr lang="zh-TW" altLang="en-US" sz="28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多個字，因此製作一種字體需耗費大量時間製作與檢查。</a:t>
            </a:r>
          </a:p>
        </p:txBody>
      </p:sp>
      <p:pic>
        <p:nvPicPr>
          <p:cNvPr id="2050" name="Picture 2" descr="粉色26英文字母設計PNG圖案素材免費下載，圖片尺寸2709 × 2550px - Lovepik">
            <a:extLst>
              <a:ext uri="{FF2B5EF4-FFF2-40B4-BE49-F238E27FC236}">
                <a16:creationId xmlns:a16="http://schemas.microsoft.com/office/drawing/2014/main" id="{AA06F6DF-4A15-02A2-1183-B364CB9E3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9250" y1="16195" x2="19250" y2="16195"/>
                        <a14:foregroundMark x1="29750" y1="13717" x2="29750" y2="13717"/>
                        <a14:foregroundMark x1="41000" y1="16814" x2="41000" y2="16814"/>
                        <a14:foregroundMark x1="50583" y1="17699" x2="50583" y2="17699"/>
                        <a14:foregroundMark x1="60250" y1="13363" x2="60250" y2="13363"/>
                        <a14:foregroundMark x1="72917" y1="12389" x2="72917" y2="12389"/>
                        <a14:foregroundMark x1="81833" y1="16726" x2="81833" y2="16726"/>
                        <a14:foregroundMark x1="16167" y1="36637" x2="16167" y2="36637"/>
                        <a14:foregroundMark x1="26333" y1="37611" x2="26333" y2="37611"/>
                        <a14:foregroundMark x1="36917" y1="38584" x2="36917" y2="38584"/>
                        <a14:foregroundMark x1="45083" y1="37965" x2="45083" y2="37965"/>
                        <a14:foregroundMark x1="53667" y1="39646" x2="53667" y2="39646"/>
                        <a14:foregroundMark x1="82333" y1="37965" x2="82333" y2="37965"/>
                        <a14:foregroundMark x1="80750" y1="60088" x2="80750" y2="60088"/>
                        <a14:foregroundMark x1="66667" y1="60177" x2="66667" y2="60177"/>
                        <a14:foregroundMark x1="53333" y1="60177" x2="53333" y2="60177"/>
                        <a14:foregroundMark x1="42250" y1="61416" x2="42250" y2="61416"/>
                        <a14:foregroundMark x1="27250" y1="60531" x2="27250" y2="60531"/>
                        <a14:foregroundMark x1="15833" y1="62743" x2="15833" y2="62743"/>
                        <a14:foregroundMark x1="14250" y1="87788" x2="14250" y2="87788"/>
                        <a14:foregroundMark x1="30667" y1="85133" x2="30667" y2="85133"/>
                        <a14:foregroundMark x1="41917" y1="84602" x2="41917" y2="84602"/>
                        <a14:foregroundMark x1="58250" y1="86637" x2="58250" y2="86637"/>
                        <a14:foregroundMark x1="71167" y1="87788" x2="71167" y2="87788"/>
                        <a14:foregroundMark x1="83583" y1="85841" x2="83583" y2="858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897" y="3432047"/>
            <a:ext cx="2705621" cy="254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ut] 字型設計自己來─中文字型設計的第二課, justfont blog">
            <a:extLst>
              <a:ext uri="{FF2B5EF4-FFF2-40B4-BE49-F238E27FC236}">
                <a16:creationId xmlns:a16="http://schemas.microsoft.com/office/drawing/2014/main" id="{8154735F-3E1A-6991-CE38-BABF8284B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771" y="3910545"/>
            <a:ext cx="2547577" cy="254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indows 7造字程式@ 軟體使用教學:: 隨意窩Xuite日誌">
            <a:extLst>
              <a:ext uri="{FF2B5EF4-FFF2-40B4-BE49-F238E27FC236}">
                <a16:creationId xmlns:a16="http://schemas.microsoft.com/office/drawing/2014/main" id="{00C7E362-88E0-76CA-039C-38E746A83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509" y="3868749"/>
            <a:ext cx="2547577" cy="258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14749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6"/>
          <p:cNvSpPr>
            <a:spLocks noChangeArrowheads="1"/>
          </p:cNvSpPr>
          <p:nvPr/>
        </p:nvSpPr>
        <p:spPr bwMode="auto">
          <a:xfrm>
            <a:off x="371364" y="224644"/>
            <a:ext cx="11485276" cy="6300700"/>
          </a:xfrm>
          <a:prstGeom prst="rect">
            <a:avLst/>
          </a:prstGeom>
          <a:gradFill rotWithShape="0">
            <a:gsLst>
              <a:gs pos="0">
                <a:srgbClr val="F2FDF7"/>
              </a:gs>
              <a:gs pos="100000">
                <a:srgbClr val="D1DAD5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>
                <a:alpha val="29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</p:txBody>
      </p:sp>
      <p:sp>
        <p:nvSpPr>
          <p:cNvPr id="5125" name="Rectangle 97"/>
          <p:cNvSpPr>
            <a:spLocks noChangeArrowheads="1"/>
          </p:cNvSpPr>
          <p:nvPr/>
        </p:nvSpPr>
        <p:spPr bwMode="auto">
          <a:xfrm rot="-1768185">
            <a:off x="11437147" y="-139777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6" name="Rectangle 98"/>
          <p:cNvSpPr>
            <a:spLocks noChangeArrowheads="1"/>
          </p:cNvSpPr>
          <p:nvPr/>
        </p:nvSpPr>
        <p:spPr bwMode="auto">
          <a:xfrm rot="-1768185">
            <a:off x="106759" y="549079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7" name="Rectangle 99"/>
          <p:cNvSpPr>
            <a:spLocks noChangeArrowheads="1"/>
          </p:cNvSpPr>
          <p:nvPr/>
        </p:nvSpPr>
        <p:spPr bwMode="auto">
          <a:xfrm rot="1768185" flipH="1">
            <a:off x="11474245" y="5631848"/>
            <a:ext cx="457200" cy="1296987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8" name="Rectangle 100"/>
          <p:cNvSpPr>
            <a:spLocks noChangeArrowheads="1"/>
          </p:cNvSpPr>
          <p:nvPr/>
        </p:nvSpPr>
        <p:spPr bwMode="auto">
          <a:xfrm rot="1768185" flipH="1">
            <a:off x="106759" y="-178846"/>
            <a:ext cx="457200" cy="1296988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3A6DB74-BC19-37C3-08B5-7ACF7CA84937}"/>
              </a:ext>
            </a:extLst>
          </p:cNvPr>
          <p:cNvSpPr txBox="1"/>
          <p:nvPr/>
        </p:nvSpPr>
        <p:spPr>
          <a:xfrm>
            <a:off x="728230" y="638868"/>
            <a:ext cx="80025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字體範例及介紹</a:t>
            </a:r>
            <a:r>
              <a:rPr lang="en-US" altLang="zh-TW" sz="6000" dirty="0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:Trajan</a:t>
            </a:r>
            <a:endParaRPr lang="zh-TW" altLang="en-US" sz="6000" dirty="0">
              <a:solidFill>
                <a:srgbClr val="FF0000"/>
              </a:solidFill>
              <a:latin typeface="清松手寫體2" panose="00000500000000000000" pitchFamily="2" charset="-120"/>
              <a:ea typeface="清松手寫體2" panose="00000500000000000000" pitchFamily="2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BF9D1AB-DAC8-E0AA-AE90-8D7F8C455C9B}"/>
              </a:ext>
            </a:extLst>
          </p:cNvPr>
          <p:cNvSpPr txBox="1"/>
          <p:nvPr/>
        </p:nvSpPr>
        <p:spPr>
          <a:xfrm>
            <a:off x="728230" y="2098101"/>
            <a:ext cx="6222124" cy="1142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1989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年由美國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Adobe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公司發表的字體，設計者為凱羅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·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特恩伯利。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7010A46-8A95-062C-DAD6-C0986FD55A9B}"/>
              </a:ext>
            </a:extLst>
          </p:cNvPr>
          <p:cNvSpPr txBox="1"/>
          <p:nvPr/>
        </p:nvSpPr>
        <p:spPr>
          <a:xfrm>
            <a:off x="728230" y="1508120"/>
            <a:ext cx="6222124" cy="64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zh-TW" altLang="en-US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緣起</a:t>
            </a:r>
            <a:r>
              <a:rPr lang="en-US" altLang="zh-TW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:</a:t>
            </a:r>
            <a:endParaRPr lang="zh-TW" altLang="en-US" sz="3600" b="1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D575C65-722C-C167-717F-CECA14C65122}"/>
              </a:ext>
            </a:extLst>
          </p:cNvPr>
          <p:cNvSpPr txBox="1"/>
          <p:nvPr/>
        </p:nvSpPr>
        <p:spPr>
          <a:xfrm>
            <a:off x="728230" y="3735450"/>
            <a:ext cx="6222124" cy="2796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1.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起源於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2000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年前古羅馬時期圖拉真皇帝的碑文，當時只有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23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種字母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(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沒有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J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、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U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和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W)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，也沒有小寫字母，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Trajan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只有大寫字母。</a:t>
            </a:r>
          </a:p>
          <a:p>
            <a:pPr>
              <a:lnSpc>
                <a:spcPts val="4300"/>
              </a:lnSpc>
            </a:pP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2.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有襯線和長筆畫。例如，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R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和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Q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。</a:t>
            </a:r>
          </a:p>
          <a:p>
            <a:pPr>
              <a:lnSpc>
                <a:spcPts val="4300"/>
              </a:lnSpc>
            </a:pP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3.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給人嚴肅和傳統感，經常使用於電影片名。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7328136-8294-5980-2780-AF12DF871AFB}"/>
              </a:ext>
            </a:extLst>
          </p:cNvPr>
          <p:cNvSpPr txBox="1"/>
          <p:nvPr/>
        </p:nvSpPr>
        <p:spPr>
          <a:xfrm>
            <a:off x="728230" y="3244658"/>
            <a:ext cx="6222124" cy="64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zh-TW" altLang="en-US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特色</a:t>
            </a:r>
            <a:r>
              <a:rPr lang="en-US" altLang="zh-TW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:</a:t>
            </a:r>
            <a:endParaRPr lang="zh-TW" altLang="en-US" sz="3600" b="1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pic>
        <p:nvPicPr>
          <p:cNvPr id="3076" name="Picture 4" descr="英文藝術字體Trajan">
            <a:extLst>
              <a:ext uri="{FF2B5EF4-FFF2-40B4-BE49-F238E27FC236}">
                <a16:creationId xmlns:a16="http://schemas.microsoft.com/office/drawing/2014/main" id="{38F68F0F-C08B-D8ED-3013-0373005D12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276"/>
          <a:stretch/>
        </p:blipFill>
        <p:spPr bwMode="auto">
          <a:xfrm>
            <a:off x="7504418" y="4522002"/>
            <a:ext cx="3638550" cy="173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A80D8F7C-B156-371D-311A-F03941FB6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743" y="774801"/>
            <a:ext cx="2412226" cy="362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21381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6"/>
          <p:cNvSpPr>
            <a:spLocks noChangeArrowheads="1"/>
          </p:cNvSpPr>
          <p:nvPr/>
        </p:nvSpPr>
        <p:spPr bwMode="auto">
          <a:xfrm>
            <a:off x="371364" y="224644"/>
            <a:ext cx="11485276" cy="6300700"/>
          </a:xfrm>
          <a:prstGeom prst="rect">
            <a:avLst/>
          </a:prstGeom>
          <a:gradFill rotWithShape="0">
            <a:gsLst>
              <a:gs pos="0">
                <a:srgbClr val="F2FDF7"/>
              </a:gs>
              <a:gs pos="100000">
                <a:srgbClr val="D1DAD5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>
                <a:alpha val="29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</p:txBody>
      </p:sp>
      <p:sp>
        <p:nvSpPr>
          <p:cNvPr id="5125" name="Rectangle 97"/>
          <p:cNvSpPr>
            <a:spLocks noChangeArrowheads="1"/>
          </p:cNvSpPr>
          <p:nvPr/>
        </p:nvSpPr>
        <p:spPr bwMode="auto">
          <a:xfrm rot="-1768185">
            <a:off x="11437147" y="-139777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6" name="Rectangle 98"/>
          <p:cNvSpPr>
            <a:spLocks noChangeArrowheads="1"/>
          </p:cNvSpPr>
          <p:nvPr/>
        </p:nvSpPr>
        <p:spPr bwMode="auto">
          <a:xfrm rot="-1768185">
            <a:off x="106759" y="549079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7" name="Rectangle 99"/>
          <p:cNvSpPr>
            <a:spLocks noChangeArrowheads="1"/>
          </p:cNvSpPr>
          <p:nvPr/>
        </p:nvSpPr>
        <p:spPr bwMode="auto">
          <a:xfrm rot="1768185" flipH="1">
            <a:off x="11474245" y="5631848"/>
            <a:ext cx="457200" cy="1296987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8" name="Rectangle 100"/>
          <p:cNvSpPr>
            <a:spLocks noChangeArrowheads="1"/>
          </p:cNvSpPr>
          <p:nvPr/>
        </p:nvSpPr>
        <p:spPr bwMode="auto">
          <a:xfrm rot="1768185" flipH="1">
            <a:off x="106759" y="-178846"/>
            <a:ext cx="457200" cy="1296988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3A6DB74-BC19-37C3-08B5-7ACF7CA84937}"/>
              </a:ext>
            </a:extLst>
          </p:cNvPr>
          <p:cNvSpPr txBox="1"/>
          <p:nvPr/>
        </p:nvSpPr>
        <p:spPr>
          <a:xfrm>
            <a:off x="728230" y="638868"/>
            <a:ext cx="107003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字體範例及介紹</a:t>
            </a:r>
            <a:r>
              <a:rPr lang="en-US" altLang="zh-TW" sz="6000" dirty="0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:</a:t>
            </a:r>
            <a:r>
              <a:rPr lang="en-US" altLang="zh-TW" sz="6000" dirty="0" err="1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Fette</a:t>
            </a:r>
            <a:r>
              <a:rPr lang="en-US" altLang="zh-TW" sz="6000" dirty="0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 Fraktur</a:t>
            </a:r>
            <a:endParaRPr lang="zh-TW" altLang="en-US" sz="6000" dirty="0">
              <a:solidFill>
                <a:srgbClr val="FF0000"/>
              </a:solidFill>
              <a:latin typeface="清松手寫體2" panose="00000500000000000000" pitchFamily="2" charset="-120"/>
              <a:ea typeface="清松手寫體2" panose="00000500000000000000" pitchFamily="2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BF9D1AB-DAC8-E0AA-AE90-8D7F8C455C9B}"/>
              </a:ext>
            </a:extLst>
          </p:cNvPr>
          <p:cNvSpPr txBox="1"/>
          <p:nvPr/>
        </p:nvSpPr>
        <p:spPr>
          <a:xfrm>
            <a:off x="728230" y="2098101"/>
            <a:ext cx="6222124" cy="1142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1950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年由德國鮑爾鑄字場發表的字體，設計者為約翰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·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克里斯汀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·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鮑爾。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7010A46-8A95-062C-DAD6-C0986FD55A9B}"/>
              </a:ext>
            </a:extLst>
          </p:cNvPr>
          <p:cNvSpPr txBox="1"/>
          <p:nvPr/>
        </p:nvSpPr>
        <p:spPr>
          <a:xfrm>
            <a:off x="728230" y="1508120"/>
            <a:ext cx="6222124" cy="64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zh-TW" altLang="en-US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緣起</a:t>
            </a:r>
            <a:r>
              <a:rPr lang="en-US" altLang="zh-TW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:</a:t>
            </a:r>
            <a:endParaRPr lang="zh-TW" altLang="en-US" sz="3600" b="1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D575C65-722C-C167-717F-CECA14C65122}"/>
              </a:ext>
            </a:extLst>
          </p:cNvPr>
          <p:cNvSpPr txBox="1"/>
          <p:nvPr/>
        </p:nvSpPr>
        <p:spPr>
          <a:xfrm>
            <a:off x="728230" y="3735450"/>
            <a:ext cx="6222124" cy="2796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1.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德語</a:t>
            </a:r>
            <a:r>
              <a:rPr lang="en-US" altLang="zh-TW" sz="2400" dirty="0" err="1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Fette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有「肥胖、強而有力、大膽」之意，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Fraktur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原有「壞掉」之意。</a:t>
            </a:r>
          </a:p>
          <a:p>
            <a:pPr>
              <a:lnSpc>
                <a:spcPts val="4300"/>
              </a:lnSpc>
            </a:pP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2.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強調大寫字母的裝飾，經常使用於音樂和藝術廣告領域，香腸和啤酒強調味覺的包裝也能看見。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7328136-8294-5980-2780-AF12DF871AFB}"/>
              </a:ext>
            </a:extLst>
          </p:cNvPr>
          <p:cNvSpPr txBox="1"/>
          <p:nvPr/>
        </p:nvSpPr>
        <p:spPr>
          <a:xfrm>
            <a:off x="728230" y="3244658"/>
            <a:ext cx="6222124" cy="64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zh-TW" altLang="en-US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特色</a:t>
            </a:r>
            <a:r>
              <a:rPr lang="en-US" altLang="zh-TW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:</a:t>
            </a:r>
            <a:endParaRPr lang="zh-TW" altLang="en-US" sz="3600" b="1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pic>
        <p:nvPicPr>
          <p:cNvPr id="4098" name="Picture 2" descr="英文藝術字體Fette Fraktur">
            <a:extLst>
              <a:ext uri="{FF2B5EF4-FFF2-40B4-BE49-F238E27FC236}">
                <a16:creationId xmlns:a16="http://schemas.microsoft.com/office/drawing/2014/main" id="{ABC4569D-2C0E-33F6-710F-6E97A68F5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924" y="1565244"/>
            <a:ext cx="42291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英文藝術字體Fette Fraktur">
            <a:extLst>
              <a:ext uri="{FF2B5EF4-FFF2-40B4-BE49-F238E27FC236}">
                <a16:creationId xmlns:a16="http://schemas.microsoft.com/office/drawing/2014/main" id="{783EBE1B-C436-8E33-2938-67B2376CF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230" y="5240681"/>
            <a:ext cx="322897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69657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6"/>
          <p:cNvSpPr>
            <a:spLocks noChangeArrowheads="1"/>
          </p:cNvSpPr>
          <p:nvPr/>
        </p:nvSpPr>
        <p:spPr bwMode="auto">
          <a:xfrm>
            <a:off x="371364" y="224644"/>
            <a:ext cx="11485276" cy="6300700"/>
          </a:xfrm>
          <a:prstGeom prst="rect">
            <a:avLst/>
          </a:prstGeom>
          <a:gradFill rotWithShape="0">
            <a:gsLst>
              <a:gs pos="0">
                <a:srgbClr val="F2FDF7"/>
              </a:gs>
              <a:gs pos="100000">
                <a:srgbClr val="D1DAD5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>
                <a:alpha val="29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</p:txBody>
      </p:sp>
      <p:sp>
        <p:nvSpPr>
          <p:cNvPr id="5125" name="Rectangle 97"/>
          <p:cNvSpPr>
            <a:spLocks noChangeArrowheads="1"/>
          </p:cNvSpPr>
          <p:nvPr/>
        </p:nvSpPr>
        <p:spPr bwMode="auto">
          <a:xfrm rot="-1768185">
            <a:off x="11437147" y="-139777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6" name="Rectangle 98"/>
          <p:cNvSpPr>
            <a:spLocks noChangeArrowheads="1"/>
          </p:cNvSpPr>
          <p:nvPr/>
        </p:nvSpPr>
        <p:spPr bwMode="auto">
          <a:xfrm rot="-1768185">
            <a:off x="106759" y="549079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7" name="Rectangle 99"/>
          <p:cNvSpPr>
            <a:spLocks noChangeArrowheads="1"/>
          </p:cNvSpPr>
          <p:nvPr/>
        </p:nvSpPr>
        <p:spPr bwMode="auto">
          <a:xfrm rot="1768185" flipH="1">
            <a:off x="11474245" y="5631848"/>
            <a:ext cx="457200" cy="1296987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8" name="Rectangle 100"/>
          <p:cNvSpPr>
            <a:spLocks noChangeArrowheads="1"/>
          </p:cNvSpPr>
          <p:nvPr/>
        </p:nvSpPr>
        <p:spPr bwMode="auto">
          <a:xfrm rot="1768185" flipH="1">
            <a:off x="106759" y="-178846"/>
            <a:ext cx="457200" cy="1296988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3A6DB74-BC19-37C3-08B5-7ACF7CA84937}"/>
              </a:ext>
            </a:extLst>
          </p:cNvPr>
          <p:cNvSpPr txBox="1"/>
          <p:nvPr/>
        </p:nvSpPr>
        <p:spPr>
          <a:xfrm>
            <a:off x="728230" y="638868"/>
            <a:ext cx="82830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字體範例及介紹</a:t>
            </a:r>
            <a:r>
              <a:rPr lang="en-US" altLang="zh-TW" sz="6000" dirty="0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:</a:t>
            </a:r>
            <a:r>
              <a:rPr lang="en-US" altLang="zh-TW" sz="6000" dirty="0" err="1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Peignot</a:t>
            </a:r>
            <a:endParaRPr lang="zh-TW" altLang="en-US" sz="6000" dirty="0">
              <a:solidFill>
                <a:srgbClr val="FF0000"/>
              </a:solidFill>
              <a:latin typeface="清松手寫體2" panose="00000500000000000000" pitchFamily="2" charset="-120"/>
              <a:ea typeface="清松手寫體2" panose="00000500000000000000" pitchFamily="2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BF9D1AB-DAC8-E0AA-AE90-8D7F8C455C9B}"/>
              </a:ext>
            </a:extLst>
          </p:cNvPr>
          <p:cNvSpPr txBox="1"/>
          <p:nvPr/>
        </p:nvSpPr>
        <p:spPr>
          <a:xfrm>
            <a:off x="728230" y="2098101"/>
            <a:ext cx="6222124" cy="1142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1937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年由法國</a:t>
            </a:r>
            <a:r>
              <a:rPr lang="en-US" altLang="zh-TW" sz="2400" dirty="0" err="1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Deberny&amp;Peignot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公司發表的字體，設計者為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A·M·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卡桑德。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7010A46-8A95-062C-DAD6-C0986FD55A9B}"/>
              </a:ext>
            </a:extLst>
          </p:cNvPr>
          <p:cNvSpPr txBox="1"/>
          <p:nvPr/>
        </p:nvSpPr>
        <p:spPr>
          <a:xfrm>
            <a:off x="728230" y="1508120"/>
            <a:ext cx="6222124" cy="64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zh-TW" altLang="en-US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緣起</a:t>
            </a:r>
            <a:r>
              <a:rPr lang="en-US" altLang="zh-TW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:</a:t>
            </a:r>
            <a:endParaRPr lang="zh-TW" altLang="en-US" sz="3600" b="1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D575C65-722C-C167-717F-CECA14C65122}"/>
              </a:ext>
            </a:extLst>
          </p:cNvPr>
          <p:cNvSpPr txBox="1"/>
          <p:nvPr/>
        </p:nvSpPr>
        <p:spPr>
          <a:xfrm>
            <a:off x="728230" y="3735450"/>
            <a:ext cx="6222124" cy="1142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1.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使用於海報和招牌的字體。</a:t>
            </a:r>
          </a:p>
          <a:p>
            <a:pPr>
              <a:lnSpc>
                <a:spcPts val="4300"/>
              </a:lnSpc>
            </a:pP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2.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小寫字母具備大寫字母的特徵。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7328136-8294-5980-2780-AF12DF871AFB}"/>
              </a:ext>
            </a:extLst>
          </p:cNvPr>
          <p:cNvSpPr txBox="1"/>
          <p:nvPr/>
        </p:nvSpPr>
        <p:spPr>
          <a:xfrm>
            <a:off x="728230" y="3244658"/>
            <a:ext cx="6222124" cy="64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zh-TW" altLang="en-US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特色</a:t>
            </a:r>
            <a:r>
              <a:rPr lang="en-US" altLang="zh-TW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:</a:t>
            </a:r>
            <a:endParaRPr lang="zh-TW" altLang="en-US" sz="3600" b="1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pic>
        <p:nvPicPr>
          <p:cNvPr id="3" name="Picture 2" descr="英文藝術字體Peignot">
            <a:extLst>
              <a:ext uri="{FF2B5EF4-FFF2-40B4-BE49-F238E27FC236}">
                <a16:creationId xmlns:a16="http://schemas.microsoft.com/office/drawing/2014/main" id="{1840E072-2BDF-4477-4038-693DE5337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961" y="1927193"/>
            <a:ext cx="3495675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英文藝術字體Peignot">
            <a:extLst>
              <a:ext uri="{FF2B5EF4-FFF2-40B4-BE49-F238E27FC236}">
                <a16:creationId xmlns:a16="http://schemas.microsoft.com/office/drawing/2014/main" id="{E6B0C512-367C-4E90-FB7F-B5890B983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091" y="2736818"/>
            <a:ext cx="283845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3D06CD8-7320-F482-C304-8E5C5D4243FB}"/>
              </a:ext>
            </a:extLst>
          </p:cNvPr>
          <p:cNvSpPr txBox="1"/>
          <p:nvPr/>
        </p:nvSpPr>
        <p:spPr>
          <a:xfrm>
            <a:off x="5841069" y="57643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0" i="0" dirty="0">
                <a:solidFill>
                  <a:srgbClr val="6D6D6D"/>
                </a:solidFill>
                <a:effectLst/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法國麵包咖啡店</a:t>
            </a:r>
            <a:endParaRPr lang="zh-TW" altLang="en-US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825566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6"/>
          <p:cNvSpPr>
            <a:spLocks noChangeArrowheads="1"/>
          </p:cNvSpPr>
          <p:nvPr/>
        </p:nvSpPr>
        <p:spPr bwMode="auto">
          <a:xfrm>
            <a:off x="371364" y="224644"/>
            <a:ext cx="11485276" cy="6300700"/>
          </a:xfrm>
          <a:prstGeom prst="rect">
            <a:avLst/>
          </a:prstGeom>
          <a:gradFill rotWithShape="0">
            <a:gsLst>
              <a:gs pos="0">
                <a:srgbClr val="F2FDF7"/>
              </a:gs>
              <a:gs pos="100000">
                <a:srgbClr val="D1DAD5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>
                <a:alpha val="29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</p:txBody>
      </p:sp>
      <p:sp>
        <p:nvSpPr>
          <p:cNvPr id="5125" name="Rectangle 97"/>
          <p:cNvSpPr>
            <a:spLocks noChangeArrowheads="1"/>
          </p:cNvSpPr>
          <p:nvPr/>
        </p:nvSpPr>
        <p:spPr bwMode="auto">
          <a:xfrm rot="-1768185">
            <a:off x="11437147" y="-139777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6" name="Rectangle 98"/>
          <p:cNvSpPr>
            <a:spLocks noChangeArrowheads="1"/>
          </p:cNvSpPr>
          <p:nvPr/>
        </p:nvSpPr>
        <p:spPr bwMode="auto">
          <a:xfrm rot="-1768185">
            <a:off x="106759" y="549079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7" name="Rectangle 99"/>
          <p:cNvSpPr>
            <a:spLocks noChangeArrowheads="1"/>
          </p:cNvSpPr>
          <p:nvPr/>
        </p:nvSpPr>
        <p:spPr bwMode="auto">
          <a:xfrm rot="1768185" flipH="1">
            <a:off x="11474245" y="5631848"/>
            <a:ext cx="457200" cy="1296987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8" name="Rectangle 100"/>
          <p:cNvSpPr>
            <a:spLocks noChangeArrowheads="1"/>
          </p:cNvSpPr>
          <p:nvPr/>
        </p:nvSpPr>
        <p:spPr bwMode="auto">
          <a:xfrm rot="1768185" flipH="1">
            <a:off x="106759" y="-178846"/>
            <a:ext cx="457200" cy="1296988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3A6DB74-BC19-37C3-08B5-7ACF7CA84937}"/>
              </a:ext>
            </a:extLst>
          </p:cNvPr>
          <p:cNvSpPr txBox="1"/>
          <p:nvPr/>
        </p:nvSpPr>
        <p:spPr>
          <a:xfrm>
            <a:off x="728230" y="638868"/>
            <a:ext cx="94788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字體範例及介紹</a:t>
            </a:r>
            <a:r>
              <a:rPr lang="en-US" altLang="zh-TW" sz="6000" dirty="0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:Comic sans</a:t>
            </a:r>
            <a:endParaRPr lang="zh-TW" altLang="en-US" sz="6000" dirty="0">
              <a:solidFill>
                <a:srgbClr val="FF0000"/>
              </a:solidFill>
              <a:latin typeface="清松手寫體2" panose="00000500000000000000" pitchFamily="2" charset="-120"/>
              <a:ea typeface="清松手寫體2" panose="00000500000000000000" pitchFamily="2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BF9D1AB-DAC8-E0AA-AE90-8D7F8C455C9B}"/>
              </a:ext>
            </a:extLst>
          </p:cNvPr>
          <p:cNvSpPr txBox="1"/>
          <p:nvPr/>
        </p:nvSpPr>
        <p:spPr>
          <a:xfrm>
            <a:off x="728230" y="2098101"/>
            <a:ext cx="6222124" cy="1142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1995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年由美國微軟公司發表的字體，設計者為文森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·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康納萊。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7010A46-8A95-062C-DAD6-C0986FD55A9B}"/>
              </a:ext>
            </a:extLst>
          </p:cNvPr>
          <p:cNvSpPr txBox="1"/>
          <p:nvPr/>
        </p:nvSpPr>
        <p:spPr>
          <a:xfrm>
            <a:off x="728230" y="1508120"/>
            <a:ext cx="6222124" cy="64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zh-TW" altLang="en-US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緣起</a:t>
            </a:r>
            <a:r>
              <a:rPr lang="en-US" altLang="zh-TW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:</a:t>
            </a:r>
            <a:endParaRPr lang="zh-TW" altLang="en-US" sz="3600" b="1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D575C65-722C-C167-717F-CECA14C65122}"/>
              </a:ext>
            </a:extLst>
          </p:cNvPr>
          <p:cNvSpPr txBox="1"/>
          <p:nvPr/>
        </p:nvSpPr>
        <p:spPr>
          <a:xfrm>
            <a:off x="728230" y="3735450"/>
            <a:ext cx="4431666" cy="2245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1.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參考漫威、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DC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等漫畫</a:t>
            </a:r>
            <a:endParaRPr lang="en-US" altLang="zh-TW" sz="2400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  <a:p>
            <a:pPr>
              <a:lnSpc>
                <a:spcPts val="4300"/>
              </a:lnSpc>
            </a:pP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對話框製作而成。</a:t>
            </a:r>
          </a:p>
          <a:p>
            <a:pPr>
              <a:lnSpc>
                <a:spcPts val="4300"/>
              </a:lnSpc>
            </a:pP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2.Windows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系統內建字型。</a:t>
            </a:r>
          </a:p>
          <a:p>
            <a:pPr>
              <a:lnSpc>
                <a:spcPts val="4300"/>
              </a:lnSpc>
            </a:pP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3.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認讀性優異。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7328136-8294-5980-2780-AF12DF871AFB}"/>
              </a:ext>
            </a:extLst>
          </p:cNvPr>
          <p:cNvSpPr txBox="1"/>
          <p:nvPr/>
        </p:nvSpPr>
        <p:spPr>
          <a:xfrm>
            <a:off x="728230" y="3244658"/>
            <a:ext cx="6222124" cy="64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zh-TW" altLang="en-US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特色</a:t>
            </a:r>
            <a:r>
              <a:rPr lang="en-US" altLang="zh-TW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:</a:t>
            </a:r>
            <a:endParaRPr lang="zh-TW" altLang="en-US" sz="3600" b="1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pic>
        <p:nvPicPr>
          <p:cNvPr id="6146" name="Picture 2" descr="英文藝術字體Comic sans">
            <a:extLst>
              <a:ext uri="{FF2B5EF4-FFF2-40B4-BE49-F238E27FC236}">
                <a16:creationId xmlns:a16="http://schemas.microsoft.com/office/drawing/2014/main" id="{9CF3AEDD-388B-40E6-C254-1079B045D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730" y="2031049"/>
            <a:ext cx="379095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查克史奈德之正義聯盟》中的「母盒」到底是什麼？從DC 漫畫看「母盒」的起源與能力—— – 電影神搜">
            <a:extLst>
              <a:ext uri="{FF2B5EF4-FFF2-40B4-BE49-F238E27FC236}">
                <a16:creationId xmlns:a16="http://schemas.microsoft.com/office/drawing/2014/main" id="{BD388213-0B4E-B28B-E306-20404F5B68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65"/>
          <a:stretch/>
        </p:blipFill>
        <p:spPr bwMode="auto">
          <a:xfrm>
            <a:off x="4783665" y="2673620"/>
            <a:ext cx="2757850" cy="323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39896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6"/>
          <p:cNvSpPr>
            <a:spLocks noChangeArrowheads="1"/>
          </p:cNvSpPr>
          <p:nvPr/>
        </p:nvSpPr>
        <p:spPr bwMode="auto">
          <a:xfrm>
            <a:off x="371364" y="224644"/>
            <a:ext cx="11485276" cy="6300700"/>
          </a:xfrm>
          <a:prstGeom prst="rect">
            <a:avLst/>
          </a:prstGeom>
          <a:gradFill rotWithShape="0">
            <a:gsLst>
              <a:gs pos="0">
                <a:srgbClr val="F2FDF7"/>
              </a:gs>
              <a:gs pos="100000">
                <a:srgbClr val="D1DAD5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>
                <a:alpha val="29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  <a:p>
            <a:pPr algn="ctr" eaLnBrk="1" hangingPunct="1"/>
            <a:endParaRPr lang="en-GB" altLang="en-US" dirty="0"/>
          </a:p>
        </p:txBody>
      </p:sp>
      <p:sp>
        <p:nvSpPr>
          <p:cNvPr id="5125" name="Rectangle 97"/>
          <p:cNvSpPr>
            <a:spLocks noChangeArrowheads="1"/>
          </p:cNvSpPr>
          <p:nvPr/>
        </p:nvSpPr>
        <p:spPr bwMode="auto">
          <a:xfrm rot="-1768185">
            <a:off x="11437147" y="-139777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6" name="Rectangle 98"/>
          <p:cNvSpPr>
            <a:spLocks noChangeArrowheads="1"/>
          </p:cNvSpPr>
          <p:nvPr/>
        </p:nvSpPr>
        <p:spPr bwMode="auto">
          <a:xfrm rot="-1768185">
            <a:off x="106759" y="549079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7" name="Rectangle 99"/>
          <p:cNvSpPr>
            <a:spLocks noChangeArrowheads="1"/>
          </p:cNvSpPr>
          <p:nvPr/>
        </p:nvSpPr>
        <p:spPr bwMode="auto">
          <a:xfrm rot="1768185" flipH="1">
            <a:off x="11474245" y="5631848"/>
            <a:ext cx="457200" cy="1296987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8" name="Rectangle 100"/>
          <p:cNvSpPr>
            <a:spLocks noChangeArrowheads="1"/>
          </p:cNvSpPr>
          <p:nvPr/>
        </p:nvSpPr>
        <p:spPr bwMode="auto">
          <a:xfrm rot="1768185" flipH="1">
            <a:off x="106759" y="-178846"/>
            <a:ext cx="457200" cy="1296988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3A6DB74-BC19-37C3-08B5-7ACF7CA84937}"/>
              </a:ext>
            </a:extLst>
          </p:cNvPr>
          <p:cNvSpPr txBox="1"/>
          <p:nvPr/>
        </p:nvSpPr>
        <p:spPr>
          <a:xfrm>
            <a:off x="728230" y="638868"/>
            <a:ext cx="88809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字體範例及介紹</a:t>
            </a:r>
            <a:r>
              <a:rPr lang="en-US" altLang="zh-TW" sz="6000" dirty="0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:</a:t>
            </a:r>
            <a:r>
              <a:rPr lang="zh-TW" altLang="en-US" sz="6000" dirty="0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思源宋體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BF9D1AB-DAC8-E0AA-AE90-8D7F8C455C9B}"/>
              </a:ext>
            </a:extLst>
          </p:cNvPr>
          <p:cNvSpPr txBox="1"/>
          <p:nvPr/>
        </p:nvSpPr>
        <p:spPr>
          <a:xfrm>
            <a:off x="728230" y="2098101"/>
            <a:ext cx="6771926" cy="1142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「思源」來自於成語「飲水思源」，是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Adobe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與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Google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開發的開放原始碼字型家族。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7010A46-8A95-062C-DAD6-C0986FD55A9B}"/>
              </a:ext>
            </a:extLst>
          </p:cNvPr>
          <p:cNvSpPr txBox="1"/>
          <p:nvPr/>
        </p:nvSpPr>
        <p:spPr>
          <a:xfrm>
            <a:off x="728230" y="1508120"/>
            <a:ext cx="6222124" cy="64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zh-TW" altLang="en-US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緣起</a:t>
            </a:r>
            <a:r>
              <a:rPr lang="en-US" altLang="zh-TW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:</a:t>
            </a:r>
            <a:endParaRPr lang="zh-TW" altLang="en-US" sz="3600" b="1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D575C65-722C-C167-717F-CECA14C65122}"/>
              </a:ext>
            </a:extLst>
          </p:cNvPr>
          <p:cNvSpPr txBox="1"/>
          <p:nvPr/>
        </p:nvSpPr>
        <p:spPr>
          <a:xfrm>
            <a:off x="728230" y="3735450"/>
            <a:ext cx="4323654" cy="2796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1.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支援四種不同的東亞語言 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(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簡體中文、繁體中文、日文及韓文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)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。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2.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改善東亞地區因字體繁多複雜而造成字體無法正常顯示的問題。</a:t>
            </a:r>
            <a:endParaRPr lang="en-US" altLang="zh-TW" sz="2400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7328136-8294-5980-2780-AF12DF871AFB}"/>
              </a:ext>
            </a:extLst>
          </p:cNvPr>
          <p:cNvSpPr txBox="1"/>
          <p:nvPr/>
        </p:nvSpPr>
        <p:spPr>
          <a:xfrm>
            <a:off x="728230" y="3244658"/>
            <a:ext cx="6222124" cy="64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zh-TW" altLang="en-US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特色</a:t>
            </a:r>
            <a:r>
              <a:rPr lang="en-US" altLang="zh-TW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:</a:t>
            </a:r>
            <a:endParaRPr lang="zh-TW" altLang="en-US" sz="3600" b="1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41FFB06-01DD-8227-79C3-FBCED1FA7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207" y="3654010"/>
            <a:ext cx="6624429" cy="2774341"/>
          </a:xfrm>
          <a:prstGeom prst="rect">
            <a:avLst/>
          </a:prstGeom>
        </p:spPr>
      </p:pic>
      <p:pic>
        <p:nvPicPr>
          <p:cNvPr id="3074" name="Picture 2" descr="思源宋體Noto Serif CJK 字型免費下載！中文開源字體推薦">
            <a:extLst>
              <a:ext uri="{FF2B5EF4-FFF2-40B4-BE49-F238E27FC236}">
                <a16:creationId xmlns:a16="http://schemas.microsoft.com/office/drawing/2014/main" id="{20F4D537-8FBD-8FF8-DBD3-AF64013BB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1539567"/>
            <a:ext cx="4428492" cy="206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09592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6"/>
          <p:cNvSpPr>
            <a:spLocks noChangeArrowheads="1"/>
          </p:cNvSpPr>
          <p:nvPr/>
        </p:nvSpPr>
        <p:spPr bwMode="auto">
          <a:xfrm>
            <a:off x="371364" y="224644"/>
            <a:ext cx="11485276" cy="6300700"/>
          </a:xfrm>
          <a:prstGeom prst="rect">
            <a:avLst/>
          </a:prstGeom>
          <a:gradFill rotWithShape="0">
            <a:gsLst>
              <a:gs pos="0">
                <a:srgbClr val="F2FDF7"/>
              </a:gs>
              <a:gs pos="100000">
                <a:srgbClr val="D1DAD5"/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bg2">
                <a:alpha val="29999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GB" altLang="en-US"/>
          </a:p>
          <a:p>
            <a:pPr algn="ctr" eaLnBrk="1" hangingPunct="1"/>
            <a:endParaRPr lang="en-GB" altLang="en-US"/>
          </a:p>
          <a:p>
            <a:pPr algn="ctr" eaLnBrk="1" hangingPunct="1"/>
            <a:endParaRPr lang="en-GB" altLang="en-US" dirty="0"/>
          </a:p>
        </p:txBody>
      </p:sp>
      <p:sp>
        <p:nvSpPr>
          <p:cNvPr id="5125" name="Rectangle 97"/>
          <p:cNvSpPr>
            <a:spLocks noChangeArrowheads="1"/>
          </p:cNvSpPr>
          <p:nvPr/>
        </p:nvSpPr>
        <p:spPr bwMode="auto">
          <a:xfrm rot="-1768185">
            <a:off x="11437147" y="-139777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6" name="Rectangle 98"/>
          <p:cNvSpPr>
            <a:spLocks noChangeArrowheads="1"/>
          </p:cNvSpPr>
          <p:nvPr/>
        </p:nvSpPr>
        <p:spPr bwMode="auto">
          <a:xfrm rot="-1768185">
            <a:off x="106759" y="5490790"/>
            <a:ext cx="457200" cy="14478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7" name="Rectangle 99"/>
          <p:cNvSpPr>
            <a:spLocks noChangeArrowheads="1"/>
          </p:cNvSpPr>
          <p:nvPr/>
        </p:nvSpPr>
        <p:spPr bwMode="auto">
          <a:xfrm rot="1768185" flipH="1">
            <a:off x="11474245" y="5631848"/>
            <a:ext cx="457200" cy="1296987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8" name="Rectangle 100"/>
          <p:cNvSpPr>
            <a:spLocks noChangeArrowheads="1"/>
          </p:cNvSpPr>
          <p:nvPr/>
        </p:nvSpPr>
        <p:spPr bwMode="auto">
          <a:xfrm rot="1768185" flipH="1">
            <a:off x="106759" y="-178846"/>
            <a:ext cx="457200" cy="1296988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3A6DB74-BC19-37C3-08B5-7ACF7CA84937}"/>
              </a:ext>
            </a:extLst>
          </p:cNvPr>
          <p:cNvSpPr txBox="1"/>
          <p:nvPr/>
        </p:nvSpPr>
        <p:spPr>
          <a:xfrm>
            <a:off x="728230" y="638868"/>
            <a:ext cx="112646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字體範例及介紹</a:t>
            </a:r>
            <a:r>
              <a:rPr lang="en-US" altLang="zh-TW" sz="6000" dirty="0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:</a:t>
            </a:r>
            <a:r>
              <a:rPr lang="en-US" altLang="zh-TW" sz="5400" dirty="0" err="1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jf</a:t>
            </a:r>
            <a:r>
              <a:rPr lang="en-US" altLang="zh-TW" sz="5400" dirty="0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 open </a:t>
            </a:r>
            <a:r>
              <a:rPr lang="zh-TW" altLang="en-US" sz="5400" dirty="0">
                <a:solidFill>
                  <a:srgbClr val="FF0000"/>
                </a:solidFill>
                <a:latin typeface="清松手寫體2" panose="00000500000000000000" pitchFamily="2" charset="-120"/>
                <a:ea typeface="清松手寫體2" panose="00000500000000000000" pitchFamily="2" charset="-120"/>
              </a:rPr>
              <a:t>粉圓字型</a:t>
            </a:r>
            <a:endParaRPr lang="zh-TW" altLang="en-US" sz="6000" dirty="0">
              <a:solidFill>
                <a:srgbClr val="FF0000"/>
              </a:solidFill>
              <a:latin typeface="清松手寫體2" panose="00000500000000000000" pitchFamily="2" charset="-120"/>
              <a:ea typeface="清松手寫體2" panose="00000500000000000000" pitchFamily="2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BF9D1AB-DAC8-E0AA-AE90-8D7F8C455C9B}"/>
              </a:ext>
            </a:extLst>
          </p:cNvPr>
          <p:cNvSpPr txBox="1"/>
          <p:nvPr/>
        </p:nvSpPr>
        <p:spPr>
          <a:xfrm>
            <a:off x="728230" y="2098101"/>
            <a:ext cx="7672026" cy="1142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由</a:t>
            </a:r>
            <a:r>
              <a:rPr lang="en-US" altLang="zh-TW" sz="2400" dirty="0" err="1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justfont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公司將</a:t>
            </a:r>
            <a:r>
              <a:rPr lang="en-US" altLang="zh-TW" sz="2400" dirty="0" err="1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Kosugi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 Maru(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日文字體</a:t>
            </a: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)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修改為繁體中文字體及補齊日文字型中所缺乏的台灣常用字。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7010A46-8A95-062C-DAD6-C0986FD55A9B}"/>
              </a:ext>
            </a:extLst>
          </p:cNvPr>
          <p:cNvSpPr txBox="1"/>
          <p:nvPr/>
        </p:nvSpPr>
        <p:spPr>
          <a:xfrm>
            <a:off x="728230" y="1508120"/>
            <a:ext cx="6222124" cy="64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zh-TW" altLang="en-US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緣起</a:t>
            </a:r>
            <a:r>
              <a:rPr lang="en-US" altLang="zh-TW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:</a:t>
            </a:r>
            <a:endParaRPr lang="zh-TW" altLang="en-US" sz="3600" b="1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D575C65-722C-C167-717F-CECA14C65122}"/>
              </a:ext>
            </a:extLst>
          </p:cNvPr>
          <p:cNvSpPr txBox="1"/>
          <p:nvPr/>
        </p:nvSpPr>
        <p:spPr>
          <a:xfrm>
            <a:off x="728230" y="3735450"/>
            <a:ext cx="3070107" cy="1693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1.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字型邊緣為圓體。</a:t>
            </a:r>
            <a:endParaRPr lang="en-US" altLang="zh-TW" sz="2400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  <a:p>
            <a:pPr>
              <a:lnSpc>
                <a:spcPts val="4300"/>
              </a:lnSpc>
            </a:pPr>
            <a:r>
              <a:rPr lang="en-US" altLang="zh-TW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2.</a:t>
            </a:r>
            <a:r>
              <a:rPr lang="zh-TW" altLang="en-US" sz="2400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可利用在海報、網頁、簡報上。</a:t>
            </a:r>
            <a:endParaRPr lang="en-US" altLang="zh-TW" sz="2400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7328136-8294-5980-2780-AF12DF871AFB}"/>
              </a:ext>
            </a:extLst>
          </p:cNvPr>
          <p:cNvSpPr txBox="1"/>
          <p:nvPr/>
        </p:nvSpPr>
        <p:spPr>
          <a:xfrm>
            <a:off x="728230" y="3244658"/>
            <a:ext cx="6222124" cy="64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zh-TW" altLang="en-US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特色</a:t>
            </a:r>
            <a:r>
              <a:rPr lang="en-US" altLang="zh-TW" sz="3600" b="1" dirty="0">
                <a:latin typeface="jf open 粉圓 1.1" panose="020F0500000000000000" pitchFamily="34" charset="-120"/>
                <a:ea typeface="jf open 粉圓 1.1" panose="020F0500000000000000" pitchFamily="34" charset="-120"/>
              </a:rPr>
              <a:t>:</a:t>
            </a:r>
            <a:endParaRPr lang="zh-TW" altLang="en-US" sz="3600" b="1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241AC4-A903-861D-82E1-347492E98E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2133"/>
          <a:stretch/>
        </p:blipFill>
        <p:spPr>
          <a:xfrm>
            <a:off x="3947439" y="5167081"/>
            <a:ext cx="7760099" cy="87241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63FD4A8-7F5C-6522-0584-D46B0DE31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966" y="3454530"/>
            <a:ext cx="7626742" cy="749339"/>
          </a:xfrm>
          <a:prstGeom prst="rect">
            <a:avLst/>
          </a:prstGeom>
        </p:spPr>
      </p:pic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118B27E9-F3BC-4E29-9DC1-52FDCADE7C81}"/>
              </a:ext>
            </a:extLst>
          </p:cNvPr>
          <p:cNvSpPr/>
          <p:nvPr/>
        </p:nvSpPr>
        <p:spPr>
          <a:xfrm>
            <a:off x="7394256" y="4249266"/>
            <a:ext cx="792088" cy="8724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5A92659-EC8E-04CE-64D5-909A6B95B044}"/>
              </a:ext>
            </a:extLst>
          </p:cNvPr>
          <p:cNvSpPr txBox="1"/>
          <p:nvPr/>
        </p:nvSpPr>
        <p:spPr>
          <a:xfrm>
            <a:off x="8709574" y="2994466"/>
            <a:ext cx="1994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i="0" dirty="0">
                <a:solidFill>
                  <a:srgbClr val="6D6D6D"/>
                </a:solidFill>
                <a:effectLst/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日文字體</a:t>
            </a:r>
            <a:endParaRPr lang="zh-TW" altLang="en-US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AE17217-B113-5CBA-C2B4-FE3C76DB7AB8}"/>
              </a:ext>
            </a:extLst>
          </p:cNvPr>
          <p:cNvSpPr txBox="1"/>
          <p:nvPr/>
        </p:nvSpPr>
        <p:spPr>
          <a:xfrm>
            <a:off x="8709927" y="4708253"/>
            <a:ext cx="1909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6D6D6D"/>
                </a:solidFill>
                <a:latin typeface="jf open 粉圓 1.1" panose="020F0500000000000000" pitchFamily="34" charset="-120"/>
                <a:ea typeface="jf open 粉圓 1.1" panose="020F0500000000000000" pitchFamily="34" charset="-120"/>
              </a:rPr>
              <a:t>中</a:t>
            </a:r>
            <a:r>
              <a:rPr lang="zh-TW" altLang="en-US" b="0" i="0" dirty="0">
                <a:solidFill>
                  <a:srgbClr val="6D6D6D"/>
                </a:solidFill>
                <a:effectLst/>
                <a:latin typeface="jf open 粉圓 1.1" panose="020F0500000000000000" pitchFamily="34" charset="-120"/>
                <a:ea typeface="jf open 粉圓 1.1" panose="020F0500000000000000" pitchFamily="34" charset="-120"/>
              </a:rPr>
              <a:t>文字體</a:t>
            </a:r>
            <a:endParaRPr lang="zh-TW" altLang="en-US" dirty="0">
              <a:latin typeface="jf open 粉圓 1.1" panose="020F0500000000000000" pitchFamily="34" charset="-120"/>
              <a:ea typeface="jf open 粉圓 1.1" panose="020F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322386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2857</TotalTime>
  <Words>822</Words>
  <Application>Microsoft Office PowerPoint</Application>
  <PresentationFormat>寬螢幕</PresentationFormat>
  <Paragraphs>93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jf open 粉圓 1.1</vt:lpstr>
      <vt:lpstr>清松手寫體2</vt:lpstr>
      <vt:lpstr>Arial</vt:lpstr>
      <vt:lpstr>Calibri</vt:lpstr>
      <vt:lpstr>Calibri Light</vt:lpstr>
      <vt:lpstr>Comic Sans MS</vt:lpstr>
      <vt:lpstr>Wingdings</vt:lpstr>
      <vt:lpstr>Default Design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Presentation Magazine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and pen template</dc:title>
  <dc:creator>Presentation Magazine</dc:creator>
  <cp:lastModifiedBy>鄭傳脩</cp:lastModifiedBy>
  <cp:revision>149</cp:revision>
  <dcterms:modified xsi:type="dcterms:W3CDTF">2022-11-27T07:58:29Z</dcterms:modified>
</cp:coreProperties>
</file>