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14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88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7679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4800" userDrawn="1">
          <p15:clr>
            <a:srgbClr val="A4A3A4"/>
          </p15:clr>
        </p15:guide>
        <p15:guide id="12" pos="1920" userDrawn="1">
          <p15:clr>
            <a:srgbClr val="A4A3A4"/>
          </p15:clr>
        </p15:guide>
        <p15:guide id="13" pos="576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CCCCCC"/>
    <a:srgbClr val="EFB2FF"/>
    <a:srgbClr val="5DB07D"/>
    <a:srgbClr val="A93E23"/>
    <a:srgbClr val="72D89A"/>
    <a:srgbClr val="FFEFCC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 autoAdjust="0"/>
    <p:restoredTop sz="92980" autoAdjust="0"/>
  </p:normalViewPr>
  <p:slideViewPr>
    <p:cSldViewPr snapToObjects="1">
      <p:cViewPr varScale="1">
        <p:scale>
          <a:sx n="61" d="100"/>
          <a:sy n="61" d="100"/>
        </p:scale>
        <p:origin x="1000" y="108"/>
      </p:cViewPr>
      <p:guideLst>
        <p:guide orient="horz" pos="4319"/>
        <p:guide orient="horz"/>
        <p:guide orient="horz" pos="720"/>
        <p:guide orient="horz" pos="1440"/>
        <p:guide orient="horz" pos="2160"/>
        <p:guide orient="horz" pos="2880"/>
        <p:guide orient="horz" pos="3600"/>
        <p:guide pos="7679"/>
        <p:guide/>
        <p:guide pos="2880"/>
        <p:guide pos="4800"/>
        <p:guide pos="1920"/>
        <p:guide pos="5760"/>
        <p:guide pos="3840"/>
        <p:guide pos="6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957C99-FB6C-4D55-A568-42F8967E8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0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7A7DFC-C842-4DFD-A645-8C718F65D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640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242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99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214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41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498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57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20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1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8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9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4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25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F2F1F8BD-045D-C794-07E6-43032BE1F6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"/>
            <a:ext cx="12192000" cy="6856413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C4C4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0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3" name="Text Box 89"/>
          <p:cNvSpPr txBox="1">
            <a:spLocks noChangeArrowheads="1"/>
          </p:cNvSpPr>
          <p:nvPr/>
        </p:nvSpPr>
        <p:spPr bwMode="auto">
          <a:xfrm>
            <a:off x="2667000" y="1326825"/>
            <a:ext cx="685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9600" spc="1000" dirty="0">
                <a:solidFill>
                  <a:schemeClr val="tx1">
                    <a:lumMod val="95000"/>
                    <a:lumOff val="5000"/>
                  </a:schemeClr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電腦字體</a:t>
            </a:r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9E76B2-38CB-685D-CF16-68E5D263294E}"/>
              </a:ext>
            </a:extLst>
          </p:cNvPr>
          <p:cNvSpPr txBox="1"/>
          <p:nvPr/>
        </p:nvSpPr>
        <p:spPr>
          <a:xfrm>
            <a:off x="4929222" y="3433374"/>
            <a:ext cx="23695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Aft>
                <a:spcPts val="1200"/>
              </a:spcAft>
            </a:pPr>
            <a:r>
              <a:rPr lang="en-GB" altLang="en-US" sz="3200" dirty="0">
                <a:latin typeface="Comic Sans MS" panose="030F0702030302020204" pitchFamily="66" charset="0"/>
              </a:rPr>
              <a:t>109590029</a:t>
            </a: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資工三</a:t>
            </a:r>
            <a:endParaRPr lang="en-US" altLang="zh-TW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鄭傳脩</a:t>
            </a:r>
            <a:endParaRPr lang="en-GB" altLang="en-US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每個人寫出來自的樣子都不太相同，有的人寫得工整有的人寫得瞭草，但在電腦中如果只有一種字體，那每個人打出來的字體都會一模一樣，就無法展現出個人風格或想表達的想法。</a:t>
            </a:r>
          </a:p>
        </p:txBody>
      </p:sp>
      <p:pic>
        <p:nvPicPr>
          <p:cNvPr id="1026" name="Picture 2" descr="35歲才練習寫字，會太慢嗎？ - Mobile01">
            <a:extLst>
              <a:ext uri="{FF2B5EF4-FFF2-40B4-BE49-F238E27FC236}">
                <a16:creationId xmlns:a16="http://schemas.microsoft.com/office/drawing/2014/main" id="{0BE07FD4-B56B-0DB1-446F-072DC2F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16" y="3429000"/>
            <a:ext cx="3924436" cy="30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字寫得不好看，還沒時間練字，如何在考試中避免不被扣掉印象分- 壹讀">
            <a:extLst>
              <a:ext uri="{FF2B5EF4-FFF2-40B4-BE49-F238E27FC236}">
                <a16:creationId xmlns:a16="http://schemas.microsoft.com/office/drawing/2014/main" id="{F4237A36-DDDE-59DE-8E68-4C15ED7C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95" y="3422174"/>
            <a:ext cx="3941552" cy="30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30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但要將新的字體放入電腦中並沒有那麼容易，需要經過字體設計師設計過後，將字體改為編碼放入電腦中，英文字有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26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個字要編碼，中文字有大約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60000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多個字，因此製作一種字體需耗費大量時間製作與檢查。</a:t>
            </a:r>
          </a:p>
        </p:txBody>
      </p:sp>
      <p:pic>
        <p:nvPicPr>
          <p:cNvPr id="2050" name="Picture 2" descr="粉色26英文字母設計PNG圖案素材免費下載，圖片尺寸2709 × 2550px - Lovepik">
            <a:extLst>
              <a:ext uri="{FF2B5EF4-FFF2-40B4-BE49-F238E27FC236}">
                <a16:creationId xmlns:a16="http://schemas.microsoft.com/office/drawing/2014/main" id="{AA06F6DF-4A15-02A2-1183-B364CB9E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250" y1="16195" x2="19250" y2="16195"/>
                        <a14:foregroundMark x1="29750" y1="13717" x2="29750" y2="13717"/>
                        <a14:foregroundMark x1="41000" y1="16814" x2="41000" y2="16814"/>
                        <a14:foregroundMark x1="50583" y1="17699" x2="50583" y2="17699"/>
                        <a14:foregroundMark x1="60250" y1="13363" x2="60250" y2="13363"/>
                        <a14:foregroundMark x1="72917" y1="12389" x2="72917" y2="12389"/>
                        <a14:foregroundMark x1="81833" y1="16726" x2="81833" y2="16726"/>
                        <a14:foregroundMark x1="16167" y1="36637" x2="16167" y2="36637"/>
                        <a14:foregroundMark x1="26333" y1="37611" x2="26333" y2="37611"/>
                        <a14:foregroundMark x1="36917" y1="38584" x2="36917" y2="38584"/>
                        <a14:foregroundMark x1="45083" y1="37965" x2="45083" y2="37965"/>
                        <a14:foregroundMark x1="53667" y1="39646" x2="53667" y2="39646"/>
                        <a14:foregroundMark x1="82333" y1="37965" x2="82333" y2="37965"/>
                        <a14:foregroundMark x1="80750" y1="60088" x2="80750" y2="60088"/>
                        <a14:foregroundMark x1="66667" y1="60177" x2="66667" y2="60177"/>
                        <a14:foregroundMark x1="53333" y1="60177" x2="53333" y2="60177"/>
                        <a14:foregroundMark x1="42250" y1="61416" x2="42250" y2="61416"/>
                        <a14:foregroundMark x1="27250" y1="60531" x2="27250" y2="60531"/>
                        <a14:foregroundMark x1="15833" y1="62743" x2="15833" y2="62743"/>
                        <a14:foregroundMark x1="14250" y1="87788" x2="14250" y2="87788"/>
                        <a14:foregroundMark x1="30667" y1="85133" x2="30667" y2="85133"/>
                        <a14:foregroundMark x1="41917" y1="84602" x2="41917" y2="84602"/>
                        <a14:foregroundMark x1="58250" y1="86637" x2="58250" y2="86637"/>
                        <a14:foregroundMark x1="71167" y1="87788" x2="71167" y2="87788"/>
                        <a14:foregroundMark x1="83583" y1="85841" x2="83583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97" y="3432047"/>
            <a:ext cx="2705621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t] 字型設計自己來─中文字型設計的第二課, justfont blog">
            <a:extLst>
              <a:ext uri="{FF2B5EF4-FFF2-40B4-BE49-F238E27FC236}">
                <a16:creationId xmlns:a16="http://schemas.microsoft.com/office/drawing/2014/main" id="{8154735F-3E1A-6991-CE38-BABF8284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71" y="3910545"/>
            <a:ext cx="2547577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造字程式@ 軟體使用教學:: 隨意窩Xuite日誌">
            <a:extLst>
              <a:ext uri="{FF2B5EF4-FFF2-40B4-BE49-F238E27FC236}">
                <a16:creationId xmlns:a16="http://schemas.microsoft.com/office/drawing/2014/main" id="{00C7E362-88E0-76CA-039C-38E746A8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09" y="3868749"/>
            <a:ext cx="2547577" cy="25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47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002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:Trajan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1989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Adobe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公司發表的字體，設計者為凱羅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特恩伯利。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起源於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2000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年前古羅馬時期圖拉真皇帝的碑文，當時只有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23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種字母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沒有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，也沒有小寫字母，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Trajan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只有大寫字母。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有襯線和長筆畫。例如，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Q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給人嚴肅和傳統感，經常使用於電影片名。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076" name="Picture 4" descr="英文藝術字體Trajan">
            <a:extLst>
              <a:ext uri="{FF2B5EF4-FFF2-40B4-BE49-F238E27FC236}">
                <a16:creationId xmlns:a16="http://schemas.microsoft.com/office/drawing/2014/main" id="{38F68F0F-C08B-D8ED-3013-0373005D1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76"/>
          <a:stretch/>
        </p:blipFill>
        <p:spPr bwMode="auto">
          <a:xfrm>
            <a:off x="7504418" y="4522002"/>
            <a:ext cx="3638550" cy="17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80D8F7C-B156-371D-311A-F03941FB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3" y="774801"/>
            <a:ext cx="2412226" cy="36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138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10700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Fette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 Fraktur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1950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年由德國鮑爾鑄字場發表的字體，設計者為約翰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克里斯汀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鮑爾。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德語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Fette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有「肥胖、強而有力、大膽」之意，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Fraktur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原有「壞掉」之意。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強調大寫字母的裝飾，經常使用於音樂和藝術廣告領域，香腸和啤酒強調味覺的包裝也能看見。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098" name="Picture 2" descr="英文藝術字體Fette Fraktur">
            <a:extLst>
              <a:ext uri="{FF2B5EF4-FFF2-40B4-BE49-F238E27FC236}">
                <a16:creationId xmlns:a16="http://schemas.microsoft.com/office/drawing/2014/main" id="{ABC4569D-2C0E-33F6-710F-6E97A68F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24" y="1565244"/>
            <a:ext cx="4229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英文藝術字體Fette Fraktur">
            <a:extLst>
              <a:ext uri="{FF2B5EF4-FFF2-40B4-BE49-F238E27FC236}">
                <a16:creationId xmlns:a16="http://schemas.microsoft.com/office/drawing/2014/main" id="{783EBE1B-C436-8E33-2938-67B2376C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30" y="5240681"/>
            <a:ext cx="3228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965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283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Peignot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1937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年由法國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Deberny&amp;Peignot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A·M·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卡桑德。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使用於海報和招牌的字體。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小寫字母具備大寫字母的特徵。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Picture 2" descr="英文藝術字體Peignot">
            <a:extLst>
              <a:ext uri="{FF2B5EF4-FFF2-40B4-BE49-F238E27FC236}">
                <a16:creationId xmlns:a16="http://schemas.microsoft.com/office/drawing/2014/main" id="{1840E072-2BDF-4477-4038-693DE533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61" y="1927193"/>
            <a:ext cx="34956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英文藝術字體Peignot">
            <a:extLst>
              <a:ext uri="{FF2B5EF4-FFF2-40B4-BE49-F238E27FC236}">
                <a16:creationId xmlns:a16="http://schemas.microsoft.com/office/drawing/2014/main" id="{E6B0C512-367C-4E90-FB7F-B5890B98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91" y="2736818"/>
            <a:ext cx="2838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D06CD8-7320-F482-C304-8E5C5D4243FB}"/>
              </a:ext>
            </a:extLst>
          </p:cNvPr>
          <p:cNvSpPr txBox="1"/>
          <p:nvPr/>
        </p:nvSpPr>
        <p:spPr>
          <a:xfrm>
            <a:off x="5841069" y="57643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法國麵包咖啡店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255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9478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:Comic sans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1995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年由美國微軟公司發表的字體，設計者為文森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康納萊。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4431666" cy="22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參考漫威、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DC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等漫畫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對話框製作而成。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2.Windows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系統內建字型。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認讀性優異。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146" name="Picture 2" descr="英文藝術字體Comic sans">
            <a:extLst>
              <a:ext uri="{FF2B5EF4-FFF2-40B4-BE49-F238E27FC236}">
                <a16:creationId xmlns:a16="http://schemas.microsoft.com/office/drawing/2014/main" id="{9CF3AEDD-388B-40E6-C254-1079B045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30" y="2031049"/>
            <a:ext cx="37909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查克史奈德之正義聯盟》中的「母盒」到底是什麼？從DC 漫畫看「母盒」的起源與能力—— – 電影神搜">
            <a:extLst>
              <a:ext uri="{FF2B5EF4-FFF2-40B4-BE49-F238E27FC236}">
                <a16:creationId xmlns:a16="http://schemas.microsoft.com/office/drawing/2014/main" id="{BD388213-0B4E-B28B-E306-20404F5B6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5"/>
          <a:stretch/>
        </p:blipFill>
        <p:spPr bwMode="auto">
          <a:xfrm>
            <a:off x="4783665" y="2673620"/>
            <a:ext cx="2757850" cy="32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989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427</Words>
  <Application>Microsoft Office PowerPoint</Application>
  <PresentationFormat>寬螢幕</PresentationFormat>
  <Paragraphs>50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jf open 粉圓 1.1</vt:lpstr>
      <vt:lpstr>清松手寫體2</vt:lpstr>
      <vt:lpstr>Arial</vt:lpstr>
      <vt:lpstr>Calibri</vt:lpstr>
      <vt:lpstr>Calibri Light</vt:lpstr>
      <vt:lpstr>Comic Sans MS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and pen template</dc:title>
  <dc:creator>Presentation Magazine</dc:creator>
  <cp:lastModifiedBy>鄭傳脩</cp:lastModifiedBy>
  <cp:revision>144</cp:revision>
  <dcterms:modified xsi:type="dcterms:W3CDTF">2022-10-21T08:22:35Z</dcterms:modified>
</cp:coreProperties>
</file>