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6"/>
  </p:notesMasterIdLst>
  <p:handoutMasterIdLst>
    <p:handoutMasterId r:id="rId27"/>
  </p:handoutMasterIdLst>
  <p:sldIdLst>
    <p:sldId id="256" r:id="rId2"/>
    <p:sldId id="257" r:id="rId3"/>
    <p:sldId id="261" r:id="rId4"/>
    <p:sldId id="262" r:id="rId5"/>
    <p:sldId id="263" r:id="rId6"/>
    <p:sldId id="264" r:id="rId7"/>
    <p:sldId id="265" r:id="rId8"/>
    <p:sldId id="266" r:id="rId9"/>
    <p:sldId id="267" r:id="rId10"/>
    <p:sldId id="268" r:id="rId11"/>
    <p:sldId id="269" r:id="rId12"/>
    <p:sldId id="272" r:id="rId13"/>
    <p:sldId id="270" r:id="rId14"/>
    <p:sldId id="273" r:id="rId15"/>
    <p:sldId id="278" r:id="rId16"/>
    <p:sldId id="274" r:id="rId17"/>
    <p:sldId id="275" r:id="rId18"/>
    <p:sldId id="276" r:id="rId19"/>
    <p:sldId id="277"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orient="horz" userDrawn="1">
          <p15:clr>
            <a:srgbClr val="A4A3A4"/>
          </p15:clr>
        </p15:guide>
        <p15:guide id="3" orient="horz" pos="720" userDrawn="1">
          <p15:clr>
            <a:srgbClr val="A4A3A4"/>
          </p15:clr>
        </p15:guide>
        <p15:guide id="4" orient="horz" pos="1440" userDrawn="1">
          <p15:clr>
            <a:srgbClr val="A4A3A4"/>
          </p15:clr>
        </p15:guide>
        <p15:guide id="5" orient="horz" pos="2160" userDrawn="1">
          <p15:clr>
            <a:srgbClr val="A4A3A4"/>
          </p15:clr>
        </p15:guide>
        <p15:guide id="6" orient="horz" pos="2880" userDrawn="1">
          <p15:clr>
            <a:srgbClr val="A4A3A4"/>
          </p15:clr>
        </p15:guide>
        <p15:guide id="7" orient="horz" pos="3600" userDrawn="1">
          <p15:clr>
            <a:srgbClr val="A4A3A4"/>
          </p15:clr>
        </p15:guide>
        <p15:guide id="8" pos="7679" userDrawn="1">
          <p15:clr>
            <a:srgbClr val="A4A3A4"/>
          </p15:clr>
        </p15:guide>
        <p15:guide id="9" userDrawn="1">
          <p15:clr>
            <a:srgbClr val="A4A3A4"/>
          </p15:clr>
        </p15:guide>
        <p15:guide id="10" pos="2880" userDrawn="1">
          <p15:clr>
            <a:srgbClr val="A4A3A4"/>
          </p15:clr>
        </p15:guide>
        <p15:guide id="11" pos="4800" userDrawn="1">
          <p15:clr>
            <a:srgbClr val="A4A3A4"/>
          </p15:clr>
        </p15:guide>
        <p15:guide id="12" pos="1920" userDrawn="1">
          <p15:clr>
            <a:srgbClr val="A4A3A4"/>
          </p15:clr>
        </p15:guide>
        <p15:guide id="13" pos="5760" userDrawn="1">
          <p15:clr>
            <a:srgbClr val="A4A3A4"/>
          </p15:clr>
        </p15:guide>
        <p15:guide id="14" pos="3840" userDrawn="1">
          <p15:clr>
            <a:srgbClr val="A4A3A4"/>
          </p15:clr>
        </p15:guide>
        <p15:guide id="15"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CCCCCC"/>
    <a:srgbClr val="EFB2FF"/>
    <a:srgbClr val="5DB07D"/>
    <a:srgbClr val="A93E23"/>
    <a:srgbClr val="72D89A"/>
    <a:srgbClr val="FFEFCC"/>
    <a:srgbClr val="FF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92980" autoAdjust="0"/>
  </p:normalViewPr>
  <p:slideViewPr>
    <p:cSldViewPr snapToObjects="1">
      <p:cViewPr varScale="1">
        <p:scale>
          <a:sx n="66" d="100"/>
          <a:sy n="66" d="100"/>
        </p:scale>
        <p:origin x="384" y="120"/>
      </p:cViewPr>
      <p:guideLst>
        <p:guide orient="horz" pos="4319"/>
        <p:guide orient="horz"/>
        <p:guide orient="horz" pos="720"/>
        <p:guide orient="horz" pos="1440"/>
        <p:guide orient="horz" pos="2160"/>
        <p:guide orient="horz" pos="2880"/>
        <p:guide orient="horz" pos="3600"/>
        <p:guide pos="7679"/>
        <p:guide/>
        <p:guide pos="2880"/>
        <p:guide pos="4800"/>
        <p:guide pos="1920"/>
        <p:guide pos="5760"/>
        <p:guide pos="3840"/>
        <p:guide pos="6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F957C99-FB6C-4D55-A568-42F8967E8F2C}" type="slidenum">
              <a:rPr lang="en-US" altLang="en-US"/>
              <a:pPr>
                <a:defRPr/>
              </a:pPr>
              <a:t>‹#›</a:t>
            </a:fld>
            <a:endParaRPr lang="en-US" altLang="en-US"/>
          </a:p>
        </p:txBody>
      </p:sp>
    </p:spTree>
    <p:extLst>
      <p:ext uri="{BB962C8B-B14F-4D97-AF65-F5344CB8AC3E}">
        <p14:creationId xmlns:p14="http://schemas.microsoft.com/office/powerpoint/2010/main" val="361600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37A7DFC-C842-4DFD-A645-8C718F65D947}" type="slidenum">
              <a:rPr lang="en-US" altLang="en-US"/>
              <a:pPr>
                <a:defRPr/>
              </a:pPr>
              <a:t>‹#›</a:t>
            </a:fld>
            <a:endParaRPr lang="en-US" altLang="en-US"/>
          </a:p>
        </p:txBody>
      </p:sp>
    </p:spTree>
    <p:extLst>
      <p:ext uri="{BB962C8B-B14F-4D97-AF65-F5344CB8AC3E}">
        <p14:creationId xmlns:p14="http://schemas.microsoft.com/office/powerpoint/2010/main" val="676963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86402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98797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471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60474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5754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4632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77419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97005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222747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03155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01357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29242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5613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796782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310909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205573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44492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990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7321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8341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1498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015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82221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36950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3881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73557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6431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208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108463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81839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2349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6543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0651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9805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21225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C86E0C-FDA3-4EED-9EA3-58B61ED74556}" type="slidenum">
              <a:rPr lang="en-US" altLang="en-US" smtClean="0"/>
              <a:pPr>
                <a:defRPr/>
              </a:pPr>
              <a:t>‹#›</a:t>
            </a:fld>
            <a:endParaRPr lang="en-US" altLang="en-US"/>
          </a:p>
        </p:txBody>
      </p:sp>
      <p:sp>
        <p:nvSpPr>
          <p:cNvPr id="7" name="Rectangle 36">
            <a:extLst>
              <a:ext uri="{FF2B5EF4-FFF2-40B4-BE49-F238E27FC236}">
                <a16:creationId xmlns:a16="http://schemas.microsoft.com/office/drawing/2014/main" id="{F2F1F8BD-045D-C794-07E6-43032BE1F6C0}"/>
              </a:ext>
            </a:extLst>
          </p:cNvPr>
          <p:cNvSpPr>
            <a:spLocks noChangeArrowheads="1"/>
          </p:cNvSpPr>
          <p:nvPr userDrawn="1"/>
        </p:nvSpPr>
        <p:spPr bwMode="auto">
          <a:xfrm>
            <a:off x="0" y="9"/>
            <a:ext cx="12192000" cy="6856413"/>
          </a:xfrm>
          <a:prstGeom prst="rect">
            <a:avLst/>
          </a:prstGeom>
          <a:gradFill rotWithShape="0">
            <a:gsLst>
              <a:gs pos="0">
                <a:srgbClr val="CCCCCC"/>
              </a:gs>
              <a:gs pos="100000">
                <a:srgbClr val="C4C4C4"/>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27650564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ce33022.github.io/big5cod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https://unicode.yunser.com/unicod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2667000" y="1326825"/>
            <a:ext cx="685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電腦字體</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D39E76B2-38CB-685D-CF16-68E5D263294E}"/>
              </a:ext>
            </a:extLst>
          </p:cNvPr>
          <p:cNvSpPr txBox="1"/>
          <p:nvPr/>
        </p:nvSpPr>
        <p:spPr>
          <a:xfrm>
            <a:off x="4929222" y="3433374"/>
            <a:ext cx="2369559" cy="2308324"/>
          </a:xfrm>
          <a:prstGeom prst="rect">
            <a:avLst/>
          </a:prstGeom>
          <a:noFill/>
        </p:spPr>
        <p:txBody>
          <a:bodyPr wrap="none" rtlCol="0">
            <a:spAutoFit/>
          </a:bodyPr>
          <a:lstStyle/>
          <a:p>
            <a:pPr algn="ctr" eaLnBrk="1" hangingPunct="1">
              <a:spcAft>
                <a:spcPts val="1200"/>
              </a:spcAft>
            </a:pPr>
            <a:r>
              <a:rPr lang="en-GB" altLang="en-US" sz="3200" dirty="0">
                <a:latin typeface="Comic Sans MS" panose="030F0702030302020204" pitchFamily="66" charset="0"/>
              </a:rPr>
              <a:t>109590029</a:t>
            </a: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資工三</a:t>
            </a:r>
            <a:endParaRPr lang="en-US" altLang="zh-TW" sz="3200" dirty="0">
              <a:latin typeface="jf open 粉圓 1.1" panose="020F0500000000000000" pitchFamily="34" charset="-120"/>
              <a:ea typeface="jf open 粉圓 1.1" panose="020F0500000000000000" pitchFamily="34" charset="-120"/>
            </a:endParaRP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鄭傳脩</a:t>
            </a:r>
            <a:endParaRPr lang="en-GB" altLang="en-US" sz="3200" dirty="0">
              <a:latin typeface="jf open 粉圓 1.1" panose="020F0500000000000000" pitchFamily="34" charset="-120"/>
              <a:ea typeface="jf open 粉圓 1.1" panose="020F0500000000000000" pitchFamily="34" charset="-120"/>
            </a:endParaRPr>
          </a:p>
          <a:p>
            <a:endParaRPr lang="zh-TW"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53362"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57318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5400" dirty="0">
                <a:solidFill>
                  <a:srgbClr val="FF0000"/>
                </a:solidFill>
                <a:latin typeface="清松手寫體2" panose="00000500000000000000" pitchFamily="2" charset="-120"/>
                <a:ea typeface="清松手寫體2" panose="00000500000000000000" pitchFamily="2" charset="-120"/>
              </a:rPr>
              <a:t>瀨戶字體</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5367770"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瀨戶字體是由</a:t>
            </a:r>
            <a:r>
              <a:rPr lang="en-US" altLang="zh-TW" sz="2400" dirty="0" err="1">
                <a:latin typeface="jf open 粉圓 1.1" panose="020F0500000000000000" pitchFamily="34" charset="-120"/>
                <a:ea typeface="jf open 粉圓 1.1" panose="020F0500000000000000" pitchFamily="34" charset="-120"/>
              </a:rPr>
              <a:t>Seto</a:t>
            </a:r>
            <a:r>
              <a:rPr lang="en-US" altLang="zh-TW" sz="2400" dirty="0">
                <a:latin typeface="jf open 粉圓 1.1" panose="020F0500000000000000" pitchFamily="34" charset="-120"/>
                <a:ea typeface="jf open 粉圓 1.1" panose="020F0500000000000000" pitchFamily="34" charset="-120"/>
              </a:rPr>
              <a:t> Nozomi</a:t>
            </a:r>
            <a:r>
              <a:rPr lang="zh-TW" altLang="en-US" sz="2400" dirty="0">
                <a:latin typeface="jf open 粉圓 1.1" panose="020F0500000000000000" pitchFamily="34" charset="-120"/>
                <a:ea typeface="jf open 粉圓 1.1" panose="020F0500000000000000" pitchFamily="34" charset="-120"/>
              </a:rPr>
              <a:t>（瀬戸</a:t>
            </a:r>
            <a:r>
              <a:rPr lang="ja-JP" altLang="en-US" sz="2400" dirty="0">
                <a:latin typeface="jf open 粉圓 1.1" panose="020F0500000000000000" pitchFamily="34" charset="-120"/>
                <a:ea typeface="jf open 粉圓 1.1" panose="020F0500000000000000" pitchFamily="34" charset="-120"/>
              </a:rPr>
              <a:t>のぞみ）</a:t>
            </a:r>
            <a:r>
              <a:rPr lang="zh-TW" altLang="en-US" sz="2400" dirty="0">
                <a:latin typeface="jf open 粉圓 1.1" panose="020F0500000000000000" pitchFamily="34" charset="-120"/>
                <a:ea typeface="jf open 粉圓 1.1" panose="020F0500000000000000" pitchFamily="34" charset="-120"/>
              </a:rPr>
              <a:t>創建的。</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可愛的手寫日系風格字體。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支援繁體中文、簡體中文、日文、英文和其他特殊符號。</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12" name="圖片 11">
            <a:extLst>
              <a:ext uri="{FF2B5EF4-FFF2-40B4-BE49-F238E27FC236}">
                <a16:creationId xmlns:a16="http://schemas.microsoft.com/office/drawing/2014/main" id="{3251F605-5784-2241-7122-2AC4529562EE}"/>
              </a:ext>
            </a:extLst>
          </p:cNvPr>
          <p:cNvPicPr>
            <a:picLocks noChangeAspect="1"/>
          </p:cNvPicPr>
          <p:nvPr/>
        </p:nvPicPr>
        <p:blipFill rotWithShape="1">
          <a:blip r:embed="rId3">
            <a:extLst>
              <a:ext uri="{28A0092B-C50C-407E-A947-70E740481C1C}">
                <a14:useLocalDpi xmlns:a14="http://schemas.microsoft.com/office/drawing/2010/main" val="0"/>
              </a:ext>
            </a:extLst>
          </a:blip>
          <a:srcRect l="28443" t="14870" r="29624" b="13604"/>
          <a:stretch/>
        </p:blipFill>
        <p:spPr>
          <a:xfrm>
            <a:off x="6367111" y="1660695"/>
            <a:ext cx="5112568" cy="2429242"/>
          </a:xfrm>
          <a:prstGeom prst="rect">
            <a:avLst/>
          </a:prstGeom>
        </p:spPr>
      </p:pic>
      <p:pic>
        <p:nvPicPr>
          <p:cNvPr id="1030" name="Picture 6">
            <a:extLst>
              <a:ext uri="{FF2B5EF4-FFF2-40B4-BE49-F238E27FC236}">
                <a16:creationId xmlns:a16="http://schemas.microsoft.com/office/drawing/2014/main" id="{19A30018-F0D7-B49F-4F87-4BE65EBD8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184"/>
          <a:stretch/>
        </p:blipFill>
        <p:spPr bwMode="auto">
          <a:xfrm>
            <a:off x="6368698" y="4102377"/>
            <a:ext cx="4899317" cy="254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907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電腦字元編碼</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069285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480291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字元編碼簡介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51484" y="1387652"/>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電腦在運算和儲存時都是使用二進制編碼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只有</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和</a:t>
            </a:r>
            <a:r>
              <a:rPr lang="en-US" altLang="zh-TW" sz="2800" dirty="0">
                <a:latin typeface="jf open 粉圓 1.1" panose="020F0500000000000000" pitchFamily="34" charset="-120"/>
                <a:ea typeface="jf open 粉圓 1.1" panose="020F0500000000000000" pitchFamily="34" charset="-120"/>
              </a:rPr>
              <a:t>1)</a:t>
            </a:r>
            <a:r>
              <a:rPr lang="zh-TW" altLang="en-US" sz="2800" dirty="0">
                <a:latin typeface="jf open 粉圓 1.1" panose="020F0500000000000000" pitchFamily="34" charset="-120"/>
                <a:ea typeface="jf open 粉圓 1.1" panose="020F0500000000000000" pitchFamily="34" charset="-120"/>
              </a:rPr>
              <a:t>，但是我們使用的文字並不是二進制，那要如何將我們的文字儲存在電腦中呢</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當我們需要某個字的時候按下鍵盤電腦是如何知道要顯示哪個字</a:t>
            </a:r>
            <a:r>
              <a:rPr lang="en-US" altLang="zh-TW" sz="2800" dirty="0">
                <a:latin typeface="jf open 粉圓 1.1" panose="020F0500000000000000" pitchFamily="34" charset="-120"/>
                <a:ea typeface="jf open 粉圓 1.1" panose="020F0500000000000000" pitchFamily="34" charset="-120"/>
              </a:rPr>
              <a:t>?</a:t>
            </a:r>
            <a:endParaRPr lang="zh-TW" altLang="en-US" sz="2800" dirty="0">
              <a:latin typeface="jf open 粉圓 1.1" panose="020F0500000000000000" pitchFamily="34" charset="-120"/>
              <a:ea typeface="jf open 粉圓 1.1" panose="020F0500000000000000" pitchFamily="34" charset="-120"/>
            </a:endParaRPr>
          </a:p>
        </p:txBody>
      </p:sp>
      <p:pic>
        <p:nvPicPr>
          <p:cNvPr id="4" name="Picture 2" descr="二进制- 快懂百科">
            <a:extLst>
              <a:ext uri="{FF2B5EF4-FFF2-40B4-BE49-F238E27FC236}">
                <a16:creationId xmlns:a16="http://schemas.microsoft.com/office/drawing/2014/main" id="{FFBD2676-528D-940F-6755-35160EA1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30" y="3654950"/>
            <a:ext cx="345955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英文字母_百度百科">
            <a:extLst>
              <a:ext uri="{FF2B5EF4-FFF2-40B4-BE49-F238E27FC236}">
                <a16:creationId xmlns:a16="http://schemas.microsoft.com/office/drawing/2014/main" id="{DC65EF31-C922-ACDE-B891-05D632146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學習博大精深的中文字就從圖畫開始| 大人物- 67320">
            <a:extLst>
              <a:ext uri="{FF2B5EF4-FFF2-40B4-BE49-F238E27FC236}">
                <a16:creationId xmlns:a16="http://schemas.microsoft.com/office/drawing/2014/main" id="{C0286D61-3F4B-E359-5E00-E10C19116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4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600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01478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英文編碼</a:t>
            </a:r>
            <a:r>
              <a:rPr lang="en-US" altLang="zh-TW" sz="6000" dirty="0">
                <a:solidFill>
                  <a:srgbClr val="FF0000"/>
                </a:solidFill>
                <a:latin typeface="清松手寫體2" panose="00000500000000000000" pitchFamily="2" charset="-120"/>
                <a:ea typeface="清松手寫體2" panose="00000500000000000000" pitchFamily="2" charset="-120"/>
              </a:rPr>
              <a:t>(ASCII)</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3913957"/>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ASCII</a:t>
            </a:r>
            <a:r>
              <a:rPr lang="zh-TW" altLang="en-US" sz="2800" dirty="0">
                <a:latin typeface="jf open 粉圓 1.1" panose="020F0500000000000000" pitchFamily="34" charset="-120"/>
                <a:ea typeface="jf open 粉圓 1.1" panose="020F0500000000000000" pitchFamily="34" charset="-120"/>
              </a:rPr>
              <a:t>為</a:t>
            </a:r>
            <a:r>
              <a:rPr lang="en-US" altLang="zh-TW" sz="2800" dirty="0">
                <a:latin typeface="jf open 粉圓 1.1" panose="020F0500000000000000" pitchFamily="34" charset="-120"/>
                <a:ea typeface="jf open 粉圓 1.1" panose="020F0500000000000000" pitchFamily="34" charset="-120"/>
              </a:rPr>
              <a:t>(American Standard Code for Information Interchange</a:t>
            </a:r>
            <a:r>
              <a:rPr lang="zh-TW" altLang="en-US" sz="2800" dirty="0">
                <a:latin typeface="jf open 粉圓 1.1" panose="020F0500000000000000" pitchFamily="34" charset="-120"/>
                <a:ea typeface="jf open 粉圓 1.1" panose="020F0500000000000000" pitchFamily="34" charset="-120"/>
              </a:rPr>
              <a:t>美國標準資訊交換碼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的縮寫，此編碼總共定義了</a:t>
            </a:r>
            <a:r>
              <a:rPr lang="en-US" altLang="zh-TW" sz="2800" dirty="0">
                <a:latin typeface="jf open 粉圓 1.1" panose="020F0500000000000000" pitchFamily="34" charset="-120"/>
                <a:ea typeface="jf open 粉圓 1.1" panose="020F0500000000000000" pitchFamily="34" charset="-120"/>
              </a:rPr>
              <a:t>128</a:t>
            </a:r>
            <a:r>
              <a:rPr lang="zh-TW" altLang="en-US" sz="2800" dirty="0">
                <a:latin typeface="jf open 粉圓 1.1" panose="020F0500000000000000" pitchFamily="34" charset="-120"/>
                <a:ea typeface="jf open 粉圓 1.1" panose="020F0500000000000000" pitchFamily="34" charset="-120"/>
              </a:rPr>
              <a:t>個字元，可用來顯示的字元有</a:t>
            </a:r>
            <a:r>
              <a:rPr lang="en-US" altLang="zh-TW" sz="2800" dirty="0">
                <a:latin typeface="jf open 粉圓 1.1" panose="020F0500000000000000" pitchFamily="34" charset="-120"/>
                <a:ea typeface="jf open 粉圓 1.1" panose="020F0500000000000000" pitchFamily="34" charset="-120"/>
              </a:rPr>
              <a:t>95</a:t>
            </a:r>
            <a:r>
              <a:rPr lang="zh-TW" altLang="en-US" sz="2800" dirty="0">
                <a:latin typeface="jf open 粉圓 1.1" panose="020F0500000000000000" pitchFamily="34" charset="-120"/>
                <a:ea typeface="jf open 粉圓 1.1" panose="020F0500000000000000" pitchFamily="34" charset="-120"/>
              </a:rPr>
              <a:t>個，電腦會為每個字元編號從</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到</a:t>
            </a:r>
            <a:r>
              <a:rPr lang="en-US" altLang="zh-TW" sz="2800" dirty="0">
                <a:latin typeface="jf open 粉圓 1.1" panose="020F0500000000000000" pitchFamily="34" charset="-120"/>
                <a:ea typeface="jf open 粉圓 1.1" panose="020F0500000000000000" pitchFamily="34" charset="-120"/>
              </a:rPr>
              <a:t>127</a:t>
            </a:r>
            <a:r>
              <a:rPr lang="zh-TW" altLang="en-US" sz="2800" dirty="0">
                <a:latin typeface="jf open 粉圓 1.1" panose="020F0500000000000000" pitchFamily="34" charset="-120"/>
                <a:ea typeface="jf open 粉圓 1.1" panose="020F0500000000000000" pitchFamily="34" charset="-120"/>
              </a:rPr>
              <a:t>，第</a:t>
            </a:r>
            <a:r>
              <a:rPr lang="en-US" altLang="zh-TW" sz="2800" dirty="0">
                <a:latin typeface="jf open 粉圓 1.1" panose="020F0500000000000000" pitchFamily="34" charset="-120"/>
                <a:ea typeface="jf open 粉圓 1.1" panose="020F0500000000000000" pitchFamily="34" charset="-120"/>
              </a:rPr>
              <a:t>48</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57</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十個阿拉伯數字，</a:t>
            </a:r>
            <a:r>
              <a:rPr lang="en-US" altLang="zh-TW" sz="2800" dirty="0">
                <a:latin typeface="jf open 粉圓 1.1" panose="020F0500000000000000" pitchFamily="34" charset="-120"/>
                <a:ea typeface="jf open 粉圓 1.1" panose="020F0500000000000000" pitchFamily="34" charset="-120"/>
              </a:rPr>
              <a:t>65</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90</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個大寫英文字母，</a:t>
            </a:r>
            <a:r>
              <a:rPr lang="en-US" altLang="zh-TW" sz="2800" dirty="0">
                <a:latin typeface="jf open 粉圓 1.1" panose="020F0500000000000000" pitchFamily="34" charset="-120"/>
                <a:ea typeface="jf open 粉圓 1.1" panose="020F0500000000000000" pitchFamily="34" charset="-120"/>
              </a:rPr>
              <a:t>97</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122</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個小寫英文字母，其餘為一些標點符號、運算符號和不可顯示字元。</a:t>
            </a:r>
          </a:p>
        </p:txBody>
      </p:sp>
    </p:spTree>
    <p:extLst>
      <p:ext uri="{BB962C8B-B14F-4D97-AF65-F5344CB8AC3E}">
        <p14:creationId xmlns:p14="http://schemas.microsoft.com/office/powerpoint/2010/main" val="41081687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2050" name="Picture 2">
            <a:extLst>
              <a:ext uri="{FF2B5EF4-FFF2-40B4-BE49-F238E27FC236}">
                <a16:creationId xmlns:a16="http://schemas.microsoft.com/office/drawing/2014/main" id="{B4DC2FBF-3A89-DB51-D708-582DB8A0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67" y="408278"/>
            <a:ext cx="8240878" cy="593343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4A51120-4DC2-A72E-DF41-0AF4375EF2FF}"/>
              </a:ext>
            </a:extLst>
          </p:cNvPr>
          <p:cNvSpPr txBox="1"/>
          <p:nvPr/>
        </p:nvSpPr>
        <p:spPr>
          <a:xfrm>
            <a:off x="335359" y="5845358"/>
            <a:ext cx="3204723"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TW" b="0" i="0" dirty="0">
                <a:solidFill>
                  <a:srgbClr val="202122"/>
                </a:solidFill>
                <a:effectLst/>
                <a:latin typeface="Arial" panose="020B0604020202020204" pitchFamily="34" charset="0"/>
              </a:rPr>
              <a:t>1968</a:t>
            </a:r>
            <a:r>
              <a:rPr lang="zh-TW" altLang="en-US" b="0" i="0" dirty="0">
                <a:solidFill>
                  <a:srgbClr val="202122"/>
                </a:solidFill>
                <a:effectLst/>
                <a:latin typeface="Arial" panose="020B0604020202020204" pitchFamily="34" charset="0"/>
              </a:rPr>
              <a:t>年版</a:t>
            </a:r>
            <a:r>
              <a:rPr lang="en-US" altLang="zh-TW" b="0" i="0" dirty="0">
                <a:solidFill>
                  <a:srgbClr val="202122"/>
                </a:solidFill>
                <a:effectLst/>
                <a:latin typeface="Arial" panose="020B0604020202020204" pitchFamily="34" charset="0"/>
              </a:rPr>
              <a:t>ASCII</a:t>
            </a:r>
            <a:r>
              <a:rPr lang="zh-TW" altLang="en-US" b="0" i="0" dirty="0">
                <a:solidFill>
                  <a:srgbClr val="202122"/>
                </a:solidFill>
                <a:effectLst/>
                <a:latin typeface="Arial" panose="020B0604020202020204" pitchFamily="34" charset="0"/>
              </a:rPr>
              <a:t>編碼速見表</a:t>
            </a:r>
            <a:endParaRPr lang="zh-TW" altLang="en-US" dirty="0"/>
          </a:p>
        </p:txBody>
      </p:sp>
    </p:spTree>
    <p:extLst>
      <p:ext uri="{BB962C8B-B14F-4D97-AF65-F5344CB8AC3E}">
        <p14:creationId xmlns:p14="http://schemas.microsoft.com/office/powerpoint/2010/main" val="27604689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1026" name="Picture 2">
            <a:extLst>
              <a:ext uri="{FF2B5EF4-FFF2-40B4-BE49-F238E27FC236}">
                <a16:creationId xmlns:a16="http://schemas.microsoft.com/office/drawing/2014/main" id="{44581CC3-B412-24FE-C565-DC145988A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70" y="265081"/>
            <a:ext cx="6151666" cy="6219825"/>
          </a:xfrm>
          <a:prstGeom prst="rect">
            <a:avLst/>
          </a:prstGeom>
          <a:noFill/>
          <a:extLst>
            <a:ext uri="{909E8E84-426E-40DD-AFC4-6F175D3DCCD1}">
              <a14:hiddenFill xmlns:a14="http://schemas.microsoft.com/office/drawing/2010/main">
                <a:solidFill>
                  <a:srgbClr val="FFFFFF"/>
                </a:solidFill>
              </a14:hiddenFill>
            </a:ext>
          </a:extLst>
        </p:spPr>
      </p:pic>
      <p:sp>
        <p:nvSpPr>
          <p:cNvPr id="3" name="橢圓 2">
            <a:extLst>
              <a:ext uri="{FF2B5EF4-FFF2-40B4-BE49-F238E27FC236}">
                <a16:creationId xmlns:a16="http://schemas.microsoft.com/office/drawing/2014/main" id="{002C0CEB-0D58-0EBA-D1AB-33D0847AEA09}"/>
              </a:ext>
            </a:extLst>
          </p:cNvPr>
          <p:cNvSpPr/>
          <p:nvPr/>
        </p:nvSpPr>
        <p:spPr>
          <a:xfrm>
            <a:off x="5807968" y="271135"/>
            <a:ext cx="432048" cy="2431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A4AFE4B-D387-0F19-28F5-3654824EC978}"/>
              </a:ext>
            </a:extLst>
          </p:cNvPr>
          <p:cNvCxnSpPr/>
          <p:nvPr/>
        </p:nvCxnSpPr>
        <p:spPr>
          <a:xfrm>
            <a:off x="6096000" y="584123"/>
            <a:ext cx="1440160" cy="212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橢圓 5">
            <a:extLst>
              <a:ext uri="{FF2B5EF4-FFF2-40B4-BE49-F238E27FC236}">
                <a16:creationId xmlns:a16="http://schemas.microsoft.com/office/drawing/2014/main" id="{B70CE8F9-E2CB-2084-EB3A-CF0F2A2480D6}"/>
              </a:ext>
            </a:extLst>
          </p:cNvPr>
          <p:cNvSpPr/>
          <p:nvPr/>
        </p:nvSpPr>
        <p:spPr>
          <a:xfrm>
            <a:off x="6240016" y="271135"/>
            <a:ext cx="432048" cy="2431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DB43E3C5-1254-5C77-6831-00636B14945D}"/>
              </a:ext>
            </a:extLst>
          </p:cNvPr>
          <p:cNvCxnSpPr/>
          <p:nvPr/>
        </p:nvCxnSpPr>
        <p:spPr>
          <a:xfrm>
            <a:off x="6528048" y="584123"/>
            <a:ext cx="2412268" cy="126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66DE29D-B1EB-69C5-CCF8-44675437360A}"/>
              </a:ext>
            </a:extLst>
          </p:cNvPr>
          <p:cNvSpPr txBox="1"/>
          <p:nvPr/>
        </p:nvSpPr>
        <p:spPr>
          <a:xfrm>
            <a:off x="9254637" y="1844825"/>
            <a:ext cx="1987393" cy="523220"/>
          </a:xfrm>
          <a:prstGeom prst="rect">
            <a:avLst/>
          </a:prstGeom>
          <a:noFill/>
        </p:spPr>
        <p:txBody>
          <a:bodyPr wrap="square" rtlCol="0">
            <a:spAutoFit/>
          </a:bodyPr>
          <a:lstStyle/>
          <a:p>
            <a:r>
              <a:rPr lang="zh-TW" altLang="en-US" sz="2800" b="1" dirty="0"/>
              <a:t>十六進制</a:t>
            </a:r>
          </a:p>
        </p:txBody>
      </p:sp>
      <p:sp>
        <p:nvSpPr>
          <p:cNvPr id="10" name="文字方塊 9">
            <a:extLst>
              <a:ext uri="{FF2B5EF4-FFF2-40B4-BE49-F238E27FC236}">
                <a16:creationId xmlns:a16="http://schemas.microsoft.com/office/drawing/2014/main" id="{A45BAD14-F8A8-C7F1-209D-16C22CF774B3}"/>
              </a:ext>
            </a:extLst>
          </p:cNvPr>
          <p:cNvSpPr txBox="1"/>
          <p:nvPr/>
        </p:nvSpPr>
        <p:spPr>
          <a:xfrm>
            <a:off x="7724400" y="2524254"/>
            <a:ext cx="1269855" cy="523220"/>
          </a:xfrm>
          <a:prstGeom prst="rect">
            <a:avLst/>
          </a:prstGeom>
          <a:noFill/>
        </p:spPr>
        <p:txBody>
          <a:bodyPr wrap="square" rtlCol="0">
            <a:spAutoFit/>
          </a:bodyPr>
          <a:lstStyle/>
          <a:p>
            <a:r>
              <a:rPr lang="zh-TW" altLang="en-US" sz="2800" b="1" dirty="0"/>
              <a:t>十進制</a:t>
            </a:r>
          </a:p>
        </p:txBody>
      </p:sp>
    </p:spTree>
    <p:extLst>
      <p:ext uri="{BB962C8B-B14F-4D97-AF65-F5344CB8AC3E}">
        <p14:creationId xmlns:p14="http://schemas.microsoft.com/office/powerpoint/2010/main" val="3798614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5594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中文編碼</a:t>
            </a:r>
            <a:r>
              <a:rPr lang="en-US" altLang="zh-TW" sz="6000" dirty="0">
                <a:solidFill>
                  <a:srgbClr val="FF0000"/>
                </a:solidFill>
                <a:latin typeface="清松手寫體2" panose="00000500000000000000" pitchFamily="2" charset="-120"/>
                <a:ea typeface="清松手寫體2" panose="00000500000000000000" pitchFamily="2" charset="-120"/>
              </a:rPr>
              <a:t>(BIG5)</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4465390"/>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大五碼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共收錄</a:t>
            </a:r>
            <a:r>
              <a:rPr lang="en-US" altLang="zh-TW" sz="2800" dirty="0">
                <a:latin typeface="jf open 粉圓 1.1" panose="020F0500000000000000" pitchFamily="34" charset="-120"/>
                <a:ea typeface="jf open 粉圓 1.1" panose="020F0500000000000000" pitchFamily="34" charset="-120"/>
              </a:rPr>
              <a:t>13,060</a:t>
            </a:r>
            <a:r>
              <a:rPr lang="zh-TW" altLang="en-US" sz="2800" dirty="0">
                <a:latin typeface="jf open 粉圓 1.1" panose="020F0500000000000000" pitchFamily="34" charset="-120"/>
                <a:ea typeface="jf open 粉圓 1.1" panose="020F0500000000000000" pitchFamily="34" charset="-120"/>
              </a:rPr>
              <a:t>個漢字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電腦中最常使用的繁體中文編碼，大五碼是由台灣財團法人資訊工業策進會為五大中文套裝軟體所設計的中文共通內碼，雖然軟體並沒有成功但是大五碼卻成為繁體中文最常用的編碼，一個中文字所占的空間等於兩個英文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中文字</a:t>
            </a:r>
            <a:r>
              <a:rPr lang="en-US" altLang="zh-TW" sz="2800" dirty="0">
                <a:latin typeface="jf open 粉圓 1.1" panose="020F0500000000000000" pitchFamily="34" charset="-120"/>
                <a:ea typeface="jf open 粉圓 1.1" panose="020F0500000000000000" pitchFamily="34" charset="-120"/>
              </a:rPr>
              <a:t>:16bits,</a:t>
            </a:r>
            <a:r>
              <a:rPr lang="zh-TW" altLang="en-US" sz="2800" dirty="0">
                <a:latin typeface="jf open 粉圓 1.1" panose="020F0500000000000000" pitchFamily="34" charset="-120"/>
                <a:ea typeface="jf open 粉圓 1.1" panose="020F0500000000000000" pitchFamily="34" charset="-120"/>
              </a:rPr>
              <a:t>英文字</a:t>
            </a:r>
            <a:r>
              <a:rPr lang="en-US" altLang="zh-TW" sz="2800" dirty="0">
                <a:latin typeface="jf open 粉圓 1.1" panose="020F0500000000000000" pitchFamily="34" charset="-120"/>
                <a:ea typeface="jf open 粉圓 1.1" panose="020F0500000000000000" pitchFamily="34" charset="-120"/>
              </a:rPr>
              <a:t>:8bits)</a:t>
            </a:r>
            <a:r>
              <a:rPr lang="zh-TW" altLang="en-US" sz="2800" dirty="0">
                <a:latin typeface="jf open 粉圓 1.1" panose="020F0500000000000000" pitchFamily="34" charset="-120"/>
                <a:ea typeface="jf open 粉圓 1.1" panose="020F0500000000000000" pitchFamily="34" charset="-120"/>
              </a:rPr>
              <a:t>，由於中文的內碼表太多沒辦法全部列出，只列出部分內容，若要查詢某個中文字可到</a:t>
            </a:r>
            <a:r>
              <a:rPr lang="en-US" altLang="zh-TW" sz="2800" dirty="0">
                <a:latin typeface="jf open 粉圓 1.1" panose="020F0500000000000000" pitchFamily="34" charset="-120"/>
                <a:ea typeface="jf open 粉圓 1.1" panose="020F0500000000000000" pitchFamily="34" charset="-120"/>
              </a:rPr>
              <a:t>BIG5</a:t>
            </a:r>
            <a:r>
              <a:rPr lang="zh-TW" altLang="en-US" sz="2800" dirty="0">
                <a:latin typeface="jf open 粉圓 1.1" panose="020F0500000000000000" pitchFamily="34" charset="-120"/>
                <a:ea typeface="jf open 粉圓 1.1" panose="020F0500000000000000" pitchFamily="34" charset="-120"/>
              </a:rPr>
              <a:t>查詢網頁查詢。</a:t>
            </a:r>
            <a:endParaRPr lang="en-US" altLang="zh-TW" sz="2800" dirty="0">
              <a:latin typeface="jf open 粉圓 1.1" panose="020F0500000000000000" pitchFamily="34" charset="-120"/>
              <a:ea typeface="jf open 粉圓 1.1" panose="020F0500000000000000" pitchFamily="34" charset="-120"/>
            </a:endParaRPr>
          </a:p>
          <a:p>
            <a:pPr>
              <a:lnSpc>
                <a:spcPts val="4300"/>
              </a:lnSpc>
            </a:pPr>
            <a:r>
              <a:rPr lang="en-US" altLang="zh-TW" sz="2800" dirty="0">
                <a:latin typeface="jf open 粉圓 1.1" panose="020F0500000000000000" pitchFamily="34" charset="-120"/>
                <a:ea typeface="jf open 粉圓 1.1" panose="020F0500000000000000" pitchFamily="34" charset="-120"/>
                <a:hlinkClick r:id="rId3"/>
              </a:rPr>
              <a:t>https://ace33022.github.io/big5code/</a:t>
            </a:r>
            <a:endParaRPr lang="zh-TW" altLang="en-US" sz="2800"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39713522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64A51120-4DC2-A72E-DF41-0AF4375EF2FF}"/>
              </a:ext>
            </a:extLst>
          </p:cNvPr>
          <p:cNvSpPr txBox="1"/>
          <p:nvPr/>
        </p:nvSpPr>
        <p:spPr>
          <a:xfrm>
            <a:off x="7203897" y="3433259"/>
            <a:ext cx="3597460"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TW" sz="2400" dirty="0"/>
              <a:t>BIG5 </a:t>
            </a:r>
            <a:r>
              <a:rPr lang="zh-TW" altLang="en-US" sz="2400" dirty="0"/>
              <a:t>內碼快速查詢網站</a:t>
            </a:r>
          </a:p>
        </p:txBody>
      </p:sp>
      <p:pic>
        <p:nvPicPr>
          <p:cNvPr id="3" name="圖片 2">
            <a:extLst>
              <a:ext uri="{FF2B5EF4-FFF2-40B4-BE49-F238E27FC236}">
                <a16:creationId xmlns:a16="http://schemas.microsoft.com/office/drawing/2014/main" id="{6D65736F-FAAB-D40C-3569-108A6CD3ECFA}"/>
              </a:ext>
            </a:extLst>
          </p:cNvPr>
          <p:cNvPicPr>
            <a:picLocks noChangeAspect="1"/>
          </p:cNvPicPr>
          <p:nvPr/>
        </p:nvPicPr>
        <p:blipFill rotWithShape="1">
          <a:blip r:embed="rId3"/>
          <a:srcRect l="7948" t="4242" r="6284" b="10833"/>
          <a:stretch/>
        </p:blipFill>
        <p:spPr>
          <a:xfrm>
            <a:off x="371364" y="408922"/>
            <a:ext cx="9803123" cy="3024337"/>
          </a:xfrm>
          <a:prstGeom prst="rect">
            <a:avLst/>
          </a:prstGeom>
        </p:spPr>
      </p:pic>
      <p:pic>
        <p:nvPicPr>
          <p:cNvPr id="5" name="圖片 4">
            <a:extLst>
              <a:ext uri="{FF2B5EF4-FFF2-40B4-BE49-F238E27FC236}">
                <a16:creationId xmlns:a16="http://schemas.microsoft.com/office/drawing/2014/main" id="{3E9B114E-C041-2A6E-76D9-72A52FA7B1F4}"/>
              </a:ext>
            </a:extLst>
          </p:cNvPr>
          <p:cNvPicPr>
            <a:picLocks noChangeAspect="1"/>
          </p:cNvPicPr>
          <p:nvPr/>
        </p:nvPicPr>
        <p:blipFill>
          <a:blip r:embed="rId4"/>
          <a:stretch>
            <a:fillRect/>
          </a:stretch>
        </p:blipFill>
        <p:spPr>
          <a:xfrm>
            <a:off x="518613" y="3440618"/>
            <a:ext cx="6301855" cy="3078639"/>
          </a:xfrm>
          <a:prstGeom prst="rect">
            <a:avLst/>
          </a:prstGeom>
        </p:spPr>
      </p:pic>
      <p:sp>
        <p:nvSpPr>
          <p:cNvPr id="6" name="文字方塊 5">
            <a:extLst>
              <a:ext uri="{FF2B5EF4-FFF2-40B4-BE49-F238E27FC236}">
                <a16:creationId xmlns:a16="http://schemas.microsoft.com/office/drawing/2014/main" id="{1DE412A4-47F6-518A-BC54-FB4359937303}"/>
              </a:ext>
            </a:extLst>
          </p:cNvPr>
          <p:cNvSpPr txBox="1"/>
          <p:nvPr/>
        </p:nvSpPr>
        <p:spPr>
          <a:xfrm>
            <a:off x="6967717" y="5911009"/>
            <a:ext cx="2047355" cy="461665"/>
          </a:xfrm>
          <a:prstGeom prst="rect">
            <a:avLst/>
          </a:prstGeom>
          <a:noFill/>
        </p:spPr>
        <p:txBody>
          <a:bodyPr wrap="none" rtlCol="0">
            <a:spAutoFit/>
          </a:bodyPr>
          <a:lstStyle/>
          <a:p>
            <a:pPr marL="342900" indent="-342900">
              <a:buFont typeface="Wingdings" panose="05000000000000000000" pitchFamily="2" charset="2"/>
              <a:buChar char="l"/>
            </a:pPr>
            <a:r>
              <a:rPr lang="en-US" altLang="zh-TW" sz="2400" dirty="0"/>
              <a:t>BIG5</a:t>
            </a:r>
            <a:r>
              <a:rPr lang="zh-TW" altLang="en-US" sz="2400" dirty="0"/>
              <a:t>內碼表</a:t>
            </a:r>
          </a:p>
        </p:txBody>
      </p:sp>
    </p:spTree>
    <p:extLst>
      <p:ext uri="{BB962C8B-B14F-4D97-AF65-F5344CB8AC3E}">
        <p14:creationId xmlns:p14="http://schemas.microsoft.com/office/powerpoint/2010/main" val="36538379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41714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萬國碼</a:t>
            </a:r>
            <a:r>
              <a:rPr lang="en-US" altLang="zh-TW" sz="6000" dirty="0">
                <a:solidFill>
                  <a:srgbClr val="FF0000"/>
                </a:solidFill>
                <a:latin typeface="清松手寫體2" panose="00000500000000000000" pitchFamily="2" charset="-120"/>
                <a:ea typeface="清松手寫體2" panose="00000500000000000000" pitchFamily="2" charset="-120"/>
              </a:rPr>
              <a:t>(UNICODE)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726688" y="1655572"/>
            <a:ext cx="8571350"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世界上有那麼多的國家，每個國家可能又有好幾種編碼，那這樣就會有很多種編碼，因此萬國碼就是為了支援世界上多總的語言而推出的，目前最新的版本為</a:t>
            </a:r>
            <a:r>
              <a:rPr lang="en-US" altLang="zh-TW" sz="2800" dirty="0">
                <a:latin typeface="jf open 粉圓 1.1" panose="020F0500000000000000" pitchFamily="34" charset="-120"/>
                <a:ea typeface="jf open 粉圓 1.1" panose="020F0500000000000000" pitchFamily="34" charset="-120"/>
              </a:rPr>
              <a:t>2022</a:t>
            </a:r>
            <a:r>
              <a:rPr lang="zh-TW" altLang="en-US" sz="2800" dirty="0">
                <a:latin typeface="jf open 粉圓 1.1" panose="020F0500000000000000" pitchFamily="34" charset="-120"/>
                <a:ea typeface="jf open 粉圓 1.1" panose="020F0500000000000000" pitchFamily="34" charset="-120"/>
              </a:rPr>
              <a:t>年</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月公布的已經收錄超過</a:t>
            </a:r>
            <a:r>
              <a:rPr lang="en-US" altLang="zh-TW" sz="2800" dirty="0">
                <a:latin typeface="jf open 粉圓 1.1" panose="020F0500000000000000" pitchFamily="34" charset="-120"/>
                <a:ea typeface="jf open 粉圓 1.1" panose="020F0500000000000000" pitchFamily="34" charset="-120"/>
              </a:rPr>
              <a:t>14</a:t>
            </a:r>
            <a:r>
              <a:rPr lang="zh-TW" altLang="en-US" sz="2800" dirty="0">
                <a:latin typeface="jf open 粉圓 1.1" panose="020F0500000000000000" pitchFamily="34" charset="-120"/>
                <a:ea typeface="jf open 粉圓 1.1" panose="020F0500000000000000" pitchFamily="34" charset="-120"/>
              </a:rPr>
              <a:t>萬個字元，萬國碼不僅有文字還有小圖形。</a:t>
            </a:r>
          </a:p>
        </p:txBody>
      </p:sp>
      <p:pic>
        <p:nvPicPr>
          <p:cNvPr id="1026" name="Picture 2">
            <a:extLst>
              <a:ext uri="{FF2B5EF4-FFF2-40B4-BE49-F238E27FC236}">
                <a16:creationId xmlns:a16="http://schemas.microsoft.com/office/drawing/2014/main" id="{88315E89-C384-0D7E-5525-3E21E22AF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016" y="221637"/>
            <a:ext cx="2381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awberry">
            <a:extLst>
              <a:ext uri="{FF2B5EF4-FFF2-40B4-BE49-F238E27FC236}">
                <a16:creationId xmlns:a16="http://schemas.microsoft.com/office/drawing/2014/main" id="{11F23062-3E64-7782-653A-2F85B38C97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84" y="3850978"/>
            <a:ext cx="5347301" cy="263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294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4D0D492D-B13E-088E-E272-F48A413170C7}"/>
              </a:ext>
            </a:extLst>
          </p:cNvPr>
          <p:cNvSpPr txBox="1"/>
          <p:nvPr/>
        </p:nvSpPr>
        <p:spPr>
          <a:xfrm>
            <a:off x="695400" y="372718"/>
            <a:ext cx="8316924" cy="954107"/>
          </a:xfrm>
          <a:prstGeom prst="rect">
            <a:avLst/>
          </a:prstGeom>
          <a:noFill/>
        </p:spPr>
        <p:txBody>
          <a:bodyPr wrap="square" rtlCol="0">
            <a:spAutoFit/>
          </a:bodyPr>
          <a:lstStyle/>
          <a:p>
            <a:r>
              <a:rPr lang="zh-TW" altLang="en-US" sz="2800" dirty="0">
                <a:latin typeface="jf open 粉圓 1.1" panose="020F0500000000000000" pitchFamily="34" charset="-120"/>
                <a:ea typeface="jf open 粉圓 1.1" panose="020F0500000000000000" pitchFamily="34" charset="-120"/>
              </a:rPr>
              <a:t>要查詢萬國碼的內碼可到此網站查詢</a:t>
            </a:r>
            <a:endParaRPr lang="en-US" altLang="zh-TW" sz="2800" dirty="0">
              <a:latin typeface="jf open 粉圓 1.1" panose="020F0500000000000000" pitchFamily="34" charset="-120"/>
              <a:ea typeface="jf open 粉圓 1.1" panose="020F0500000000000000" pitchFamily="34" charset="-120"/>
            </a:endParaRPr>
          </a:p>
          <a:p>
            <a:r>
              <a:rPr lang="en-US" altLang="zh-TW" sz="2800" dirty="0">
                <a:latin typeface="jf open 粉圓 1.1" panose="020F0500000000000000" pitchFamily="34" charset="-120"/>
                <a:ea typeface="jf open 粉圓 1.1" panose="020F0500000000000000" pitchFamily="34" charset="-120"/>
                <a:hlinkClick r:id="rId3"/>
              </a:rPr>
              <a:t>https://unicode.yunser.com/unicode</a:t>
            </a:r>
            <a:endParaRPr lang="zh-TW" altLang="en-US" sz="2800" dirty="0">
              <a:latin typeface="jf open 粉圓 1.1" panose="020F0500000000000000" pitchFamily="34" charset="-120"/>
              <a:ea typeface="jf open 粉圓 1.1" panose="020F0500000000000000" pitchFamily="34" charset="-120"/>
            </a:endParaRPr>
          </a:p>
        </p:txBody>
      </p:sp>
      <p:pic>
        <p:nvPicPr>
          <p:cNvPr id="8" name="圖片 7">
            <a:extLst>
              <a:ext uri="{FF2B5EF4-FFF2-40B4-BE49-F238E27FC236}">
                <a16:creationId xmlns:a16="http://schemas.microsoft.com/office/drawing/2014/main" id="{ABE36B8D-923F-C64C-5F34-41BEB954EA9E}"/>
              </a:ext>
            </a:extLst>
          </p:cNvPr>
          <p:cNvPicPr>
            <a:picLocks noChangeAspect="1"/>
          </p:cNvPicPr>
          <p:nvPr/>
        </p:nvPicPr>
        <p:blipFill>
          <a:blip r:embed="rId4"/>
          <a:stretch>
            <a:fillRect/>
          </a:stretch>
        </p:blipFill>
        <p:spPr>
          <a:xfrm>
            <a:off x="389366" y="1279950"/>
            <a:ext cx="11449272" cy="4192038"/>
          </a:xfrm>
          <a:prstGeom prst="rect">
            <a:avLst/>
          </a:prstGeom>
        </p:spPr>
      </p:pic>
    </p:spTree>
    <p:extLst>
      <p:ext uri="{BB962C8B-B14F-4D97-AF65-F5344CB8AC3E}">
        <p14:creationId xmlns:p14="http://schemas.microsoft.com/office/powerpoint/2010/main" val="3693677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每個人寫出來自的樣子都不太相同，有的人寫得工整有的人寫得瞭草，但在電腦中如果只有一種字體，那每個人打出來的字體都會一模一樣，就無法展現出個人風格或想表達的想法。</a:t>
            </a:r>
          </a:p>
        </p:txBody>
      </p:sp>
      <p:pic>
        <p:nvPicPr>
          <p:cNvPr id="1026" name="Picture 2" descr="35歲才練習寫字，會太慢嗎？ - Mobile01">
            <a:extLst>
              <a:ext uri="{FF2B5EF4-FFF2-40B4-BE49-F238E27FC236}">
                <a16:creationId xmlns:a16="http://schemas.microsoft.com/office/drawing/2014/main" id="{0BE07FD4-B56B-0DB1-446F-072DC2F05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652" y="3406197"/>
            <a:ext cx="3924436" cy="3072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字寫得不好看，還沒時間練字，如何在考試中避免不被扣掉印象分- 壹讀">
            <a:extLst>
              <a:ext uri="{FF2B5EF4-FFF2-40B4-BE49-F238E27FC236}">
                <a16:creationId xmlns:a16="http://schemas.microsoft.com/office/drawing/2014/main" id="{F4237A36-DDDE-59DE-8E68-4C15ED7C9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821" y="3406197"/>
            <a:ext cx="3941552" cy="30692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高中生自主學習計畫「自創手寫字體」被讚爆網友：我高中在幹嘛？ | 中小學| 文教| 聯合新聞網">
            <a:extLst>
              <a:ext uri="{FF2B5EF4-FFF2-40B4-BE49-F238E27FC236}">
                <a16:creationId xmlns:a16="http://schemas.microsoft.com/office/drawing/2014/main" id="{33B1616F-A6B5-90D9-9BC4-0C280B8F0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918" y="3934933"/>
            <a:ext cx="3738441" cy="256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30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電腦字型格式</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1918462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341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電腦字型格式簡介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371364" y="1387652"/>
            <a:ext cx="11449272"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在</a:t>
            </a:r>
            <a:r>
              <a:rPr lang="en-US" altLang="zh-TW" sz="2800" dirty="0">
                <a:latin typeface="jf open 粉圓 1.1" panose="020F0500000000000000" pitchFamily="34" charset="-120"/>
                <a:ea typeface="jf open 粉圓 1.1" panose="020F0500000000000000" pitchFamily="34" charset="-120"/>
              </a:rPr>
              <a:t>1980</a:t>
            </a:r>
            <a:r>
              <a:rPr lang="zh-TW" altLang="en-US" sz="2800" dirty="0">
                <a:latin typeface="jf open 粉圓 1.1" panose="020F0500000000000000" pitchFamily="34" charset="-120"/>
                <a:ea typeface="jf open 粉圓 1.1" panose="020F0500000000000000" pitchFamily="34" charset="-120"/>
              </a:rPr>
              <a:t>年代電腦開始普及，印表機能夠印出的品質也越來越好，但是沒有多樣的字型能選擇，印出來或顯示出來的字型就大概那幾個，當時科技公司開始制定字型的格式，在電腦的世界中格式是個很重要的地位，若我先發明了這種格式而且取得大眾的喜愛，對手沒辦法設計出能比此格式好用的格式，大家如果想用這種功能都需要依循格式所定的規則。</a:t>
            </a:r>
          </a:p>
        </p:txBody>
      </p:sp>
      <p:pic>
        <p:nvPicPr>
          <p:cNvPr id="2050" name="Picture 2">
            <a:extLst>
              <a:ext uri="{FF2B5EF4-FFF2-40B4-BE49-F238E27FC236}">
                <a16:creationId xmlns:a16="http://schemas.microsoft.com/office/drawing/2014/main" id="{4065DE24-3744-41DB-30FA-81DDED80E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62" y="4952620"/>
            <a:ext cx="3273044" cy="8182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BC03D0B-E955-F678-039F-DF12B8A70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724" y="4419644"/>
            <a:ext cx="1504555" cy="18430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52C3EA-4533-8B87-D2B3-B8A49ADBE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176" y="4980301"/>
            <a:ext cx="3729151" cy="79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389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744936" cy="1015663"/>
          </a:xfrm>
          <a:prstGeom prst="rect">
            <a:avLst/>
          </a:prstGeom>
          <a:noFill/>
        </p:spPr>
        <p:txBody>
          <a:bodyPr wrap="none" rtlCol="0">
            <a:spAutoFit/>
          </a:bodyPr>
          <a:lstStyle/>
          <a:p>
            <a:r>
              <a:rPr lang="en-US" altLang="zh-TW" sz="6000" dirty="0">
                <a:solidFill>
                  <a:srgbClr val="FF0000"/>
                </a:solidFill>
                <a:latin typeface="清松手寫體2" panose="00000500000000000000" pitchFamily="2" charset="-120"/>
                <a:ea typeface="清松手寫體2" panose="00000500000000000000" pitchFamily="2" charset="-120"/>
              </a:rPr>
              <a:t>PostScript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811091"/>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1984</a:t>
            </a:r>
            <a:r>
              <a:rPr lang="zh-TW" altLang="en-US" sz="2800" dirty="0">
                <a:latin typeface="jf open 粉圓 1.1" panose="020F0500000000000000" pitchFamily="34" charset="-120"/>
                <a:ea typeface="jf open 粉圓 1.1" panose="020F0500000000000000" pitchFamily="34" charset="-120"/>
              </a:rPr>
              <a:t>年由</a:t>
            </a:r>
            <a:r>
              <a:rPr lang="en-US" altLang="zh-TW" sz="2800" dirty="0">
                <a:latin typeface="jf open 粉圓 1.1" panose="020F0500000000000000" pitchFamily="34" charset="-120"/>
                <a:ea typeface="jf open 粉圓 1.1" panose="020F0500000000000000" pitchFamily="34" charset="-120"/>
              </a:rPr>
              <a:t>Adobe</a:t>
            </a:r>
            <a:r>
              <a:rPr lang="zh-TW" altLang="en-US" sz="2800" dirty="0">
                <a:latin typeface="jf open 粉圓 1.1" panose="020F0500000000000000" pitchFamily="34" charset="-120"/>
                <a:ea typeface="jf open 粉圓 1.1" panose="020F0500000000000000" pitchFamily="34" charset="-120"/>
              </a:rPr>
              <a:t>公司推出的</a:t>
            </a:r>
            <a:r>
              <a:rPr lang="en-US" altLang="zh-TW" sz="2800" dirty="0">
                <a:latin typeface="jf open 粉圓 1.1" panose="020F0500000000000000" pitchFamily="34" charset="-120"/>
                <a:ea typeface="jf open 粉圓 1.1" panose="020F0500000000000000" pitchFamily="34" charset="-120"/>
              </a:rPr>
              <a:t>PostScript</a:t>
            </a:r>
            <a:r>
              <a:rPr lang="zh-TW" altLang="en-US" sz="2800" dirty="0">
                <a:latin typeface="jf open 粉圓 1.1" panose="020F0500000000000000" pitchFamily="34" charset="-120"/>
                <a:ea typeface="jf open 粉圓 1.1" panose="020F0500000000000000" pitchFamily="34" charset="-120"/>
              </a:rPr>
              <a:t>格式，是一種可以讓電腦了解何謂曲線的描述語言，</a:t>
            </a:r>
            <a:r>
              <a:rPr lang="en-US" altLang="zh-TW" sz="2800" dirty="0">
                <a:latin typeface="jf open 粉圓 1.1" panose="020F0500000000000000" pitchFamily="34" charset="-120"/>
                <a:ea typeface="jf open 粉圓 1.1" panose="020F0500000000000000" pitchFamily="34" charset="-120"/>
              </a:rPr>
              <a:t>Apple</a:t>
            </a:r>
            <a:r>
              <a:rPr lang="zh-TW" altLang="en-US" sz="2800" dirty="0">
                <a:latin typeface="jf open 粉圓 1.1" panose="020F0500000000000000" pitchFamily="34" charset="-120"/>
                <a:ea typeface="jf open 粉圓 1.1" panose="020F0500000000000000" pitchFamily="34" charset="-120"/>
              </a:rPr>
              <a:t>公司當時也推出第一台有圖形介面且可以選字型的個人電腦</a:t>
            </a:r>
            <a:r>
              <a:rPr lang="en-US" altLang="zh-TW" sz="2800" dirty="0">
                <a:latin typeface="jf open 粉圓 1.1" panose="020F0500000000000000" pitchFamily="34" charset="-120"/>
                <a:ea typeface="jf open 粉圓 1.1" panose="020F0500000000000000" pitchFamily="34" charset="-120"/>
              </a:rPr>
              <a:t>(Mac)</a:t>
            </a:r>
            <a:r>
              <a:rPr lang="zh-TW" altLang="en-US" sz="2800" dirty="0">
                <a:latin typeface="jf open 粉圓 1.1" panose="020F0500000000000000" pitchFamily="34" charset="-120"/>
                <a:ea typeface="jf open 粉圓 1.1" panose="020F0500000000000000" pitchFamily="34" charset="-120"/>
              </a:rPr>
              <a:t>，隔年又推出支援</a:t>
            </a:r>
            <a:r>
              <a:rPr lang="en-US" altLang="zh-TW" sz="2800" dirty="0" err="1">
                <a:latin typeface="jf open 粉圓 1.1" panose="020F0500000000000000" pitchFamily="34" charset="-120"/>
                <a:ea typeface="jf open 粉圓 1.1" panose="020F0500000000000000" pitchFamily="34" charset="-120"/>
              </a:rPr>
              <a:t>PostScrpt</a:t>
            </a:r>
            <a:r>
              <a:rPr lang="zh-TW" altLang="en-US" sz="2800" dirty="0">
                <a:latin typeface="jf open 粉圓 1.1" panose="020F0500000000000000" pitchFamily="34" charset="-120"/>
                <a:ea typeface="jf open 粉圓 1.1" panose="020F0500000000000000" pitchFamily="34" charset="-120"/>
              </a:rPr>
              <a:t>格式的印表機，開始可以在家印出電腦的文件了。</a:t>
            </a:r>
          </a:p>
        </p:txBody>
      </p:sp>
      <p:pic>
        <p:nvPicPr>
          <p:cNvPr id="3074" name="Picture 2" descr="What Is Postscript And Why Do Almost All High-End Printers Support It? -  Hackworth">
            <a:extLst>
              <a:ext uri="{FF2B5EF4-FFF2-40B4-BE49-F238E27FC236}">
                <a16:creationId xmlns:a16="http://schemas.microsoft.com/office/drawing/2014/main" id="{A89F43C0-5349-5B5F-7928-5BB5871C5B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883" y="4142921"/>
            <a:ext cx="2137420"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aserwriter ii printer」的圖片搜尋結果">
            <a:extLst>
              <a:ext uri="{FF2B5EF4-FFF2-40B4-BE49-F238E27FC236}">
                <a16:creationId xmlns:a16="http://schemas.microsoft.com/office/drawing/2014/main" id="{A558AF88-9D2F-37CF-F10A-4A6D1C6050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002" y="4142921"/>
            <a:ext cx="2849894"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1077FE2-D890-91A2-F070-0FBC9F080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9286" y="3866957"/>
            <a:ext cx="20955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630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337773" cy="1015663"/>
          </a:xfrm>
          <a:prstGeom prst="rect">
            <a:avLst/>
          </a:prstGeom>
          <a:noFill/>
        </p:spPr>
        <p:txBody>
          <a:bodyPr wrap="none" rtlCol="0">
            <a:spAutoFit/>
          </a:bodyPr>
          <a:lstStyle/>
          <a:p>
            <a:r>
              <a:rPr lang="en-US" altLang="zh-TW" sz="6000" dirty="0">
                <a:solidFill>
                  <a:srgbClr val="FF0000"/>
                </a:solidFill>
                <a:latin typeface="清松手寫體2" panose="00000500000000000000" pitchFamily="2" charset="-120"/>
                <a:ea typeface="清松手寫體2" panose="00000500000000000000" pitchFamily="2" charset="-120"/>
              </a:rPr>
              <a:t>TrueType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1708225"/>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1989</a:t>
            </a:r>
            <a:r>
              <a:rPr lang="zh-TW" altLang="en-US" sz="2800" dirty="0">
                <a:latin typeface="jf open 粉圓 1.1" panose="020F0500000000000000" pitchFamily="34" charset="-120"/>
                <a:ea typeface="jf open 粉圓 1.1" panose="020F0500000000000000" pitchFamily="34" charset="-120"/>
              </a:rPr>
              <a:t>年蘋果和微軟共同開發向量字型格式</a:t>
            </a:r>
            <a:r>
              <a:rPr lang="en-US" altLang="zh-TW" sz="2800" dirty="0">
                <a:latin typeface="jf open 粉圓 1.1" panose="020F0500000000000000" pitchFamily="34" charset="-120"/>
                <a:ea typeface="jf open 粉圓 1.1" panose="020F0500000000000000" pitchFamily="34" charset="-120"/>
              </a:rPr>
              <a:t>TrueType</a:t>
            </a:r>
            <a:r>
              <a:rPr lang="zh-TW" altLang="en-US" sz="2800" dirty="0">
                <a:latin typeface="jf open 粉圓 1.1" panose="020F0500000000000000" pitchFamily="34" charset="-120"/>
                <a:ea typeface="jf open 粉圓 1.1" panose="020F0500000000000000" pitchFamily="34" charset="-120"/>
              </a:rPr>
              <a:t>，當時的電腦還沒辦法即時顯示印表機印出的字型，要印出來才能看到成果，</a:t>
            </a:r>
            <a:r>
              <a:rPr lang="en-US" altLang="zh-TW" sz="2800" dirty="0">
                <a:latin typeface="jf open 粉圓 1.1" panose="020F0500000000000000" pitchFamily="34" charset="-120"/>
                <a:ea typeface="jf open 粉圓 1.1" panose="020F0500000000000000" pitchFamily="34" charset="-120"/>
              </a:rPr>
              <a:t>TrueType</a:t>
            </a:r>
            <a:r>
              <a:rPr lang="zh-TW" altLang="en-US" sz="2800" dirty="0">
                <a:latin typeface="jf open 粉圓 1.1" panose="020F0500000000000000" pitchFamily="34" charset="-120"/>
                <a:ea typeface="jf open 粉圓 1.1" panose="020F0500000000000000" pitchFamily="34" charset="-120"/>
              </a:rPr>
              <a:t>實現了所見及所得。</a:t>
            </a:r>
          </a:p>
        </p:txBody>
      </p:sp>
      <p:pic>
        <p:nvPicPr>
          <p:cNvPr id="1026" name="Picture 2" descr="WinWorld: Microsoft TrueType Font Pack 1.x">
            <a:extLst>
              <a:ext uri="{FF2B5EF4-FFF2-40B4-BE49-F238E27FC236}">
                <a16:creationId xmlns:a16="http://schemas.microsoft.com/office/drawing/2014/main" id="{EA7761B1-0C27-4BD8-6BEA-B45A5EA3FA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2113" y="3351580"/>
            <a:ext cx="2862131" cy="3069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nWorld: Microsoft TrueType Font Pack 2.0">
            <a:extLst>
              <a:ext uri="{FF2B5EF4-FFF2-40B4-BE49-F238E27FC236}">
                <a16:creationId xmlns:a16="http://schemas.microsoft.com/office/drawing/2014/main" id="{74836549-3AFB-FDFD-4F68-0BD1ADE56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109" y="3362756"/>
            <a:ext cx="4077482" cy="305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3069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477234" cy="1015663"/>
          </a:xfrm>
          <a:prstGeom prst="rect">
            <a:avLst/>
          </a:prstGeom>
          <a:noFill/>
        </p:spPr>
        <p:txBody>
          <a:bodyPr wrap="none" rtlCol="0">
            <a:spAutoFit/>
          </a:bodyPr>
          <a:lstStyle/>
          <a:p>
            <a:r>
              <a:rPr lang="en-US" altLang="zh-TW" sz="6000" dirty="0">
                <a:solidFill>
                  <a:srgbClr val="FF0000"/>
                </a:solidFill>
                <a:latin typeface="清松手寫體2" panose="00000500000000000000" pitchFamily="2" charset="-120"/>
                <a:ea typeface="清松手寫體2" panose="00000500000000000000" pitchFamily="2" charset="-120"/>
              </a:rPr>
              <a:t>OpenType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1708225"/>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1997</a:t>
            </a:r>
            <a:r>
              <a:rPr lang="zh-TW" altLang="en-US" sz="2800" dirty="0">
                <a:latin typeface="jf open 粉圓 1.1" panose="020F0500000000000000" pitchFamily="34" charset="-120"/>
                <a:ea typeface="jf open 粉圓 1.1" panose="020F0500000000000000" pitchFamily="34" charset="-120"/>
              </a:rPr>
              <a:t>年微軟與</a:t>
            </a:r>
            <a:r>
              <a:rPr lang="en-US" altLang="zh-TW" sz="2800" dirty="0">
                <a:latin typeface="jf open 粉圓 1.1" panose="020F0500000000000000" pitchFamily="34" charset="-120"/>
                <a:ea typeface="jf open 粉圓 1.1" panose="020F0500000000000000" pitchFamily="34" charset="-120"/>
              </a:rPr>
              <a:t>Adobe</a:t>
            </a:r>
            <a:r>
              <a:rPr lang="zh-TW" altLang="en-US" sz="2800" dirty="0">
                <a:latin typeface="jf open 粉圓 1.1" panose="020F0500000000000000" pitchFamily="34" charset="-120"/>
                <a:ea typeface="jf open 粉圓 1.1" panose="020F0500000000000000" pitchFamily="34" charset="-120"/>
              </a:rPr>
              <a:t>共同開發</a:t>
            </a:r>
            <a:r>
              <a:rPr lang="en-US" altLang="zh-TW" sz="2800" dirty="0">
                <a:latin typeface="jf open 粉圓 1.1" panose="020F0500000000000000" pitchFamily="34" charset="-120"/>
                <a:ea typeface="jf open 粉圓 1.1" panose="020F0500000000000000" pitchFamily="34" charset="-120"/>
              </a:rPr>
              <a:t>OpenType</a:t>
            </a:r>
            <a:r>
              <a:rPr lang="zh-TW" altLang="en-US" sz="2800" dirty="0">
                <a:latin typeface="jf open 粉圓 1.1" panose="020F0500000000000000" pitchFamily="34" charset="-120"/>
                <a:ea typeface="jf open 粉圓 1.1" panose="020F0500000000000000" pitchFamily="34" charset="-120"/>
              </a:rPr>
              <a:t>字型格式，</a:t>
            </a:r>
            <a:r>
              <a:rPr lang="en-US" altLang="zh-TW" sz="2800" dirty="0">
                <a:latin typeface="jf open 粉圓 1.1" panose="020F0500000000000000" pitchFamily="34" charset="-120"/>
                <a:ea typeface="jf open 粉圓 1.1" panose="020F0500000000000000" pitchFamily="34" charset="-120"/>
              </a:rPr>
              <a:t>OpenType</a:t>
            </a:r>
            <a:r>
              <a:rPr lang="zh-TW" altLang="en-US" sz="2800" dirty="0">
                <a:latin typeface="jf open 粉圓 1.1" panose="020F0500000000000000" pitchFamily="34" charset="-120"/>
                <a:ea typeface="jf open 粉圓 1.1" panose="020F0500000000000000" pitchFamily="34" charset="-120"/>
              </a:rPr>
              <a:t>支援連字及萬國碼</a:t>
            </a:r>
            <a:r>
              <a:rPr lang="en-US" altLang="zh-TW" sz="2800" dirty="0">
                <a:latin typeface="jf open 粉圓 1.1" panose="020F0500000000000000" pitchFamily="34" charset="-120"/>
                <a:ea typeface="jf open 粉圓 1.1" panose="020F0500000000000000" pitchFamily="34" charset="-120"/>
              </a:rPr>
              <a:t>(Unicode)</a:t>
            </a:r>
            <a:r>
              <a:rPr lang="zh-TW" altLang="en-US" sz="2800" dirty="0">
                <a:latin typeface="jf open 粉圓 1.1" panose="020F0500000000000000" pitchFamily="34" charset="-120"/>
                <a:ea typeface="jf open 粉圓 1.1" panose="020F0500000000000000" pitchFamily="34" charset="-120"/>
              </a:rPr>
              <a:t>，讓其他語系的作業系統也能支援向量字型。</a:t>
            </a:r>
            <a:endParaRPr lang="en-US" altLang="zh-TW" sz="2800" dirty="0">
              <a:latin typeface="jf open 粉圓 1.1" panose="020F0500000000000000" pitchFamily="34" charset="-120"/>
              <a:ea typeface="jf open 粉圓 1.1" panose="020F0500000000000000" pitchFamily="34" charset="-120"/>
            </a:endParaRPr>
          </a:p>
        </p:txBody>
      </p:sp>
      <p:pic>
        <p:nvPicPr>
          <p:cNvPr id="2050" name="Picture 2" descr="Opentype Icon in Coreui Free">
            <a:extLst>
              <a:ext uri="{FF2B5EF4-FFF2-40B4-BE49-F238E27FC236}">
                <a16:creationId xmlns:a16="http://schemas.microsoft.com/office/drawing/2014/main" id="{458F1133-937A-332C-3EE7-D27C54FB369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575720" y="3373612"/>
            <a:ext cx="2989651" cy="2989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Type Features in Hebrew — AlefAlefAlef">
            <a:extLst>
              <a:ext uri="{FF2B5EF4-FFF2-40B4-BE49-F238E27FC236}">
                <a16:creationId xmlns:a16="http://schemas.microsoft.com/office/drawing/2014/main" id="{227026E2-A02E-2B78-72F5-9AEE6243C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734" y="3399639"/>
            <a:ext cx="5037654" cy="27949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Type font features">
            <a:extLst>
              <a:ext uri="{FF2B5EF4-FFF2-40B4-BE49-F238E27FC236}">
                <a16:creationId xmlns:a16="http://schemas.microsoft.com/office/drawing/2014/main" id="{C7541D8A-7336-FCFA-7FAB-B06D598B1D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83" y="3987128"/>
            <a:ext cx="3630977" cy="161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2091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但要將新的字體放入電腦中並沒有那麼容易，需要經過字體設計師設計過後，將字體改為編碼放入電腦中，英文字有</a:t>
            </a:r>
            <a:r>
              <a:rPr lang="en-US" altLang="zh-TW" sz="2800" dirty="0">
                <a:latin typeface="Comic Sans MS" panose="030F0702030302020204" pitchFamily="66" charset="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個字要編碼，中文字有大約</a:t>
            </a:r>
            <a:r>
              <a:rPr lang="en-US" altLang="zh-TW" sz="2800" dirty="0">
                <a:latin typeface="Comic Sans MS" panose="030F0702030302020204" pitchFamily="66" charset="0"/>
                <a:ea typeface="jf open 粉圓 1.1" panose="020F0500000000000000" pitchFamily="34" charset="-120"/>
              </a:rPr>
              <a:t>60000</a:t>
            </a:r>
            <a:r>
              <a:rPr lang="zh-TW" altLang="en-US" sz="2800" dirty="0">
                <a:latin typeface="jf open 粉圓 1.1" panose="020F0500000000000000" pitchFamily="34" charset="-120"/>
                <a:ea typeface="jf open 粉圓 1.1" panose="020F0500000000000000" pitchFamily="34" charset="-120"/>
              </a:rPr>
              <a:t>多個字，因此製作一種字體需耗費大量時間製作與檢查。</a:t>
            </a:r>
          </a:p>
        </p:txBody>
      </p:sp>
      <p:pic>
        <p:nvPicPr>
          <p:cNvPr id="2050" name="Picture 2" descr="粉色26英文字母設計PNG圖案素材免費下載，圖片尺寸2709 × 2550px - Lovepik">
            <a:extLst>
              <a:ext uri="{FF2B5EF4-FFF2-40B4-BE49-F238E27FC236}">
                <a16:creationId xmlns:a16="http://schemas.microsoft.com/office/drawing/2014/main" id="{AA06F6DF-4A15-02A2-1183-B364CB9E3C5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19250" y1="16195" x2="19250" y2="16195"/>
                        <a14:foregroundMark x1="29750" y1="13717" x2="29750" y2="13717"/>
                        <a14:foregroundMark x1="41000" y1="16814" x2="41000" y2="16814"/>
                        <a14:foregroundMark x1="50583" y1="17699" x2="50583" y2="17699"/>
                        <a14:foregroundMark x1="60250" y1="13363" x2="60250" y2="13363"/>
                        <a14:foregroundMark x1="72917" y1="12389" x2="72917" y2="12389"/>
                        <a14:foregroundMark x1="81833" y1="16726" x2="81833" y2="16726"/>
                        <a14:foregroundMark x1="16167" y1="36637" x2="16167" y2="36637"/>
                        <a14:foregroundMark x1="26333" y1="37611" x2="26333" y2="37611"/>
                        <a14:foregroundMark x1="36917" y1="38584" x2="36917" y2="38584"/>
                        <a14:foregroundMark x1="45083" y1="37965" x2="45083" y2="37965"/>
                        <a14:foregroundMark x1="53667" y1="39646" x2="53667" y2="39646"/>
                        <a14:foregroundMark x1="82333" y1="37965" x2="82333" y2="37965"/>
                        <a14:foregroundMark x1="80750" y1="60088" x2="80750" y2="60088"/>
                        <a14:foregroundMark x1="66667" y1="60177" x2="66667" y2="60177"/>
                        <a14:foregroundMark x1="53333" y1="60177" x2="53333" y2="60177"/>
                        <a14:foregroundMark x1="42250" y1="61416" x2="42250" y2="61416"/>
                        <a14:foregroundMark x1="27250" y1="60531" x2="27250" y2="60531"/>
                        <a14:foregroundMark x1="15833" y1="62743" x2="15833" y2="62743"/>
                        <a14:foregroundMark x1="14250" y1="87788" x2="14250" y2="87788"/>
                        <a14:foregroundMark x1="30667" y1="85133" x2="30667" y2="85133"/>
                        <a14:foregroundMark x1="41917" y1="84602" x2="41917" y2="84602"/>
                        <a14:foregroundMark x1="58250" y1="86637" x2="58250" y2="86637"/>
                        <a14:foregroundMark x1="71167" y1="87788" x2="71167" y2="87788"/>
                        <a14:foregroundMark x1="83583" y1="85841" x2="83583" y2="85841"/>
                      </a14:backgroundRemoval>
                    </a14:imgEffect>
                  </a14:imgLayer>
                </a14:imgProps>
              </a:ext>
              <a:ext uri="{28A0092B-C50C-407E-A947-70E740481C1C}">
                <a14:useLocalDpi xmlns:a14="http://schemas.microsoft.com/office/drawing/2010/main" val="0"/>
              </a:ext>
            </a:extLst>
          </a:blip>
          <a:srcRect/>
          <a:stretch>
            <a:fillRect/>
          </a:stretch>
        </p:blipFill>
        <p:spPr bwMode="auto">
          <a:xfrm>
            <a:off x="8052897" y="3432047"/>
            <a:ext cx="2705621"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t] 字型設計自己來─中文字型設計的第二課, justfont blog">
            <a:extLst>
              <a:ext uri="{FF2B5EF4-FFF2-40B4-BE49-F238E27FC236}">
                <a16:creationId xmlns:a16="http://schemas.microsoft.com/office/drawing/2014/main" id="{8154735F-3E1A-6991-CE38-BABF8284B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771" y="3910545"/>
            <a:ext cx="2547577"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 7造字程式@ 軟體使用教學:: 隨意窩Xuite日誌">
            <a:extLst>
              <a:ext uri="{FF2B5EF4-FFF2-40B4-BE49-F238E27FC236}">
                <a16:creationId xmlns:a16="http://schemas.microsoft.com/office/drawing/2014/main" id="{00C7E362-88E0-76CA-039C-38E746A83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509" y="3868749"/>
            <a:ext cx="2547577" cy="25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474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00251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:Trajan</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1989</a:t>
            </a:r>
            <a:r>
              <a:rPr lang="zh-TW" altLang="en-US" sz="2400" dirty="0">
                <a:latin typeface="jf open 粉圓 1.1" panose="020F0500000000000000" pitchFamily="34" charset="-120"/>
                <a:ea typeface="jf open 粉圓 1.1" panose="020F0500000000000000" pitchFamily="34" charset="-120"/>
              </a:rPr>
              <a:t>年由美國</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公司發表的字體，設計者為凱羅</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特恩伯利。</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起源於</a:t>
            </a:r>
            <a:r>
              <a:rPr lang="en-US" altLang="zh-TW" sz="2400" dirty="0">
                <a:latin typeface="jf open 粉圓 1.1" panose="020F0500000000000000" pitchFamily="34" charset="-120"/>
                <a:ea typeface="jf open 粉圓 1.1" panose="020F0500000000000000" pitchFamily="34" charset="-120"/>
              </a:rPr>
              <a:t>2000</a:t>
            </a:r>
            <a:r>
              <a:rPr lang="zh-TW" altLang="en-US" sz="2400" dirty="0">
                <a:latin typeface="jf open 粉圓 1.1" panose="020F0500000000000000" pitchFamily="34" charset="-120"/>
                <a:ea typeface="jf open 粉圓 1.1" panose="020F0500000000000000" pitchFamily="34" charset="-120"/>
              </a:rPr>
              <a:t>年前古羅馬時期圖拉真皇帝的碑文，當時只有</a:t>
            </a:r>
            <a:r>
              <a:rPr lang="en-US" altLang="zh-TW" sz="2400" dirty="0">
                <a:latin typeface="jf open 粉圓 1.1" panose="020F0500000000000000" pitchFamily="34" charset="-120"/>
                <a:ea typeface="jf open 粉圓 1.1" panose="020F0500000000000000" pitchFamily="34" charset="-120"/>
              </a:rPr>
              <a:t>23</a:t>
            </a:r>
            <a:r>
              <a:rPr lang="zh-TW" altLang="en-US" sz="2400" dirty="0">
                <a:latin typeface="jf open 粉圓 1.1" panose="020F0500000000000000" pitchFamily="34" charset="-120"/>
                <a:ea typeface="jf open 粉圓 1.1" panose="020F0500000000000000" pitchFamily="34" charset="-120"/>
              </a:rPr>
              <a:t>種字母</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沒有</a:t>
            </a:r>
            <a:r>
              <a:rPr lang="en-US" altLang="zh-TW" sz="2400" dirty="0">
                <a:latin typeface="jf open 粉圓 1.1" panose="020F0500000000000000" pitchFamily="34" charset="-120"/>
                <a:ea typeface="jf open 粉圓 1.1" panose="020F0500000000000000" pitchFamily="34" charset="-120"/>
              </a:rPr>
              <a:t>J</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U</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W)</a:t>
            </a:r>
            <a:r>
              <a:rPr lang="zh-TW" altLang="en-US" sz="2400" dirty="0">
                <a:latin typeface="jf open 粉圓 1.1" panose="020F0500000000000000" pitchFamily="34" charset="-120"/>
                <a:ea typeface="jf open 粉圓 1.1" panose="020F0500000000000000" pitchFamily="34" charset="-120"/>
              </a:rPr>
              <a:t>，也沒有小寫字母，</a:t>
            </a:r>
            <a:r>
              <a:rPr lang="en-US" altLang="zh-TW" sz="2400" dirty="0">
                <a:latin typeface="jf open 粉圓 1.1" panose="020F0500000000000000" pitchFamily="34" charset="-120"/>
                <a:ea typeface="jf open 粉圓 1.1" panose="020F0500000000000000" pitchFamily="34" charset="-120"/>
              </a:rPr>
              <a:t>Trajan</a:t>
            </a:r>
            <a:r>
              <a:rPr lang="zh-TW" altLang="en-US" sz="2400" dirty="0">
                <a:latin typeface="jf open 粉圓 1.1" panose="020F0500000000000000" pitchFamily="34" charset="-120"/>
                <a:ea typeface="jf open 粉圓 1.1" panose="020F0500000000000000" pitchFamily="34" charset="-120"/>
              </a:rPr>
              <a:t>只有大寫字母。</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有襯線和長筆畫。例如，</a:t>
            </a:r>
            <a:r>
              <a:rPr lang="en-US" altLang="zh-TW" sz="2400" dirty="0">
                <a:latin typeface="jf open 粉圓 1.1" panose="020F0500000000000000" pitchFamily="34" charset="-120"/>
                <a:ea typeface="jf open 粉圓 1.1" panose="020F0500000000000000" pitchFamily="34" charset="-120"/>
              </a:rPr>
              <a:t>R</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Q</a:t>
            </a:r>
            <a:r>
              <a:rPr lang="zh-TW" altLang="en-US" sz="2400" dirty="0">
                <a:latin typeface="jf open 粉圓 1.1" panose="020F0500000000000000" pitchFamily="34" charset="-120"/>
                <a:ea typeface="jf open 粉圓 1.1" panose="020F0500000000000000" pitchFamily="34" charset="-120"/>
              </a:rPr>
              <a:t>。</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給人嚴肅和傳統感，經常使用於電影片名。</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076" name="Picture 4" descr="英文藝術字體Trajan">
            <a:extLst>
              <a:ext uri="{FF2B5EF4-FFF2-40B4-BE49-F238E27FC236}">
                <a16:creationId xmlns:a16="http://schemas.microsoft.com/office/drawing/2014/main" id="{38F68F0F-C08B-D8ED-3013-0373005D1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276"/>
          <a:stretch/>
        </p:blipFill>
        <p:spPr bwMode="auto">
          <a:xfrm>
            <a:off x="7504418" y="4522002"/>
            <a:ext cx="3638550" cy="17366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80D8F7C-B156-371D-311A-F03941FB6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743" y="774801"/>
            <a:ext cx="2412226" cy="362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138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0700365"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Fette</a:t>
            </a:r>
            <a:r>
              <a:rPr lang="en-US" altLang="zh-TW" sz="6000" dirty="0">
                <a:solidFill>
                  <a:srgbClr val="FF0000"/>
                </a:solidFill>
                <a:latin typeface="清松手寫體2" panose="00000500000000000000" pitchFamily="2" charset="-120"/>
                <a:ea typeface="清松手寫體2" panose="00000500000000000000" pitchFamily="2" charset="-120"/>
              </a:rPr>
              <a:t> Fraktur</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1950</a:t>
            </a:r>
            <a:r>
              <a:rPr lang="zh-TW" altLang="en-US" sz="2400" dirty="0">
                <a:latin typeface="jf open 粉圓 1.1" panose="020F0500000000000000" pitchFamily="34" charset="-120"/>
                <a:ea typeface="jf open 粉圓 1.1" panose="020F0500000000000000" pitchFamily="34" charset="-120"/>
              </a:rPr>
              <a:t>年由德國鮑爾鑄字場發表的字體，設計者為約翰</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克里斯汀</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鮑爾。</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德語</a:t>
            </a:r>
            <a:r>
              <a:rPr lang="en-US" altLang="zh-TW" sz="2400" dirty="0" err="1">
                <a:latin typeface="jf open 粉圓 1.1" panose="020F0500000000000000" pitchFamily="34" charset="-120"/>
                <a:ea typeface="jf open 粉圓 1.1" panose="020F0500000000000000" pitchFamily="34" charset="-120"/>
              </a:rPr>
              <a:t>Fette</a:t>
            </a:r>
            <a:r>
              <a:rPr lang="zh-TW" altLang="en-US" sz="2400" dirty="0">
                <a:latin typeface="jf open 粉圓 1.1" panose="020F0500000000000000" pitchFamily="34" charset="-120"/>
                <a:ea typeface="jf open 粉圓 1.1" panose="020F0500000000000000" pitchFamily="34" charset="-120"/>
              </a:rPr>
              <a:t>有「肥胖、強而有力、大膽」之意，</a:t>
            </a:r>
            <a:r>
              <a:rPr lang="en-US" altLang="zh-TW" sz="2400" dirty="0">
                <a:latin typeface="jf open 粉圓 1.1" panose="020F0500000000000000" pitchFamily="34" charset="-120"/>
                <a:ea typeface="jf open 粉圓 1.1" panose="020F0500000000000000" pitchFamily="34" charset="-120"/>
              </a:rPr>
              <a:t>Fraktur</a:t>
            </a:r>
            <a:r>
              <a:rPr lang="zh-TW" altLang="en-US" sz="2400" dirty="0">
                <a:latin typeface="jf open 粉圓 1.1" panose="020F0500000000000000" pitchFamily="34" charset="-120"/>
                <a:ea typeface="jf open 粉圓 1.1" panose="020F0500000000000000" pitchFamily="34" charset="-120"/>
              </a:rPr>
              <a:t>原有「壞掉」之意。</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強調大寫字母的裝飾，經常使用於音樂和藝術廣告領域，香腸和啤酒強調味覺的包裝也能看見。</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098" name="Picture 2" descr="英文藝術字體Fette Fraktur">
            <a:extLst>
              <a:ext uri="{FF2B5EF4-FFF2-40B4-BE49-F238E27FC236}">
                <a16:creationId xmlns:a16="http://schemas.microsoft.com/office/drawing/2014/main" id="{ABC4569D-2C0E-33F6-710F-6E97A68F5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24" y="1565244"/>
            <a:ext cx="42291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英文藝術字體Fette Fraktur">
            <a:extLst>
              <a:ext uri="{FF2B5EF4-FFF2-40B4-BE49-F238E27FC236}">
                <a16:creationId xmlns:a16="http://schemas.microsoft.com/office/drawing/2014/main" id="{783EBE1B-C436-8E33-2938-67B2376CF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230" y="5240681"/>
            <a:ext cx="322897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965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28303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Peignot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1937</a:t>
            </a:r>
            <a:r>
              <a:rPr lang="zh-TW" altLang="en-US" sz="2400" dirty="0">
                <a:latin typeface="jf open 粉圓 1.1" panose="020F0500000000000000" pitchFamily="34" charset="-120"/>
                <a:ea typeface="jf open 粉圓 1.1" panose="020F0500000000000000" pitchFamily="34" charset="-120"/>
              </a:rPr>
              <a:t>年由法國</a:t>
            </a:r>
            <a:r>
              <a:rPr lang="en-US" altLang="zh-TW" sz="2400" dirty="0" err="1">
                <a:latin typeface="jf open 粉圓 1.1" panose="020F0500000000000000" pitchFamily="34" charset="-120"/>
                <a:ea typeface="jf open 粉圓 1.1" panose="020F0500000000000000" pitchFamily="34" charset="-120"/>
              </a:rPr>
              <a:t>Deberny&amp;Peignot</a:t>
            </a:r>
            <a:r>
              <a:rPr lang="zh-TW" altLang="en-US" sz="2400" dirty="0">
                <a:latin typeface="jf open 粉圓 1.1" panose="020F0500000000000000" pitchFamily="34" charset="-120"/>
                <a:ea typeface="jf open 粉圓 1.1" panose="020F0500000000000000" pitchFamily="34" charset="-120"/>
              </a:rPr>
              <a:t>公司發表的字體，設計者為</a:t>
            </a:r>
            <a:r>
              <a:rPr lang="en-US" altLang="zh-TW" sz="2400" dirty="0">
                <a:latin typeface="jf open 粉圓 1.1" panose="020F0500000000000000" pitchFamily="34" charset="-120"/>
                <a:ea typeface="jf open 粉圓 1.1" panose="020F0500000000000000" pitchFamily="34" charset="-120"/>
              </a:rPr>
              <a:t>A·M·</a:t>
            </a:r>
            <a:r>
              <a:rPr lang="zh-TW" altLang="en-US" sz="2400" dirty="0">
                <a:latin typeface="jf open 粉圓 1.1" panose="020F0500000000000000" pitchFamily="34" charset="-120"/>
                <a:ea typeface="jf open 粉圓 1.1" panose="020F0500000000000000" pitchFamily="34" charset="-120"/>
              </a:rPr>
              <a:t>卡桑德。</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 使用於海報和招牌的字體。</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小寫字母具備大寫字母的特徵。</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 name="Picture 2" descr="英文藝術字體Peignot">
            <a:extLst>
              <a:ext uri="{FF2B5EF4-FFF2-40B4-BE49-F238E27FC236}">
                <a16:creationId xmlns:a16="http://schemas.microsoft.com/office/drawing/2014/main" id="{1840E072-2BDF-4477-4038-693DE5337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961" y="1927193"/>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英文藝術字體Peignot">
            <a:extLst>
              <a:ext uri="{FF2B5EF4-FFF2-40B4-BE49-F238E27FC236}">
                <a16:creationId xmlns:a16="http://schemas.microsoft.com/office/drawing/2014/main" id="{E6B0C512-367C-4E90-FB7F-B5890B98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091" y="2736818"/>
            <a:ext cx="283845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53D06CD8-7320-F482-C304-8E5C5D4243FB}"/>
              </a:ext>
            </a:extLst>
          </p:cNvPr>
          <p:cNvSpPr txBox="1"/>
          <p:nvPr/>
        </p:nvSpPr>
        <p:spPr>
          <a:xfrm>
            <a:off x="5841069" y="5764300"/>
            <a:ext cx="1800493" cy="369332"/>
          </a:xfrm>
          <a:prstGeom prst="rect">
            <a:avLst/>
          </a:prstGeom>
          <a:noFill/>
        </p:spPr>
        <p:txBody>
          <a:bodyPr wrap="none" rtlCol="0">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法國麵包咖啡店</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6082556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947887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:Comic sans</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1995</a:t>
            </a:r>
            <a:r>
              <a:rPr lang="zh-TW" altLang="en-US" sz="2400" dirty="0">
                <a:latin typeface="jf open 粉圓 1.1" panose="020F0500000000000000" pitchFamily="34" charset="-120"/>
                <a:ea typeface="jf open 粉圓 1.1" panose="020F0500000000000000" pitchFamily="34" charset="-120"/>
              </a:rPr>
              <a:t>年由美國微軟公司發表的字體，設計者為文森</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康納萊。</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431666" cy="2245423"/>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參考漫威、</a:t>
            </a:r>
            <a:r>
              <a:rPr lang="en-US" altLang="zh-TW" sz="2400" dirty="0">
                <a:latin typeface="jf open 粉圓 1.1" panose="020F0500000000000000" pitchFamily="34" charset="-120"/>
                <a:ea typeface="jf open 粉圓 1.1" panose="020F0500000000000000" pitchFamily="34" charset="-120"/>
              </a:rPr>
              <a:t>DC</a:t>
            </a:r>
            <a:r>
              <a:rPr lang="zh-TW" altLang="en-US" sz="2400" dirty="0">
                <a:latin typeface="jf open 粉圓 1.1" panose="020F0500000000000000" pitchFamily="34" charset="-120"/>
                <a:ea typeface="jf open 粉圓 1.1" panose="020F0500000000000000" pitchFamily="34" charset="-120"/>
              </a:rPr>
              <a:t>等漫畫</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zh-TW" altLang="en-US" sz="2400" dirty="0">
                <a:latin typeface="jf open 粉圓 1.1" panose="020F0500000000000000" pitchFamily="34" charset="-120"/>
                <a:ea typeface="jf open 粉圓 1.1" panose="020F0500000000000000" pitchFamily="34" charset="-120"/>
              </a:rPr>
              <a:t>對話框製作而成。</a:t>
            </a:r>
          </a:p>
          <a:p>
            <a:pPr>
              <a:lnSpc>
                <a:spcPts val="4300"/>
              </a:lnSpc>
            </a:pPr>
            <a:r>
              <a:rPr lang="en-US" altLang="zh-TW" sz="2400" dirty="0">
                <a:latin typeface="jf open 粉圓 1.1" panose="020F0500000000000000" pitchFamily="34" charset="-120"/>
                <a:ea typeface="jf open 粉圓 1.1" panose="020F0500000000000000" pitchFamily="34" charset="-120"/>
              </a:rPr>
              <a:t>2.Windows</a:t>
            </a:r>
            <a:r>
              <a:rPr lang="zh-TW" altLang="en-US" sz="2400" dirty="0">
                <a:latin typeface="jf open 粉圓 1.1" panose="020F0500000000000000" pitchFamily="34" charset="-120"/>
                <a:ea typeface="jf open 粉圓 1.1" panose="020F0500000000000000" pitchFamily="34" charset="-120"/>
              </a:rPr>
              <a:t>系統內建字型。</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認讀性優異。</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6146" name="Picture 2" descr="英文藝術字體Comic sans">
            <a:extLst>
              <a:ext uri="{FF2B5EF4-FFF2-40B4-BE49-F238E27FC236}">
                <a16:creationId xmlns:a16="http://schemas.microsoft.com/office/drawing/2014/main" id="{9CF3AEDD-388B-40E6-C254-1079B045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730" y="2031049"/>
            <a:ext cx="37909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查克史奈德之正義聯盟》中的「母盒」到底是什麼？從DC 漫畫看「母盒」的起源與能力—— – 電影神搜">
            <a:extLst>
              <a:ext uri="{FF2B5EF4-FFF2-40B4-BE49-F238E27FC236}">
                <a16:creationId xmlns:a16="http://schemas.microsoft.com/office/drawing/2014/main" id="{BD388213-0B4E-B28B-E306-20404F5B68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065"/>
          <a:stretch/>
        </p:blipFill>
        <p:spPr bwMode="auto">
          <a:xfrm>
            <a:off x="4783665" y="2673620"/>
            <a:ext cx="2757850" cy="323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98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88095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6000" dirty="0">
                <a:solidFill>
                  <a:srgbClr val="FF0000"/>
                </a:solidFill>
                <a:latin typeface="清松手寫體2" panose="00000500000000000000" pitchFamily="2" charset="-120"/>
                <a:ea typeface="清松手寫體2" panose="00000500000000000000" pitchFamily="2" charset="-120"/>
              </a:rPr>
              <a:t>思源宋體</a:t>
            </a: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7719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「思源」來自於成語「飲水思源」，是</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與</a:t>
            </a:r>
            <a:r>
              <a:rPr lang="en-US" altLang="zh-TW" sz="2400" dirty="0">
                <a:latin typeface="jf open 粉圓 1.1" panose="020F0500000000000000" pitchFamily="34" charset="-120"/>
                <a:ea typeface="jf open 粉圓 1.1" panose="020F0500000000000000" pitchFamily="34" charset="-120"/>
              </a:rPr>
              <a:t>Google</a:t>
            </a:r>
            <a:r>
              <a:rPr lang="zh-TW" altLang="en-US" sz="2400" dirty="0">
                <a:latin typeface="jf open 粉圓 1.1" panose="020F0500000000000000" pitchFamily="34" charset="-120"/>
                <a:ea typeface="jf open 粉圓 1.1" panose="020F0500000000000000" pitchFamily="34" charset="-120"/>
              </a:rPr>
              <a:t>開發的開放原始碼字型家族。</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32365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支援四種不同的東亞語言 </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簡體中文、繁體中文、日文及韓文</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改善東亞地區因字體繁多複雜而造成字體無法正常顯示的問題。</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 name="圖片 3">
            <a:extLst>
              <a:ext uri="{FF2B5EF4-FFF2-40B4-BE49-F238E27FC236}">
                <a16:creationId xmlns:a16="http://schemas.microsoft.com/office/drawing/2014/main" id="{F41FFB06-01DD-8227-79C3-FBCED1FA7BE1}"/>
              </a:ext>
            </a:extLst>
          </p:cNvPr>
          <p:cNvPicPr>
            <a:picLocks noChangeAspect="1"/>
          </p:cNvPicPr>
          <p:nvPr/>
        </p:nvPicPr>
        <p:blipFill>
          <a:blip r:embed="rId3"/>
          <a:stretch>
            <a:fillRect/>
          </a:stretch>
        </p:blipFill>
        <p:spPr>
          <a:xfrm>
            <a:off x="5196207" y="3654010"/>
            <a:ext cx="6624429" cy="2774341"/>
          </a:xfrm>
          <a:prstGeom prst="rect">
            <a:avLst/>
          </a:prstGeom>
        </p:spPr>
      </p:pic>
      <p:pic>
        <p:nvPicPr>
          <p:cNvPr id="3074" name="Picture 2" descr="思源宋體Noto Serif CJK 字型免費下載！中文開源字體推薦">
            <a:extLst>
              <a:ext uri="{FF2B5EF4-FFF2-40B4-BE49-F238E27FC236}">
                <a16:creationId xmlns:a16="http://schemas.microsoft.com/office/drawing/2014/main" id="{20F4D537-8FBD-8FF8-DBD3-AF64013BB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4" y="1539567"/>
            <a:ext cx="4428492" cy="206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5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126462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5400" dirty="0" err="1">
                <a:solidFill>
                  <a:srgbClr val="FF0000"/>
                </a:solidFill>
                <a:latin typeface="清松手寫體2" panose="00000500000000000000" pitchFamily="2" charset="-120"/>
                <a:ea typeface="清松手寫體2" panose="00000500000000000000" pitchFamily="2" charset="-120"/>
              </a:rPr>
              <a:t>jf</a:t>
            </a:r>
            <a:r>
              <a:rPr lang="en-US" altLang="zh-TW" sz="5400" dirty="0">
                <a:solidFill>
                  <a:srgbClr val="FF0000"/>
                </a:solidFill>
                <a:latin typeface="清松手寫體2" panose="00000500000000000000" pitchFamily="2" charset="-120"/>
                <a:ea typeface="清松手寫體2" panose="00000500000000000000" pitchFamily="2" charset="-120"/>
              </a:rPr>
              <a:t> open </a:t>
            </a:r>
            <a:r>
              <a:rPr lang="zh-TW" altLang="en-US" sz="5400" dirty="0">
                <a:solidFill>
                  <a:srgbClr val="FF0000"/>
                </a:solidFill>
                <a:latin typeface="清松手寫體2" panose="00000500000000000000" pitchFamily="2" charset="-120"/>
                <a:ea typeface="清松手寫體2" panose="00000500000000000000" pitchFamily="2" charset="-120"/>
              </a:rPr>
              <a:t>粉圓字型</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76720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由</a:t>
            </a:r>
            <a:r>
              <a:rPr lang="en-US" altLang="zh-TW" sz="2400" dirty="0" err="1">
                <a:latin typeface="jf open 粉圓 1.1" panose="020F0500000000000000" pitchFamily="34" charset="-120"/>
                <a:ea typeface="jf open 粉圓 1.1" panose="020F0500000000000000" pitchFamily="34" charset="-120"/>
              </a:rPr>
              <a:t>justfont</a:t>
            </a:r>
            <a:r>
              <a:rPr lang="zh-TW" altLang="en-US" sz="2400" dirty="0">
                <a:latin typeface="jf open 粉圓 1.1" panose="020F0500000000000000" pitchFamily="34" charset="-120"/>
                <a:ea typeface="jf open 粉圓 1.1" panose="020F0500000000000000" pitchFamily="34" charset="-120"/>
              </a:rPr>
              <a:t>公司將</a:t>
            </a:r>
            <a:r>
              <a:rPr lang="en-US" altLang="zh-TW" sz="2400" dirty="0" err="1">
                <a:latin typeface="jf open 粉圓 1.1" panose="020F0500000000000000" pitchFamily="34" charset="-120"/>
                <a:ea typeface="jf open 粉圓 1.1" panose="020F0500000000000000" pitchFamily="34" charset="-120"/>
              </a:rPr>
              <a:t>Kosugi</a:t>
            </a:r>
            <a:r>
              <a:rPr lang="en-US" altLang="zh-TW" sz="2400" dirty="0">
                <a:latin typeface="jf open 粉圓 1.1" panose="020F0500000000000000" pitchFamily="34" charset="-120"/>
                <a:ea typeface="jf open 粉圓 1.1" panose="020F0500000000000000" pitchFamily="34" charset="-120"/>
              </a:rPr>
              <a:t> Maru(</a:t>
            </a:r>
            <a:r>
              <a:rPr lang="zh-TW" altLang="en-US" sz="2400" dirty="0">
                <a:latin typeface="jf open 粉圓 1.1" panose="020F0500000000000000" pitchFamily="34" charset="-120"/>
                <a:ea typeface="jf open 粉圓 1.1" panose="020F0500000000000000" pitchFamily="34" charset="-120"/>
              </a:rPr>
              <a:t>日文字體</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修改為繁體中文字體及補齊日文字型中所缺乏的台灣常用字。</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1693990"/>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字型邊緣為圓體。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可利用在海報、網頁、簡報上。</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5" name="圖片 4">
            <a:extLst>
              <a:ext uri="{FF2B5EF4-FFF2-40B4-BE49-F238E27FC236}">
                <a16:creationId xmlns:a16="http://schemas.microsoft.com/office/drawing/2014/main" id="{E9241AC4-A903-861D-82E1-347492E98E2D}"/>
              </a:ext>
            </a:extLst>
          </p:cNvPr>
          <p:cNvPicPr>
            <a:picLocks noChangeAspect="1"/>
          </p:cNvPicPr>
          <p:nvPr/>
        </p:nvPicPr>
        <p:blipFill rotWithShape="1">
          <a:blip r:embed="rId3"/>
          <a:srcRect b="72133"/>
          <a:stretch/>
        </p:blipFill>
        <p:spPr>
          <a:xfrm>
            <a:off x="3947439" y="5167081"/>
            <a:ext cx="7760099" cy="872418"/>
          </a:xfrm>
          <a:prstGeom prst="rect">
            <a:avLst/>
          </a:prstGeom>
        </p:spPr>
      </p:pic>
      <p:pic>
        <p:nvPicPr>
          <p:cNvPr id="11" name="圖片 10">
            <a:extLst>
              <a:ext uri="{FF2B5EF4-FFF2-40B4-BE49-F238E27FC236}">
                <a16:creationId xmlns:a16="http://schemas.microsoft.com/office/drawing/2014/main" id="{363FD4A8-7F5C-6522-0584-D46B0DE31B73}"/>
              </a:ext>
            </a:extLst>
          </p:cNvPr>
          <p:cNvPicPr>
            <a:picLocks noChangeAspect="1"/>
          </p:cNvPicPr>
          <p:nvPr/>
        </p:nvPicPr>
        <p:blipFill>
          <a:blip r:embed="rId4"/>
          <a:stretch>
            <a:fillRect/>
          </a:stretch>
        </p:blipFill>
        <p:spPr>
          <a:xfrm>
            <a:off x="4014966" y="3454530"/>
            <a:ext cx="7626742" cy="749339"/>
          </a:xfrm>
          <a:prstGeom prst="rect">
            <a:avLst/>
          </a:prstGeom>
        </p:spPr>
      </p:pic>
      <p:sp>
        <p:nvSpPr>
          <p:cNvPr id="14" name="箭號: 向下 13">
            <a:extLst>
              <a:ext uri="{FF2B5EF4-FFF2-40B4-BE49-F238E27FC236}">
                <a16:creationId xmlns:a16="http://schemas.microsoft.com/office/drawing/2014/main" id="{118B27E9-F3BC-4E29-9DC1-52FDCADE7C81}"/>
              </a:ext>
            </a:extLst>
          </p:cNvPr>
          <p:cNvSpPr/>
          <p:nvPr/>
        </p:nvSpPr>
        <p:spPr>
          <a:xfrm>
            <a:off x="7394256" y="4249266"/>
            <a:ext cx="792088" cy="872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5A92659-EC8E-04CE-64D5-909A6B95B044}"/>
              </a:ext>
            </a:extLst>
          </p:cNvPr>
          <p:cNvSpPr txBox="1"/>
          <p:nvPr/>
        </p:nvSpPr>
        <p:spPr>
          <a:xfrm>
            <a:off x="8709574" y="2994466"/>
            <a:ext cx="1994938" cy="369332"/>
          </a:xfrm>
          <a:prstGeom prst="rect">
            <a:avLst/>
          </a:prstGeom>
          <a:noFill/>
        </p:spPr>
        <p:txBody>
          <a:bodyPr wrap="square">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日文字體</a:t>
            </a:r>
            <a:endParaRPr lang="zh-TW" altLang="en-US" dirty="0">
              <a:latin typeface="jf open 粉圓 1.1" panose="020F0500000000000000" pitchFamily="34" charset="-120"/>
              <a:ea typeface="jf open 粉圓 1.1" panose="020F0500000000000000" pitchFamily="34" charset="-120"/>
            </a:endParaRPr>
          </a:p>
        </p:txBody>
      </p:sp>
      <p:sp>
        <p:nvSpPr>
          <p:cNvPr id="18" name="文字方塊 17">
            <a:extLst>
              <a:ext uri="{FF2B5EF4-FFF2-40B4-BE49-F238E27FC236}">
                <a16:creationId xmlns:a16="http://schemas.microsoft.com/office/drawing/2014/main" id="{BAE17217-B113-5CBA-C2B4-FE3C76DB7AB8}"/>
              </a:ext>
            </a:extLst>
          </p:cNvPr>
          <p:cNvSpPr txBox="1"/>
          <p:nvPr/>
        </p:nvSpPr>
        <p:spPr>
          <a:xfrm>
            <a:off x="8709927" y="4708253"/>
            <a:ext cx="1909511" cy="369332"/>
          </a:xfrm>
          <a:prstGeom prst="rect">
            <a:avLst/>
          </a:prstGeom>
          <a:noFill/>
        </p:spPr>
        <p:txBody>
          <a:bodyPr wrap="square">
            <a:spAutoFit/>
          </a:bodyPr>
          <a:lstStyle/>
          <a:p>
            <a:r>
              <a:rPr lang="zh-TW" altLang="en-US" dirty="0">
                <a:solidFill>
                  <a:srgbClr val="6D6D6D"/>
                </a:solidFill>
                <a:latin typeface="jf open 粉圓 1.1" panose="020F0500000000000000" pitchFamily="34" charset="-120"/>
                <a:ea typeface="jf open 粉圓 1.1" panose="020F0500000000000000" pitchFamily="34" charset="-120"/>
              </a:rPr>
              <a:t>中</a:t>
            </a:r>
            <a:r>
              <a:rPr lang="zh-TW" altLang="en-US" b="0" i="0" dirty="0">
                <a:solidFill>
                  <a:srgbClr val="6D6D6D"/>
                </a:solidFill>
                <a:effectLst/>
                <a:latin typeface="jf open 粉圓 1.1" panose="020F0500000000000000" pitchFamily="34" charset="-120"/>
                <a:ea typeface="jf open 粉圓 1.1" panose="020F0500000000000000" pitchFamily="34" charset="-120"/>
              </a:rPr>
              <a:t>文字體</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2193223869"/>
      </p:ext>
    </p:extLst>
  </p:cSld>
  <p:clrMapOvr>
    <a:masterClrMapping/>
  </p:clrMapOvr>
  <p:transition/>
</p:sld>
</file>

<file path=ppt/theme/theme1.xml><?xml version="1.0" encoding="utf-8"?>
<a:theme xmlns:a="http://schemas.openxmlformats.org/drawingml/2006/main" name="Default Design">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3003</TotalTime>
  <Words>1299</Words>
  <Application>Microsoft Office PowerPoint</Application>
  <PresentationFormat>寬螢幕</PresentationFormat>
  <Paragraphs>129</Paragraphs>
  <Slides>24</Slides>
  <Notes>24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jf open 粉圓 1.1</vt:lpstr>
      <vt:lpstr>清松手寫體2</vt:lpstr>
      <vt:lpstr>Arial</vt:lpstr>
      <vt:lpstr>Calibri</vt:lpstr>
      <vt:lpstr>Calibri Light</vt:lpstr>
      <vt:lpstr>Comic Sans MS</vt:lpstr>
      <vt:lpstr>Wingdings</vt:lpstr>
      <vt:lpstr>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and pen template</dc:title>
  <dc:creator>Presentation Magazine</dc:creator>
  <cp:lastModifiedBy>鄭傳脩</cp:lastModifiedBy>
  <cp:revision>156</cp:revision>
  <dcterms:modified xsi:type="dcterms:W3CDTF">2022-12-01T01:49:58Z</dcterms:modified>
</cp:coreProperties>
</file>