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278" r:id="rId3"/>
    <p:sldId id="257" r:id="rId4"/>
    <p:sldId id="264" r:id="rId5"/>
    <p:sldId id="266" r:id="rId6"/>
    <p:sldId id="267" r:id="rId7"/>
    <p:sldId id="268" r:id="rId8"/>
    <p:sldId id="279" r:id="rId9"/>
    <p:sldId id="261" r:id="rId10"/>
    <p:sldId id="259" r:id="rId11"/>
    <p:sldId id="260" r:id="rId12"/>
    <p:sldId id="272" r:id="rId13"/>
    <p:sldId id="273" r:id="rId14"/>
    <p:sldId id="274" r:id="rId15"/>
    <p:sldId id="308" r:id="rId16"/>
    <p:sldId id="275" r:id="rId17"/>
    <p:sldId id="276" r:id="rId18"/>
    <p:sldId id="280" r:id="rId19"/>
    <p:sldId id="263" r:id="rId20"/>
    <p:sldId id="281" r:id="rId21"/>
    <p:sldId id="282" r:id="rId22"/>
    <p:sldId id="283" r:id="rId23"/>
    <p:sldId id="284" r:id="rId24"/>
    <p:sldId id="285" r:id="rId25"/>
    <p:sldId id="286" r:id="rId26"/>
    <p:sldId id="289" r:id="rId27"/>
    <p:sldId id="290" r:id="rId28"/>
    <p:sldId id="309" r:id="rId29"/>
    <p:sldId id="301" r:id="rId30"/>
    <p:sldId id="300" r:id="rId31"/>
    <p:sldId id="302" r:id="rId32"/>
    <p:sldId id="304" r:id="rId33"/>
    <p:sldId id="305" r:id="rId34"/>
    <p:sldId id="303" r:id="rId35"/>
    <p:sldId id="306" r:id="rId36"/>
    <p:sldId id="288" r:id="rId37"/>
    <p:sldId id="292" r:id="rId38"/>
    <p:sldId id="307" r:id="rId39"/>
    <p:sldId id="311" r:id="rId40"/>
    <p:sldId id="295" r:id="rId41"/>
    <p:sldId id="296" r:id="rId42"/>
    <p:sldId id="312" r:id="rId43"/>
    <p:sldId id="313" r:id="rId44"/>
    <p:sldId id="314" r:id="rId45"/>
    <p:sldId id="315" r:id="rId46"/>
    <p:sldId id="316" r:id="rId47"/>
    <p:sldId id="297" r:id="rId48"/>
    <p:sldId id="317" r:id="rId49"/>
    <p:sldId id="318" r:id="rId50"/>
    <p:sldId id="319" r:id="rId51"/>
    <p:sldId id="320" r:id="rId52"/>
    <p:sldId id="321" r:id="rId53"/>
    <p:sldId id="298" r:id="rId54"/>
    <p:sldId id="299" r:id="rId55"/>
    <p:sldId id="326" r:id="rId56"/>
    <p:sldId id="327" r:id="rId57"/>
    <p:sldId id="328" r:id="rId58"/>
    <p:sldId id="329" r:id="rId59"/>
    <p:sldId id="330" r:id="rId60"/>
    <p:sldId id="323" r:id="rId61"/>
    <p:sldId id="322" r:id="rId62"/>
    <p:sldId id="324" r:id="rId63"/>
    <p:sldId id="325" r:id="rId64"/>
    <p:sldId id="332" r:id="rId65"/>
    <p:sldId id="331" r:id="rId66"/>
    <p:sldId id="333" r:id="rId67"/>
    <p:sldId id="334" r:id="rId68"/>
    <p:sldId id="337" r:id="rId69"/>
    <p:sldId id="335" r:id="rId70"/>
    <p:sldId id="336" r:id="rId71"/>
    <p:sldId id="338" r:id="rId72"/>
    <p:sldId id="339" r:id="rId73"/>
    <p:sldId id="340" r:id="rId74"/>
    <p:sldId id="341" r:id="rId75"/>
    <p:sldId id="342" r:id="rId76"/>
    <p:sldId id="277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A6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 autoAdjust="0"/>
    <p:restoredTop sz="92857"/>
  </p:normalViewPr>
  <p:slideViewPr>
    <p:cSldViewPr>
      <p:cViewPr varScale="1">
        <p:scale>
          <a:sx n="129" d="100"/>
          <a:sy n="129" d="100"/>
        </p:scale>
        <p:origin x="9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B6469-67BE-403A-94E1-5831F6C5B9AE}" type="doc">
      <dgm:prSet loTypeId="urn:microsoft.com/office/officeart/2005/8/layout/cycle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DCBF97-F774-48C4-A76D-12421A1BACEF}">
      <dgm:prSet phldrT="[Text]"/>
      <dgm:spPr/>
      <dgm:t>
        <a:bodyPr/>
        <a:lstStyle/>
        <a:p>
          <a:r>
            <a:rPr lang="en-US" dirty="0" smtClean="0"/>
            <a:t>New</a:t>
          </a:r>
          <a:endParaRPr lang="en-US" dirty="0"/>
        </a:p>
      </dgm:t>
    </dgm:pt>
    <dgm:pt modelId="{5BD0C135-3EB8-49FB-A4C4-0424558533C1}" type="parTrans" cxnId="{609B5097-7B2D-4C0C-A08B-AFEE1ACF8379}">
      <dgm:prSet/>
      <dgm:spPr/>
      <dgm:t>
        <a:bodyPr/>
        <a:lstStyle/>
        <a:p>
          <a:endParaRPr lang="en-US"/>
        </a:p>
      </dgm:t>
    </dgm:pt>
    <dgm:pt modelId="{BC9CA38B-7CC3-4A66-A22B-60C546E2A75E}" type="sibTrans" cxnId="{609B5097-7B2D-4C0C-A08B-AFEE1ACF8379}">
      <dgm:prSet/>
      <dgm:spPr/>
      <dgm:t>
        <a:bodyPr/>
        <a:lstStyle/>
        <a:p>
          <a:endParaRPr lang="en-US"/>
        </a:p>
      </dgm:t>
    </dgm:pt>
    <dgm:pt modelId="{1FE6FF5F-8D93-4D1D-A9EE-5976F63D0D4D}">
      <dgm:prSet phldrT="[Text]"/>
      <dgm:spPr/>
      <dgm:t>
        <a:bodyPr/>
        <a:lstStyle/>
        <a:p>
          <a:r>
            <a:rPr lang="en-US" dirty="0" smtClean="0"/>
            <a:t>Runnable</a:t>
          </a:r>
          <a:endParaRPr lang="en-US" dirty="0"/>
        </a:p>
      </dgm:t>
    </dgm:pt>
    <dgm:pt modelId="{9EAE51DE-302E-4C20-8AD7-C98E10ED2A11}" type="parTrans" cxnId="{090E0D58-EF48-4D00-AF3E-0E55EFFB026F}">
      <dgm:prSet/>
      <dgm:spPr/>
      <dgm:t>
        <a:bodyPr/>
        <a:lstStyle/>
        <a:p>
          <a:endParaRPr lang="en-US"/>
        </a:p>
      </dgm:t>
    </dgm:pt>
    <dgm:pt modelId="{25FB0A96-530A-43A2-BC83-D5AD511B3ACA}" type="sibTrans" cxnId="{090E0D58-EF48-4D00-AF3E-0E55EFFB026F}">
      <dgm:prSet/>
      <dgm:spPr/>
      <dgm:t>
        <a:bodyPr/>
        <a:lstStyle/>
        <a:p>
          <a:endParaRPr lang="en-US"/>
        </a:p>
      </dgm:t>
    </dgm:pt>
    <dgm:pt modelId="{A6526B32-DC29-4FB3-B61C-F9B651C455C1}">
      <dgm:prSet phldrT="[Text]"/>
      <dgm:spPr/>
      <dgm:t>
        <a:bodyPr/>
        <a:lstStyle/>
        <a:p>
          <a:r>
            <a:rPr lang="en-US" dirty="0" smtClean="0"/>
            <a:t>Waiting</a:t>
          </a:r>
          <a:endParaRPr lang="en-US" dirty="0"/>
        </a:p>
      </dgm:t>
    </dgm:pt>
    <dgm:pt modelId="{B5369E7C-F8F6-4F92-B231-1355889B0A89}" type="parTrans" cxnId="{1E790040-9413-421E-85C3-A111F892069B}">
      <dgm:prSet/>
      <dgm:spPr/>
      <dgm:t>
        <a:bodyPr/>
        <a:lstStyle/>
        <a:p>
          <a:endParaRPr lang="en-US"/>
        </a:p>
      </dgm:t>
    </dgm:pt>
    <dgm:pt modelId="{9E668387-6C1F-418C-8143-838C5344EB24}" type="sibTrans" cxnId="{1E790040-9413-421E-85C3-A111F892069B}">
      <dgm:prSet/>
      <dgm:spPr/>
      <dgm:t>
        <a:bodyPr/>
        <a:lstStyle/>
        <a:p>
          <a:endParaRPr lang="en-US"/>
        </a:p>
      </dgm:t>
    </dgm:pt>
    <dgm:pt modelId="{475CBF37-D9EA-4B35-A73B-630998F6B8EA}">
      <dgm:prSet phldrT="[Text]"/>
      <dgm:spPr/>
      <dgm:t>
        <a:bodyPr/>
        <a:lstStyle/>
        <a:p>
          <a:r>
            <a:rPr lang="en-US" dirty="0" smtClean="0"/>
            <a:t>Timed Waiting</a:t>
          </a:r>
          <a:endParaRPr lang="en-US" dirty="0"/>
        </a:p>
      </dgm:t>
    </dgm:pt>
    <dgm:pt modelId="{0F181DC8-58CF-4398-A56B-E92FCB838D63}" type="parTrans" cxnId="{8C885872-42BA-4E4C-92D8-F2A4FA59E674}">
      <dgm:prSet/>
      <dgm:spPr/>
      <dgm:t>
        <a:bodyPr/>
        <a:lstStyle/>
        <a:p>
          <a:endParaRPr lang="en-US"/>
        </a:p>
      </dgm:t>
    </dgm:pt>
    <dgm:pt modelId="{CC355B14-4475-4223-80C4-B48C9BD67F00}" type="sibTrans" cxnId="{8C885872-42BA-4E4C-92D8-F2A4FA59E674}">
      <dgm:prSet/>
      <dgm:spPr/>
      <dgm:t>
        <a:bodyPr/>
        <a:lstStyle/>
        <a:p>
          <a:endParaRPr lang="en-US"/>
        </a:p>
      </dgm:t>
    </dgm:pt>
    <dgm:pt modelId="{5E1943A9-12ED-4702-8B97-D6EACFCFFCC1}">
      <dgm:prSet phldrT="[Text]"/>
      <dgm:spPr/>
      <dgm:t>
        <a:bodyPr/>
        <a:lstStyle/>
        <a:p>
          <a:r>
            <a:rPr lang="en-US" dirty="0" smtClean="0"/>
            <a:t>Terminated</a:t>
          </a:r>
          <a:endParaRPr lang="en-US" dirty="0"/>
        </a:p>
      </dgm:t>
    </dgm:pt>
    <dgm:pt modelId="{383BCEC3-5FE8-4D6A-B982-A7300B0A8720}" type="parTrans" cxnId="{3F52B453-CFF0-41E5-A396-F4A6EAAD7F8D}">
      <dgm:prSet/>
      <dgm:spPr/>
      <dgm:t>
        <a:bodyPr/>
        <a:lstStyle/>
        <a:p>
          <a:endParaRPr lang="en-US"/>
        </a:p>
      </dgm:t>
    </dgm:pt>
    <dgm:pt modelId="{1471C01A-AF96-43A0-8529-08F671ED4CD6}" type="sibTrans" cxnId="{3F52B453-CFF0-41E5-A396-F4A6EAAD7F8D}">
      <dgm:prSet/>
      <dgm:spPr/>
      <dgm:t>
        <a:bodyPr/>
        <a:lstStyle/>
        <a:p>
          <a:endParaRPr lang="en-US"/>
        </a:p>
      </dgm:t>
    </dgm:pt>
    <dgm:pt modelId="{4457C4DC-FC75-4D52-8C31-F9A0C3FDA025}">
      <dgm:prSet phldrT="[Text]"/>
      <dgm:spPr/>
      <dgm:t>
        <a:bodyPr/>
        <a:lstStyle/>
        <a:p>
          <a:r>
            <a:rPr lang="en-US" dirty="0" smtClean="0"/>
            <a:t>Ready</a:t>
          </a:r>
          <a:endParaRPr lang="en-US" dirty="0"/>
        </a:p>
      </dgm:t>
    </dgm:pt>
    <dgm:pt modelId="{E53E65A6-DF16-4912-AD95-1A94863AA076}" type="parTrans" cxnId="{E22ADAA5-2C98-40C9-AAFC-9B80F744C830}">
      <dgm:prSet/>
      <dgm:spPr/>
      <dgm:t>
        <a:bodyPr/>
        <a:lstStyle/>
        <a:p>
          <a:endParaRPr lang="en-US"/>
        </a:p>
      </dgm:t>
    </dgm:pt>
    <dgm:pt modelId="{AE54551C-AB6B-4403-B056-97EE46684F06}" type="sibTrans" cxnId="{E22ADAA5-2C98-40C9-AAFC-9B80F744C830}">
      <dgm:prSet/>
      <dgm:spPr/>
      <dgm:t>
        <a:bodyPr/>
        <a:lstStyle/>
        <a:p>
          <a:endParaRPr lang="en-US"/>
        </a:p>
      </dgm:t>
    </dgm:pt>
    <dgm:pt modelId="{B68765FC-8C0D-4251-83B9-A6A601CC1A01}">
      <dgm:prSet phldrT="[Text]"/>
      <dgm:spPr/>
      <dgm:t>
        <a:bodyPr/>
        <a:lstStyle/>
        <a:p>
          <a:r>
            <a:rPr lang="en-US" dirty="0" smtClean="0"/>
            <a:t>Running</a:t>
          </a:r>
          <a:endParaRPr lang="en-US" dirty="0"/>
        </a:p>
      </dgm:t>
    </dgm:pt>
    <dgm:pt modelId="{5EF1BF9B-C693-4092-99CC-6B02B8F65485}" type="parTrans" cxnId="{D3396353-C3EB-4FCF-AF39-D210B9714E1E}">
      <dgm:prSet/>
      <dgm:spPr/>
      <dgm:t>
        <a:bodyPr/>
        <a:lstStyle/>
        <a:p>
          <a:endParaRPr lang="en-US"/>
        </a:p>
      </dgm:t>
    </dgm:pt>
    <dgm:pt modelId="{4B7E1152-64A0-4DF0-936E-EB778F9ADABE}" type="sibTrans" cxnId="{D3396353-C3EB-4FCF-AF39-D210B9714E1E}">
      <dgm:prSet/>
      <dgm:spPr/>
      <dgm:t>
        <a:bodyPr/>
        <a:lstStyle/>
        <a:p>
          <a:endParaRPr lang="en-US"/>
        </a:p>
      </dgm:t>
    </dgm:pt>
    <dgm:pt modelId="{DF1AB88B-4F6B-4938-83F2-FD38AB9C0A72}">
      <dgm:prSet phldrT="[Text]"/>
      <dgm:spPr/>
      <dgm:t>
        <a:bodyPr/>
        <a:lstStyle/>
        <a:p>
          <a:r>
            <a:rPr lang="en-US" dirty="0" smtClean="0"/>
            <a:t>Blocked</a:t>
          </a:r>
          <a:endParaRPr lang="en-US" dirty="0"/>
        </a:p>
      </dgm:t>
    </dgm:pt>
    <dgm:pt modelId="{B071EF36-3891-446A-9962-0A9A870E3D0B}" type="parTrans" cxnId="{F66DAA56-1490-4A56-ABF5-4ADD5528BA36}">
      <dgm:prSet/>
      <dgm:spPr/>
      <dgm:t>
        <a:bodyPr/>
        <a:lstStyle/>
        <a:p>
          <a:endParaRPr lang="en-US"/>
        </a:p>
      </dgm:t>
    </dgm:pt>
    <dgm:pt modelId="{F4E1EB13-0748-4CAE-A0DC-F47288493C8F}" type="sibTrans" cxnId="{F66DAA56-1490-4A56-ABF5-4ADD5528BA36}">
      <dgm:prSet/>
      <dgm:spPr/>
      <dgm:t>
        <a:bodyPr/>
        <a:lstStyle/>
        <a:p>
          <a:endParaRPr lang="en-US"/>
        </a:p>
      </dgm:t>
    </dgm:pt>
    <dgm:pt modelId="{E7451BA6-A4B8-4E8F-9C99-A6D238C35465}" type="pres">
      <dgm:prSet presAssocID="{686B6469-67BE-403A-94E1-5831F6C5B9A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701CC7-5CAF-40C8-8950-36FEA5A0862A}" type="pres">
      <dgm:prSet presAssocID="{E6DCBF97-F774-48C4-A76D-12421A1BACE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3DCE4-F231-4D7D-BC9C-41881FE6B161}" type="pres">
      <dgm:prSet presAssocID="{E6DCBF97-F774-48C4-A76D-12421A1BACEF}" presName="spNode" presStyleCnt="0"/>
      <dgm:spPr/>
    </dgm:pt>
    <dgm:pt modelId="{2DC566A4-79B5-43B8-9BD6-3F56CE20DB50}" type="pres">
      <dgm:prSet presAssocID="{BC9CA38B-7CC3-4A66-A22B-60C546E2A75E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AF202F0-DFA8-4DBD-BCA9-3D72304F0576}" type="pres">
      <dgm:prSet presAssocID="{1FE6FF5F-8D93-4D1D-A9EE-5976F63D0D4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3ED27-BB58-42A6-8E96-D1AAF9BF4047}" type="pres">
      <dgm:prSet presAssocID="{1FE6FF5F-8D93-4D1D-A9EE-5976F63D0D4D}" presName="spNode" presStyleCnt="0"/>
      <dgm:spPr/>
    </dgm:pt>
    <dgm:pt modelId="{19B18B47-6F86-4EBC-93E9-83F54BD39B7E}" type="pres">
      <dgm:prSet presAssocID="{25FB0A96-530A-43A2-BC83-D5AD511B3ACA}" presName="sibTrans" presStyleLbl="sibTrans1D1" presStyleIdx="1" presStyleCnt="6"/>
      <dgm:spPr/>
      <dgm:t>
        <a:bodyPr/>
        <a:lstStyle/>
        <a:p>
          <a:endParaRPr lang="en-US"/>
        </a:p>
      </dgm:t>
    </dgm:pt>
    <dgm:pt modelId="{DD99DDF0-7578-4759-BC8B-1F3162E24011}" type="pres">
      <dgm:prSet presAssocID="{A6526B32-DC29-4FB3-B61C-F9B651C455C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B18591-55FA-4308-9DD6-E642F44A8B81}" type="pres">
      <dgm:prSet presAssocID="{A6526B32-DC29-4FB3-B61C-F9B651C455C1}" presName="spNode" presStyleCnt="0"/>
      <dgm:spPr/>
    </dgm:pt>
    <dgm:pt modelId="{607751B9-15F2-4D6E-84D8-BD5E28378AE4}" type="pres">
      <dgm:prSet presAssocID="{9E668387-6C1F-418C-8143-838C5344EB24}" presName="sibTrans" presStyleLbl="sibTrans1D1" presStyleIdx="2" presStyleCnt="6"/>
      <dgm:spPr/>
      <dgm:t>
        <a:bodyPr/>
        <a:lstStyle/>
        <a:p>
          <a:endParaRPr lang="en-US"/>
        </a:p>
      </dgm:t>
    </dgm:pt>
    <dgm:pt modelId="{CAC501E4-0A5D-4EB0-A508-4175ADE907C5}" type="pres">
      <dgm:prSet presAssocID="{475CBF37-D9EA-4B35-A73B-630998F6B8E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127B5-AA57-420D-8016-E633A2B95D38}" type="pres">
      <dgm:prSet presAssocID="{475CBF37-D9EA-4B35-A73B-630998F6B8EA}" presName="spNode" presStyleCnt="0"/>
      <dgm:spPr/>
    </dgm:pt>
    <dgm:pt modelId="{ABF07F88-84F8-47D0-9EE3-C58AB234ED82}" type="pres">
      <dgm:prSet presAssocID="{CC355B14-4475-4223-80C4-B48C9BD67F00}" presName="sibTrans" presStyleLbl="sibTrans1D1" presStyleIdx="3" presStyleCnt="6"/>
      <dgm:spPr/>
      <dgm:t>
        <a:bodyPr/>
        <a:lstStyle/>
        <a:p>
          <a:endParaRPr lang="en-US"/>
        </a:p>
      </dgm:t>
    </dgm:pt>
    <dgm:pt modelId="{CB3AF51B-3B08-4388-BC78-7F95CF35CFB7}" type="pres">
      <dgm:prSet presAssocID="{DF1AB88B-4F6B-4938-83F2-FD38AB9C0A7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B2554-838B-4330-9F36-6290B6BD7415}" type="pres">
      <dgm:prSet presAssocID="{DF1AB88B-4F6B-4938-83F2-FD38AB9C0A72}" presName="spNode" presStyleCnt="0"/>
      <dgm:spPr/>
    </dgm:pt>
    <dgm:pt modelId="{D1A64899-22C6-425E-B1D2-9C546222656A}" type="pres">
      <dgm:prSet presAssocID="{F4E1EB13-0748-4CAE-A0DC-F47288493C8F}" presName="sibTrans" presStyleLbl="sibTrans1D1" presStyleIdx="4" presStyleCnt="6"/>
      <dgm:spPr/>
      <dgm:t>
        <a:bodyPr/>
        <a:lstStyle/>
        <a:p>
          <a:endParaRPr lang="en-US"/>
        </a:p>
      </dgm:t>
    </dgm:pt>
    <dgm:pt modelId="{EA1F9727-0F10-4E1F-A42F-8B9073127806}" type="pres">
      <dgm:prSet presAssocID="{5E1943A9-12ED-4702-8B97-D6EACFCFFC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4635A-C3E8-478C-8331-8425078D9A54}" type="pres">
      <dgm:prSet presAssocID="{5E1943A9-12ED-4702-8B97-D6EACFCFFCC1}" presName="spNode" presStyleCnt="0"/>
      <dgm:spPr/>
    </dgm:pt>
    <dgm:pt modelId="{0E38D827-000B-44A5-9711-A78709D0CA52}" type="pres">
      <dgm:prSet presAssocID="{1471C01A-AF96-43A0-8529-08F671ED4CD6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C885872-42BA-4E4C-92D8-F2A4FA59E674}" srcId="{686B6469-67BE-403A-94E1-5831F6C5B9AE}" destId="{475CBF37-D9EA-4B35-A73B-630998F6B8EA}" srcOrd="3" destOrd="0" parTransId="{0F181DC8-58CF-4398-A56B-E92FCB838D63}" sibTransId="{CC355B14-4475-4223-80C4-B48C9BD67F00}"/>
    <dgm:cxn modelId="{117FDF33-4BE6-4A4D-B0D8-487B2B6DABDB}" type="presOf" srcId="{1FE6FF5F-8D93-4D1D-A9EE-5976F63D0D4D}" destId="{5AF202F0-DFA8-4DBD-BCA9-3D72304F0576}" srcOrd="0" destOrd="0" presId="urn:microsoft.com/office/officeart/2005/8/layout/cycle6"/>
    <dgm:cxn modelId="{090E0D58-EF48-4D00-AF3E-0E55EFFB026F}" srcId="{686B6469-67BE-403A-94E1-5831F6C5B9AE}" destId="{1FE6FF5F-8D93-4D1D-A9EE-5976F63D0D4D}" srcOrd="1" destOrd="0" parTransId="{9EAE51DE-302E-4C20-8AD7-C98E10ED2A11}" sibTransId="{25FB0A96-530A-43A2-BC83-D5AD511B3ACA}"/>
    <dgm:cxn modelId="{B99E1D78-DCF3-42C5-920F-DC19206437E3}" type="presOf" srcId="{F4E1EB13-0748-4CAE-A0DC-F47288493C8F}" destId="{D1A64899-22C6-425E-B1D2-9C546222656A}" srcOrd="0" destOrd="0" presId="urn:microsoft.com/office/officeart/2005/8/layout/cycle6"/>
    <dgm:cxn modelId="{8B1BA2EA-06A4-464D-86E3-877C02A11A7A}" type="presOf" srcId="{E6DCBF97-F774-48C4-A76D-12421A1BACEF}" destId="{89701CC7-5CAF-40C8-8950-36FEA5A0862A}" srcOrd="0" destOrd="0" presId="urn:microsoft.com/office/officeart/2005/8/layout/cycle6"/>
    <dgm:cxn modelId="{3F52B453-CFF0-41E5-A396-F4A6EAAD7F8D}" srcId="{686B6469-67BE-403A-94E1-5831F6C5B9AE}" destId="{5E1943A9-12ED-4702-8B97-D6EACFCFFCC1}" srcOrd="5" destOrd="0" parTransId="{383BCEC3-5FE8-4D6A-B982-A7300B0A8720}" sibTransId="{1471C01A-AF96-43A0-8529-08F671ED4CD6}"/>
    <dgm:cxn modelId="{97606909-A354-4263-A922-B0FFA3C6482B}" type="presOf" srcId="{1471C01A-AF96-43A0-8529-08F671ED4CD6}" destId="{0E38D827-000B-44A5-9711-A78709D0CA52}" srcOrd="0" destOrd="0" presId="urn:microsoft.com/office/officeart/2005/8/layout/cycle6"/>
    <dgm:cxn modelId="{27CDDFFC-DFB7-4870-AF46-2B2724EAD2A2}" type="presOf" srcId="{DF1AB88B-4F6B-4938-83F2-FD38AB9C0A72}" destId="{CB3AF51B-3B08-4388-BC78-7F95CF35CFB7}" srcOrd="0" destOrd="0" presId="urn:microsoft.com/office/officeart/2005/8/layout/cycle6"/>
    <dgm:cxn modelId="{1E5BF7A5-2F66-410D-B6B4-65CB178E17EA}" type="presOf" srcId="{25FB0A96-530A-43A2-BC83-D5AD511B3ACA}" destId="{19B18B47-6F86-4EBC-93E9-83F54BD39B7E}" srcOrd="0" destOrd="0" presId="urn:microsoft.com/office/officeart/2005/8/layout/cycle6"/>
    <dgm:cxn modelId="{3324D317-8D56-4406-8363-2EC1360AC6B9}" type="presOf" srcId="{BC9CA38B-7CC3-4A66-A22B-60C546E2A75E}" destId="{2DC566A4-79B5-43B8-9BD6-3F56CE20DB50}" srcOrd="0" destOrd="0" presId="urn:microsoft.com/office/officeart/2005/8/layout/cycle6"/>
    <dgm:cxn modelId="{F23CC38C-5E94-4A1E-B054-D7801113561C}" type="presOf" srcId="{CC355B14-4475-4223-80C4-B48C9BD67F00}" destId="{ABF07F88-84F8-47D0-9EE3-C58AB234ED82}" srcOrd="0" destOrd="0" presId="urn:microsoft.com/office/officeart/2005/8/layout/cycle6"/>
    <dgm:cxn modelId="{648C57DB-95DE-426D-B7A7-DF5B0691D81A}" type="presOf" srcId="{9E668387-6C1F-418C-8143-838C5344EB24}" destId="{607751B9-15F2-4D6E-84D8-BD5E28378AE4}" srcOrd="0" destOrd="0" presId="urn:microsoft.com/office/officeart/2005/8/layout/cycle6"/>
    <dgm:cxn modelId="{34B62E1C-A451-419A-BE3A-ADE6786D9EB0}" type="presOf" srcId="{A6526B32-DC29-4FB3-B61C-F9B651C455C1}" destId="{DD99DDF0-7578-4759-BC8B-1F3162E24011}" srcOrd="0" destOrd="0" presId="urn:microsoft.com/office/officeart/2005/8/layout/cycle6"/>
    <dgm:cxn modelId="{0D2AA172-9691-4DB5-BAA4-E2A4447728CD}" type="presOf" srcId="{686B6469-67BE-403A-94E1-5831F6C5B9AE}" destId="{E7451BA6-A4B8-4E8F-9C99-A6D238C35465}" srcOrd="0" destOrd="0" presId="urn:microsoft.com/office/officeart/2005/8/layout/cycle6"/>
    <dgm:cxn modelId="{1E790040-9413-421E-85C3-A111F892069B}" srcId="{686B6469-67BE-403A-94E1-5831F6C5B9AE}" destId="{A6526B32-DC29-4FB3-B61C-F9B651C455C1}" srcOrd="2" destOrd="0" parTransId="{B5369E7C-F8F6-4F92-B231-1355889B0A89}" sibTransId="{9E668387-6C1F-418C-8143-838C5344EB24}"/>
    <dgm:cxn modelId="{609B5097-7B2D-4C0C-A08B-AFEE1ACF8379}" srcId="{686B6469-67BE-403A-94E1-5831F6C5B9AE}" destId="{E6DCBF97-F774-48C4-A76D-12421A1BACEF}" srcOrd="0" destOrd="0" parTransId="{5BD0C135-3EB8-49FB-A4C4-0424558533C1}" sibTransId="{BC9CA38B-7CC3-4A66-A22B-60C546E2A75E}"/>
    <dgm:cxn modelId="{89519EB4-6169-41F1-BCA3-D172CDBC7114}" type="presOf" srcId="{4457C4DC-FC75-4D52-8C31-F9A0C3FDA025}" destId="{5AF202F0-DFA8-4DBD-BCA9-3D72304F0576}" srcOrd="0" destOrd="1" presId="urn:microsoft.com/office/officeart/2005/8/layout/cycle6"/>
    <dgm:cxn modelId="{1AA5082F-43B3-44F1-8F8C-5DD298D7BC78}" type="presOf" srcId="{B68765FC-8C0D-4251-83B9-A6A601CC1A01}" destId="{5AF202F0-DFA8-4DBD-BCA9-3D72304F0576}" srcOrd="0" destOrd="2" presId="urn:microsoft.com/office/officeart/2005/8/layout/cycle6"/>
    <dgm:cxn modelId="{F66DAA56-1490-4A56-ABF5-4ADD5528BA36}" srcId="{686B6469-67BE-403A-94E1-5831F6C5B9AE}" destId="{DF1AB88B-4F6B-4938-83F2-FD38AB9C0A72}" srcOrd="4" destOrd="0" parTransId="{B071EF36-3891-446A-9962-0A9A870E3D0B}" sibTransId="{F4E1EB13-0748-4CAE-A0DC-F47288493C8F}"/>
    <dgm:cxn modelId="{E22ADAA5-2C98-40C9-AAFC-9B80F744C830}" srcId="{1FE6FF5F-8D93-4D1D-A9EE-5976F63D0D4D}" destId="{4457C4DC-FC75-4D52-8C31-F9A0C3FDA025}" srcOrd="0" destOrd="0" parTransId="{E53E65A6-DF16-4912-AD95-1A94863AA076}" sibTransId="{AE54551C-AB6B-4403-B056-97EE46684F06}"/>
    <dgm:cxn modelId="{832CDEAD-6B1B-483E-A836-7F1006FF5C20}" type="presOf" srcId="{475CBF37-D9EA-4B35-A73B-630998F6B8EA}" destId="{CAC501E4-0A5D-4EB0-A508-4175ADE907C5}" srcOrd="0" destOrd="0" presId="urn:microsoft.com/office/officeart/2005/8/layout/cycle6"/>
    <dgm:cxn modelId="{168B6F32-E085-40FD-8678-0A28302AE268}" type="presOf" srcId="{5E1943A9-12ED-4702-8B97-D6EACFCFFCC1}" destId="{EA1F9727-0F10-4E1F-A42F-8B9073127806}" srcOrd="0" destOrd="0" presId="urn:microsoft.com/office/officeart/2005/8/layout/cycle6"/>
    <dgm:cxn modelId="{D3396353-C3EB-4FCF-AF39-D210B9714E1E}" srcId="{1FE6FF5F-8D93-4D1D-A9EE-5976F63D0D4D}" destId="{B68765FC-8C0D-4251-83B9-A6A601CC1A01}" srcOrd="1" destOrd="0" parTransId="{5EF1BF9B-C693-4092-99CC-6B02B8F65485}" sibTransId="{4B7E1152-64A0-4DF0-936E-EB778F9ADABE}"/>
    <dgm:cxn modelId="{4B586C0C-2871-496B-B278-036004E0DB59}" type="presParOf" srcId="{E7451BA6-A4B8-4E8F-9C99-A6D238C35465}" destId="{89701CC7-5CAF-40C8-8950-36FEA5A0862A}" srcOrd="0" destOrd="0" presId="urn:microsoft.com/office/officeart/2005/8/layout/cycle6"/>
    <dgm:cxn modelId="{4CBF0371-F958-4484-914B-A76F2295AB26}" type="presParOf" srcId="{E7451BA6-A4B8-4E8F-9C99-A6D238C35465}" destId="{74B3DCE4-F231-4D7D-BC9C-41881FE6B161}" srcOrd="1" destOrd="0" presId="urn:microsoft.com/office/officeart/2005/8/layout/cycle6"/>
    <dgm:cxn modelId="{962E0EFA-8741-4800-B941-B40EB3EBC9BA}" type="presParOf" srcId="{E7451BA6-A4B8-4E8F-9C99-A6D238C35465}" destId="{2DC566A4-79B5-43B8-9BD6-3F56CE20DB50}" srcOrd="2" destOrd="0" presId="urn:microsoft.com/office/officeart/2005/8/layout/cycle6"/>
    <dgm:cxn modelId="{0E8AA511-5AFC-4F62-AA43-D88CF9D793A3}" type="presParOf" srcId="{E7451BA6-A4B8-4E8F-9C99-A6D238C35465}" destId="{5AF202F0-DFA8-4DBD-BCA9-3D72304F0576}" srcOrd="3" destOrd="0" presId="urn:microsoft.com/office/officeart/2005/8/layout/cycle6"/>
    <dgm:cxn modelId="{54A8C89B-16C1-40D9-A808-65DCBAEC2A38}" type="presParOf" srcId="{E7451BA6-A4B8-4E8F-9C99-A6D238C35465}" destId="{11C3ED27-BB58-42A6-8E96-D1AAF9BF4047}" srcOrd="4" destOrd="0" presId="urn:microsoft.com/office/officeart/2005/8/layout/cycle6"/>
    <dgm:cxn modelId="{31D08A83-9DF4-41F0-B09F-00C2A805FD20}" type="presParOf" srcId="{E7451BA6-A4B8-4E8F-9C99-A6D238C35465}" destId="{19B18B47-6F86-4EBC-93E9-83F54BD39B7E}" srcOrd="5" destOrd="0" presId="urn:microsoft.com/office/officeart/2005/8/layout/cycle6"/>
    <dgm:cxn modelId="{B0EB948A-1149-401D-A85D-253474A3E884}" type="presParOf" srcId="{E7451BA6-A4B8-4E8F-9C99-A6D238C35465}" destId="{DD99DDF0-7578-4759-BC8B-1F3162E24011}" srcOrd="6" destOrd="0" presId="urn:microsoft.com/office/officeart/2005/8/layout/cycle6"/>
    <dgm:cxn modelId="{5A747270-ACEA-4A80-99D1-7C8CBEF01B2C}" type="presParOf" srcId="{E7451BA6-A4B8-4E8F-9C99-A6D238C35465}" destId="{59B18591-55FA-4308-9DD6-E642F44A8B81}" srcOrd="7" destOrd="0" presId="urn:microsoft.com/office/officeart/2005/8/layout/cycle6"/>
    <dgm:cxn modelId="{783E3675-648F-4634-8D85-4F8010B21972}" type="presParOf" srcId="{E7451BA6-A4B8-4E8F-9C99-A6D238C35465}" destId="{607751B9-15F2-4D6E-84D8-BD5E28378AE4}" srcOrd="8" destOrd="0" presId="urn:microsoft.com/office/officeart/2005/8/layout/cycle6"/>
    <dgm:cxn modelId="{3640F2FB-A526-4CC6-9D89-B5F54472D685}" type="presParOf" srcId="{E7451BA6-A4B8-4E8F-9C99-A6D238C35465}" destId="{CAC501E4-0A5D-4EB0-A508-4175ADE907C5}" srcOrd="9" destOrd="0" presId="urn:microsoft.com/office/officeart/2005/8/layout/cycle6"/>
    <dgm:cxn modelId="{A7C964A1-5961-4881-9838-FB68C6AECBB7}" type="presParOf" srcId="{E7451BA6-A4B8-4E8F-9C99-A6D238C35465}" destId="{F49127B5-AA57-420D-8016-E633A2B95D38}" srcOrd="10" destOrd="0" presId="urn:microsoft.com/office/officeart/2005/8/layout/cycle6"/>
    <dgm:cxn modelId="{56924BB3-8A29-497D-AA99-72B941FB7239}" type="presParOf" srcId="{E7451BA6-A4B8-4E8F-9C99-A6D238C35465}" destId="{ABF07F88-84F8-47D0-9EE3-C58AB234ED82}" srcOrd="11" destOrd="0" presId="urn:microsoft.com/office/officeart/2005/8/layout/cycle6"/>
    <dgm:cxn modelId="{A3EC3BB9-A96D-4A55-9D4D-D60D8BBA9560}" type="presParOf" srcId="{E7451BA6-A4B8-4E8F-9C99-A6D238C35465}" destId="{CB3AF51B-3B08-4388-BC78-7F95CF35CFB7}" srcOrd="12" destOrd="0" presId="urn:microsoft.com/office/officeart/2005/8/layout/cycle6"/>
    <dgm:cxn modelId="{54B89E4E-F315-44A8-83E0-77247BBFF4D0}" type="presParOf" srcId="{E7451BA6-A4B8-4E8F-9C99-A6D238C35465}" destId="{27EB2554-838B-4330-9F36-6290B6BD7415}" srcOrd="13" destOrd="0" presId="urn:microsoft.com/office/officeart/2005/8/layout/cycle6"/>
    <dgm:cxn modelId="{9B931057-5B1E-4F6E-B4E9-ECA5C1CD0FB5}" type="presParOf" srcId="{E7451BA6-A4B8-4E8F-9C99-A6D238C35465}" destId="{D1A64899-22C6-425E-B1D2-9C546222656A}" srcOrd="14" destOrd="0" presId="urn:microsoft.com/office/officeart/2005/8/layout/cycle6"/>
    <dgm:cxn modelId="{74987BF7-B3D8-4C5C-BB41-6C8D48368809}" type="presParOf" srcId="{E7451BA6-A4B8-4E8F-9C99-A6D238C35465}" destId="{EA1F9727-0F10-4E1F-A42F-8B9073127806}" srcOrd="15" destOrd="0" presId="urn:microsoft.com/office/officeart/2005/8/layout/cycle6"/>
    <dgm:cxn modelId="{237E9478-C769-48A8-BA40-B71E905D72C8}" type="presParOf" srcId="{E7451BA6-A4B8-4E8F-9C99-A6D238C35465}" destId="{80F4635A-C3E8-478C-8331-8425078D9A54}" srcOrd="16" destOrd="0" presId="urn:microsoft.com/office/officeart/2005/8/layout/cycle6"/>
    <dgm:cxn modelId="{35079A16-C825-4D75-A5C7-780B04F41827}" type="presParOf" srcId="{E7451BA6-A4B8-4E8F-9C99-A6D238C35465}" destId="{0E38D827-000B-44A5-9711-A78709D0CA5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1CC7-5CAF-40C8-8950-36FEA5A0862A}">
      <dsp:nvSpPr>
        <dsp:cNvPr id="0" name=""/>
        <dsp:cNvSpPr/>
      </dsp:nvSpPr>
      <dsp:spPr>
        <a:xfrm>
          <a:off x="3471564" y="1288"/>
          <a:ext cx="1210270" cy="786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New</a:t>
          </a:r>
          <a:endParaRPr lang="en-US" sz="1500" kern="1200" dirty="0"/>
        </a:p>
      </dsp:txBody>
      <dsp:txXfrm>
        <a:off x="3509966" y="39690"/>
        <a:ext cx="1133466" cy="709871"/>
      </dsp:txXfrm>
    </dsp:sp>
    <dsp:sp modelId="{2DC566A4-79B5-43B8-9BD6-3F56CE20DB50}">
      <dsp:nvSpPr>
        <dsp:cNvPr id="0" name=""/>
        <dsp:cNvSpPr/>
      </dsp:nvSpPr>
      <dsp:spPr>
        <a:xfrm>
          <a:off x="2223426" y="394626"/>
          <a:ext cx="3706547" cy="3706547"/>
        </a:xfrm>
        <a:custGeom>
          <a:avLst/>
          <a:gdLst/>
          <a:ahLst/>
          <a:cxnLst/>
          <a:rect l="0" t="0" r="0" b="0"/>
          <a:pathLst>
            <a:path>
              <a:moveTo>
                <a:pt x="2466142" y="104269"/>
              </a:moveTo>
              <a:arcTo wR="1853273" hR="1853273" stAng="17358658" swAng="1501108"/>
            </a:path>
          </a:pathLst>
        </a:custGeom>
        <a:noFill/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202F0-DFA8-4DBD-BCA9-3D72304F0576}">
      <dsp:nvSpPr>
        <dsp:cNvPr id="0" name=""/>
        <dsp:cNvSpPr/>
      </dsp:nvSpPr>
      <dsp:spPr>
        <a:xfrm>
          <a:off x="5076547" y="927925"/>
          <a:ext cx="1210270" cy="786675"/>
        </a:xfrm>
        <a:prstGeom prst="roundRect">
          <a:avLst/>
        </a:prstGeom>
        <a:solidFill>
          <a:schemeClr val="accent4">
            <a:hueOff val="1496996"/>
            <a:satOff val="-8277"/>
            <a:lumOff val="-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Runnable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Running</a:t>
          </a:r>
          <a:endParaRPr lang="en-US" sz="1200" kern="1200" dirty="0"/>
        </a:p>
      </dsp:txBody>
      <dsp:txXfrm>
        <a:off x="5114949" y="966327"/>
        <a:ext cx="1133466" cy="709871"/>
      </dsp:txXfrm>
    </dsp:sp>
    <dsp:sp modelId="{19B18B47-6F86-4EBC-93E9-83F54BD39B7E}">
      <dsp:nvSpPr>
        <dsp:cNvPr id="0" name=""/>
        <dsp:cNvSpPr/>
      </dsp:nvSpPr>
      <dsp:spPr>
        <a:xfrm>
          <a:off x="2223426" y="394626"/>
          <a:ext cx="3706547" cy="3706547"/>
        </a:xfrm>
        <a:custGeom>
          <a:avLst/>
          <a:gdLst/>
          <a:ahLst/>
          <a:cxnLst/>
          <a:rect l="0" t="0" r="0" b="0"/>
          <a:pathLst>
            <a:path>
              <a:moveTo>
                <a:pt x="3631198" y="1330198"/>
              </a:moveTo>
              <a:arcTo wR="1853273" hR="1853273" stAng="20616349" swAng="1967302"/>
            </a:path>
          </a:pathLst>
        </a:custGeom>
        <a:noFill/>
        <a:ln w="10000" cap="flat" cmpd="sng" algn="ctr">
          <a:solidFill>
            <a:schemeClr val="accent4">
              <a:hueOff val="1496996"/>
              <a:satOff val="-8277"/>
              <a:lumOff val="-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9DDF0-7578-4759-BC8B-1F3162E24011}">
      <dsp:nvSpPr>
        <dsp:cNvPr id="0" name=""/>
        <dsp:cNvSpPr/>
      </dsp:nvSpPr>
      <dsp:spPr>
        <a:xfrm>
          <a:off x="5076547" y="2781199"/>
          <a:ext cx="1210270" cy="786675"/>
        </a:xfrm>
        <a:prstGeom prst="roundRect">
          <a:avLst/>
        </a:prstGeom>
        <a:solidFill>
          <a:schemeClr val="accent4">
            <a:hueOff val="2993992"/>
            <a:satOff val="-16555"/>
            <a:lumOff val="-1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Waiting</a:t>
          </a:r>
          <a:endParaRPr lang="en-US" sz="1500" kern="1200" dirty="0"/>
        </a:p>
      </dsp:txBody>
      <dsp:txXfrm>
        <a:off x="5114949" y="2819601"/>
        <a:ext cx="1133466" cy="709871"/>
      </dsp:txXfrm>
    </dsp:sp>
    <dsp:sp modelId="{607751B9-15F2-4D6E-84D8-BD5E28378AE4}">
      <dsp:nvSpPr>
        <dsp:cNvPr id="0" name=""/>
        <dsp:cNvSpPr/>
      </dsp:nvSpPr>
      <dsp:spPr>
        <a:xfrm>
          <a:off x="2223426" y="394626"/>
          <a:ext cx="3706547" cy="3706547"/>
        </a:xfrm>
        <a:custGeom>
          <a:avLst/>
          <a:gdLst/>
          <a:ahLst/>
          <a:cxnLst/>
          <a:rect l="0" t="0" r="0" b="0"/>
          <a:pathLst>
            <a:path>
              <a:moveTo>
                <a:pt x="3148309" y="3178983"/>
              </a:moveTo>
              <a:arcTo wR="1853273" hR="1853273" stAng="2740234" swAng="1501108"/>
            </a:path>
          </a:pathLst>
        </a:custGeom>
        <a:noFill/>
        <a:ln w="10000" cap="flat" cmpd="sng" algn="ctr">
          <a:solidFill>
            <a:schemeClr val="accent4">
              <a:hueOff val="2993992"/>
              <a:satOff val="-16555"/>
              <a:lumOff val="-1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01E4-0A5D-4EB0-A508-4175ADE907C5}">
      <dsp:nvSpPr>
        <dsp:cNvPr id="0" name=""/>
        <dsp:cNvSpPr/>
      </dsp:nvSpPr>
      <dsp:spPr>
        <a:xfrm>
          <a:off x="3471564" y="3707835"/>
          <a:ext cx="1210270" cy="786675"/>
        </a:xfrm>
        <a:prstGeom prst="roundRect">
          <a:avLst/>
        </a:prstGeom>
        <a:solidFill>
          <a:schemeClr val="accent4">
            <a:hueOff val="4490988"/>
            <a:satOff val="-24832"/>
            <a:lumOff val="-21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Timed Waiting</a:t>
          </a:r>
          <a:endParaRPr lang="en-US" sz="1500" kern="1200" dirty="0"/>
        </a:p>
      </dsp:txBody>
      <dsp:txXfrm>
        <a:off x="3509966" y="3746237"/>
        <a:ext cx="1133466" cy="709871"/>
      </dsp:txXfrm>
    </dsp:sp>
    <dsp:sp modelId="{ABF07F88-84F8-47D0-9EE3-C58AB234ED82}">
      <dsp:nvSpPr>
        <dsp:cNvPr id="0" name=""/>
        <dsp:cNvSpPr/>
      </dsp:nvSpPr>
      <dsp:spPr>
        <a:xfrm>
          <a:off x="2223426" y="394626"/>
          <a:ext cx="3706547" cy="3706547"/>
        </a:xfrm>
        <a:custGeom>
          <a:avLst/>
          <a:gdLst/>
          <a:ahLst/>
          <a:cxnLst/>
          <a:rect l="0" t="0" r="0" b="0"/>
          <a:pathLst>
            <a:path>
              <a:moveTo>
                <a:pt x="1240405" y="3602278"/>
              </a:moveTo>
              <a:arcTo wR="1853273" hR="1853273" stAng="6558658" swAng="1501108"/>
            </a:path>
          </a:pathLst>
        </a:custGeom>
        <a:noFill/>
        <a:ln w="10000" cap="flat" cmpd="sng" algn="ctr">
          <a:solidFill>
            <a:schemeClr val="accent4">
              <a:hueOff val="4490988"/>
              <a:satOff val="-24832"/>
              <a:lumOff val="-21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AF51B-3B08-4388-BC78-7F95CF35CFB7}">
      <dsp:nvSpPr>
        <dsp:cNvPr id="0" name=""/>
        <dsp:cNvSpPr/>
      </dsp:nvSpPr>
      <dsp:spPr>
        <a:xfrm>
          <a:off x="1866582" y="2781199"/>
          <a:ext cx="1210270" cy="786675"/>
        </a:xfrm>
        <a:prstGeom prst="roundRect">
          <a:avLst/>
        </a:prstGeom>
        <a:solidFill>
          <a:schemeClr val="accent4">
            <a:hueOff val="5987984"/>
            <a:satOff val="-33110"/>
            <a:lumOff val="-28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Blocked</a:t>
          </a:r>
          <a:endParaRPr lang="en-US" sz="1500" kern="1200" dirty="0"/>
        </a:p>
      </dsp:txBody>
      <dsp:txXfrm>
        <a:off x="1904984" y="2819601"/>
        <a:ext cx="1133466" cy="709871"/>
      </dsp:txXfrm>
    </dsp:sp>
    <dsp:sp modelId="{D1A64899-22C6-425E-B1D2-9C546222656A}">
      <dsp:nvSpPr>
        <dsp:cNvPr id="0" name=""/>
        <dsp:cNvSpPr/>
      </dsp:nvSpPr>
      <dsp:spPr>
        <a:xfrm>
          <a:off x="2223426" y="394626"/>
          <a:ext cx="3706547" cy="3706547"/>
        </a:xfrm>
        <a:custGeom>
          <a:avLst/>
          <a:gdLst/>
          <a:ahLst/>
          <a:cxnLst/>
          <a:rect l="0" t="0" r="0" b="0"/>
          <a:pathLst>
            <a:path>
              <a:moveTo>
                <a:pt x="75349" y="2376349"/>
              </a:moveTo>
              <a:arcTo wR="1853273" hR="1853273" stAng="9816349" swAng="1967302"/>
            </a:path>
          </a:pathLst>
        </a:custGeom>
        <a:noFill/>
        <a:ln w="10000" cap="flat" cmpd="sng" algn="ctr">
          <a:solidFill>
            <a:schemeClr val="accent4">
              <a:hueOff val="5987984"/>
              <a:satOff val="-33110"/>
              <a:lumOff val="-2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F9727-0F10-4E1F-A42F-8B9073127806}">
      <dsp:nvSpPr>
        <dsp:cNvPr id="0" name=""/>
        <dsp:cNvSpPr/>
      </dsp:nvSpPr>
      <dsp:spPr>
        <a:xfrm>
          <a:off x="1866582" y="927925"/>
          <a:ext cx="1210270" cy="786675"/>
        </a:xfrm>
        <a:prstGeom prst="roundRect">
          <a:avLst/>
        </a:prstGeom>
        <a:solidFill>
          <a:schemeClr val="accent4">
            <a:hueOff val="7484980"/>
            <a:satOff val="-41387"/>
            <a:lumOff val="-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Terminated</a:t>
          </a:r>
          <a:endParaRPr lang="en-US" sz="1500" kern="1200" dirty="0"/>
        </a:p>
      </dsp:txBody>
      <dsp:txXfrm>
        <a:off x="1904984" y="966327"/>
        <a:ext cx="1133466" cy="709871"/>
      </dsp:txXfrm>
    </dsp:sp>
    <dsp:sp modelId="{0E38D827-000B-44A5-9711-A78709D0CA52}">
      <dsp:nvSpPr>
        <dsp:cNvPr id="0" name=""/>
        <dsp:cNvSpPr/>
      </dsp:nvSpPr>
      <dsp:spPr>
        <a:xfrm>
          <a:off x="2223426" y="394626"/>
          <a:ext cx="3706547" cy="3706547"/>
        </a:xfrm>
        <a:custGeom>
          <a:avLst/>
          <a:gdLst/>
          <a:ahLst/>
          <a:cxnLst/>
          <a:rect l="0" t="0" r="0" b="0"/>
          <a:pathLst>
            <a:path>
              <a:moveTo>
                <a:pt x="558237" y="527564"/>
              </a:moveTo>
              <a:arcTo wR="1853273" hR="1853273" stAng="13540234" swAng="1501108"/>
            </a:path>
          </a:pathLst>
        </a:custGeom>
        <a:noFill/>
        <a:ln w="10000" cap="flat" cmpd="sng" algn="ctr">
          <a:solidFill>
            <a:schemeClr val="accent4">
              <a:hueOff val="7484980"/>
              <a:satOff val="-41387"/>
              <a:lumOff val="-3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F9A8-16C4-4F42-A7F0-C2B788188A0A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1E84-2023-4644-9F7A-92A17EEC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A2B1EF-1A62-426D-AD6B-5C3494826A1E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301</a:t>
            </a:r>
          </a:p>
        </p:txBody>
      </p:sp>
    </p:spTree>
    <p:extLst>
      <p:ext uri="{BB962C8B-B14F-4D97-AF65-F5344CB8AC3E}">
        <p14:creationId xmlns:p14="http://schemas.microsoft.com/office/powerpoint/2010/main" val="194731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Creating a new Thread</a:t>
            </a:r>
          </a:p>
          <a:p>
            <a:pPr lvl="1"/>
            <a:r>
              <a:rPr lang="en-US" dirty="0"/>
              <a:t>Define a class that </a:t>
            </a:r>
            <a:r>
              <a:rPr lang="en-US" u="sng" dirty="0"/>
              <a:t>extends</a:t>
            </a:r>
            <a:r>
              <a:rPr lang="en-US" dirty="0"/>
              <a:t> from </a:t>
            </a:r>
            <a:r>
              <a:rPr lang="en-US" dirty="0" err="1">
                <a:solidFill>
                  <a:schemeClr val="accent1"/>
                </a:solidFill>
              </a:rPr>
              <a:t>java.lang.Thread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Override the </a:t>
            </a:r>
            <a:r>
              <a:rPr lang="en-US" dirty="0">
                <a:solidFill>
                  <a:schemeClr val="accent1"/>
                </a:solidFill>
              </a:rPr>
              <a:t>run() </a:t>
            </a:r>
            <a:r>
              <a:rPr lang="en-US" dirty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Starting the Thread</a:t>
            </a:r>
          </a:p>
          <a:p>
            <a:pPr lvl="1"/>
            <a:r>
              <a:rPr lang="en-US" dirty="0"/>
              <a:t>Call start() on an instance of your new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076906"/>
            <a:ext cx="3124636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648200"/>
            <a:ext cx="2829320" cy="116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50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the Runnable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new thread</a:t>
            </a:r>
          </a:p>
          <a:p>
            <a:pPr lvl="1"/>
            <a:r>
              <a:rPr lang="en-US" dirty="0"/>
              <a:t>Define a class that </a:t>
            </a:r>
            <a:r>
              <a:rPr lang="en-US" u="sng" dirty="0"/>
              <a:t>implements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java.lang.Runnable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Implement the </a:t>
            </a:r>
            <a:r>
              <a:rPr lang="en-US" dirty="0">
                <a:solidFill>
                  <a:schemeClr val="accent1"/>
                </a:solidFill>
              </a:rPr>
              <a:t>run() </a:t>
            </a:r>
            <a:r>
              <a:rPr lang="en-US" dirty="0"/>
              <a:t>method</a:t>
            </a:r>
          </a:p>
          <a:p>
            <a:r>
              <a:rPr lang="en-US" dirty="0"/>
              <a:t>Starting the thread</a:t>
            </a:r>
          </a:p>
          <a:p>
            <a:pPr lvl="1"/>
            <a:r>
              <a:rPr lang="en-US" dirty="0"/>
              <a:t>Pass your Runnable class as an argument to the constructor in Thread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81600"/>
            <a:ext cx="3562847" cy="115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88457"/>
            <a:ext cx="4134427" cy="115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10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thread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thread that counts from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low</a:t>
            </a:r>
            <a:r>
              <a:rPr lang="en-US" dirty="0"/>
              <a:t>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high</a:t>
            </a:r>
            <a:r>
              <a:rPr lang="en-US" dirty="0"/>
              <a:t>, where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low</a:t>
            </a:r>
            <a:r>
              <a:rPr lang="en-US" dirty="0"/>
              <a:t> &amp;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high</a:t>
            </a:r>
            <a:r>
              <a:rPr lang="en-US" dirty="0"/>
              <a:t> are positive integers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low</a:t>
            </a:r>
            <a:r>
              <a:rPr lang="en-US" dirty="0"/>
              <a:t> &lt;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high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4077999" cy="3824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19400"/>
            <a:ext cx="3860335" cy="1299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95800"/>
            <a:ext cx="385160" cy="2089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18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thread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Simultaneous actions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Unpredictable 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4186631" cy="1707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411484" cy="477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00" y="1828800"/>
            <a:ext cx="389033" cy="477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799" y="1828799"/>
            <a:ext cx="525935" cy="477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/>
          <p:cNvCxnSpPr/>
          <p:nvPr/>
        </p:nvCxnSpPr>
        <p:spPr>
          <a:xfrm>
            <a:off x="4267200" y="45720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thread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groups of threads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5915542" cy="216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327500" cy="4889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88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(part 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thread that stores a string and prints it out to the Java Console</a:t>
            </a:r>
          </a:p>
          <a:p>
            <a:pPr lvl="1"/>
            <a:r>
              <a:rPr lang="en-US" dirty="0" smtClean="0"/>
              <a:t>You can use the </a:t>
            </a:r>
            <a:r>
              <a:rPr lang="en-US" dirty="0" smtClean="0">
                <a:solidFill>
                  <a:schemeClr val="accent2"/>
                </a:solidFill>
              </a:rPr>
              <a:t>Thread class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2"/>
                </a:solidFill>
              </a:rPr>
              <a:t>Runnable interface </a:t>
            </a:r>
            <a:r>
              <a:rPr lang="en-US" dirty="0" smtClean="0"/>
              <a:t>to start your thread</a:t>
            </a:r>
          </a:p>
          <a:p>
            <a:pPr lvl="1"/>
            <a:r>
              <a:rPr lang="en-US" dirty="0" smtClean="0"/>
              <a:t>Create an instance of your Class in a driver class and start your thread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91200" y="1752600"/>
            <a:ext cx="1295400" cy="1676400"/>
            <a:chOff x="5638800" y="4800600"/>
            <a:chExt cx="1295400" cy="1676400"/>
          </a:xfrm>
        </p:grpSpPr>
        <p:sp>
          <p:nvSpPr>
            <p:cNvPr id="4" name="Rectangle 3"/>
            <p:cNvSpPr/>
            <p:nvPr/>
          </p:nvSpPr>
          <p:spPr>
            <a:xfrm>
              <a:off x="5638800" y="48006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Thread</a:t>
              </a:r>
              <a:endParaRPr lang="en-US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638800" y="58674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PrinterThread</a:t>
              </a:r>
              <a:endParaRPr lang="en-US" sz="1600" dirty="0"/>
            </a:p>
          </p:txBody>
        </p:sp>
        <p:cxnSp>
          <p:nvCxnSpPr>
            <p:cNvPr id="7" name="Straight Arrow Connector 6"/>
            <p:cNvCxnSpPr>
              <a:stCxn id="5" idx="0"/>
              <a:endCxn id="4" idx="2"/>
            </p:cNvCxnSpPr>
            <p:nvPr/>
          </p:nvCxnSpPr>
          <p:spPr>
            <a:xfrm flipV="1">
              <a:off x="6286500" y="5410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15200" y="1752600"/>
            <a:ext cx="1295400" cy="1676400"/>
            <a:chOff x="7315200" y="4800600"/>
            <a:chExt cx="1295400" cy="1676400"/>
          </a:xfrm>
        </p:grpSpPr>
        <p:sp>
          <p:nvSpPr>
            <p:cNvPr id="8" name="Rectangle 7"/>
            <p:cNvSpPr/>
            <p:nvPr/>
          </p:nvSpPr>
          <p:spPr>
            <a:xfrm>
              <a:off x="7315200" y="4800600"/>
              <a:ext cx="1295400" cy="609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&lt;&lt;interface&gt;&gt;</a:t>
              </a:r>
            </a:p>
            <a:p>
              <a:pPr algn="ctr"/>
              <a:r>
                <a:rPr lang="en-US" sz="1400" dirty="0" smtClean="0"/>
                <a:t>Runnable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5867400"/>
              <a:ext cx="1295400" cy="609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Printer</a:t>
              </a:r>
              <a:br>
                <a:rPr lang="en-US" sz="1600" dirty="0" smtClean="0"/>
              </a:br>
              <a:r>
                <a:rPr lang="en-US" sz="1600" dirty="0" smtClean="0"/>
                <a:t>Runnable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962900" y="5410200"/>
              <a:ext cx="0" cy="45720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jarcher\AppData\Local\Microsoft\Windows\Temporary Internet Files\Content.IE5\RC2JY4VV\11971497511117136851nlyl_reading_man_with_glasses.svg.med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19" y="4267200"/>
            <a:ext cx="2104961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8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 (part </a:t>
            </a:r>
            <a:r>
              <a:rPr lang="en-US" dirty="0" smtClean="0"/>
              <a:t>two)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Alter your thread to print out statistics based on the characters in your string:</a:t>
            </a:r>
            <a:endParaRPr lang="en-US" sz="2800" dirty="0"/>
          </a:p>
          <a:p>
            <a:pPr lvl="1"/>
            <a:r>
              <a:rPr lang="en-US" sz="2400" dirty="0"/>
              <a:t>the string length</a:t>
            </a:r>
          </a:p>
          <a:p>
            <a:pPr lvl="1"/>
            <a:r>
              <a:rPr lang="en-US" sz="2400" dirty="0"/>
              <a:t>total numeric digits</a:t>
            </a:r>
          </a:p>
          <a:p>
            <a:pPr lvl="1"/>
            <a:r>
              <a:rPr lang="en-US" sz="2400" dirty="0"/>
              <a:t>total alphabetic characters </a:t>
            </a:r>
          </a:p>
          <a:p>
            <a:pPr lvl="1"/>
            <a:r>
              <a:rPr lang="en-US" sz="2400" dirty="0"/>
              <a:t>total lowercase letters</a:t>
            </a:r>
          </a:p>
          <a:p>
            <a:pPr lvl="1"/>
            <a:r>
              <a:rPr lang="en-US" sz="2400" dirty="0"/>
              <a:t>total uppercase letters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105400"/>
            <a:ext cx="347370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Example input:</a:t>
            </a:r>
          </a:p>
          <a:p>
            <a:r>
              <a:rPr lang="en-US" sz="1400" i="1" dirty="0"/>
              <a:t>“1: Phenomenal Woman by Maya Angelou</a:t>
            </a:r>
          </a:p>
          <a:p>
            <a:r>
              <a:rPr lang="en-US" sz="1400" i="1" dirty="0"/>
              <a:t>2: Where the Sidewalk Ends by Shel Silverstein</a:t>
            </a:r>
          </a:p>
          <a:p>
            <a:r>
              <a:rPr lang="en-US" sz="1400" i="1" dirty="0"/>
              <a:t>3: If You Forget Me by Pablo Neruda</a:t>
            </a:r>
          </a:p>
          <a:p>
            <a:r>
              <a:rPr lang="en-US" sz="1400" i="1" dirty="0"/>
              <a:t>4: I carry your heart with me by E. E. Cummings</a:t>
            </a:r>
          </a:p>
          <a:p>
            <a:r>
              <a:rPr lang="en-US" sz="1400" i="1" dirty="0"/>
              <a:t>5: The Road Not Taken by Robert </a:t>
            </a:r>
            <a:r>
              <a:rPr lang="en-US" sz="1400" i="1" dirty="0" smtClean="0"/>
              <a:t>Frost”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5181600" y="3162300"/>
            <a:ext cx="37338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Note: The Character class has several useful methods for inspecting char values. </a:t>
            </a:r>
          </a:p>
          <a:p>
            <a:r>
              <a:rPr lang="en-US" sz="1600" dirty="0"/>
              <a:t>For example: </a:t>
            </a:r>
          </a:p>
          <a:p>
            <a:pPr>
              <a:spcBef>
                <a:spcPts val="30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Character.isDigit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(char input)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0461" y="4889957"/>
            <a:ext cx="3375154" cy="16004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Example </a:t>
            </a:r>
            <a:r>
              <a:rPr lang="en-US" sz="1400" dirty="0" smtClean="0"/>
              <a:t>output: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24" y="5238168"/>
            <a:ext cx="2695951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9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 (part </a:t>
            </a:r>
            <a:r>
              <a:rPr lang="en-US" dirty="0" smtClean="0"/>
              <a:t>three)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4495800"/>
          </a:xfrm>
        </p:spPr>
        <p:txBody>
          <a:bodyPr/>
          <a:lstStyle/>
          <a:p>
            <a:r>
              <a:rPr lang="en-US" dirty="0"/>
              <a:t>Break up your input string into several strings (one per line) </a:t>
            </a:r>
          </a:p>
          <a:p>
            <a:r>
              <a:rPr lang="en-US" dirty="0"/>
              <a:t>Create one thread per line and run them simultaneously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your output?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challenges are presented?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2999" y="1828800"/>
            <a:ext cx="396240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Example input:</a:t>
            </a:r>
          </a:p>
          <a:p>
            <a:r>
              <a:rPr lang="en-US" sz="1200" i="1" dirty="0"/>
              <a:t>String one </a:t>
            </a:r>
            <a:r>
              <a:rPr lang="en-US" sz="1200" i="1" dirty="0" smtClean="0"/>
              <a:t>  = </a:t>
            </a:r>
            <a:r>
              <a:rPr lang="en-US" sz="1200" i="1" dirty="0"/>
              <a:t>“1: Phenomenal Woman by Maya Angelou”</a:t>
            </a:r>
          </a:p>
          <a:p>
            <a:r>
              <a:rPr lang="en-US" sz="1200" i="1" dirty="0"/>
              <a:t>String two </a:t>
            </a:r>
            <a:r>
              <a:rPr lang="en-US" sz="1200" i="1" dirty="0" smtClean="0"/>
              <a:t>  = “2</a:t>
            </a:r>
            <a:r>
              <a:rPr lang="en-US" sz="1200" i="1" dirty="0"/>
              <a:t>: Where the Sidewalk Ends by Shel Silverstein”</a:t>
            </a:r>
          </a:p>
          <a:p>
            <a:r>
              <a:rPr lang="en-US" sz="1200" i="1" dirty="0" smtClean="0"/>
              <a:t>String three = “3</a:t>
            </a:r>
            <a:r>
              <a:rPr lang="en-US" sz="1200" i="1" dirty="0"/>
              <a:t>: If You Forget Me by Pablo Neruda</a:t>
            </a:r>
            <a:r>
              <a:rPr lang="en-US" sz="1200" i="1" dirty="0" smtClean="0"/>
              <a:t>”</a:t>
            </a:r>
          </a:p>
          <a:p>
            <a:r>
              <a:rPr lang="en-US" sz="1200" i="1" dirty="0" smtClean="0"/>
              <a:t>String four  = “4: I carry your heart with me by E. E. Cummings”</a:t>
            </a:r>
          </a:p>
          <a:p>
            <a:r>
              <a:rPr lang="en-US" sz="1200" i="1" dirty="0" smtClean="0"/>
              <a:t>String five   = “5</a:t>
            </a:r>
            <a:r>
              <a:rPr lang="en-US" sz="1200" i="1" dirty="0"/>
              <a:t>: The Road Not Taken by Robert Frost</a:t>
            </a:r>
            <a:r>
              <a:rPr lang="en-US" sz="1200" i="1" dirty="0" smtClean="0"/>
              <a:t>”</a:t>
            </a:r>
            <a:endParaRPr lang="en-US" sz="1200" i="1" dirty="0"/>
          </a:p>
        </p:txBody>
      </p:sp>
      <p:pic>
        <p:nvPicPr>
          <p:cNvPr id="1026" name="Picture 2" descr="C:\Users\jarcher\AppData\Local\Microsoft\Windows\Temporary Internet Files\Content.IE5\75YOTDHB\nn2rj92vmpI-6pdVzzpBYOKt0J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27" y="4343400"/>
            <a:ext cx="2482110" cy="1881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results</a:t>
            </a:r>
          </a:p>
        </p:txBody>
      </p:sp>
    </p:spTree>
    <p:extLst>
      <p:ext uri="{BB962C8B-B14F-4D97-AF65-F5344CB8AC3E}">
        <p14:creationId xmlns:p14="http://schemas.microsoft.com/office/powerpoint/2010/main" val="183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3000"/>
            <a:ext cx="3555600" cy="143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7" y="1752600"/>
            <a:ext cx="3336971" cy="289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0200"/>
            <a:ext cx="2604474" cy="1924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552475" y="5257800"/>
            <a:ext cx="184576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What is our </a:t>
            </a:r>
          </a:p>
          <a:p>
            <a:r>
              <a:rPr lang="en-US" sz="2000" dirty="0">
                <a:solidFill>
                  <a:schemeClr val="tx2"/>
                </a:solidFill>
              </a:rPr>
              <a:t>expected result?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124200" y="5611743"/>
            <a:ext cx="2428275" cy="484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373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Definition: A </a:t>
            </a:r>
            <a:r>
              <a:rPr lang="en-US" dirty="0">
                <a:solidFill>
                  <a:schemeClr val="accent2"/>
                </a:solidFill>
              </a:rPr>
              <a:t>race condition </a:t>
            </a:r>
            <a:r>
              <a:rPr lang="en-US" dirty="0"/>
              <a:t>occurs when the correctness of a computation depends on the relative timing or interleaving of multiple threads.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657600"/>
            <a:ext cx="3048264" cy="264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2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4176230" y="4267200"/>
            <a:ext cx="609600" cy="141553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52600" y="4572000"/>
            <a:ext cx="83820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Java program starts with a primary thread</a:t>
            </a:r>
          </a:p>
          <a:p>
            <a:r>
              <a:rPr lang="en-US" dirty="0"/>
              <a:t>Any other thread that is started represents a branch in our program execution</a:t>
            </a:r>
          </a:p>
        </p:txBody>
      </p:sp>
      <p:pic>
        <p:nvPicPr>
          <p:cNvPr id="4099" name="Picture 3" descr="C:\Users\jarcher\AppData\Local\Microsoft\Windows\Temporary Internet Files\Content.IE5\RC2JY4VV\options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03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85800" y="4572000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0800" y="54864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8400" y="419100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7337" y="5606534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thread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03364" y="3743980"/>
            <a:ext cx="11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Concurrent execution</a:t>
            </a:r>
          </a:p>
        </p:txBody>
      </p:sp>
    </p:spTree>
    <p:extLst>
      <p:ext uri="{BB962C8B-B14F-4D97-AF65-F5344CB8AC3E}">
        <p14:creationId xmlns:p14="http://schemas.microsoft.com/office/powerpoint/2010/main" val="16759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 rot="5400000">
            <a:off x="6144142" y="5105400"/>
            <a:ext cx="6096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5400000">
            <a:off x="2450400" y="5105400"/>
            <a:ext cx="6096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52600" y="4572000"/>
            <a:ext cx="83820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 requests for results follow a consecutive mentality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(rather than concurrent)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5800" y="4560332"/>
            <a:ext cx="7315200" cy="11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0800" y="5486400"/>
            <a:ext cx="541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82448" y="411480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2994" y="5606534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thread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71700" y="5867400"/>
            <a:ext cx="115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Work started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1276" y="5887777"/>
            <a:ext cx="115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Work ended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45720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2700" y="464820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Immediate request </a:t>
            </a:r>
          </a:p>
          <a:p>
            <a:r>
              <a:rPr lang="en-US" sz="1200" dirty="0"/>
              <a:t>for results</a:t>
            </a:r>
          </a:p>
        </p:txBody>
      </p:sp>
    </p:spTree>
    <p:extLst>
      <p:ext uri="{BB962C8B-B14F-4D97-AF65-F5344CB8AC3E}">
        <p14:creationId xmlns:p14="http://schemas.microsoft.com/office/powerpoint/2010/main" val="14506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retrieving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Polling</a:t>
            </a:r>
          </a:p>
          <a:p>
            <a:pPr lvl="1"/>
            <a:r>
              <a:rPr lang="en-US" dirty="0"/>
              <a:t>Loop until you detect your result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Benefits? Drawbacks?</a:t>
            </a:r>
          </a:p>
          <a:p>
            <a:pPr lvl="1"/>
            <a:r>
              <a:rPr lang="en-US" dirty="0"/>
              <a:t>Unneeded use of the CPU</a:t>
            </a:r>
          </a:p>
          <a:p>
            <a:pPr lvl="1"/>
            <a:r>
              <a:rPr lang="en-US" dirty="0"/>
              <a:t>Constant requests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09909"/>
            <a:ext cx="3310507" cy="4539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95800"/>
            <a:ext cx="3626400" cy="2053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retrieving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416552" cy="316482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Callbacks</a:t>
            </a:r>
          </a:p>
          <a:p>
            <a:pPr lvl="1"/>
            <a:r>
              <a:rPr lang="en-US" sz="2400" dirty="0"/>
              <a:t>Let the thread invoke a method to announce work completion</a:t>
            </a:r>
          </a:p>
          <a:p>
            <a:pPr lvl="1"/>
            <a:r>
              <a:rPr lang="en-US" sz="2400" dirty="0"/>
              <a:t>Easier to do in languages with method pointers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ie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 not Java)</a:t>
            </a:r>
          </a:p>
          <a:p>
            <a:r>
              <a:rPr lang="en-US" sz="2700" dirty="0">
                <a:solidFill>
                  <a:schemeClr val="bg1">
                    <a:lumMod val="50000"/>
                  </a:schemeClr>
                </a:solidFill>
              </a:rPr>
              <a:t>Benefits? Drawbacks?</a:t>
            </a:r>
          </a:p>
          <a:p>
            <a:pPr lvl="1"/>
            <a:r>
              <a:rPr lang="en-US" sz="2400" dirty="0"/>
              <a:t>Can create tight coupling between classes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828800"/>
            <a:ext cx="3689326" cy="3681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765028"/>
            <a:ext cx="3924937" cy="1793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1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retrieving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40352" cy="350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Using </a:t>
            </a:r>
            <a:r>
              <a:rPr lang="en-US" dirty="0" err="1">
                <a:solidFill>
                  <a:schemeClr val="accent2"/>
                </a:solidFill>
              </a:rPr>
              <a:t>Thread.join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  <a:p>
            <a:pPr lvl="1"/>
            <a:r>
              <a:rPr lang="en-US" dirty="0"/>
              <a:t>Forces the current thread into a waiting state until a secondary thread terminates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run() has completed)</a:t>
            </a:r>
          </a:p>
          <a:p>
            <a:pPr lvl="1"/>
            <a:r>
              <a:rPr lang="en-US" dirty="0"/>
              <a:t>The current thread will then resume execution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82" y="1841449"/>
            <a:ext cx="3581400" cy="3022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3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properties</a:t>
            </a:r>
          </a:p>
        </p:txBody>
      </p:sp>
    </p:spTree>
    <p:extLst>
      <p:ext uri="{BB962C8B-B14F-4D97-AF65-F5344CB8AC3E}">
        <p14:creationId xmlns:p14="http://schemas.microsoft.com/office/powerpoint/2010/main" val="21851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Threads can be given names</a:t>
            </a:r>
          </a:p>
          <a:p>
            <a:r>
              <a:rPr lang="en-US" sz="2400" dirty="0"/>
              <a:t>Useful for 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42" y="2996498"/>
            <a:ext cx="5621306" cy="275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Group 20"/>
          <p:cNvGrpSpPr/>
          <p:nvPr/>
        </p:nvGrpSpPr>
        <p:grpSpPr>
          <a:xfrm>
            <a:off x="269589" y="4856960"/>
            <a:ext cx="3124200" cy="369332"/>
            <a:chOff x="381000" y="5726668"/>
            <a:chExt cx="31242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81000" y="5726668"/>
              <a:ext cx="2282997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Setting a Thread name</a:t>
              </a:r>
            </a:p>
          </p:txBody>
        </p: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>
              <a:off x="2663997" y="5911334"/>
              <a:ext cx="841203" cy="1084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45789" y="3302351"/>
            <a:ext cx="3124200" cy="1535668"/>
            <a:chOff x="381000" y="4191000"/>
            <a:chExt cx="3124200" cy="1535668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4191000"/>
              <a:ext cx="2066591" cy="646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Thread creation with</a:t>
              </a:r>
            </a:p>
            <a:p>
              <a:r>
                <a:rPr lang="en-US" dirty="0"/>
                <a:t>an anonymous class.</a:t>
              </a: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3352800" y="4343400"/>
              <a:ext cx="152400" cy="1383268"/>
            </a:xfrm>
            <a:prstGeom prst="lef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3"/>
              <a:endCxn id="12" idx="1"/>
            </p:cNvCxnSpPr>
            <p:nvPr/>
          </p:nvCxnSpPr>
          <p:spPr>
            <a:xfrm>
              <a:off x="2447591" y="4514166"/>
              <a:ext cx="905209" cy="52086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248400" y="1915949"/>
            <a:ext cx="212404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Retrieving the current</a:t>
            </a:r>
          </a:p>
          <a:p>
            <a:r>
              <a:rPr lang="en-US" dirty="0"/>
              <a:t>thread’s name.</a:t>
            </a: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7310421" y="2562280"/>
            <a:ext cx="1" cy="1396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8" y="6109825"/>
            <a:ext cx="3378200" cy="39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1066800" y="6285034"/>
            <a:ext cx="344998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primary </a:t>
            </a:r>
            <a:r>
              <a:rPr lang="en-US"/>
              <a:t>thread is called ”main”</a:t>
            </a:r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 flipV="1">
            <a:off x="4516783" y="6171702"/>
            <a:ext cx="947265" cy="297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900777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1600200"/>
            <a:ext cx="1837124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thread which has not yet started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666999"/>
            <a:ext cx="1676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 Thread that has completed execution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37334" y="5791200"/>
            <a:ext cx="1676400" cy="738664"/>
          </a:xfrm>
          <a:prstGeom prst="rect">
            <a:avLst/>
          </a:prstGeom>
          <a:ln>
            <a:solidFill>
              <a:srgbClr val="009E4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similar to a waiting state with an added timeout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4281876"/>
            <a:ext cx="1676400" cy="95410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 Thread that does not execute as it waits for a notify signal from an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2800" y="2348923"/>
            <a:ext cx="1676400" cy="1169551"/>
          </a:xfrm>
          <a:prstGeom prst="rect">
            <a:avLst/>
          </a:prstGeom>
          <a:ln>
            <a:solidFill>
              <a:srgbClr val="CFDA6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Ready</a:t>
            </a:r>
            <a:r>
              <a:rPr lang="en-US" sz="1400" dirty="0"/>
              <a:t>: waiting on scheduler for next chance to use CPU</a:t>
            </a:r>
          </a:p>
          <a:p>
            <a:r>
              <a:rPr lang="en-US" sz="1400" dirty="0">
                <a:solidFill>
                  <a:srgbClr val="00B050"/>
                </a:solidFill>
              </a:rPr>
              <a:t>Running</a:t>
            </a:r>
            <a:r>
              <a:rPr lang="en-US" sz="1400" dirty="0"/>
              <a:t>: executing on </a:t>
            </a:r>
            <a:r>
              <a:rPr lang="en-US" sz="1400" dirty="0" smtClean="0"/>
              <a:t>CPU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514" y="4066432"/>
            <a:ext cx="1676400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 blocked Thread that does not execute until a necessary resource is available</a:t>
            </a:r>
          </a:p>
        </p:txBody>
      </p:sp>
    </p:spTree>
    <p:extLst>
      <p:ext uri="{BB962C8B-B14F-4D97-AF65-F5344CB8AC3E}">
        <p14:creationId xmlns:p14="http://schemas.microsoft.com/office/powerpoint/2010/main" val="8241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 transitions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843859" y="241935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538141" y="2402752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terminated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249643" y="3865426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249643" y="4513126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timed waiting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249643" y="5178933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blocked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67000" y="1905000"/>
            <a:ext cx="4038600" cy="156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124200" y="2419350"/>
            <a:ext cx="990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381153" y="2419350"/>
            <a:ext cx="990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4" name="Straight Arrow Connector 13"/>
          <p:cNvCxnSpPr>
            <a:stCxn id="4" idx="3"/>
            <a:endCxn id="11" idx="1"/>
          </p:cNvCxnSpPr>
          <p:nvPr/>
        </p:nvCxnSpPr>
        <p:spPr>
          <a:xfrm>
            <a:off x="1834459" y="2686050"/>
            <a:ext cx="1289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92346" y="2402752"/>
            <a:ext cx="59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start()</a:t>
            </a:r>
          </a:p>
        </p:txBody>
      </p:sp>
      <p:cxnSp>
        <p:nvCxnSpPr>
          <p:cNvPr id="17" name="Straight Arrow Connector 16"/>
          <p:cNvCxnSpPr>
            <a:endCxn id="5" idx="1"/>
          </p:cNvCxnSpPr>
          <p:nvPr/>
        </p:nvCxnSpPr>
        <p:spPr>
          <a:xfrm>
            <a:off x="6371753" y="2669452"/>
            <a:ext cx="1166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66031" y="2162830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run()</a:t>
            </a:r>
          </a:p>
          <a:p>
            <a:r>
              <a:rPr lang="en-US" sz="1400" dirty="0">
                <a:solidFill>
                  <a:schemeClr val="tx2"/>
                </a:solidFill>
              </a:rPr>
              <a:t>ends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7349" y="1964395"/>
            <a:ext cx="134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Scheduler chooses thread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114800" y="2514600"/>
            <a:ext cx="1266353" cy="4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14801" y="2847703"/>
            <a:ext cx="1266352" cy="1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6067" y="2967598"/>
            <a:ext cx="1623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Scheduler suspends thread or yield()</a:t>
            </a:r>
          </a:p>
        </p:txBody>
      </p:sp>
      <p:cxnSp>
        <p:nvCxnSpPr>
          <p:cNvPr id="41" name="Straight Connector 40"/>
          <p:cNvCxnSpPr>
            <a:stCxn id="11" idx="2"/>
          </p:cNvCxnSpPr>
          <p:nvPr/>
        </p:nvCxnSpPr>
        <p:spPr>
          <a:xfrm flipH="1">
            <a:off x="3617407" y="2952750"/>
            <a:ext cx="2093" cy="247555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2"/>
          </p:cNvCxnSpPr>
          <p:nvPr/>
        </p:nvCxnSpPr>
        <p:spPr>
          <a:xfrm>
            <a:off x="5876453" y="2952750"/>
            <a:ext cx="0" cy="247555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" idx="1"/>
          </p:cNvCxnSpPr>
          <p:nvPr/>
        </p:nvCxnSpPr>
        <p:spPr>
          <a:xfrm>
            <a:off x="3622560" y="4127343"/>
            <a:ext cx="627083" cy="4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18321" y="4753824"/>
            <a:ext cx="631322" cy="4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615877" y="5418850"/>
            <a:ext cx="633766" cy="3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39196" y="4108293"/>
            <a:ext cx="636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237182" y="4779826"/>
            <a:ext cx="636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37181" y="5451197"/>
            <a:ext cx="636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70386" y="5307133"/>
            <a:ext cx="103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lock acquired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03722" y="4641326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notify(), </a:t>
            </a:r>
            <a:r>
              <a:rPr lang="en-US" sz="1200" dirty="0" err="1">
                <a:solidFill>
                  <a:schemeClr val="tx2"/>
                </a:solidFill>
              </a:rPr>
              <a:t>notifyAll</a:t>
            </a:r>
            <a:r>
              <a:rPr lang="en-US" sz="1200" dirty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75407" y="3969793"/>
            <a:ext cx="2334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notify(), </a:t>
            </a:r>
            <a:r>
              <a:rPr lang="en-US" sz="1200" dirty="0" err="1">
                <a:solidFill>
                  <a:schemeClr val="tx2"/>
                </a:solidFill>
              </a:rPr>
              <a:t>notifyAll</a:t>
            </a:r>
            <a:r>
              <a:rPr lang="en-US" sz="1200" dirty="0">
                <a:solidFill>
                  <a:schemeClr val="tx2"/>
                </a:solidFill>
              </a:rPr>
              <a:t>(), timeout elapsed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43295" y="3978222"/>
            <a:ext cx="140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sleep(), wait(), join()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16514" y="4596293"/>
            <a:ext cx="895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wait(), join()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23304" y="5254292"/>
            <a:ext cx="1314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Try to acquire lock</a:t>
            </a:r>
          </a:p>
        </p:txBody>
      </p:sp>
    </p:spTree>
    <p:extLst>
      <p:ext uri="{BB962C8B-B14F-4D97-AF65-F5344CB8AC3E}">
        <p14:creationId xmlns:p14="http://schemas.microsoft.com/office/powerpoint/2010/main" val="16436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100" dirty="0"/>
              <a:t>An executable unit in your application</a:t>
            </a:r>
          </a:p>
          <a:p>
            <a:r>
              <a:rPr lang="en-US" sz="3100" dirty="0"/>
              <a:t>Lightweight process</a:t>
            </a:r>
          </a:p>
          <a:p>
            <a:r>
              <a:rPr lang="en-US" sz="3100" dirty="0"/>
              <a:t>Designed to execute code concurrently</a:t>
            </a:r>
          </a:p>
          <a:p>
            <a:r>
              <a:rPr lang="en-US" sz="3100" dirty="0"/>
              <a:t>Shares memory within a process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01800"/>
            <a:ext cx="2182692" cy="2061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903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83152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Thread can be given a </a:t>
            </a:r>
            <a:r>
              <a:rPr lang="en-US" dirty="0">
                <a:solidFill>
                  <a:schemeClr val="accent2"/>
                </a:solidFill>
              </a:rPr>
              <a:t>priority</a:t>
            </a:r>
          </a:p>
          <a:p>
            <a:pPr lvl="1"/>
            <a:r>
              <a:rPr lang="en-US" dirty="0"/>
              <a:t>Higher priority threads are given more </a:t>
            </a:r>
            <a:r>
              <a:rPr lang="en-US" dirty="0" smtClean="0"/>
              <a:t>CPU time</a:t>
            </a:r>
            <a:endParaRPr lang="en-US" dirty="0"/>
          </a:p>
          <a:p>
            <a:pPr lvl="1"/>
            <a:r>
              <a:rPr lang="en-US" dirty="0"/>
              <a:t>Priorities are integers in the range [1, 10]</a:t>
            </a:r>
          </a:p>
          <a:p>
            <a:r>
              <a:rPr lang="en-US" dirty="0"/>
              <a:t>A priority is not guaranteed to influence the scheduler</a:t>
            </a:r>
          </a:p>
          <a:p>
            <a:pPr lvl="1"/>
            <a:r>
              <a:rPr lang="en-US" dirty="0"/>
              <a:t>Dependent on the JVM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307"/>
            <a:ext cx="3572374" cy="4191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7952" cy="5105400"/>
          </a:xfrm>
        </p:spPr>
        <p:txBody>
          <a:bodyPr>
            <a:noAutofit/>
          </a:bodyPr>
          <a:lstStyle/>
          <a:p>
            <a:r>
              <a:rPr lang="en-US" sz="1800" dirty="0"/>
              <a:t>Threads available for execution wait in a </a:t>
            </a:r>
            <a:r>
              <a:rPr lang="en-US" sz="1800" dirty="0">
                <a:solidFill>
                  <a:schemeClr val="accent2"/>
                </a:solidFill>
              </a:rPr>
              <a:t>ready queue</a:t>
            </a:r>
            <a:r>
              <a:rPr lang="en-US" sz="1800" dirty="0"/>
              <a:t> that the </a:t>
            </a:r>
            <a:r>
              <a:rPr lang="en-US" sz="1800" dirty="0">
                <a:solidFill>
                  <a:schemeClr val="accent2"/>
                </a:solidFill>
              </a:rPr>
              <a:t>JVM Thread Scheduler </a:t>
            </a:r>
            <a:r>
              <a:rPr lang="en-US" sz="1800" dirty="0"/>
              <a:t>manages</a:t>
            </a:r>
          </a:p>
          <a:p>
            <a:pPr lvl="1"/>
            <a:r>
              <a:rPr lang="en-US" sz="1800" dirty="0"/>
              <a:t>Threads can enter a </a:t>
            </a:r>
            <a:r>
              <a:rPr lang="en-US" sz="1800" u="sng" dirty="0"/>
              <a:t>waiting</a:t>
            </a:r>
            <a:r>
              <a:rPr lang="en-US" sz="1800" dirty="0"/>
              <a:t> or </a:t>
            </a:r>
            <a:r>
              <a:rPr lang="en-US" sz="1800" u="sng" dirty="0"/>
              <a:t>blocked</a:t>
            </a:r>
            <a:r>
              <a:rPr lang="en-US" sz="1800" dirty="0"/>
              <a:t> state and are removed from the </a:t>
            </a:r>
            <a:r>
              <a:rPr lang="en-US" sz="1800" dirty="0">
                <a:solidFill>
                  <a:schemeClr val="accent2"/>
                </a:solidFill>
              </a:rPr>
              <a:t>ready queue</a:t>
            </a:r>
          </a:p>
          <a:p>
            <a:r>
              <a:rPr lang="en-US" sz="1800" dirty="0"/>
              <a:t>A timed waiting state can be achieved with the following methods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Thread.sleep</a:t>
            </a:r>
            <a:r>
              <a:rPr lang="en-US" sz="1800" dirty="0">
                <a:solidFill>
                  <a:schemeClr val="accent6"/>
                </a:solidFill>
              </a:rPr>
              <a:t>(x): </a:t>
            </a:r>
            <a:r>
              <a:rPr lang="en-US" sz="1800" dirty="0"/>
              <a:t>enters a waiting state for x milliseconds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Thread.interrupt</a:t>
            </a:r>
            <a:r>
              <a:rPr lang="en-US" sz="1800" dirty="0">
                <a:solidFill>
                  <a:schemeClr val="accent6"/>
                </a:solidFill>
              </a:rPr>
              <a:t>(): </a:t>
            </a:r>
            <a:r>
              <a:rPr lang="en-US" sz="1800" dirty="0"/>
              <a:t>exits a waiting state begun with a call to </a:t>
            </a:r>
            <a:r>
              <a:rPr lang="en-US" sz="1800" dirty="0" err="1"/>
              <a:t>Thread.sleep</a:t>
            </a:r>
            <a:r>
              <a:rPr lang="en-US" sz="1800" dirty="0"/>
              <a:t>()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92324" y="4159827"/>
            <a:ext cx="4038600" cy="2362200"/>
            <a:chOff x="2667000" y="4343400"/>
            <a:chExt cx="40386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264647" y="6172200"/>
              <a:ext cx="990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2667000" y="4343400"/>
              <a:ext cx="4038600" cy="1562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124200" y="4857750"/>
              <a:ext cx="9906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ready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5381153" y="4857750"/>
              <a:ext cx="9906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running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04242" y="4397260"/>
              <a:ext cx="1374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Scheduler chooses thread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114800" y="4953000"/>
              <a:ext cx="1266353" cy="41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114801" y="5286103"/>
              <a:ext cx="1266352" cy="1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93464" y="5383235"/>
              <a:ext cx="1644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Scheduler suspends thread or yield()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09928" y="5404322"/>
              <a:ext cx="1" cy="101552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2"/>
            </p:cNvCxnSpPr>
            <p:nvPr/>
          </p:nvCxnSpPr>
          <p:spPr>
            <a:xfrm>
              <a:off x="5876453" y="5391150"/>
              <a:ext cx="16868" cy="993854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609928" y="6429108"/>
              <a:ext cx="665710" cy="3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66238" y="6411956"/>
              <a:ext cx="6362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340648" y="6074494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Thread.sleep</a:t>
            </a:r>
            <a:r>
              <a:rPr lang="en-US" sz="1400" dirty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5769" y="6091646"/>
            <a:ext cx="2820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Thread.interrupt</a:t>
            </a:r>
            <a:r>
              <a:rPr lang="en-US" sz="1400" dirty="0">
                <a:solidFill>
                  <a:schemeClr val="tx2"/>
                </a:solidFill>
              </a:rPr>
              <a:t>() or timeout elapsed</a:t>
            </a:r>
          </a:p>
        </p:txBody>
      </p:sp>
    </p:spTree>
    <p:extLst>
      <p:ext uri="{BB962C8B-B14F-4D97-AF65-F5344CB8AC3E}">
        <p14:creationId xmlns:p14="http://schemas.microsoft.com/office/powerpoint/2010/main" val="1970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ave 19"/>
          <p:cNvSpPr/>
          <p:nvPr/>
        </p:nvSpPr>
        <p:spPr>
          <a:xfrm>
            <a:off x="5550659" y="1718757"/>
            <a:ext cx="2057400" cy="1066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“main” thread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waiting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Sleeping a thread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3652315"/>
            <a:ext cx="3600953" cy="2810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52" y="3652315"/>
            <a:ext cx="4629796" cy="243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Wave 10"/>
          <p:cNvSpPr/>
          <p:nvPr/>
        </p:nvSpPr>
        <p:spPr>
          <a:xfrm>
            <a:off x="5550659" y="1724307"/>
            <a:ext cx="2057400" cy="1066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“main” thread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runnable</a:t>
            </a:r>
          </a:p>
        </p:txBody>
      </p:sp>
      <p:sp>
        <p:nvSpPr>
          <p:cNvPr id="12" name="Wave 11"/>
          <p:cNvSpPr/>
          <p:nvPr/>
        </p:nvSpPr>
        <p:spPr>
          <a:xfrm>
            <a:off x="1219200" y="1718757"/>
            <a:ext cx="2057400" cy="10668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thread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runnable</a:t>
            </a:r>
          </a:p>
        </p:txBody>
      </p:sp>
      <p:cxnSp>
        <p:nvCxnSpPr>
          <p:cNvPr id="14" name="Straight Arrow Connector 13"/>
          <p:cNvCxnSpPr>
            <a:endCxn id="11" idx="2"/>
          </p:cNvCxnSpPr>
          <p:nvPr/>
        </p:nvCxnSpPr>
        <p:spPr>
          <a:xfrm flipV="1">
            <a:off x="5658414" y="2657757"/>
            <a:ext cx="920945" cy="991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95600" y="2794334"/>
            <a:ext cx="1524000" cy="1472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/>
          <p:cNvSpPr/>
          <p:nvPr/>
        </p:nvSpPr>
        <p:spPr>
          <a:xfrm>
            <a:off x="6995351" y="2794334"/>
            <a:ext cx="1875713" cy="2539666"/>
          </a:xfrm>
          <a:custGeom>
            <a:avLst/>
            <a:gdLst>
              <a:gd name="connsiteX0" fmla="*/ 0 w 1555637"/>
              <a:gd name="connsiteY0" fmla="*/ 2725093 h 2918492"/>
              <a:gd name="connsiteX1" fmla="*/ 1421394 w 1555637"/>
              <a:gd name="connsiteY1" fmla="*/ 2725093 h 2918492"/>
              <a:gd name="connsiteX2" fmla="*/ 1367073 w 1555637"/>
              <a:gd name="connsiteY2" fmla="*/ 715224 h 2918492"/>
              <a:gd name="connsiteX3" fmla="*/ 280657 w 1555637"/>
              <a:gd name="connsiteY3" fmla="*/ 0 h 291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637" h="2918492">
                <a:moveTo>
                  <a:pt x="0" y="2725093"/>
                </a:moveTo>
                <a:cubicBezTo>
                  <a:pt x="596774" y="2892582"/>
                  <a:pt x="1193549" y="3060071"/>
                  <a:pt x="1421394" y="2725093"/>
                </a:cubicBezTo>
                <a:cubicBezTo>
                  <a:pt x="1649239" y="2390115"/>
                  <a:pt x="1557196" y="1169406"/>
                  <a:pt x="1367073" y="715224"/>
                </a:cubicBezTo>
                <a:cubicBezTo>
                  <a:pt x="1176950" y="261042"/>
                  <a:pt x="728803" y="130521"/>
                  <a:pt x="280657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438400" y="5715000"/>
            <a:ext cx="19812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8" y="6200608"/>
            <a:ext cx="1971950" cy="523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44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11" grpId="0" animBg="1"/>
      <p:bldP spid="11" grpId="1" animBg="1"/>
      <p:bldP spid="11" grpId="2" animBg="1"/>
      <p:bldP spid="12" grpId="0" animBg="1"/>
      <p:bldP spid="19" grpId="0" animBg="1"/>
      <p:bldP spid="1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93566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a timed story book tale using Threads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Create a secondary thread to tell </a:t>
            </a:r>
            <a:r>
              <a:rPr lang="en-US" dirty="0" smtClean="0"/>
              <a:t>your story </a:t>
            </a:r>
            <a:r>
              <a:rPr lang="en-US" dirty="0"/>
              <a:t>to the Java console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On your primary thread: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your thread and then call join() on your story thread 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Print 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“And they lived happily ever after!” </a:t>
            </a:r>
            <a:r>
              <a:rPr lang="en-US" dirty="0"/>
              <a:t>on your main thread after your call to join()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On your secondary </a:t>
            </a:r>
            <a:r>
              <a:rPr lang="en-US" dirty="0" smtClean="0"/>
              <a:t>thread:</a:t>
            </a:r>
            <a:endParaRPr lang="en-US" dirty="0"/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Print </a:t>
            </a:r>
            <a:r>
              <a:rPr lang="en-US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“Welcome to my storybook!”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Wait for 2 seconds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Print </a:t>
            </a:r>
            <a:r>
              <a:rPr lang="en-US" sz="1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 story began long, long ago”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Then print ten periods (.) to the console, waiting ½ second after each character. </a:t>
            </a:r>
            <a:r>
              <a:rPr lang="en-US" u="sng" dirty="0"/>
              <a:t>Each of your periods should be on the same line.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Print a new line character to end your story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962400"/>
            <a:ext cx="2800741" cy="523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5105400"/>
            <a:ext cx="14763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5029200"/>
          </a:xfrm>
        </p:spPr>
        <p:txBody>
          <a:bodyPr>
            <a:normAutofit/>
          </a:bodyPr>
          <a:lstStyle/>
          <a:p>
            <a:r>
              <a:rPr lang="en-US" sz="2400" dirty="0"/>
              <a:t>A healthy concurrent systems require threads to behave well together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Yielding</a:t>
            </a:r>
            <a:r>
              <a:rPr lang="en-US" sz="2400" dirty="0"/>
              <a:t> a thread removes the current thread from execution and puts the thread back on the </a:t>
            </a:r>
            <a:r>
              <a:rPr lang="en-US" sz="2400" dirty="0">
                <a:solidFill>
                  <a:schemeClr val="accent2"/>
                </a:solidFill>
              </a:rPr>
              <a:t>ready queue</a:t>
            </a:r>
          </a:p>
          <a:p>
            <a:pPr lvl="1"/>
            <a:r>
              <a:rPr lang="en-US" sz="2000" dirty="0"/>
              <a:t>Note: this forces a </a:t>
            </a:r>
            <a:r>
              <a:rPr lang="en-US" sz="2000" dirty="0">
                <a:solidFill>
                  <a:schemeClr val="accent2"/>
                </a:solidFill>
              </a:rPr>
              <a:t>context shift</a:t>
            </a:r>
            <a:r>
              <a:rPr lang="en-US" sz="2000" dirty="0"/>
              <a:t>, where the current thread gives up it’s </a:t>
            </a:r>
            <a:r>
              <a:rPr lang="en-US" sz="2000" dirty="0">
                <a:solidFill>
                  <a:schemeClr val="accent2"/>
                </a:solidFill>
              </a:rPr>
              <a:t>time slice </a:t>
            </a:r>
            <a:r>
              <a:rPr lang="en-US" sz="2000" dirty="0"/>
              <a:t>on the CPU</a:t>
            </a:r>
          </a:p>
          <a:p>
            <a:pPr lvl="1"/>
            <a:r>
              <a:rPr lang="en-US" sz="2000" dirty="0"/>
              <a:t>Note: the thread can still be chosen from the </a:t>
            </a:r>
            <a:r>
              <a:rPr lang="en-US" sz="2000" dirty="0">
                <a:solidFill>
                  <a:schemeClr val="accent2"/>
                </a:solidFill>
              </a:rPr>
              <a:t>ready queue </a:t>
            </a:r>
            <a:r>
              <a:rPr lang="en-US" sz="2000" dirty="0"/>
              <a:t>at a later point by the scheduler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8400" y="4876800"/>
            <a:ext cx="4038600" cy="1562100"/>
            <a:chOff x="2438400" y="4876800"/>
            <a:chExt cx="4038600" cy="15621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438400" y="4876800"/>
              <a:ext cx="4038600" cy="1562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2895600" y="5391150"/>
              <a:ext cx="9906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ready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152553" y="5391150"/>
              <a:ext cx="9906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running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576" y="4945102"/>
              <a:ext cx="1418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Scheduler chooses thread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886200" y="5486400"/>
              <a:ext cx="1266353" cy="41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886201" y="5819503"/>
              <a:ext cx="1266352" cy="1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73109" y="5900664"/>
              <a:ext cx="169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Scheduler suspends thread or yield()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0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a thread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7851"/>
            <a:ext cx="4086795" cy="314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743200"/>
            <a:ext cx="1476581" cy="257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3048000" y="3581400"/>
            <a:ext cx="39624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8000" y="3581400"/>
            <a:ext cx="3962400" cy="378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0" y="3581400"/>
            <a:ext cx="39624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63758" y="2615294"/>
            <a:ext cx="1688604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Let other threads</a:t>
            </a:r>
          </a:p>
          <a:p>
            <a:pPr algn="ctr"/>
            <a:r>
              <a:rPr lang="en-US" sz="1400" dirty="0"/>
              <a:t>have time to execute</a:t>
            </a:r>
          </a:p>
          <a:p>
            <a:pPr algn="ctr"/>
            <a:r>
              <a:rPr lang="en-US" sz="1400" dirty="0"/>
              <a:t>on CPU</a:t>
            </a:r>
          </a:p>
        </p:txBody>
      </p:sp>
    </p:spTree>
    <p:extLst>
      <p:ext uri="{BB962C8B-B14F-4D97-AF65-F5344CB8AC3E}">
        <p14:creationId xmlns:p14="http://schemas.microsoft.com/office/powerpoint/2010/main" val="208622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6919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shared between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Unlike processes, </a:t>
            </a:r>
            <a:r>
              <a:rPr lang="en-US" sz="2400" dirty="0"/>
              <a:t>threads share </a:t>
            </a:r>
            <a:r>
              <a:rPr lang="en-US" sz="2400" dirty="0" smtClean="0"/>
              <a:t>a single </a:t>
            </a:r>
            <a:r>
              <a:rPr lang="en-US" sz="2400" dirty="0"/>
              <a:t>memory space</a:t>
            </a:r>
          </a:p>
          <a:p>
            <a:r>
              <a:rPr lang="en-US" sz="2400" dirty="0"/>
              <a:t>Any interaction with shared memory can result in </a:t>
            </a:r>
          </a:p>
          <a:p>
            <a:pPr lvl="1"/>
            <a:r>
              <a:rPr lang="en-US" sz="2000" dirty="0"/>
              <a:t>Unpredictability</a:t>
            </a:r>
          </a:p>
          <a:p>
            <a:pPr lvl="1"/>
            <a:r>
              <a:rPr lang="en-US" sz="2000" dirty="0"/>
              <a:t>Corrupted data</a:t>
            </a:r>
          </a:p>
          <a:p>
            <a:pPr lvl="1"/>
            <a:r>
              <a:rPr lang="en-US" sz="2000" dirty="0"/>
              <a:t>Lost updates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890875"/>
            <a:ext cx="15780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Create shared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0368" y="2880448"/>
            <a:ext cx="1752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Threads interact with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2948" y="5634335"/>
            <a:ext cx="25686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What are the expected results if you start three threads?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92" y="2716912"/>
            <a:ext cx="2904609" cy="2483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69226"/>
            <a:ext cx="1932672" cy="2226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604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increment safe?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count++; </a:t>
            </a:r>
            <a:r>
              <a:rPr lang="en-US" dirty="0"/>
              <a:t>is short-hand for </a:t>
            </a:r>
            <a:r>
              <a:rPr lang="en-US" dirty="0">
                <a:solidFill>
                  <a:schemeClr val="tx2"/>
                </a:solidFill>
              </a:rPr>
              <a:t>count = count +1;</a:t>
            </a:r>
          </a:p>
          <a:p>
            <a:pPr lvl="1"/>
            <a:r>
              <a:rPr lang="en-US" dirty="0"/>
              <a:t>There are three steps here:</a:t>
            </a:r>
          </a:p>
          <a:p>
            <a:pPr lvl="2"/>
            <a:r>
              <a:rPr lang="en-US" dirty="0"/>
              <a:t>Retrieve the value in </a:t>
            </a:r>
            <a:r>
              <a:rPr lang="en-US" dirty="0">
                <a:solidFill>
                  <a:schemeClr val="tx2"/>
                </a:solidFill>
              </a:rPr>
              <a:t>count</a:t>
            </a:r>
          </a:p>
          <a:p>
            <a:pPr lvl="2"/>
            <a:r>
              <a:rPr lang="en-US" dirty="0"/>
              <a:t>Increment this value by 1</a:t>
            </a:r>
          </a:p>
          <a:p>
            <a:pPr lvl="2"/>
            <a:r>
              <a:rPr lang="en-US" dirty="0"/>
              <a:t>Assign the result to </a:t>
            </a:r>
            <a:r>
              <a:rPr lang="en-US" dirty="0">
                <a:solidFill>
                  <a:schemeClr val="tx2"/>
                </a:solidFill>
              </a:rPr>
              <a:t>count</a:t>
            </a:r>
          </a:p>
          <a:p>
            <a:pPr lvl="1"/>
            <a:endParaRPr lang="en-US" dirty="0"/>
          </a:p>
        </p:txBody>
      </p:sp>
      <p:pic>
        <p:nvPicPr>
          <p:cNvPr id="3075" name="Picture 3" descr="C:\Users\jarcher\AppData\Local\Microsoft\Windows\Temporary Internet Files\Content.IE5\SYDGGIAR\questioning-250x23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14800"/>
            <a:ext cx="2381250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31739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4496" y="3855924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2133600"/>
            <a:ext cx="211788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Retrieve count: 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575" y="3833336"/>
            <a:ext cx="2225289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Retrieve count: 3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Increment count: 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Reassign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398" y="2660290"/>
            <a:ext cx="222528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Increment count: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Reassign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829300" y="1981199"/>
            <a:ext cx="1905000" cy="1116851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</a:p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2057401"/>
            <a:ext cx="3048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1.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314175" y="3694836"/>
            <a:ext cx="3048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2.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 flipV="1">
            <a:off x="4419600" y="2539624"/>
            <a:ext cx="141560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1272" y="2521791"/>
            <a:ext cx="3048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3.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2160254"/>
            <a:ext cx="101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interrupt!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2600" y="3589226"/>
            <a:ext cx="2438400" cy="12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</a:p>
          <a:p>
            <a:pPr algn="ctr"/>
            <a:endParaRPr lang="en-US" dirty="0"/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62600" y="3593068"/>
            <a:ext cx="2438400" cy="12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</a:p>
          <a:p>
            <a:pPr algn="ctr"/>
            <a:endParaRPr lang="en-US" dirty="0"/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3589225"/>
            <a:ext cx="2438400" cy="12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Data</a:t>
            </a:r>
          </a:p>
          <a:p>
            <a:pPr algn="ctr"/>
            <a:endParaRPr lang="en-US" dirty="0"/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</a:t>
            </a:r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 = 3  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57600" y="4419602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79219" y="3048001"/>
            <a:ext cx="2364381" cy="1600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8" grpId="0" animBg="1"/>
      <p:bldP spid="19" grpId="0"/>
      <p:bldP spid="26" grpId="0" animBg="1"/>
      <p:bldP spid="27" grpId="0" animBg="1"/>
      <p:bldP spid="27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Thread scheduler</a:t>
            </a:r>
          </a:p>
          <a:p>
            <a:pPr lvl="1"/>
            <a:r>
              <a:rPr lang="en-US" dirty="0"/>
              <a:t>A component of the JVM</a:t>
            </a:r>
          </a:p>
          <a:p>
            <a:pPr lvl="1"/>
            <a:r>
              <a:rPr lang="en-US" dirty="0"/>
              <a:t>Responsible for managing the time each Thread gets to execute instructions on a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810000"/>
            <a:ext cx="5630178" cy="2614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822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</a:t>
            </a:r>
            <a:r>
              <a:rPr lang="en-US" dirty="0" smtClean="0"/>
              <a:t>regions and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Definition: A </a:t>
            </a:r>
            <a:r>
              <a:rPr lang="en-US" sz="2400" dirty="0" smtClean="0">
                <a:solidFill>
                  <a:schemeClr val="accent2"/>
                </a:solidFill>
              </a:rPr>
              <a:t>critical region</a:t>
            </a:r>
            <a:r>
              <a:rPr lang="en-US" sz="2400" dirty="0" smtClean="0"/>
              <a:t> contains data that is accessed/changed by more than one thread.</a:t>
            </a:r>
          </a:p>
          <a:p>
            <a:r>
              <a:rPr lang="en-US" sz="2400" dirty="0" smtClean="0"/>
              <a:t>Definition: A </a:t>
            </a:r>
            <a:r>
              <a:rPr lang="en-US" sz="2400" dirty="0" smtClean="0">
                <a:solidFill>
                  <a:schemeClr val="accent2"/>
                </a:solidFill>
              </a:rPr>
              <a:t>monitor (lock, semaphore)</a:t>
            </a:r>
            <a:r>
              <a:rPr lang="en-US" sz="2400" dirty="0" smtClean="0"/>
              <a:t> guards a critical region and manages access to shared resources.</a:t>
            </a:r>
          </a:p>
          <a:p>
            <a:r>
              <a:rPr lang="en-US" sz="2400" dirty="0" smtClean="0"/>
              <a:t>Definition: A </a:t>
            </a:r>
            <a:r>
              <a:rPr lang="en-US" sz="2400" dirty="0" err="1" smtClean="0">
                <a:solidFill>
                  <a:schemeClr val="accent2"/>
                </a:solidFill>
              </a:rPr>
              <a:t>mutex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is a monitor that provides </a:t>
            </a:r>
            <a:r>
              <a:rPr lang="en-US" sz="2400" u="sng" dirty="0" smtClean="0"/>
              <a:t>mutually exclusive access </a:t>
            </a:r>
            <a:r>
              <a:rPr lang="en-US" sz="2400" dirty="0" smtClean="0"/>
              <a:t>to a critical region.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4280" y="4354285"/>
            <a:ext cx="2875749" cy="1997208"/>
            <a:chOff x="3362725" y="4335396"/>
            <a:chExt cx="2875749" cy="1997208"/>
          </a:xfrm>
        </p:grpSpPr>
        <p:sp>
          <p:nvSpPr>
            <p:cNvPr id="18" name="Rectangle 17"/>
            <p:cNvSpPr/>
            <p:nvPr/>
          </p:nvSpPr>
          <p:spPr>
            <a:xfrm>
              <a:off x="3571474" y="4503804"/>
              <a:ext cx="2512679" cy="1676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62725" y="4335396"/>
              <a:ext cx="2875749" cy="1997208"/>
              <a:chOff x="2610651" y="4327392"/>
              <a:chExt cx="2875749" cy="1997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19400" y="4419600"/>
                <a:ext cx="2514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19400" y="6096000"/>
                <a:ext cx="2514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257800" y="4495800"/>
                <a:ext cx="152400" cy="1676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56006" y="4495800"/>
                <a:ext cx="139593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56007" y="56388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67000" y="43434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4327392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9679" y="60198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79807" y="60198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loud 12"/>
              <p:cNvSpPr/>
              <p:nvPr/>
            </p:nvSpPr>
            <p:spPr>
              <a:xfrm>
                <a:off x="3581400" y="4819650"/>
                <a:ext cx="1219200" cy="1028700"/>
              </a:xfrm>
              <a:prstGeom prst="clou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Shared data</a:t>
                </a:r>
                <a:endParaRPr lang="en-US" sz="1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10651" y="4953000"/>
                <a:ext cx="152400" cy="533400"/>
              </a:xfrm>
              <a:prstGeom prst="rect">
                <a:avLst/>
              </a:prstGeom>
              <a:scene3d>
                <a:camera prst="orthographicFront">
                  <a:rot lat="0" lon="0" rev="9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202755" y="4823331"/>
            <a:ext cx="5820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826442" y="4924006"/>
            <a:ext cx="722300" cy="189397"/>
          </a:xfrm>
          <a:custGeom>
            <a:avLst/>
            <a:gdLst>
              <a:gd name="connsiteX0" fmla="*/ 0 w 722300"/>
              <a:gd name="connsiteY0" fmla="*/ 28033 h 189397"/>
              <a:gd name="connsiteX1" fmla="*/ 407254 w 722300"/>
              <a:gd name="connsiteY1" fmla="*/ 12665 h 189397"/>
              <a:gd name="connsiteX2" fmla="*/ 722300 w 722300"/>
              <a:gd name="connsiteY2" fmla="*/ 189397 h 1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300" h="189397">
                <a:moveTo>
                  <a:pt x="0" y="28033"/>
                </a:moveTo>
                <a:cubicBezTo>
                  <a:pt x="143435" y="6902"/>
                  <a:pt x="286871" y="-14229"/>
                  <a:pt x="407254" y="12665"/>
                </a:cubicBezTo>
                <a:cubicBezTo>
                  <a:pt x="527637" y="39559"/>
                  <a:pt x="624968" y="114478"/>
                  <a:pt x="722300" y="18939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838200" y="5102353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3804" y="4000495"/>
            <a:ext cx="2875749" cy="1997208"/>
            <a:chOff x="3362725" y="4335396"/>
            <a:chExt cx="2875749" cy="1997208"/>
          </a:xfrm>
        </p:grpSpPr>
        <p:sp>
          <p:nvSpPr>
            <p:cNvPr id="5" name="Rectangle 4"/>
            <p:cNvSpPr/>
            <p:nvPr/>
          </p:nvSpPr>
          <p:spPr>
            <a:xfrm>
              <a:off x="3571474" y="4503804"/>
              <a:ext cx="2512679" cy="1676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2725" y="4335396"/>
              <a:ext cx="2875749" cy="1997208"/>
              <a:chOff x="2610651" y="4327392"/>
              <a:chExt cx="2875749" cy="19972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19400" y="4419600"/>
                <a:ext cx="2514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9400" y="6096000"/>
                <a:ext cx="2514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257800" y="4495800"/>
                <a:ext cx="152400" cy="1676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56006" y="4495800"/>
                <a:ext cx="139593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56007" y="56388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67000" y="43434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81600" y="4327392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79679" y="60198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79807" y="60198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loud 15"/>
              <p:cNvSpPr/>
              <p:nvPr/>
            </p:nvSpPr>
            <p:spPr>
              <a:xfrm>
                <a:off x="3894847" y="4819650"/>
                <a:ext cx="1219200" cy="1028700"/>
              </a:xfrm>
              <a:prstGeom prst="clou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Shared data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0651" y="4953000"/>
                <a:ext cx="152400" cy="533400"/>
              </a:xfrm>
              <a:prstGeom prst="rect">
                <a:avLst/>
              </a:prstGeom>
              <a:scene3d>
                <a:camera prst="orthographicFront">
                  <a:rot lat="0" lon="0" rev="9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990599" y="2133600"/>
            <a:ext cx="3581401" cy="17748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/>
              <a:t>“Like </a:t>
            </a:r>
            <a:r>
              <a:rPr lang="en-US" i="1" dirty="0"/>
              <a:t>a door that guards access to a room (code segment). Only a single person </a:t>
            </a:r>
            <a:r>
              <a:rPr lang="en-US" i="1" dirty="0" smtClean="0"/>
              <a:t>(thread</a:t>
            </a:r>
            <a:r>
              <a:rPr lang="en-US" i="1" dirty="0"/>
              <a:t>) can be in the room at one time. When a person leaves the room, a new </a:t>
            </a:r>
            <a:r>
              <a:rPr lang="en-US" i="1" dirty="0" smtClean="0"/>
              <a:t>person (thread) </a:t>
            </a:r>
            <a:r>
              <a:rPr lang="en-US" i="1" dirty="0"/>
              <a:t>that is waiting can enter the room</a:t>
            </a:r>
            <a:r>
              <a:rPr lang="en-US" i="1" dirty="0" smtClean="0"/>
              <a:t>.”</a:t>
            </a:r>
            <a:endParaRPr lang="en-US" i="1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1219200" y="4892803"/>
            <a:ext cx="685800" cy="4191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2057400" y="4892803"/>
            <a:ext cx="685800" cy="4191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2895600" y="4892803"/>
            <a:ext cx="685800" cy="4191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3733800" y="4892803"/>
            <a:ext cx="685800" cy="4191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6096000" y="5191194"/>
            <a:ext cx="685800" cy="4191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2710627" y="3874505"/>
            <a:ext cx="217550" cy="3200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56391" y="5576206"/>
            <a:ext cx="2878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blocked</a:t>
            </a:r>
            <a:r>
              <a:rPr lang="en-US" sz="1400" dirty="0" smtClean="0"/>
              <a:t> state (</a:t>
            </a:r>
            <a:r>
              <a:rPr lang="en-US" sz="1400" dirty="0" err="1" smtClean="0"/>
              <a:t>ie</a:t>
            </a:r>
            <a:r>
              <a:rPr lang="en-US" sz="1400" dirty="0" smtClean="0"/>
              <a:t>. </a:t>
            </a:r>
            <a:r>
              <a:rPr lang="en-US" sz="1400" i="1" dirty="0" smtClean="0"/>
              <a:t>waiting for the lock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6324599"/>
            <a:ext cx="2509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runnable </a:t>
            </a:r>
            <a:r>
              <a:rPr lang="en-US" sz="1400" dirty="0" smtClean="0"/>
              <a:t>state (</a:t>
            </a:r>
            <a:r>
              <a:rPr lang="en-US" sz="1400" dirty="0" err="1" smtClean="0"/>
              <a:t>ie</a:t>
            </a:r>
            <a:r>
              <a:rPr lang="en-US" sz="1400" dirty="0" smtClean="0"/>
              <a:t>. </a:t>
            </a:r>
            <a:r>
              <a:rPr lang="en-US" sz="1400" i="1" dirty="0" smtClean="0"/>
              <a:t>owns the lock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30" idx="0"/>
          </p:cNvCxnSpPr>
          <p:nvPr/>
        </p:nvCxnSpPr>
        <p:spPr>
          <a:xfrm flipV="1">
            <a:off x="6512374" y="5610294"/>
            <a:ext cx="0" cy="714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Java object can behave as a lock (</a:t>
            </a:r>
            <a:r>
              <a:rPr lang="en-US" dirty="0" err="1" smtClean="0"/>
              <a:t>mutex</a:t>
            </a:r>
            <a:r>
              <a:rPr lang="en-US" dirty="0" smtClean="0"/>
              <a:t>) on a critical region</a:t>
            </a:r>
          </a:p>
          <a:p>
            <a:r>
              <a:rPr lang="en-US" dirty="0" smtClean="0"/>
              <a:t>To ensure mutual exclusion you must use the same lock for critical region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14800"/>
            <a:ext cx="3296110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 descr="C:\Users\jarcher\AppData\Local\Microsoft\Windows\Temporary Internet Files\Content.IE5\L8HHXHV9\134426841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87790"/>
            <a:ext cx="1279207" cy="3063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Solving the lost updates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89519"/>
            <a:ext cx="2351402" cy="361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852672" y="3046718"/>
            <a:ext cx="20285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the </a:t>
            </a:r>
            <a:r>
              <a:rPr lang="en-US" dirty="0" err="1" smtClean="0"/>
              <a:t>SharedData</a:t>
            </a:r>
            <a:r>
              <a:rPr lang="en-US" dirty="0" smtClean="0"/>
              <a:t> object as a lock.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34002" y="3693050"/>
            <a:ext cx="518670" cy="80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4241926"/>
            <a:ext cx="9845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Mutually</a:t>
            </a:r>
          </a:p>
          <a:p>
            <a:r>
              <a:rPr lang="en-US" dirty="0" smtClean="0"/>
              <a:t>exclusive</a:t>
            </a:r>
          </a:p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3657600" y="4398791"/>
            <a:ext cx="152400" cy="609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>
            <a:off x="3041900" y="4703591"/>
            <a:ext cx="6157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52672" y="4875519"/>
            <a:ext cx="164758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Will complete</a:t>
            </a:r>
          </a:p>
          <a:p>
            <a:pPr algn="ctr"/>
            <a:r>
              <a:rPr lang="en-US" dirty="0" smtClean="0"/>
              <a:t>without interruption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4724400" y="4799319"/>
            <a:ext cx="1128272" cy="537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Solving the lost updates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38400"/>
            <a:ext cx="3158955" cy="2743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6" y="2438400"/>
            <a:ext cx="3352800" cy="301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024346"/>
            <a:ext cx="647790" cy="30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1676400" y="387681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62200" y="5448579"/>
            <a:ext cx="0" cy="575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Synchronizing actions</a:t>
            </a:r>
          </a:p>
          <a:p>
            <a:pPr lvl="1"/>
            <a:r>
              <a:rPr lang="en-US" dirty="0" smtClean="0"/>
              <a:t>What will be the output below?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5455"/>
            <a:ext cx="4953000" cy="2274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38400"/>
            <a:ext cx="112395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76" y="4572000"/>
            <a:ext cx="5198178" cy="1957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3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Synchronizing actions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56388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81200"/>
            <a:ext cx="952500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676464" y="5191177"/>
            <a:ext cx="164758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System.out</a:t>
            </a:r>
            <a:r>
              <a:rPr lang="en-US" dirty="0"/>
              <a:t> </a:t>
            </a:r>
            <a:r>
              <a:rPr lang="en-US" dirty="0" smtClean="0"/>
              <a:t>as a lock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657600" y="4762500"/>
            <a:ext cx="3018864" cy="890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Definition: </a:t>
            </a:r>
            <a:r>
              <a:rPr lang="en-US" dirty="0"/>
              <a:t>A class is </a:t>
            </a:r>
            <a:r>
              <a:rPr lang="en-US" dirty="0">
                <a:solidFill>
                  <a:schemeClr val="accent2"/>
                </a:solidFill>
              </a:rPr>
              <a:t>thread-safe</a:t>
            </a:r>
            <a:r>
              <a:rPr lang="en-US" dirty="0"/>
              <a:t> when it continues to behave correctly when accessed from multiple threads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Question: Is Java’s </a:t>
            </a:r>
            <a:r>
              <a:rPr lang="en-US" dirty="0" err="1" smtClean="0"/>
              <a:t>ArrayList</a:t>
            </a:r>
            <a:r>
              <a:rPr lang="en-US" dirty="0" smtClean="0"/>
              <a:t> class thread-safe?</a:t>
            </a:r>
          </a:p>
          <a:p>
            <a:r>
              <a:rPr lang="en-US" dirty="0" smtClean="0"/>
              <a:t>How can we know?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Java API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Test </a:t>
            </a:r>
            <a:r>
              <a:rPr lang="en-US" dirty="0" smtClean="0"/>
              <a:t>for predictable results during concurrent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273552" cy="4495800"/>
          </a:xfrm>
        </p:spPr>
        <p:txBody>
          <a:bodyPr/>
          <a:lstStyle/>
          <a:p>
            <a:r>
              <a:rPr lang="en-US" dirty="0" smtClean="0"/>
              <a:t>What should be the output if the array list is behaving predictably?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28800"/>
            <a:ext cx="4495800" cy="4546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693152" cy="4495800"/>
          </a:xfrm>
        </p:spPr>
        <p:txBody>
          <a:bodyPr/>
          <a:lstStyle/>
          <a:p>
            <a:r>
              <a:rPr lang="en-US" dirty="0" smtClean="0"/>
              <a:t>What should be the output if the array list is behaving predictably?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71305"/>
            <a:ext cx="6633063" cy="879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965435"/>
            <a:ext cx="930338" cy="240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99" y="3837876"/>
            <a:ext cx="6633063" cy="884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67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Context switch</a:t>
            </a:r>
            <a:r>
              <a:rPr lang="en-US" dirty="0"/>
              <a:t>: switching from one thread to a different thread on the CPU</a:t>
            </a:r>
          </a:p>
          <a:p>
            <a:pPr lvl="1"/>
            <a:r>
              <a:rPr lang="en-US" dirty="0"/>
              <a:t>All thread specific data (Java call stack, variables, </a:t>
            </a:r>
            <a:r>
              <a:rPr lang="en-US" dirty="0" err="1"/>
              <a:t>etc</a:t>
            </a:r>
            <a:r>
              <a:rPr lang="en-US" dirty="0"/>
              <a:t>…) need to be saved</a:t>
            </a:r>
          </a:p>
          <a:p>
            <a:r>
              <a:rPr lang="en-US" dirty="0">
                <a:solidFill>
                  <a:schemeClr val="accent4"/>
                </a:solidFill>
              </a:rPr>
              <a:t>Time slice (quantum): </a:t>
            </a:r>
            <a:r>
              <a:rPr lang="en-US" dirty="0"/>
              <a:t>the amount of time a thread is allowed to execute instructions on a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48200"/>
            <a:ext cx="2115436" cy="2011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904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693152" cy="4495800"/>
          </a:xfrm>
        </p:spPr>
        <p:txBody>
          <a:bodyPr/>
          <a:lstStyle/>
          <a:p>
            <a:r>
              <a:rPr lang="en-US" dirty="0" smtClean="0"/>
              <a:t>What should be the output if the array list is behaving predictably?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30" y="2819400"/>
            <a:ext cx="6277852" cy="3391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426030" y="5257800"/>
            <a:ext cx="3907970" cy="3048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7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Vector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Alternative to the </a:t>
            </a:r>
            <a:r>
              <a:rPr lang="en-US" dirty="0" err="1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239000" cy="4049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90600" y="5999804"/>
            <a:ext cx="7239000" cy="3810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 safe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711952" cy="4495800"/>
          </a:xfrm>
        </p:spPr>
        <p:txBody>
          <a:bodyPr/>
          <a:lstStyle/>
          <a:p>
            <a:r>
              <a:rPr lang="en-US" dirty="0" smtClean="0"/>
              <a:t>All data stored in the class must be hidden behind a single lock (typically)</a:t>
            </a:r>
          </a:p>
          <a:p>
            <a:r>
              <a:rPr lang="en-US" u="sng" dirty="0" smtClean="0"/>
              <a:t>Each synchronization block should be as small as possible</a:t>
            </a:r>
          </a:p>
          <a:p>
            <a:pPr lvl="1"/>
            <a:r>
              <a:rPr lang="en-US" dirty="0" smtClean="0"/>
              <a:t>Any requests for data can block all other threads trying to access the same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00199"/>
            <a:ext cx="2122535" cy="5105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3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1827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Definition: </a:t>
            </a:r>
            <a:r>
              <a:rPr lang="en-US" dirty="0" smtClean="0">
                <a:solidFill>
                  <a:schemeClr val="accent2"/>
                </a:solidFill>
              </a:rPr>
              <a:t>deadlock</a:t>
            </a:r>
            <a:r>
              <a:rPr lang="en-US" dirty="0" smtClean="0"/>
              <a:t> occurs when two </a:t>
            </a:r>
            <a:r>
              <a:rPr lang="en-US" dirty="0"/>
              <a:t>threads each hold a resource (lock) and then block forever attempting to access the </a:t>
            </a:r>
            <a:r>
              <a:rPr lang="en-US" dirty="0" smtClean="0"/>
              <a:t>resource (lock) </a:t>
            </a:r>
            <a:r>
              <a:rPr lang="en-US" dirty="0"/>
              <a:t>owned by the other </a:t>
            </a:r>
            <a:r>
              <a:rPr lang="en-US" dirty="0" smtClean="0"/>
              <a:t>thread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733800"/>
            <a:ext cx="12954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795" y="3717792"/>
            <a:ext cx="12954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ThreadB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95400" y="5271887"/>
            <a:ext cx="1981200" cy="1219200"/>
            <a:chOff x="2971800" y="5257800"/>
            <a:chExt cx="1981200" cy="1219200"/>
          </a:xfrm>
        </p:grpSpPr>
        <p:sp>
          <p:nvSpPr>
            <p:cNvPr id="6" name="Rectangle 5"/>
            <p:cNvSpPr/>
            <p:nvPr/>
          </p:nvSpPr>
          <p:spPr>
            <a:xfrm>
              <a:off x="2971800" y="5257800"/>
              <a:ext cx="1981200" cy="1219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LockA</a:t>
              </a:r>
              <a:endParaRPr lang="en-US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3505200" y="5638800"/>
              <a:ext cx="1219200" cy="762000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Shared Data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76795" y="5259720"/>
            <a:ext cx="1981200" cy="1219200"/>
            <a:chOff x="2971800" y="5257800"/>
            <a:chExt cx="1981200" cy="1219200"/>
          </a:xfrm>
        </p:grpSpPr>
        <p:sp>
          <p:nvSpPr>
            <p:cNvPr id="10" name="Rectangle 9"/>
            <p:cNvSpPr/>
            <p:nvPr/>
          </p:nvSpPr>
          <p:spPr>
            <a:xfrm>
              <a:off x="2971800" y="5257800"/>
              <a:ext cx="1981200" cy="1219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LockB</a:t>
              </a:r>
              <a:endParaRPr lang="en-US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3505200" y="5638800"/>
              <a:ext cx="1219200" cy="762000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Shared Data</a:t>
              </a:r>
              <a:endParaRPr lang="en-US" sz="1400" dirty="0"/>
            </a:p>
          </p:txBody>
        </p:sp>
      </p:grp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2628900" y="4495800"/>
            <a:ext cx="0" cy="776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2628900" y="4495800"/>
            <a:ext cx="2847895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24495" y="4479792"/>
            <a:ext cx="0" cy="776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3276600" y="4479792"/>
            <a:ext cx="2847895" cy="100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1480" y="4594346"/>
            <a:ext cx="607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gains </a:t>
            </a:r>
          </a:p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lock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4594346"/>
            <a:ext cx="607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gains </a:t>
            </a:r>
          </a:p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lock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9578" y="4218182"/>
            <a:ext cx="79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waits for</a:t>
            </a:r>
          </a:p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lock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201887"/>
            <a:ext cx="79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waits for</a:t>
            </a:r>
          </a:p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lock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3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3717419" cy="337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71799"/>
            <a:ext cx="3761647" cy="364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1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9952" y="2438400"/>
            <a:ext cx="12954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Alphonse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2745" y="2422392"/>
            <a:ext cx="12954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Gaston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14152" y="3976487"/>
            <a:ext cx="1981200" cy="1219200"/>
            <a:chOff x="2971800" y="5257800"/>
            <a:chExt cx="1981200" cy="1219200"/>
          </a:xfrm>
        </p:grpSpPr>
        <p:sp>
          <p:nvSpPr>
            <p:cNvPr id="7" name="Rectangle 6"/>
            <p:cNvSpPr/>
            <p:nvPr/>
          </p:nvSpPr>
          <p:spPr>
            <a:xfrm>
              <a:off x="2971800" y="5257800"/>
              <a:ext cx="1981200" cy="1219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AlphonseLock</a:t>
              </a:r>
              <a:endParaRPr lang="en-US" dirty="0"/>
            </a:p>
          </p:txBody>
        </p:sp>
        <p:sp>
          <p:nvSpPr>
            <p:cNvPr id="8" name="Cloud 7"/>
            <p:cNvSpPr/>
            <p:nvPr/>
          </p:nvSpPr>
          <p:spPr>
            <a:xfrm>
              <a:off x="3505200" y="5638800"/>
              <a:ext cx="1219200" cy="762000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Shared Data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42745" y="3964320"/>
            <a:ext cx="1981200" cy="1219200"/>
            <a:chOff x="2971800" y="5257800"/>
            <a:chExt cx="1981200" cy="1219200"/>
          </a:xfrm>
        </p:grpSpPr>
        <p:sp>
          <p:nvSpPr>
            <p:cNvPr id="10" name="Rectangle 9"/>
            <p:cNvSpPr/>
            <p:nvPr/>
          </p:nvSpPr>
          <p:spPr>
            <a:xfrm>
              <a:off x="2971800" y="5257800"/>
              <a:ext cx="1981200" cy="1219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GastonLock</a:t>
              </a:r>
              <a:endParaRPr lang="en-US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3505200" y="5638800"/>
              <a:ext cx="1219200" cy="762000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Shared Data</a:t>
              </a:r>
              <a:endParaRPr lang="en-US" sz="1400" dirty="0"/>
            </a:p>
          </p:txBody>
        </p:sp>
      </p:grp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2447652" y="3200400"/>
            <a:ext cx="0" cy="776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2447652" y="3200400"/>
            <a:ext cx="3695093" cy="1611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90445" y="3184392"/>
            <a:ext cx="0" cy="776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 flipH="1">
            <a:off x="3095352" y="3184392"/>
            <a:ext cx="3695093" cy="1616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3434553"/>
            <a:ext cx="225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4. </a:t>
            </a:r>
            <a:r>
              <a:rPr lang="en-US" sz="1400" dirty="0" err="1" smtClean="0">
                <a:solidFill>
                  <a:schemeClr val="accent6"/>
                </a:solidFill>
              </a:rPr>
              <a:t>alphonse.bowBack</a:t>
            </a:r>
            <a:r>
              <a:rPr lang="en-US" sz="1400" dirty="0" smtClean="0">
                <a:solidFill>
                  <a:schemeClr val="accent6"/>
                </a:solidFill>
              </a:rPr>
              <a:t>(</a:t>
            </a:r>
            <a:r>
              <a:rPr lang="en-US" sz="1400" dirty="0" err="1" smtClean="0">
                <a:solidFill>
                  <a:schemeClr val="accent6"/>
                </a:solidFill>
              </a:rPr>
              <a:t>gaston</a:t>
            </a:r>
            <a:r>
              <a:rPr lang="en-US" sz="1400" dirty="0" smtClean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6944" y="3434554"/>
            <a:ext cx="2308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3. </a:t>
            </a:r>
            <a:r>
              <a:rPr lang="en-US" sz="1400" dirty="0" err="1" smtClean="0">
                <a:solidFill>
                  <a:schemeClr val="accent6"/>
                </a:solidFill>
              </a:rPr>
              <a:t>alphonse.bowBack</a:t>
            </a:r>
            <a:r>
              <a:rPr lang="en-US" sz="1400" dirty="0" smtClean="0">
                <a:solidFill>
                  <a:schemeClr val="accent6"/>
                </a:solidFill>
              </a:rPr>
              <a:t>(</a:t>
            </a:r>
            <a:r>
              <a:rPr lang="en-US" sz="1400" dirty="0" err="1" smtClean="0">
                <a:solidFill>
                  <a:schemeClr val="accent6"/>
                </a:solidFill>
              </a:rPr>
              <a:t>gaston</a:t>
            </a:r>
            <a:r>
              <a:rPr lang="en-US" sz="1400" dirty="0" smtClean="0">
                <a:solidFill>
                  <a:schemeClr val="accent6"/>
                </a:solidFill>
              </a:rPr>
              <a:t>) 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9582" y="3256042"/>
            <a:ext cx="1927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1. </a:t>
            </a:r>
            <a:r>
              <a:rPr lang="en-US" sz="1400" dirty="0" err="1" smtClean="0">
                <a:solidFill>
                  <a:schemeClr val="accent6"/>
                </a:solidFill>
              </a:rPr>
              <a:t>alphonse.bow</a:t>
            </a:r>
            <a:r>
              <a:rPr lang="en-US" sz="1400" dirty="0" smtClean="0">
                <a:solidFill>
                  <a:schemeClr val="accent6"/>
                </a:solidFill>
              </a:rPr>
              <a:t>(</a:t>
            </a:r>
            <a:r>
              <a:rPr lang="en-US" sz="1400" dirty="0" err="1" smtClean="0">
                <a:solidFill>
                  <a:schemeClr val="accent6"/>
                </a:solidFill>
              </a:rPr>
              <a:t>gaston</a:t>
            </a:r>
            <a:r>
              <a:rPr lang="en-US" sz="1400" dirty="0" smtClean="0">
                <a:solidFill>
                  <a:schemeClr val="accent6"/>
                </a:solidFill>
              </a:rPr>
              <a:t>)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0646" y="4811710"/>
            <a:ext cx="1919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/>
                </a:solidFill>
              </a:rPr>
              <a:t>2. </a:t>
            </a:r>
            <a:r>
              <a:rPr lang="en-US" sz="1400" dirty="0" err="1" smtClean="0">
                <a:solidFill>
                  <a:schemeClr val="accent6"/>
                </a:solidFill>
              </a:rPr>
              <a:t>gaston.bow</a:t>
            </a:r>
            <a:r>
              <a:rPr lang="en-US" sz="1400" dirty="0" smtClean="0">
                <a:solidFill>
                  <a:schemeClr val="accent6"/>
                </a:solidFill>
              </a:rPr>
              <a:t>(</a:t>
            </a:r>
            <a:r>
              <a:rPr lang="en-US" sz="1400" dirty="0" err="1" smtClean="0">
                <a:solidFill>
                  <a:schemeClr val="accent6"/>
                </a:solidFill>
              </a:rPr>
              <a:t>alphonse</a:t>
            </a:r>
            <a:r>
              <a:rPr lang="en-US" sz="1400" dirty="0" smtClean="0">
                <a:solidFill>
                  <a:schemeClr val="accent6"/>
                </a:solidFill>
              </a:rPr>
              <a:t>)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 the number of synchronized blocks</a:t>
            </a:r>
          </a:p>
          <a:p>
            <a:r>
              <a:rPr lang="en-US" dirty="0" smtClean="0"/>
              <a:t>Reduce the size of synchronized blocks</a:t>
            </a:r>
          </a:p>
          <a:p>
            <a:r>
              <a:rPr lang="en-US" dirty="0" smtClean="0"/>
              <a:t>Make sure that locks are gained in the same order</a:t>
            </a:r>
            <a:endParaRPr lang="en-US" dirty="0"/>
          </a:p>
        </p:txBody>
      </p:sp>
      <p:pic>
        <p:nvPicPr>
          <p:cNvPr id="1027" name="Picture 3" descr="C:\Users\jarcher\AppData\Local\Microsoft\Windows\Temporary Internet Files\Content.IE5\SYDGGIAR\nicubunu-Loc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14800"/>
            <a:ext cx="1805496" cy="234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locks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59436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43297"/>
            <a:ext cx="58674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6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locks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6705600" cy="3917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05000"/>
            <a:ext cx="3153215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543800" y="3276600"/>
            <a:ext cx="14430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Each object</a:t>
            </a:r>
          </a:p>
          <a:p>
            <a:r>
              <a:rPr lang="en-US" dirty="0" smtClean="0"/>
              <a:t>has what the </a:t>
            </a:r>
          </a:p>
          <a:p>
            <a:r>
              <a:rPr lang="en-US" dirty="0" smtClean="0"/>
              <a:t>other needs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315200" y="25146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239000" y="2743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8521" y="1725459"/>
            <a:ext cx="14498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One thread</a:t>
            </a:r>
          </a:p>
          <a:p>
            <a:r>
              <a:rPr lang="en-US" dirty="0" smtClean="0"/>
              <a:t>was successful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4728341" y="2048625"/>
            <a:ext cx="8342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8340" y="2052016"/>
            <a:ext cx="834260" cy="233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400" dirty="0"/>
              <a:t>No </a:t>
            </a:r>
            <a:r>
              <a:rPr lang="en-US" sz="2400" dirty="0">
                <a:solidFill>
                  <a:schemeClr val="accent4"/>
                </a:solidFill>
              </a:rPr>
              <a:t>context switches</a:t>
            </a:r>
            <a:r>
              <a:rPr lang="en-US" sz="2400" dirty="0"/>
              <a:t> (no </a:t>
            </a:r>
            <a:r>
              <a:rPr lang="en-US" sz="2400" dirty="0">
                <a:solidFill>
                  <a:schemeClr val="accent4"/>
                </a:solidFill>
              </a:rPr>
              <a:t>interrupts</a:t>
            </a:r>
            <a:r>
              <a:rPr lang="en-US" sz="2400" dirty="0"/>
              <a:t>)</a:t>
            </a:r>
          </a:p>
          <a:p>
            <a:r>
              <a:rPr lang="en-US" sz="2400" dirty="0"/>
              <a:t>A thread is responsible for releasing control of the CPU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Each thread is given a </a:t>
            </a:r>
            <a:r>
              <a:rPr lang="en-US" sz="2400" dirty="0">
                <a:solidFill>
                  <a:schemeClr val="accent4"/>
                </a:solidFill>
              </a:rPr>
              <a:t>time slice (quantum) </a:t>
            </a:r>
            <a:r>
              <a:rPr lang="en-US" sz="2400" dirty="0"/>
              <a:t>on the CPU</a:t>
            </a:r>
          </a:p>
          <a:p>
            <a:r>
              <a:rPr lang="en-US" sz="2400" dirty="0"/>
              <a:t>Determines when a time slice has elapsed and a context shift should occur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Cooperative Scheduler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Preemptive Scheduler</a:t>
            </a:r>
          </a:p>
        </p:txBody>
      </p:sp>
      <p:pic>
        <p:nvPicPr>
          <p:cNvPr id="7" name="Picture 2" descr="C:\Users\jarcher\AppData\Local\Microsoft\Windows\Temporary Internet Files\Content.IE5\75YOTDHB\Singapore_Road_Signs_-_Warning_Sign_-_Danger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38813"/>
            <a:ext cx="1648569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38813"/>
            <a:ext cx="2133785" cy="1603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0799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</a:rPr>
              <a:t>Encapsulation</a:t>
            </a:r>
          </a:p>
          <a:p>
            <a:pPr lvl="1"/>
            <a:r>
              <a:rPr lang="en-US" sz="2400" dirty="0" smtClean="0"/>
              <a:t>Inaccessible data is harder to share among threads</a:t>
            </a:r>
          </a:p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2"/>
                </a:solidFill>
              </a:rPr>
              <a:t>immutable classes</a:t>
            </a:r>
          </a:p>
          <a:p>
            <a:pPr lvl="1"/>
            <a:r>
              <a:rPr lang="en-US" sz="2400" dirty="0" smtClean="0"/>
              <a:t>Immutable objects cannot change after instantiation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3800"/>
            <a:ext cx="3911918" cy="280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419600"/>
            <a:ext cx="2181530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5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2"/>
                </a:solidFill>
              </a:rPr>
              <a:t>thread-safe types </a:t>
            </a:r>
            <a:r>
              <a:rPr lang="en-US" sz="2800" dirty="0" smtClean="0"/>
              <a:t>from </a:t>
            </a:r>
            <a:r>
              <a:rPr lang="en-US" sz="2800" dirty="0" err="1" smtClean="0">
                <a:solidFill>
                  <a:schemeClr val="accent2"/>
                </a:solidFill>
              </a:rPr>
              <a:t>java.util.concurrent.atomic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lvl="1"/>
            <a:r>
              <a:rPr lang="en-US" sz="2500" dirty="0" smtClean="0"/>
              <a:t>These types guarantee an update occurs atomically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(in one step, without interruption)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94339"/>
            <a:ext cx="3556635" cy="2755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200400"/>
            <a:ext cx="3919925" cy="3442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0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2"/>
                </a:solidFill>
              </a:rPr>
              <a:t>wrapper classes</a:t>
            </a:r>
          </a:p>
          <a:p>
            <a:pPr lvl="1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Collections.synchronizedList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(list) </a:t>
            </a:r>
            <a:r>
              <a:rPr lang="en-US" sz="2400" dirty="0" smtClean="0"/>
              <a:t>will create a new thread-safe list object</a:t>
            </a:r>
          </a:p>
          <a:p>
            <a:pPr lvl="1"/>
            <a:r>
              <a:rPr lang="en-US" sz="2400" dirty="0" smtClean="0"/>
              <a:t>Similarly,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Collections.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synchronizedMap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Collections.synchronizedSet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sz="2400" dirty="0" smtClean="0"/>
              <a:t>will create Map and Set variants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191000"/>
            <a:ext cx="41910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9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producer/consumer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 and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producer/consumer pattern </a:t>
            </a:r>
            <a:r>
              <a:rPr lang="en-US" dirty="0" smtClean="0"/>
              <a:t>is a well known solution for managing:</a:t>
            </a:r>
          </a:p>
          <a:p>
            <a:pPr lvl="1"/>
            <a:r>
              <a:rPr lang="en-US" dirty="0" smtClean="0"/>
              <a:t>A queue of data</a:t>
            </a:r>
          </a:p>
          <a:p>
            <a:pPr lvl="1"/>
            <a:r>
              <a:rPr lang="en-US" dirty="0" smtClean="0"/>
              <a:t>Producer threads generate data items on the queue</a:t>
            </a:r>
          </a:p>
          <a:p>
            <a:pPr lvl="1"/>
            <a:r>
              <a:rPr lang="en-US" dirty="0" smtClean="0"/>
              <a:t>Consumer threads remove data items from the queue (for processing)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53826"/>
              </p:ext>
            </p:extLst>
          </p:nvPr>
        </p:nvGraphicFramePr>
        <p:xfrm>
          <a:off x="2971800" y="5181600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5638800"/>
            <a:ext cx="13147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38200" y="4572000"/>
            <a:ext cx="2173941" cy="1291807"/>
            <a:chOff x="838200" y="4572000"/>
            <a:chExt cx="2173941" cy="1291807"/>
          </a:xfrm>
        </p:grpSpPr>
        <p:sp>
          <p:nvSpPr>
            <p:cNvPr id="6" name="Flowchart: Process 5"/>
            <p:cNvSpPr/>
            <p:nvPr/>
          </p:nvSpPr>
          <p:spPr>
            <a:xfrm>
              <a:off x="838200" y="4648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143000" y="5029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524000" y="5406607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05963" y="4855701"/>
              <a:ext cx="1406178" cy="269549"/>
            </a:xfrm>
            <a:custGeom>
              <a:avLst/>
              <a:gdLst>
                <a:gd name="connsiteX0" fmla="*/ 0 w 1406178"/>
                <a:gd name="connsiteY0" fmla="*/ 23660 h 269549"/>
                <a:gd name="connsiteX1" fmla="*/ 929768 w 1406178"/>
                <a:gd name="connsiteY1" fmla="*/ 23660 h 269549"/>
                <a:gd name="connsiteX2" fmla="*/ 1406178 w 1406178"/>
                <a:gd name="connsiteY2" fmla="*/ 269549 h 26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178" h="269549">
                  <a:moveTo>
                    <a:pt x="0" y="23660"/>
                  </a:moveTo>
                  <a:cubicBezTo>
                    <a:pt x="347702" y="3169"/>
                    <a:pt x="695405" y="-17322"/>
                    <a:pt x="929768" y="23660"/>
                  </a:cubicBezTo>
                  <a:cubicBezTo>
                    <a:pt x="1164131" y="64642"/>
                    <a:pt x="1285154" y="167095"/>
                    <a:pt x="1406178" y="269549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7" idx="3"/>
            </p:cNvCxnSpPr>
            <p:nvPr/>
          </p:nvCxnSpPr>
          <p:spPr>
            <a:xfrm>
              <a:off x="1905000" y="52578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2312894" y="5593976"/>
              <a:ext cx="691563" cy="120845"/>
            </a:xfrm>
            <a:custGeom>
              <a:avLst/>
              <a:gdLst>
                <a:gd name="connsiteX0" fmla="*/ 0 w 691563"/>
                <a:gd name="connsiteY0" fmla="*/ 92209 h 120845"/>
                <a:gd name="connsiteX1" fmla="*/ 499462 w 691563"/>
                <a:gd name="connsiteY1" fmla="*/ 115261 h 120845"/>
                <a:gd name="connsiteX2" fmla="*/ 691563 w 691563"/>
                <a:gd name="connsiteY2" fmla="*/ 0 h 12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563" h="120845">
                  <a:moveTo>
                    <a:pt x="0" y="92209"/>
                  </a:moveTo>
                  <a:cubicBezTo>
                    <a:pt x="192101" y="111419"/>
                    <a:pt x="384202" y="130629"/>
                    <a:pt x="499462" y="115261"/>
                  </a:cubicBezTo>
                  <a:cubicBezTo>
                    <a:pt x="614722" y="99893"/>
                    <a:pt x="653142" y="49946"/>
                    <a:pt x="691563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5000" y="4572000"/>
              <a:ext cx="957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Create items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65261" y="4424535"/>
            <a:ext cx="2540539" cy="1363072"/>
            <a:chOff x="5765261" y="4424535"/>
            <a:chExt cx="2540539" cy="1363072"/>
          </a:xfrm>
        </p:grpSpPr>
        <p:sp>
          <p:nvSpPr>
            <p:cNvPr id="9" name="Flowchart: Process 8"/>
            <p:cNvSpPr/>
            <p:nvPr/>
          </p:nvSpPr>
          <p:spPr>
            <a:xfrm>
              <a:off x="6781800" y="4572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086600" y="4953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7467600" y="5330407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16383" y="4759348"/>
              <a:ext cx="560935" cy="419691"/>
            </a:xfrm>
            <a:custGeom>
              <a:avLst/>
              <a:gdLst>
                <a:gd name="connsiteX0" fmla="*/ 0 w 560935"/>
                <a:gd name="connsiteY0" fmla="*/ 419691 h 419691"/>
                <a:gd name="connsiteX1" fmla="*/ 222837 w 560935"/>
                <a:gd name="connsiteY1" fmla="*/ 50857 h 419691"/>
                <a:gd name="connsiteX2" fmla="*/ 560935 w 560935"/>
                <a:gd name="connsiteY2" fmla="*/ 12437 h 4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935" h="419691">
                  <a:moveTo>
                    <a:pt x="0" y="419691"/>
                  </a:moveTo>
                  <a:cubicBezTo>
                    <a:pt x="64674" y="269212"/>
                    <a:pt x="129348" y="118733"/>
                    <a:pt x="222837" y="50857"/>
                  </a:cubicBezTo>
                  <a:cubicBezTo>
                    <a:pt x="316326" y="-17019"/>
                    <a:pt x="438630" y="-2291"/>
                    <a:pt x="560935" y="12437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243918" y="5266124"/>
              <a:ext cx="842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6239435" y="5440296"/>
              <a:ext cx="1221762" cy="271274"/>
            </a:xfrm>
            <a:custGeom>
              <a:avLst/>
              <a:gdLst>
                <a:gd name="connsiteX0" fmla="*/ 0 w 1221762"/>
                <a:gd name="connsiteY0" fmla="*/ 0 h 271274"/>
                <a:gd name="connsiteX1" fmla="*/ 614723 w 1221762"/>
                <a:gd name="connsiteY1" fmla="*/ 261257 h 271274"/>
                <a:gd name="connsiteX2" fmla="*/ 1221762 w 1221762"/>
                <a:gd name="connsiteY2" fmla="*/ 192101 h 27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762" h="271274">
                  <a:moveTo>
                    <a:pt x="0" y="0"/>
                  </a:moveTo>
                  <a:cubicBezTo>
                    <a:pt x="205548" y="114620"/>
                    <a:pt x="411096" y="229240"/>
                    <a:pt x="614723" y="261257"/>
                  </a:cubicBezTo>
                  <a:cubicBezTo>
                    <a:pt x="818350" y="293274"/>
                    <a:pt x="1020056" y="242687"/>
                    <a:pt x="1221762" y="192101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5261" y="4424535"/>
              <a:ext cx="973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 items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3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03500"/>
              </p:ext>
            </p:extLst>
          </p:nvPr>
        </p:nvGraphicFramePr>
        <p:xfrm>
          <a:off x="3660481" y="3647995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130896"/>
            <a:ext cx="20954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Online Order Queue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6881" y="3038395"/>
            <a:ext cx="2173941" cy="1291807"/>
            <a:chOff x="838200" y="4572000"/>
            <a:chExt cx="2173941" cy="1291807"/>
          </a:xfrm>
        </p:grpSpPr>
        <p:sp>
          <p:nvSpPr>
            <p:cNvPr id="7" name="Flowchart: Process 6"/>
            <p:cNvSpPr/>
            <p:nvPr/>
          </p:nvSpPr>
          <p:spPr>
            <a:xfrm>
              <a:off x="838200" y="4648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143000" y="5029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1524000" y="5406607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605963" y="4855701"/>
              <a:ext cx="1406178" cy="269549"/>
            </a:xfrm>
            <a:custGeom>
              <a:avLst/>
              <a:gdLst>
                <a:gd name="connsiteX0" fmla="*/ 0 w 1406178"/>
                <a:gd name="connsiteY0" fmla="*/ 23660 h 269549"/>
                <a:gd name="connsiteX1" fmla="*/ 929768 w 1406178"/>
                <a:gd name="connsiteY1" fmla="*/ 23660 h 269549"/>
                <a:gd name="connsiteX2" fmla="*/ 1406178 w 1406178"/>
                <a:gd name="connsiteY2" fmla="*/ 269549 h 26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178" h="269549">
                  <a:moveTo>
                    <a:pt x="0" y="23660"/>
                  </a:moveTo>
                  <a:cubicBezTo>
                    <a:pt x="347702" y="3169"/>
                    <a:pt x="695405" y="-17322"/>
                    <a:pt x="929768" y="23660"/>
                  </a:cubicBezTo>
                  <a:cubicBezTo>
                    <a:pt x="1164131" y="64642"/>
                    <a:pt x="1285154" y="167095"/>
                    <a:pt x="1406178" y="269549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1905000" y="52578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312894" y="5593976"/>
              <a:ext cx="691563" cy="120845"/>
            </a:xfrm>
            <a:custGeom>
              <a:avLst/>
              <a:gdLst>
                <a:gd name="connsiteX0" fmla="*/ 0 w 691563"/>
                <a:gd name="connsiteY0" fmla="*/ 92209 h 120845"/>
                <a:gd name="connsiteX1" fmla="*/ 499462 w 691563"/>
                <a:gd name="connsiteY1" fmla="*/ 115261 h 120845"/>
                <a:gd name="connsiteX2" fmla="*/ 691563 w 691563"/>
                <a:gd name="connsiteY2" fmla="*/ 0 h 12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563" h="120845">
                  <a:moveTo>
                    <a:pt x="0" y="92209"/>
                  </a:moveTo>
                  <a:cubicBezTo>
                    <a:pt x="192101" y="111419"/>
                    <a:pt x="384202" y="130629"/>
                    <a:pt x="499462" y="115261"/>
                  </a:cubicBezTo>
                  <a:cubicBezTo>
                    <a:pt x="614722" y="99893"/>
                    <a:pt x="653142" y="49946"/>
                    <a:pt x="691563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5000" y="4572000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Place orders</a:t>
              </a:r>
              <a:endParaRPr lang="en-US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18816" y="4953000"/>
            <a:ext cx="211904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Register customer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line items</a:t>
            </a:r>
          </a:p>
          <a:p>
            <a:pPr marL="342900" indent="-342900">
              <a:buAutoNum type="arabicPeriod"/>
            </a:pPr>
            <a:r>
              <a:rPr lang="en-US" dirty="0" smtClean="0"/>
              <a:t>Verify addresses</a:t>
            </a:r>
          </a:p>
          <a:p>
            <a:pPr marL="342900" indent="-342900">
              <a:buAutoNum type="arabicPeriod"/>
            </a:pPr>
            <a:r>
              <a:rPr lang="en-US" dirty="0" smtClean="0"/>
              <a:t>Verify funds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18816" y="4330202"/>
            <a:ext cx="793865" cy="6227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74681" y="4315562"/>
            <a:ext cx="563177" cy="637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3810000" y="3718912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1" name="Cloud 20"/>
          <p:cNvSpPr/>
          <p:nvPr/>
        </p:nvSpPr>
        <p:spPr>
          <a:xfrm>
            <a:off x="4495800" y="3718912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2" name="Cloud 21"/>
          <p:cNvSpPr/>
          <p:nvPr/>
        </p:nvSpPr>
        <p:spPr>
          <a:xfrm>
            <a:off x="5162522" y="3731558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3" name="Cloud Callout 22"/>
          <p:cNvSpPr/>
          <p:nvPr/>
        </p:nvSpPr>
        <p:spPr>
          <a:xfrm>
            <a:off x="5467322" y="1828800"/>
            <a:ext cx="1466878" cy="9906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Should our queue be fixed size?</a:t>
            </a:r>
            <a:endParaRPr lang="en-US" sz="1400" dirty="0"/>
          </a:p>
        </p:txBody>
      </p:sp>
      <p:sp>
        <p:nvSpPr>
          <p:cNvPr id="24" name="Cloud Callout 23"/>
          <p:cNvSpPr/>
          <p:nvPr/>
        </p:nvSpPr>
        <p:spPr>
          <a:xfrm>
            <a:off x="7285104" y="3158707"/>
            <a:ext cx="1600200" cy="1171495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happens if we have no consumers?</a:t>
            </a:r>
            <a:endParaRPr lang="en-US" sz="1400" dirty="0"/>
          </a:p>
        </p:txBody>
      </p:sp>
      <p:sp>
        <p:nvSpPr>
          <p:cNvPr id="25" name="Cloud Callout 24"/>
          <p:cNvSpPr/>
          <p:nvPr/>
        </p:nvSpPr>
        <p:spPr>
          <a:xfrm>
            <a:off x="5467322" y="5029200"/>
            <a:ext cx="2000278" cy="1371600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Does the speed of each producer affect our problem?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16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4" grpId="0" animBg="1"/>
      <p:bldP spid="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10629"/>
              </p:ext>
            </p:extLst>
          </p:nvPr>
        </p:nvGraphicFramePr>
        <p:xfrm>
          <a:off x="3012141" y="3821668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2741" y="4278868"/>
            <a:ext cx="13147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8541" y="3212068"/>
            <a:ext cx="2173941" cy="1291807"/>
            <a:chOff x="838200" y="4572000"/>
            <a:chExt cx="2173941" cy="1291807"/>
          </a:xfrm>
        </p:grpSpPr>
        <p:sp>
          <p:nvSpPr>
            <p:cNvPr id="7" name="Flowchart: Process 6"/>
            <p:cNvSpPr/>
            <p:nvPr/>
          </p:nvSpPr>
          <p:spPr>
            <a:xfrm>
              <a:off x="838200" y="4648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143000" y="5029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1524000" y="5406607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605963" y="4855701"/>
              <a:ext cx="1406178" cy="269549"/>
            </a:xfrm>
            <a:custGeom>
              <a:avLst/>
              <a:gdLst>
                <a:gd name="connsiteX0" fmla="*/ 0 w 1406178"/>
                <a:gd name="connsiteY0" fmla="*/ 23660 h 269549"/>
                <a:gd name="connsiteX1" fmla="*/ 929768 w 1406178"/>
                <a:gd name="connsiteY1" fmla="*/ 23660 h 269549"/>
                <a:gd name="connsiteX2" fmla="*/ 1406178 w 1406178"/>
                <a:gd name="connsiteY2" fmla="*/ 269549 h 26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178" h="269549">
                  <a:moveTo>
                    <a:pt x="0" y="23660"/>
                  </a:moveTo>
                  <a:cubicBezTo>
                    <a:pt x="347702" y="3169"/>
                    <a:pt x="695405" y="-17322"/>
                    <a:pt x="929768" y="23660"/>
                  </a:cubicBezTo>
                  <a:cubicBezTo>
                    <a:pt x="1164131" y="64642"/>
                    <a:pt x="1285154" y="167095"/>
                    <a:pt x="1406178" y="269549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1905000" y="52578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312894" y="5593976"/>
              <a:ext cx="691563" cy="120845"/>
            </a:xfrm>
            <a:custGeom>
              <a:avLst/>
              <a:gdLst>
                <a:gd name="connsiteX0" fmla="*/ 0 w 691563"/>
                <a:gd name="connsiteY0" fmla="*/ 92209 h 120845"/>
                <a:gd name="connsiteX1" fmla="*/ 499462 w 691563"/>
                <a:gd name="connsiteY1" fmla="*/ 115261 h 120845"/>
                <a:gd name="connsiteX2" fmla="*/ 691563 w 691563"/>
                <a:gd name="connsiteY2" fmla="*/ 0 h 12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563" h="120845">
                  <a:moveTo>
                    <a:pt x="0" y="92209"/>
                  </a:moveTo>
                  <a:cubicBezTo>
                    <a:pt x="192101" y="111419"/>
                    <a:pt x="384202" y="130629"/>
                    <a:pt x="499462" y="115261"/>
                  </a:cubicBezTo>
                  <a:cubicBezTo>
                    <a:pt x="614722" y="99893"/>
                    <a:pt x="653142" y="49946"/>
                    <a:pt x="691563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5000" y="4572000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Place orders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05602" y="3064603"/>
            <a:ext cx="2540539" cy="1363072"/>
            <a:chOff x="5765261" y="4424535"/>
            <a:chExt cx="2540539" cy="1363072"/>
          </a:xfrm>
        </p:grpSpPr>
        <p:sp>
          <p:nvSpPr>
            <p:cNvPr id="15" name="Flowchart: Process 14"/>
            <p:cNvSpPr/>
            <p:nvPr/>
          </p:nvSpPr>
          <p:spPr>
            <a:xfrm>
              <a:off x="6781800" y="4572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7086600" y="4953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7467600" y="5330407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16383" y="4759348"/>
              <a:ext cx="560935" cy="419691"/>
            </a:xfrm>
            <a:custGeom>
              <a:avLst/>
              <a:gdLst>
                <a:gd name="connsiteX0" fmla="*/ 0 w 560935"/>
                <a:gd name="connsiteY0" fmla="*/ 419691 h 419691"/>
                <a:gd name="connsiteX1" fmla="*/ 222837 w 560935"/>
                <a:gd name="connsiteY1" fmla="*/ 50857 h 419691"/>
                <a:gd name="connsiteX2" fmla="*/ 560935 w 560935"/>
                <a:gd name="connsiteY2" fmla="*/ 12437 h 4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935" h="419691">
                  <a:moveTo>
                    <a:pt x="0" y="419691"/>
                  </a:moveTo>
                  <a:cubicBezTo>
                    <a:pt x="64674" y="269212"/>
                    <a:pt x="129348" y="118733"/>
                    <a:pt x="222837" y="50857"/>
                  </a:cubicBezTo>
                  <a:cubicBezTo>
                    <a:pt x="316326" y="-17019"/>
                    <a:pt x="438630" y="-2291"/>
                    <a:pt x="560935" y="12437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243918" y="5266124"/>
              <a:ext cx="842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6239435" y="5440296"/>
              <a:ext cx="1221762" cy="271274"/>
            </a:xfrm>
            <a:custGeom>
              <a:avLst/>
              <a:gdLst>
                <a:gd name="connsiteX0" fmla="*/ 0 w 1221762"/>
                <a:gd name="connsiteY0" fmla="*/ 0 h 271274"/>
                <a:gd name="connsiteX1" fmla="*/ 614723 w 1221762"/>
                <a:gd name="connsiteY1" fmla="*/ 261257 h 271274"/>
                <a:gd name="connsiteX2" fmla="*/ 1221762 w 1221762"/>
                <a:gd name="connsiteY2" fmla="*/ 192101 h 27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762" h="271274">
                  <a:moveTo>
                    <a:pt x="0" y="0"/>
                  </a:moveTo>
                  <a:cubicBezTo>
                    <a:pt x="205548" y="114620"/>
                    <a:pt x="411096" y="229240"/>
                    <a:pt x="614723" y="261257"/>
                  </a:cubicBezTo>
                  <a:cubicBezTo>
                    <a:pt x="818350" y="293274"/>
                    <a:pt x="1020056" y="242687"/>
                    <a:pt x="1221762" y="192101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65261" y="4424535"/>
              <a:ext cx="9396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Fulfill orders</a:t>
              </a:r>
              <a:endParaRPr lang="en-US" sz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45283" y="4975556"/>
            <a:ext cx="211904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Notify customer</a:t>
            </a:r>
          </a:p>
          <a:p>
            <a:pPr marL="342900" indent="-342900">
              <a:buAutoNum type="arabicPeriod"/>
            </a:pPr>
            <a:r>
              <a:rPr lang="en-US" dirty="0" smtClean="0"/>
              <a:t>Generate receipt</a:t>
            </a:r>
          </a:p>
          <a:p>
            <a:pPr marL="342900" indent="-342900">
              <a:buAutoNum type="arabicPeriod"/>
            </a:pPr>
            <a:r>
              <a:rPr lang="en-US" dirty="0" smtClean="0"/>
              <a:t>Box items</a:t>
            </a:r>
          </a:p>
          <a:p>
            <a:pPr marL="342900" indent="-342900">
              <a:buAutoNum type="arabicPeriod"/>
            </a:pPr>
            <a:r>
              <a:rPr lang="en-US" dirty="0" smtClean="0"/>
              <a:t>Ship items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745284" y="4427675"/>
            <a:ext cx="762657" cy="547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46141" y="4427675"/>
            <a:ext cx="518184" cy="547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3200400" y="3889365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32" name="Cloud 31"/>
          <p:cNvSpPr/>
          <p:nvPr/>
        </p:nvSpPr>
        <p:spPr>
          <a:xfrm>
            <a:off x="3810000" y="3878159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33" name="Cloud 32"/>
          <p:cNvSpPr/>
          <p:nvPr/>
        </p:nvSpPr>
        <p:spPr>
          <a:xfrm>
            <a:off x="4507733" y="3889365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7636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Scenario #1: </a:t>
            </a:r>
            <a:r>
              <a:rPr lang="en-US" sz="2400" dirty="0"/>
              <a:t>The </a:t>
            </a:r>
            <a:r>
              <a:rPr lang="en-US" sz="2400" dirty="0">
                <a:solidFill>
                  <a:schemeClr val="accent2"/>
                </a:solidFill>
              </a:rPr>
              <a:t>producer</a:t>
            </a:r>
            <a:r>
              <a:rPr lang="en-US" sz="2400" dirty="0"/>
              <a:t> threads are quicker than </a:t>
            </a:r>
            <a:r>
              <a:rPr lang="en-US" sz="2400" dirty="0">
                <a:solidFill>
                  <a:schemeClr val="accent2"/>
                </a:solidFill>
              </a:rPr>
              <a:t>consumer</a:t>
            </a:r>
            <a:r>
              <a:rPr lang="en-US" sz="2400" dirty="0"/>
              <a:t> threads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 will use up too much memory as the queue grows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bounded queue will become full</a:t>
            </a:r>
          </a:p>
          <a:p>
            <a:pPr lvl="1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/>
              <a:t>Scenario #2: The </a:t>
            </a:r>
            <a:r>
              <a:rPr lang="en-US" sz="2400" dirty="0">
                <a:solidFill>
                  <a:schemeClr val="accent2"/>
                </a:solidFill>
              </a:rPr>
              <a:t>consumer</a:t>
            </a:r>
            <a:r>
              <a:rPr lang="en-US" sz="2400" dirty="0"/>
              <a:t> threads are quicker than </a:t>
            </a:r>
            <a:r>
              <a:rPr lang="en-US" sz="2400" dirty="0">
                <a:solidFill>
                  <a:schemeClr val="accent2"/>
                </a:solidFill>
              </a:rPr>
              <a:t>producer</a:t>
            </a:r>
            <a:r>
              <a:rPr lang="en-US" sz="2400" dirty="0"/>
              <a:t> threads.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Our queue will become empty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0620"/>
              </p:ext>
            </p:extLst>
          </p:nvPr>
        </p:nvGraphicFramePr>
        <p:xfrm>
          <a:off x="3028149" y="3610839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199349" y="3420688"/>
            <a:ext cx="1828800" cy="571491"/>
            <a:chOff x="1199349" y="3251004"/>
            <a:chExt cx="1828800" cy="571491"/>
          </a:xfrm>
        </p:grpSpPr>
        <p:sp>
          <p:nvSpPr>
            <p:cNvPr id="8" name="Flowchart: Process 7"/>
            <p:cNvSpPr/>
            <p:nvPr/>
          </p:nvSpPr>
          <p:spPr>
            <a:xfrm>
              <a:off x="1199349" y="3365295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1961349" y="3593895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19298" y="3251004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Place orders</a:t>
              </a:r>
              <a:endParaRPr lang="en-US" sz="1200" dirty="0"/>
            </a:p>
          </p:txBody>
        </p:sp>
      </p:grpSp>
      <p:sp>
        <p:nvSpPr>
          <p:cNvPr id="14" name="Cloud 13"/>
          <p:cNvSpPr/>
          <p:nvPr/>
        </p:nvSpPr>
        <p:spPr>
          <a:xfrm>
            <a:off x="3237539" y="3660636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15" name="Cloud 14"/>
          <p:cNvSpPr/>
          <p:nvPr/>
        </p:nvSpPr>
        <p:spPr>
          <a:xfrm>
            <a:off x="3903488" y="3660636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16" name="Cloud 15"/>
          <p:cNvSpPr/>
          <p:nvPr/>
        </p:nvSpPr>
        <p:spPr>
          <a:xfrm>
            <a:off x="4560880" y="3673754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17" name="Cloud 16"/>
          <p:cNvSpPr/>
          <p:nvPr/>
        </p:nvSpPr>
        <p:spPr>
          <a:xfrm>
            <a:off x="5218272" y="3654996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18" name="Cloud 17"/>
          <p:cNvSpPr/>
          <p:nvPr/>
        </p:nvSpPr>
        <p:spPr>
          <a:xfrm>
            <a:off x="5828339" y="3647518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19" name="TextBox 18"/>
          <p:cNvSpPr txBox="1"/>
          <p:nvPr/>
        </p:nvSpPr>
        <p:spPr>
          <a:xfrm>
            <a:off x="5641888" y="323602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Full!</a:t>
            </a:r>
            <a:endParaRPr lang="en-US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87985"/>
              </p:ext>
            </p:extLst>
          </p:nvPr>
        </p:nvGraphicFramePr>
        <p:xfrm>
          <a:off x="1219200" y="5858853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Flowchart: Process 22"/>
          <p:cNvSpPr/>
          <p:nvPr/>
        </p:nvSpPr>
        <p:spPr>
          <a:xfrm>
            <a:off x="5582451" y="5815673"/>
            <a:ext cx="762000" cy="45720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Consumer</a:t>
            </a:r>
          </a:p>
          <a:p>
            <a:pPr algn="ctr"/>
            <a:r>
              <a:rPr lang="en-US" sz="1100" dirty="0" smtClean="0"/>
              <a:t>Thread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>
            <a:off x="4495800" y="6044273"/>
            <a:ext cx="10866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60880" y="567897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Fulfill orders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34451" y="548097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Empty!</a:t>
            </a:r>
            <a:endParaRPr lang="en-US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3" grpId="0" animBg="1"/>
      <p:bldP spid="25" grpId="0"/>
      <p:bldP spid="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wait() and notify()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Java object can act as message-passing monitor</a:t>
            </a:r>
          </a:p>
          <a:p>
            <a:pPr lvl="1"/>
            <a:r>
              <a:rPr lang="en-US" dirty="0" smtClean="0"/>
              <a:t>To delay execution (wait) until a message is passed to an object, call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wait() </a:t>
            </a:r>
            <a:r>
              <a:rPr lang="en-US" dirty="0" smtClean="0"/>
              <a:t>on the object</a:t>
            </a:r>
          </a:p>
          <a:p>
            <a:pPr lvl="1"/>
            <a:r>
              <a:rPr lang="en-US" dirty="0" smtClean="0"/>
              <a:t>To enable execution on delayed threads, call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notify() </a:t>
            </a:r>
            <a:r>
              <a:rPr lang="en-US" dirty="0" smtClean="0"/>
              <a:t>on the associated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and 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a single processor all operations are interleaved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On a multi-core processor operations can run in parallel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2285999"/>
            <a:ext cx="4190999" cy="1685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30" y="5105400"/>
            <a:ext cx="2173935" cy="1342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2753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763188" y="2963479"/>
            <a:ext cx="762000" cy="45720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9" name="Cloud 8"/>
          <p:cNvSpPr/>
          <p:nvPr/>
        </p:nvSpPr>
        <p:spPr>
          <a:xfrm>
            <a:off x="2849839" y="2711668"/>
            <a:ext cx="1143000" cy="960821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Working</a:t>
            </a:r>
            <a:endParaRPr lang="en-US" sz="800" dirty="0"/>
          </a:p>
        </p:txBody>
      </p:sp>
      <p:sp>
        <p:nvSpPr>
          <p:cNvPr id="10" name="Flowchart: Process 9"/>
          <p:cNvSpPr/>
          <p:nvPr/>
        </p:nvSpPr>
        <p:spPr>
          <a:xfrm>
            <a:off x="4145239" y="4305300"/>
            <a:ext cx="1295400" cy="114300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</a:p>
          <a:p>
            <a:pPr algn="ctr"/>
            <a:r>
              <a:rPr lang="en-US" dirty="0" smtClean="0"/>
              <a:t>(lock)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328078" y="2929865"/>
            <a:ext cx="762000" cy="45720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2525188" y="3192079"/>
            <a:ext cx="328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99882" y="3158465"/>
            <a:ext cx="328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90078" y="3170955"/>
            <a:ext cx="328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02439" y="2799060"/>
            <a:ext cx="545098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zzz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7043" y="3467100"/>
            <a:ext cx="511035" cy="8382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4643" y="3868719"/>
            <a:ext cx="770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wait()</a:t>
            </a:r>
            <a:endParaRPr lang="en-US" sz="1400" dirty="0"/>
          </a:p>
        </p:txBody>
      </p:sp>
      <p:sp>
        <p:nvSpPr>
          <p:cNvPr id="20" name="Cloud 19"/>
          <p:cNvSpPr/>
          <p:nvPr/>
        </p:nvSpPr>
        <p:spPr>
          <a:xfrm>
            <a:off x="5438124" y="2711667"/>
            <a:ext cx="1143000" cy="960821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Working</a:t>
            </a:r>
            <a:endParaRPr lang="en-US" sz="800" dirty="0"/>
          </a:p>
        </p:txBody>
      </p:sp>
      <p:sp>
        <p:nvSpPr>
          <p:cNvPr id="21" name="Flowchart: Process 20"/>
          <p:cNvSpPr/>
          <p:nvPr/>
        </p:nvSpPr>
        <p:spPr>
          <a:xfrm>
            <a:off x="6736039" y="4648200"/>
            <a:ext cx="762000" cy="45720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21" idx="1"/>
            <a:endCxn id="10" idx="3"/>
          </p:cNvCxnSpPr>
          <p:nvPr/>
        </p:nvCxnSpPr>
        <p:spPr>
          <a:xfrm flipH="1">
            <a:off x="5440639" y="4876800"/>
            <a:ext cx="1295400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9533" y="4494310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notify()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440639" y="3672489"/>
            <a:ext cx="381000" cy="6328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9882" y="389795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respond to notify()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59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Reading and printing words from a file</a:t>
            </a:r>
          </a:p>
          <a:p>
            <a:r>
              <a:rPr lang="en-US" dirty="0" smtClean="0"/>
              <a:t>Producer: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reads words from file and adds them to a shared queue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2800"/>
            <a:ext cx="6798995" cy="3241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3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Consumer: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retrieves words from a shared queue and prints them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4433274" cy="352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5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Shared 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76400"/>
            <a:ext cx="4810260" cy="490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2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Driver and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4677545" cy="1946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86000"/>
            <a:ext cx="1190791" cy="390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5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we speed up our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en-US" dirty="0" smtClean="0"/>
              <a:t> to the queue with more producer threads?</a:t>
            </a:r>
          </a:p>
          <a:p>
            <a:r>
              <a:rPr lang="en-US" dirty="0" smtClean="0"/>
              <a:t>Can we speed up our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r>
              <a:rPr lang="en-US" dirty="0" smtClean="0"/>
              <a:t> from the queue with more consumer threads?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9446"/>
              </p:ext>
            </p:extLst>
          </p:nvPr>
        </p:nvGraphicFramePr>
        <p:xfrm>
          <a:off x="2971800" y="5001604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5458804"/>
            <a:ext cx="1059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Word List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4392004"/>
            <a:ext cx="2173941" cy="1291807"/>
            <a:chOff x="838200" y="4572000"/>
            <a:chExt cx="2173941" cy="1291807"/>
          </a:xfrm>
        </p:grpSpPr>
        <p:sp>
          <p:nvSpPr>
            <p:cNvPr id="7" name="Flowchart: Process 6"/>
            <p:cNvSpPr/>
            <p:nvPr/>
          </p:nvSpPr>
          <p:spPr>
            <a:xfrm>
              <a:off x="838200" y="4648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143000" y="5029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1524000" y="5406607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Producer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605963" y="4855701"/>
              <a:ext cx="1406178" cy="269549"/>
            </a:xfrm>
            <a:custGeom>
              <a:avLst/>
              <a:gdLst>
                <a:gd name="connsiteX0" fmla="*/ 0 w 1406178"/>
                <a:gd name="connsiteY0" fmla="*/ 23660 h 269549"/>
                <a:gd name="connsiteX1" fmla="*/ 929768 w 1406178"/>
                <a:gd name="connsiteY1" fmla="*/ 23660 h 269549"/>
                <a:gd name="connsiteX2" fmla="*/ 1406178 w 1406178"/>
                <a:gd name="connsiteY2" fmla="*/ 269549 h 26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178" h="269549">
                  <a:moveTo>
                    <a:pt x="0" y="23660"/>
                  </a:moveTo>
                  <a:cubicBezTo>
                    <a:pt x="347702" y="3169"/>
                    <a:pt x="695405" y="-17322"/>
                    <a:pt x="929768" y="23660"/>
                  </a:cubicBezTo>
                  <a:cubicBezTo>
                    <a:pt x="1164131" y="64642"/>
                    <a:pt x="1285154" y="167095"/>
                    <a:pt x="1406178" y="269549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1905000" y="52578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312894" y="5593976"/>
              <a:ext cx="691563" cy="120845"/>
            </a:xfrm>
            <a:custGeom>
              <a:avLst/>
              <a:gdLst>
                <a:gd name="connsiteX0" fmla="*/ 0 w 691563"/>
                <a:gd name="connsiteY0" fmla="*/ 92209 h 120845"/>
                <a:gd name="connsiteX1" fmla="*/ 499462 w 691563"/>
                <a:gd name="connsiteY1" fmla="*/ 115261 h 120845"/>
                <a:gd name="connsiteX2" fmla="*/ 691563 w 691563"/>
                <a:gd name="connsiteY2" fmla="*/ 0 h 12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563" h="120845">
                  <a:moveTo>
                    <a:pt x="0" y="92209"/>
                  </a:moveTo>
                  <a:cubicBezTo>
                    <a:pt x="192101" y="111419"/>
                    <a:pt x="384202" y="130629"/>
                    <a:pt x="499462" y="115261"/>
                  </a:cubicBezTo>
                  <a:cubicBezTo>
                    <a:pt x="614722" y="99893"/>
                    <a:pt x="653142" y="49946"/>
                    <a:pt x="691563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5000" y="4572000"/>
              <a:ext cx="741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Read file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65261" y="4244539"/>
            <a:ext cx="2540539" cy="1363072"/>
            <a:chOff x="5765261" y="4424535"/>
            <a:chExt cx="2540539" cy="1363072"/>
          </a:xfrm>
        </p:grpSpPr>
        <p:sp>
          <p:nvSpPr>
            <p:cNvPr id="15" name="Flowchart: Process 14"/>
            <p:cNvSpPr/>
            <p:nvPr/>
          </p:nvSpPr>
          <p:spPr>
            <a:xfrm>
              <a:off x="6781800" y="4572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7086600" y="4953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7467600" y="5330407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Thread</a:t>
              </a:r>
              <a:endParaRPr lang="en-US" sz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16383" y="4759348"/>
              <a:ext cx="560935" cy="419691"/>
            </a:xfrm>
            <a:custGeom>
              <a:avLst/>
              <a:gdLst>
                <a:gd name="connsiteX0" fmla="*/ 0 w 560935"/>
                <a:gd name="connsiteY0" fmla="*/ 419691 h 419691"/>
                <a:gd name="connsiteX1" fmla="*/ 222837 w 560935"/>
                <a:gd name="connsiteY1" fmla="*/ 50857 h 419691"/>
                <a:gd name="connsiteX2" fmla="*/ 560935 w 560935"/>
                <a:gd name="connsiteY2" fmla="*/ 12437 h 4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935" h="419691">
                  <a:moveTo>
                    <a:pt x="0" y="419691"/>
                  </a:moveTo>
                  <a:cubicBezTo>
                    <a:pt x="64674" y="269212"/>
                    <a:pt x="129348" y="118733"/>
                    <a:pt x="222837" y="50857"/>
                  </a:cubicBezTo>
                  <a:cubicBezTo>
                    <a:pt x="316326" y="-17019"/>
                    <a:pt x="438630" y="-2291"/>
                    <a:pt x="560935" y="12437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243918" y="5266124"/>
              <a:ext cx="842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6239435" y="5440296"/>
              <a:ext cx="1221762" cy="271274"/>
            </a:xfrm>
            <a:custGeom>
              <a:avLst/>
              <a:gdLst>
                <a:gd name="connsiteX0" fmla="*/ 0 w 1221762"/>
                <a:gd name="connsiteY0" fmla="*/ 0 h 271274"/>
                <a:gd name="connsiteX1" fmla="*/ 614723 w 1221762"/>
                <a:gd name="connsiteY1" fmla="*/ 261257 h 271274"/>
                <a:gd name="connsiteX2" fmla="*/ 1221762 w 1221762"/>
                <a:gd name="connsiteY2" fmla="*/ 192101 h 27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762" h="271274">
                  <a:moveTo>
                    <a:pt x="0" y="0"/>
                  </a:moveTo>
                  <a:cubicBezTo>
                    <a:pt x="205548" y="114620"/>
                    <a:pt x="411096" y="229240"/>
                    <a:pt x="614723" y="261257"/>
                  </a:cubicBezTo>
                  <a:cubicBezTo>
                    <a:pt x="818350" y="293274"/>
                    <a:pt x="1020056" y="242687"/>
                    <a:pt x="1221762" y="192101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65261" y="4424535"/>
              <a:ext cx="8099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Print word</a:t>
              </a:r>
              <a:endParaRPr lang="en-US" sz="1200" dirty="0"/>
            </a:p>
          </p:txBody>
        </p:sp>
      </p:grpSp>
      <p:sp>
        <p:nvSpPr>
          <p:cNvPr id="22" name="Cloud 21"/>
          <p:cNvSpPr/>
          <p:nvPr/>
        </p:nvSpPr>
        <p:spPr>
          <a:xfrm>
            <a:off x="3160059" y="5069301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3" name="Cloud 22"/>
          <p:cNvSpPr/>
          <p:nvPr/>
        </p:nvSpPr>
        <p:spPr>
          <a:xfrm>
            <a:off x="3769659" y="5058095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4" name="Cloud 23"/>
          <p:cNvSpPr/>
          <p:nvPr/>
        </p:nvSpPr>
        <p:spPr>
          <a:xfrm>
            <a:off x="4467392" y="5069301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8036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301</a:t>
            </a:r>
          </a:p>
        </p:txBody>
      </p:sp>
    </p:spTree>
    <p:extLst>
      <p:ext uri="{BB962C8B-B14F-4D97-AF65-F5344CB8AC3E}">
        <p14:creationId xmlns:p14="http://schemas.microsoft.com/office/powerpoint/2010/main" val="30214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</p:spTree>
    <p:extLst>
      <p:ext uri="{BB962C8B-B14F-4D97-AF65-F5344CB8AC3E}">
        <p14:creationId xmlns:p14="http://schemas.microsoft.com/office/powerpoint/2010/main" val="124642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problems with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simultaneous actions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Text editor </a:t>
            </a:r>
            <a:r>
              <a:rPr lang="en-US" dirty="0"/>
              <a:t>– </a:t>
            </a:r>
            <a:r>
              <a:rPr lang="en-US" dirty="0">
                <a:solidFill>
                  <a:schemeClr val="accent2"/>
                </a:solidFill>
              </a:rPr>
              <a:t>spell checker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GUI applications </a:t>
            </a:r>
            <a:r>
              <a:rPr lang="en-US" dirty="0"/>
              <a:t>– </a:t>
            </a:r>
            <a:r>
              <a:rPr lang="en-US" dirty="0">
                <a:solidFill>
                  <a:schemeClr val="accent2"/>
                </a:solidFill>
              </a:rPr>
              <a:t>data model/business logic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Game engine </a:t>
            </a:r>
            <a:r>
              <a:rPr lang="en-US" dirty="0"/>
              <a:t>– </a:t>
            </a:r>
            <a:r>
              <a:rPr lang="en-US" dirty="0">
                <a:solidFill>
                  <a:schemeClr val="accent2"/>
                </a:solidFill>
              </a:rPr>
              <a:t>artificial intelligence</a:t>
            </a:r>
          </a:p>
          <a:p>
            <a:r>
              <a:rPr lang="en-US" dirty="0"/>
              <a:t>Goal: to maximize CPU usage when solving problems</a:t>
            </a:r>
          </a:p>
          <a:p>
            <a:pPr lvl="1"/>
            <a:r>
              <a:rPr lang="en-US" dirty="0"/>
              <a:t>Input/output problems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Long network (HTTP) requests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File IO </a:t>
            </a:r>
          </a:p>
          <a:p>
            <a:pPr lvl="1"/>
            <a:r>
              <a:rPr lang="en-US" dirty="0"/>
              <a:t>Interacting with peripherals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Print job requests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Scanner request</a:t>
            </a:r>
          </a:p>
          <a:p>
            <a:endParaRPr lang="en-US" dirty="0"/>
          </a:p>
        </p:txBody>
      </p:sp>
      <p:pic>
        <p:nvPicPr>
          <p:cNvPr id="4098" name="Picture 2" descr="C:\Users\jarcher\AppData\Local\Microsoft\Windows\Temporary Internet Files\Content.IE5\75YOTDHB\printer-inkjet-colo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45000"/>
            <a:ext cx="2361470" cy="2252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rcher\AppData\Local\Microsoft\Windows\Temporary Internet Files\Content.IE5\75YOTDHB\768px-Accessories-text-editor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288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525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1160</TotalTime>
  <Words>2404</Words>
  <Application>Microsoft Macintosh PowerPoint</Application>
  <PresentationFormat>On-screen Show (4:3)</PresentationFormat>
  <Paragraphs>521</Paragraphs>
  <Slides>76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Britannic Bold</vt:lpstr>
      <vt:lpstr>Calibri</vt:lpstr>
      <vt:lpstr>Courier New</vt:lpstr>
      <vt:lpstr>Tw Cen MT</vt:lpstr>
      <vt:lpstr>Wingdings</vt:lpstr>
      <vt:lpstr>Wingdings 2</vt:lpstr>
      <vt:lpstr>Median</vt:lpstr>
      <vt:lpstr>Concurrent Programming</vt:lpstr>
      <vt:lpstr>Introduction</vt:lpstr>
      <vt:lpstr>What is a thread?</vt:lpstr>
      <vt:lpstr>Thread scheduling</vt:lpstr>
      <vt:lpstr>Terminology</vt:lpstr>
      <vt:lpstr>Thread scheduling</vt:lpstr>
      <vt:lpstr>Interleaved and parallel processing</vt:lpstr>
      <vt:lpstr>Creating Threads</vt:lpstr>
      <vt:lpstr>Solving problems with threads</vt:lpstr>
      <vt:lpstr>The Thread class</vt:lpstr>
      <vt:lpstr>Alternative: the Runnable interface</vt:lpstr>
      <vt:lpstr>A simple thread problem</vt:lpstr>
      <vt:lpstr>Example thread computation</vt:lpstr>
      <vt:lpstr>Example thread computation</vt:lpstr>
      <vt:lpstr>Try it! (part one)</vt:lpstr>
      <vt:lpstr>Try it! (part two)</vt:lpstr>
      <vt:lpstr>Try it! (part three)</vt:lpstr>
      <vt:lpstr>Capturing results</vt:lpstr>
      <vt:lpstr>Capturing results</vt:lpstr>
      <vt:lpstr>Race conditions</vt:lpstr>
      <vt:lpstr>Concurrency</vt:lpstr>
      <vt:lpstr>Concurrency</vt:lpstr>
      <vt:lpstr>Strategies for retrieving results</vt:lpstr>
      <vt:lpstr>Strategies for retrieving results</vt:lpstr>
      <vt:lpstr>Strategies for retrieving results</vt:lpstr>
      <vt:lpstr>Thread properties</vt:lpstr>
      <vt:lpstr>Thread names</vt:lpstr>
      <vt:lpstr>Thread states</vt:lpstr>
      <vt:lpstr>Thread state transitions</vt:lpstr>
      <vt:lpstr>Thread priorities</vt:lpstr>
      <vt:lpstr>Sleeping a thread</vt:lpstr>
      <vt:lpstr>Sleeping a thread</vt:lpstr>
      <vt:lpstr>Try it!</vt:lpstr>
      <vt:lpstr>Yielding a thread</vt:lpstr>
      <vt:lpstr>Yielding a thread</vt:lpstr>
      <vt:lpstr>Synchronization</vt:lpstr>
      <vt:lpstr>Data is shared between threads</vt:lpstr>
      <vt:lpstr>Lost updates</vt:lpstr>
      <vt:lpstr>Scenario</vt:lpstr>
      <vt:lpstr>Critical regions and monitors</vt:lpstr>
      <vt:lpstr>Locks</vt:lpstr>
      <vt:lpstr>Synchronization in Java</vt:lpstr>
      <vt:lpstr>Synchronization in Java</vt:lpstr>
      <vt:lpstr>Synchronization in Java</vt:lpstr>
      <vt:lpstr>Another example</vt:lpstr>
      <vt:lpstr>Another example</vt:lpstr>
      <vt:lpstr>Thread safety</vt:lpstr>
      <vt:lpstr>Example</vt:lpstr>
      <vt:lpstr>Example</vt:lpstr>
      <vt:lpstr>Example</vt:lpstr>
      <vt:lpstr>The Vector class</vt:lpstr>
      <vt:lpstr>Creating a thread safe class</vt:lpstr>
      <vt:lpstr>Deadlock</vt:lpstr>
      <vt:lpstr>What is deadlock?</vt:lpstr>
      <vt:lpstr>An example</vt:lpstr>
      <vt:lpstr>An example</vt:lpstr>
      <vt:lpstr>How to avoid deadlock?</vt:lpstr>
      <vt:lpstr>Ordering locks</vt:lpstr>
      <vt:lpstr>Ordering locks</vt:lpstr>
      <vt:lpstr>Alternatives to synchronization</vt:lpstr>
      <vt:lpstr>Alternatives</vt:lpstr>
      <vt:lpstr>Alternatives</vt:lpstr>
      <vt:lpstr>Alternatives</vt:lpstr>
      <vt:lpstr>The producer/consumer pattern</vt:lpstr>
      <vt:lpstr>Producers and consumers</vt:lpstr>
      <vt:lpstr>Producers example</vt:lpstr>
      <vt:lpstr>Example</vt:lpstr>
      <vt:lpstr>Design challenges</vt:lpstr>
      <vt:lpstr>wait() and notify()</vt:lpstr>
      <vt:lpstr>Example</vt:lpstr>
      <vt:lpstr>Code example</vt:lpstr>
      <vt:lpstr>Code example</vt:lpstr>
      <vt:lpstr>Code example</vt:lpstr>
      <vt:lpstr>Code example</vt:lpstr>
      <vt:lpstr>Thoughts?</vt:lpstr>
      <vt:lpstr>Concurrent Programming</vt:lpstr>
    </vt:vector>
  </TitlesOfParts>
  <Company>Green River Community College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creator>Josh Archer</dc:creator>
  <cp:lastModifiedBy>Josh Archer</cp:lastModifiedBy>
  <cp:revision>80</cp:revision>
  <dcterms:created xsi:type="dcterms:W3CDTF">2016-10-10T18:07:29Z</dcterms:created>
  <dcterms:modified xsi:type="dcterms:W3CDTF">2016-10-24T14:45:31Z</dcterms:modified>
</cp:coreProperties>
</file>