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59" r:id="rId9"/>
    <p:sldId id="290" r:id="rId10"/>
    <p:sldId id="291" r:id="rId11"/>
    <p:sldId id="292" r:id="rId12"/>
    <p:sldId id="293" r:id="rId13"/>
    <p:sldId id="260" r:id="rId14"/>
    <p:sldId id="276" r:id="rId15"/>
    <p:sldId id="261" r:id="rId16"/>
    <p:sldId id="305" r:id="rId17"/>
    <p:sldId id="262" r:id="rId18"/>
    <p:sldId id="279" r:id="rId19"/>
    <p:sldId id="280" r:id="rId20"/>
    <p:sldId id="283" r:id="rId21"/>
    <p:sldId id="281" r:id="rId22"/>
    <p:sldId id="282" r:id="rId23"/>
    <p:sldId id="284" r:id="rId24"/>
    <p:sldId id="285" r:id="rId25"/>
    <p:sldId id="287" r:id="rId26"/>
    <p:sldId id="288" r:id="rId27"/>
    <p:sldId id="289" r:id="rId28"/>
    <p:sldId id="286" r:id="rId29"/>
    <p:sldId id="296" r:id="rId30"/>
    <p:sldId id="297" r:id="rId31"/>
    <p:sldId id="265" r:id="rId32"/>
    <p:sldId id="294" r:id="rId33"/>
    <p:sldId id="264" r:id="rId34"/>
    <p:sldId id="298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267" r:id="rId43"/>
    <p:sldId id="304" r:id="rId44"/>
    <p:sldId id="307" r:id="rId45"/>
    <p:sldId id="308" r:id="rId46"/>
    <p:sldId id="309" r:id="rId47"/>
    <p:sldId id="268" r:id="rId48"/>
    <p:sldId id="310" r:id="rId49"/>
    <p:sldId id="311" r:id="rId50"/>
    <p:sldId id="312" r:id="rId51"/>
    <p:sldId id="313" r:id="rId52"/>
    <p:sldId id="266" r:id="rId53"/>
    <p:sldId id="271" r:id="rId54"/>
    <p:sldId id="314" r:id="rId55"/>
    <p:sldId id="315" r:id="rId56"/>
    <p:sldId id="316" r:id="rId57"/>
    <p:sldId id="317" r:id="rId58"/>
    <p:sldId id="318" r:id="rId59"/>
    <p:sldId id="26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F22511-3F17-43ED-AABD-B4210D3D6B54}">
          <p14:sldIdLst>
            <p14:sldId id="256"/>
            <p14:sldId id="257"/>
            <p14:sldId id="258"/>
            <p14:sldId id="272"/>
            <p14:sldId id="273"/>
            <p14:sldId id="274"/>
            <p14:sldId id="275"/>
            <p14:sldId id="259"/>
            <p14:sldId id="290"/>
            <p14:sldId id="291"/>
            <p14:sldId id="292"/>
            <p14:sldId id="293"/>
            <p14:sldId id="260"/>
            <p14:sldId id="276"/>
            <p14:sldId id="261"/>
            <p14:sldId id="305"/>
            <p14:sldId id="262"/>
            <p14:sldId id="279"/>
            <p14:sldId id="280"/>
            <p14:sldId id="283"/>
            <p14:sldId id="281"/>
            <p14:sldId id="282"/>
            <p14:sldId id="284"/>
            <p14:sldId id="285"/>
            <p14:sldId id="287"/>
            <p14:sldId id="288"/>
            <p14:sldId id="289"/>
            <p14:sldId id="286"/>
            <p14:sldId id="296"/>
            <p14:sldId id="297"/>
            <p14:sldId id="265"/>
            <p14:sldId id="294"/>
            <p14:sldId id="264"/>
            <p14:sldId id="298"/>
            <p14:sldId id="295"/>
            <p14:sldId id="299"/>
            <p14:sldId id="300"/>
            <p14:sldId id="301"/>
            <p14:sldId id="302"/>
            <p14:sldId id="303"/>
            <p14:sldId id="306"/>
            <p14:sldId id="267"/>
            <p14:sldId id="304"/>
            <p14:sldId id="307"/>
            <p14:sldId id="308"/>
            <p14:sldId id="309"/>
            <p14:sldId id="268"/>
            <p14:sldId id="310"/>
            <p14:sldId id="311"/>
            <p14:sldId id="312"/>
            <p14:sldId id="313"/>
            <p14:sldId id="266"/>
            <p14:sldId id="271"/>
            <p14:sldId id="314"/>
            <p14:sldId id="315"/>
            <p14:sldId id="316"/>
            <p14:sldId id="317"/>
            <p14:sldId id="31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CBE79-C35A-4E00-AEE1-135382EDA23B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39FEAF5-D789-474A-A56F-59888AB2390E}">
      <dgm:prSet phldrT="[Text]"/>
      <dgm:spPr/>
      <dgm:t>
        <a:bodyPr/>
        <a:lstStyle/>
        <a:p>
          <a:r>
            <a:rPr lang="en-US" dirty="0" smtClean="0"/>
            <a:t>OOP</a:t>
          </a:r>
          <a:endParaRPr lang="en-US" dirty="0"/>
        </a:p>
      </dgm:t>
    </dgm:pt>
    <dgm:pt modelId="{38B8FE7A-D7CB-4187-821F-474008260312}" type="parTrans" cxnId="{526E5F27-05DA-42C2-9F72-75801D5077E0}">
      <dgm:prSet/>
      <dgm:spPr/>
      <dgm:t>
        <a:bodyPr/>
        <a:lstStyle/>
        <a:p>
          <a:endParaRPr lang="en-US"/>
        </a:p>
      </dgm:t>
    </dgm:pt>
    <dgm:pt modelId="{33AF8FF3-0F3A-471B-9D41-1E436F1541DB}" type="sibTrans" cxnId="{526E5F27-05DA-42C2-9F72-75801D5077E0}">
      <dgm:prSet/>
      <dgm:spPr/>
      <dgm:t>
        <a:bodyPr/>
        <a:lstStyle/>
        <a:p>
          <a:endParaRPr lang="en-US"/>
        </a:p>
      </dgm:t>
    </dgm:pt>
    <dgm:pt modelId="{82D7E2D1-5AA7-42A8-9FFB-EFB6E8D6D57C}">
      <dgm:prSet phldrT="[Text]"/>
      <dgm:spPr/>
      <dgm:t>
        <a:bodyPr/>
        <a:lstStyle/>
        <a:p>
          <a:r>
            <a:rPr lang="en-US" dirty="0" smtClean="0"/>
            <a:t>Encapsulation</a:t>
          </a:r>
          <a:endParaRPr lang="en-US" dirty="0"/>
        </a:p>
      </dgm:t>
    </dgm:pt>
    <dgm:pt modelId="{AC93044E-94D3-4891-9020-FB8DE07640A6}" type="parTrans" cxnId="{9C3BB736-BEB1-4144-A30F-3B4E8F6DF121}">
      <dgm:prSet/>
      <dgm:spPr/>
      <dgm:t>
        <a:bodyPr/>
        <a:lstStyle/>
        <a:p>
          <a:endParaRPr lang="en-US"/>
        </a:p>
      </dgm:t>
    </dgm:pt>
    <dgm:pt modelId="{977F7C89-1C43-4BCB-908F-ED03A7BD47A1}" type="sibTrans" cxnId="{9C3BB736-BEB1-4144-A30F-3B4E8F6DF121}">
      <dgm:prSet/>
      <dgm:spPr/>
      <dgm:t>
        <a:bodyPr/>
        <a:lstStyle/>
        <a:p>
          <a:endParaRPr lang="en-US"/>
        </a:p>
      </dgm:t>
    </dgm:pt>
    <dgm:pt modelId="{F94054D1-98DB-4588-A42D-17F8C7B5F2E0}">
      <dgm:prSet phldrT="[Text]" custT="1"/>
      <dgm:spPr/>
      <dgm:t>
        <a:bodyPr/>
        <a:lstStyle/>
        <a:p>
          <a:r>
            <a:rPr lang="en-US" sz="1200" dirty="0" smtClean="0"/>
            <a:t>Polymorphism</a:t>
          </a:r>
          <a:endParaRPr lang="en-US" sz="1300" dirty="0"/>
        </a:p>
      </dgm:t>
    </dgm:pt>
    <dgm:pt modelId="{A2EEE977-F5D5-4FD3-9516-7B66E1CE51D2}" type="parTrans" cxnId="{9D91BA58-77E3-4BB1-8DEA-0FAF45D01A47}">
      <dgm:prSet/>
      <dgm:spPr/>
      <dgm:t>
        <a:bodyPr/>
        <a:lstStyle/>
        <a:p>
          <a:endParaRPr lang="en-US"/>
        </a:p>
      </dgm:t>
    </dgm:pt>
    <dgm:pt modelId="{DC00427D-FB47-4604-AC7F-8758D1890BFE}" type="sibTrans" cxnId="{9D91BA58-77E3-4BB1-8DEA-0FAF45D01A47}">
      <dgm:prSet/>
      <dgm:spPr/>
      <dgm:t>
        <a:bodyPr/>
        <a:lstStyle/>
        <a:p>
          <a:endParaRPr lang="en-US"/>
        </a:p>
      </dgm:t>
    </dgm:pt>
    <dgm:pt modelId="{C753A620-F538-4A96-BE84-89C3F8071FB8}">
      <dgm:prSet phldrT="[Text]" custT="1"/>
      <dgm:spPr/>
      <dgm:t>
        <a:bodyPr/>
        <a:lstStyle/>
        <a:p>
          <a:r>
            <a:rPr lang="en-US" sz="1200" dirty="0" smtClean="0"/>
            <a:t>Inheritance</a:t>
          </a:r>
          <a:endParaRPr lang="en-US" sz="1300" dirty="0"/>
        </a:p>
      </dgm:t>
    </dgm:pt>
    <dgm:pt modelId="{D267C0F0-E202-4565-BC5E-1F6C62E2A28D}" type="parTrans" cxnId="{E5D95CCA-3744-4EF2-A4FA-F53C9DAC9597}">
      <dgm:prSet/>
      <dgm:spPr/>
      <dgm:t>
        <a:bodyPr/>
        <a:lstStyle/>
        <a:p>
          <a:endParaRPr lang="en-US"/>
        </a:p>
      </dgm:t>
    </dgm:pt>
    <dgm:pt modelId="{F0205046-8406-42AA-A5D4-C0556195E6F9}" type="sibTrans" cxnId="{E5D95CCA-3744-4EF2-A4FA-F53C9DAC9597}">
      <dgm:prSet/>
      <dgm:spPr/>
      <dgm:t>
        <a:bodyPr/>
        <a:lstStyle/>
        <a:p>
          <a:endParaRPr lang="en-US"/>
        </a:p>
      </dgm:t>
    </dgm:pt>
    <dgm:pt modelId="{C7170D08-E7AE-44B0-97DE-9C847EDBF160}" type="pres">
      <dgm:prSet presAssocID="{14BCBE79-C35A-4E00-AEE1-135382EDA23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8FD106-CBFB-4D6F-8C6D-E1EB57AE92A7}" type="pres">
      <dgm:prSet presAssocID="{14BCBE79-C35A-4E00-AEE1-135382EDA23B}" presName="radial" presStyleCnt="0">
        <dgm:presLayoutVars>
          <dgm:animLvl val="ctr"/>
        </dgm:presLayoutVars>
      </dgm:prSet>
      <dgm:spPr/>
    </dgm:pt>
    <dgm:pt modelId="{976F62FB-57FF-4F06-93E8-78D71DC966CE}" type="pres">
      <dgm:prSet presAssocID="{439FEAF5-D789-474A-A56F-59888AB2390E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34E64A3C-6BF4-48ED-B402-991AB950C44D}" type="pres">
      <dgm:prSet presAssocID="{82D7E2D1-5AA7-42A8-9FFB-EFB6E8D6D57C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1FF0-3ACC-496E-9B61-32495BFA3025}" type="pres">
      <dgm:prSet presAssocID="{F94054D1-98DB-4588-A42D-17F8C7B5F2E0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E1313-F95E-49FB-B92E-F386ED180D0E}" type="pres">
      <dgm:prSet presAssocID="{C753A620-F538-4A96-BE84-89C3F8071FB8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95CCA-3744-4EF2-A4FA-F53C9DAC9597}" srcId="{439FEAF5-D789-474A-A56F-59888AB2390E}" destId="{C753A620-F538-4A96-BE84-89C3F8071FB8}" srcOrd="2" destOrd="0" parTransId="{D267C0F0-E202-4565-BC5E-1F6C62E2A28D}" sibTransId="{F0205046-8406-42AA-A5D4-C0556195E6F9}"/>
    <dgm:cxn modelId="{3B13C17E-BA0D-4207-8722-04F00456EFCE}" type="presOf" srcId="{14BCBE79-C35A-4E00-AEE1-135382EDA23B}" destId="{C7170D08-E7AE-44B0-97DE-9C847EDBF160}" srcOrd="0" destOrd="0" presId="urn:microsoft.com/office/officeart/2005/8/layout/radial3"/>
    <dgm:cxn modelId="{04C5A931-F3C3-4291-BB9F-631BBA96DFBD}" type="presOf" srcId="{F94054D1-98DB-4588-A42D-17F8C7B5F2E0}" destId="{62411FF0-3ACC-496E-9B61-32495BFA3025}" srcOrd="0" destOrd="0" presId="urn:microsoft.com/office/officeart/2005/8/layout/radial3"/>
    <dgm:cxn modelId="{9D91BA58-77E3-4BB1-8DEA-0FAF45D01A47}" srcId="{439FEAF5-D789-474A-A56F-59888AB2390E}" destId="{F94054D1-98DB-4588-A42D-17F8C7B5F2E0}" srcOrd="1" destOrd="0" parTransId="{A2EEE977-F5D5-4FD3-9516-7B66E1CE51D2}" sibTransId="{DC00427D-FB47-4604-AC7F-8758D1890BFE}"/>
    <dgm:cxn modelId="{FC05E08B-84E2-4806-B72D-29966577C5DC}" type="presOf" srcId="{82D7E2D1-5AA7-42A8-9FFB-EFB6E8D6D57C}" destId="{34E64A3C-6BF4-48ED-B402-991AB950C44D}" srcOrd="0" destOrd="0" presId="urn:microsoft.com/office/officeart/2005/8/layout/radial3"/>
    <dgm:cxn modelId="{526E5F27-05DA-42C2-9F72-75801D5077E0}" srcId="{14BCBE79-C35A-4E00-AEE1-135382EDA23B}" destId="{439FEAF5-D789-474A-A56F-59888AB2390E}" srcOrd="0" destOrd="0" parTransId="{38B8FE7A-D7CB-4187-821F-474008260312}" sibTransId="{33AF8FF3-0F3A-471B-9D41-1E436F1541DB}"/>
    <dgm:cxn modelId="{C87A49C7-358A-40D0-98FB-5486470BA541}" type="presOf" srcId="{C753A620-F538-4A96-BE84-89C3F8071FB8}" destId="{379E1313-F95E-49FB-B92E-F386ED180D0E}" srcOrd="0" destOrd="0" presId="urn:microsoft.com/office/officeart/2005/8/layout/radial3"/>
    <dgm:cxn modelId="{487B1E90-DC0D-4A39-AA74-57844605F871}" type="presOf" srcId="{439FEAF5-D789-474A-A56F-59888AB2390E}" destId="{976F62FB-57FF-4F06-93E8-78D71DC966CE}" srcOrd="0" destOrd="0" presId="urn:microsoft.com/office/officeart/2005/8/layout/radial3"/>
    <dgm:cxn modelId="{9C3BB736-BEB1-4144-A30F-3B4E8F6DF121}" srcId="{439FEAF5-D789-474A-A56F-59888AB2390E}" destId="{82D7E2D1-5AA7-42A8-9FFB-EFB6E8D6D57C}" srcOrd="0" destOrd="0" parTransId="{AC93044E-94D3-4891-9020-FB8DE07640A6}" sibTransId="{977F7C89-1C43-4BCB-908F-ED03A7BD47A1}"/>
    <dgm:cxn modelId="{28617B74-7BFC-43D4-B8CB-C1D7C7C35C7D}" type="presParOf" srcId="{C7170D08-E7AE-44B0-97DE-9C847EDBF160}" destId="{588FD106-CBFB-4D6F-8C6D-E1EB57AE92A7}" srcOrd="0" destOrd="0" presId="urn:microsoft.com/office/officeart/2005/8/layout/radial3"/>
    <dgm:cxn modelId="{D6EC70E4-3ADE-4E34-B4A7-4E8EDC08538C}" type="presParOf" srcId="{588FD106-CBFB-4D6F-8C6D-E1EB57AE92A7}" destId="{976F62FB-57FF-4F06-93E8-78D71DC966CE}" srcOrd="0" destOrd="0" presId="urn:microsoft.com/office/officeart/2005/8/layout/radial3"/>
    <dgm:cxn modelId="{22DC83A4-BFDE-4E03-BA6B-2C36492E73FA}" type="presParOf" srcId="{588FD106-CBFB-4D6F-8C6D-E1EB57AE92A7}" destId="{34E64A3C-6BF4-48ED-B402-991AB950C44D}" srcOrd="1" destOrd="0" presId="urn:microsoft.com/office/officeart/2005/8/layout/radial3"/>
    <dgm:cxn modelId="{2431E2CB-9A3E-447A-8335-AC053785AEF8}" type="presParOf" srcId="{588FD106-CBFB-4D6F-8C6D-E1EB57AE92A7}" destId="{62411FF0-3ACC-496E-9B61-32495BFA3025}" srcOrd="2" destOrd="0" presId="urn:microsoft.com/office/officeart/2005/8/layout/radial3"/>
    <dgm:cxn modelId="{1E164285-0EFA-476A-9875-2AE0990AB331}" type="presParOf" srcId="{588FD106-CBFB-4D6F-8C6D-E1EB57AE92A7}" destId="{379E1313-F95E-49FB-B92E-F386ED180D0E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F62FB-57FF-4F06-93E8-78D71DC966CE}">
      <dsp:nvSpPr>
        <dsp:cNvPr id="0" name=""/>
        <dsp:cNvSpPr/>
      </dsp:nvSpPr>
      <dsp:spPr>
        <a:xfrm>
          <a:off x="2695909" y="1316276"/>
          <a:ext cx="2761580" cy="27615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OOP</a:t>
          </a:r>
          <a:endParaRPr lang="en-US" sz="6500" kern="1200" dirty="0"/>
        </a:p>
      </dsp:txBody>
      <dsp:txXfrm>
        <a:off x="3100333" y="1720700"/>
        <a:ext cx="1952732" cy="1952732"/>
      </dsp:txXfrm>
    </dsp:sp>
    <dsp:sp modelId="{34E64A3C-6BF4-48ED-B402-991AB950C44D}">
      <dsp:nvSpPr>
        <dsp:cNvPr id="0" name=""/>
        <dsp:cNvSpPr/>
      </dsp:nvSpPr>
      <dsp:spPr>
        <a:xfrm>
          <a:off x="3386304" y="210005"/>
          <a:ext cx="1380790" cy="1380790"/>
        </a:xfrm>
        <a:prstGeom prst="ellipse">
          <a:avLst/>
        </a:prstGeom>
        <a:solidFill>
          <a:schemeClr val="accent4">
            <a:alpha val="50000"/>
            <a:hueOff val="2494993"/>
            <a:satOff val="-13796"/>
            <a:lumOff val="-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Encapsulation</a:t>
          </a:r>
          <a:endParaRPr lang="en-US" sz="1300" kern="1200" dirty="0"/>
        </a:p>
      </dsp:txBody>
      <dsp:txXfrm>
        <a:off x="3588516" y="412217"/>
        <a:ext cx="976366" cy="976366"/>
      </dsp:txXfrm>
    </dsp:sp>
    <dsp:sp modelId="{62411FF0-3ACC-496E-9B61-32495BFA3025}">
      <dsp:nvSpPr>
        <dsp:cNvPr id="0" name=""/>
        <dsp:cNvSpPr/>
      </dsp:nvSpPr>
      <dsp:spPr>
        <a:xfrm>
          <a:off x="4942263" y="2905004"/>
          <a:ext cx="1380790" cy="1380790"/>
        </a:xfrm>
        <a:prstGeom prst="ellipse">
          <a:avLst/>
        </a:prstGeom>
        <a:solidFill>
          <a:schemeClr val="accent4">
            <a:alpha val="50000"/>
            <a:hueOff val="4989986"/>
            <a:satOff val="-2759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Polymorphism</a:t>
          </a:r>
          <a:endParaRPr lang="en-US" sz="1300" kern="1200" dirty="0"/>
        </a:p>
      </dsp:txBody>
      <dsp:txXfrm>
        <a:off x="5144475" y="3107216"/>
        <a:ext cx="976366" cy="976366"/>
      </dsp:txXfrm>
    </dsp:sp>
    <dsp:sp modelId="{379E1313-F95E-49FB-B92E-F386ED180D0E}">
      <dsp:nvSpPr>
        <dsp:cNvPr id="0" name=""/>
        <dsp:cNvSpPr/>
      </dsp:nvSpPr>
      <dsp:spPr>
        <a:xfrm>
          <a:off x="1830346" y="2905004"/>
          <a:ext cx="1380790" cy="1380790"/>
        </a:xfrm>
        <a:prstGeom prst="ellipse">
          <a:avLst/>
        </a:prstGeom>
        <a:solidFill>
          <a:schemeClr val="accent4">
            <a:alpha val="50000"/>
            <a:hueOff val="7484979"/>
            <a:satOff val="-41387"/>
            <a:lumOff val="-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Inheritance</a:t>
          </a:r>
          <a:endParaRPr lang="en-US" sz="1300" kern="1200" dirty="0"/>
        </a:p>
      </dsp:txBody>
      <dsp:txXfrm>
        <a:off x="2032558" y="3107216"/>
        <a:ext cx="976366" cy="976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0D571-5280-4ED7-832D-7795F38B527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2F55-E7F4-4E41-9523-7C6609792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8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2F55-E7F4-4E41-9523-7C66097923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Review</a:t>
            </a:r>
            <a:br>
              <a:rPr lang="en-US" dirty="0" smtClean="0"/>
            </a:br>
            <a:r>
              <a:rPr lang="en-US" sz="3600" dirty="0" smtClean="0"/>
              <a:t>Object Oriented Programing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Differentiating between ambiguous names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85" y="2819400"/>
            <a:ext cx="5582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54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“this”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Constructor chaining</a:t>
            </a:r>
          </a:p>
          <a:p>
            <a:pPr lvl="1"/>
            <a:r>
              <a:rPr lang="en-US" dirty="0" smtClean="0"/>
              <a:t>You can call a constructor from another constructor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38" y="2743200"/>
            <a:ext cx="4849008" cy="358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1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Benefit: reduces redundancy!</a:t>
            </a:r>
          </a:p>
          <a:p>
            <a:pPr lvl="1"/>
            <a:r>
              <a:rPr lang="en-US" sz="2000" dirty="0" smtClean="0"/>
              <a:t>Constructors </a:t>
            </a:r>
            <a:r>
              <a:rPr lang="en-US" sz="2000" dirty="0" smtClean="0"/>
              <a:t>often contain significant code</a:t>
            </a:r>
          </a:p>
          <a:p>
            <a:pPr lvl="2"/>
            <a:r>
              <a:rPr lang="en-US" sz="2000" dirty="0" smtClean="0"/>
              <a:t>Field assignment</a:t>
            </a:r>
          </a:p>
          <a:p>
            <a:pPr lvl="2"/>
            <a:r>
              <a:rPr lang="en-US" sz="2000" dirty="0" smtClean="0"/>
              <a:t>Validation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Pitfall: </a:t>
            </a:r>
            <a:r>
              <a:rPr lang="en-US" sz="2400" dirty="0" smtClean="0"/>
              <a:t>only create constructors that </a:t>
            </a:r>
            <a:r>
              <a:rPr lang="en-US" sz="2400" u="sng" dirty="0" smtClean="0"/>
              <a:t>are</a:t>
            </a:r>
            <a:r>
              <a:rPr lang="en-US" sz="2400" dirty="0" smtClean="0"/>
              <a:t> being used or are </a:t>
            </a:r>
            <a:r>
              <a:rPr lang="en-US" sz="2400" u="sng" dirty="0" smtClean="0"/>
              <a:t>likely</a:t>
            </a:r>
            <a:r>
              <a:rPr lang="en-US" sz="2400" dirty="0" smtClean="0"/>
              <a:t> to be used </a:t>
            </a:r>
          </a:p>
          <a:p>
            <a:pPr lvl="1"/>
            <a:r>
              <a:rPr lang="en-US" sz="2000" dirty="0" smtClean="0"/>
              <a:t>Avoid </a:t>
            </a:r>
            <a:r>
              <a:rPr lang="en-US" sz="2000" dirty="0" smtClean="0"/>
              <a:t>creating constructors just to create them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Rule: </a:t>
            </a:r>
            <a:r>
              <a:rPr lang="en-US" sz="2400" dirty="0" smtClean="0">
                <a:solidFill>
                  <a:schemeClr val="tx2"/>
                </a:solidFill>
              </a:rPr>
              <a:t>Any call to this() must be the first line in a constructor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54" y="5029200"/>
            <a:ext cx="4296375" cy="1486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7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 methods used to access your encapsulated fields</a:t>
            </a:r>
          </a:p>
          <a:p>
            <a:r>
              <a:rPr lang="en-US" dirty="0" smtClean="0"/>
              <a:t>Alternative names </a:t>
            </a:r>
          </a:p>
          <a:p>
            <a:pPr lvl="1"/>
            <a:r>
              <a:rPr lang="en-US" dirty="0" err="1" smtClean="0"/>
              <a:t>Accessors</a:t>
            </a:r>
            <a:r>
              <a:rPr lang="en-US" dirty="0" smtClean="0"/>
              <a:t> – </a:t>
            </a:r>
            <a:r>
              <a:rPr lang="en-US" dirty="0" smtClean="0"/>
              <a:t>getters</a:t>
            </a:r>
          </a:p>
          <a:p>
            <a:pPr lvl="1"/>
            <a:r>
              <a:rPr lang="en-US" dirty="0" err="1" smtClean="0"/>
              <a:t>Mutators</a:t>
            </a:r>
            <a:r>
              <a:rPr lang="en-US" dirty="0" smtClean="0"/>
              <a:t> </a:t>
            </a:r>
            <a:r>
              <a:rPr lang="en-US" dirty="0" smtClean="0"/>
              <a:t>– setters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47897"/>
              </p:ext>
            </p:extLst>
          </p:nvPr>
        </p:nvGraphicFramePr>
        <p:xfrm>
          <a:off x="838200" y="4343400"/>
          <a:ext cx="7010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4303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Accessor</a:t>
                      </a:r>
                      <a:r>
                        <a:rPr lang="en-US" dirty="0" smtClean="0"/>
                        <a:t> – retrieves a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Mutator</a:t>
                      </a:r>
                      <a:r>
                        <a:rPr lang="en-US" baseline="0" dirty="0" smtClean="0"/>
                        <a:t> – sets a field</a:t>
                      </a:r>
                      <a:endParaRPr lang="en-US" dirty="0"/>
                    </a:p>
                  </a:txBody>
                  <a:tcPr/>
                </a:tc>
              </a:tr>
              <a:tr h="116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45" y="4940933"/>
            <a:ext cx="3096057" cy="733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72" y="4975439"/>
            <a:ext cx="200052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Accessors</a:t>
            </a:r>
            <a:r>
              <a:rPr lang="en-US" dirty="0"/>
              <a:t> 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The format of an </a:t>
            </a:r>
            <a:r>
              <a:rPr lang="en-US" dirty="0" err="1" smtClean="0"/>
              <a:t>accessor</a:t>
            </a:r>
            <a:r>
              <a:rPr lang="en-US" dirty="0" smtClean="0"/>
              <a:t>/</a:t>
            </a:r>
            <a:r>
              <a:rPr lang="en-US" dirty="0" err="1" smtClean="0"/>
              <a:t>mutator</a:t>
            </a:r>
            <a:r>
              <a:rPr lang="en-US" dirty="0" smtClean="0"/>
              <a:t> is required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getFieldName</a:t>
            </a:r>
            <a:r>
              <a:rPr lang="en-US" dirty="0" smtClean="0"/>
              <a:t>(), </a:t>
            </a:r>
            <a:r>
              <a:rPr lang="en-US" dirty="0" err="1" smtClean="0"/>
              <a:t>setFieldName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You can control access to a field now!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32346"/>
            <a:ext cx="3553321" cy="115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935221"/>
            <a:ext cx="3715268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8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toString</a:t>
            </a:r>
            <a:r>
              <a:rPr lang="en-US" sz="2800" dirty="0" smtClean="0"/>
              <a:t>() method</a:t>
            </a:r>
          </a:p>
          <a:p>
            <a:pPr lvl="1"/>
            <a:r>
              <a:rPr lang="en-US" sz="2200" dirty="0" smtClean="0"/>
              <a:t>Returns a </a:t>
            </a:r>
            <a:r>
              <a:rPr lang="en-US" sz="2200" u="sng" dirty="0" smtClean="0"/>
              <a:t>string representation of an object</a:t>
            </a:r>
          </a:p>
          <a:p>
            <a:pPr lvl="1"/>
            <a:r>
              <a:rPr lang="en-US" sz="2200" dirty="0" smtClean="0"/>
              <a:t>Every class should define this method!</a:t>
            </a:r>
          </a:p>
          <a:p>
            <a:pPr lvl="1"/>
            <a:r>
              <a:rPr lang="en-US" sz="2200" dirty="0" smtClean="0"/>
              <a:t>Useful for debugging!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3608"/>
            <a:ext cx="3696216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28" y="3048001"/>
            <a:ext cx="3599845" cy="356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5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some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Pick an object!</a:t>
            </a:r>
          </a:p>
          <a:p>
            <a:pPr lvl="1"/>
            <a:r>
              <a:rPr lang="en-US" dirty="0" smtClean="0"/>
              <a:t>Shark, ladder, apple, computer, phone….</a:t>
            </a:r>
          </a:p>
          <a:p>
            <a:r>
              <a:rPr lang="en-US" dirty="0" smtClean="0"/>
              <a:t>Attributes (fields)?</a:t>
            </a:r>
          </a:p>
          <a:p>
            <a:r>
              <a:rPr lang="en-US" dirty="0" smtClean="0"/>
              <a:t>Actions (methods)?</a:t>
            </a:r>
          </a:p>
          <a:p>
            <a:endParaRPr lang="en-US" dirty="0"/>
          </a:p>
        </p:txBody>
      </p:sp>
      <p:pic>
        <p:nvPicPr>
          <p:cNvPr id="1026" name="Picture 2" descr="C:\Users\Josh\AppData\Local\Microsoft\Windows\INetCache\IE\W1545PKD\common-object-example1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0"/>
            <a:ext cx="211553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0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Definition: a class borrowing “functionality” from another class</a:t>
            </a:r>
          </a:p>
          <a:p>
            <a:r>
              <a:rPr lang="en-US" dirty="0" smtClean="0"/>
              <a:t>Goal: to reduce redundant (repeated) code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71600" y="3810000"/>
            <a:ext cx="21336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Hourly Employee</a:t>
            </a:r>
          </a:p>
          <a:p>
            <a:pPr algn="ctr"/>
            <a:endParaRPr lang="en-US" b="1" dirty="0" smtClean="0"/>
          </a:p>
          <a:p>
            <a:r>
              <a:rPr lang="en-US" sz="1400" dirty="0" smtClean="0"/>
              <a:t>First, </a:t>
            </a:r>
            <a:r>
              <a:rPr lang="en-US" sz="1400" dirty="0"/>
              <a:t>l</a:t>
            </a:r>
            <a:r>
              <a:rPr lang="en-US" sz="1400" dirty="0" smtClean="0"/>
              <a:t>ast name</a:t>
            </a:r>
          </a:p>
          <a:p>
            <a:r>
              <a:rPr lang="en-US" sz="1400" dirty="0" smtClean="0"/>
              <a:t>Address</a:t>
            </a:r>
          </a:p>
          <a:p>
            <a:r>
              <a:rPr lang="en-US" sz="1400" dirty="0" smtClean="0"/>
              <a:t>Birthdate</a:t>
            </a:r>
          </a:p>
          <a:p>
            <a:r>
              <a:rPr lang="en-US" sz="1400" dirty="0" smtClean="0"/>
              <a:t>Position</a:t>
            </a:r>
          </a:p>
          <a:p>
            <a:r>
              <a:rPr lang="en-US" sz="1400" dirty="0" smtClean="0"/>
              <a:t>Hourly wage</a:t>
            </a:r>
          </a:p>
          <a:p>
            <a:r>
              <a:rPr lang="en-US" sz="1400" dirty="0" smtClean="0"/>
              <a:t>Hours worked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3810000"/>
            <a:ext cx="21336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Salary Employee</a:t>
            </a:r>
          </a:p>
          <a:p>
            <a:pPr algn="ctr"/>
            <a:endParaRPr lang="en-US" b="1" dirty="0" smtClean="0"/>
          </a:p>
          <a:p>
            <a:r>
              <a:rPr lang="en-US" sz="1400" dirty="0" smtClean="0"/>
              <a:t>First, </a:t>
            </a:r>
            <a:r>
              <a:rPr lang="en-US" sz="1400" dirty="0"/>
              <a:t>l</a:t>
            </a:r>
            <a:r>
              <a:rPr lang="en-US" sz="1400" dirty="0" smtClean="0"/>
              <a:t>ast name</a:t>
            </a:r>
          </a:p>
          <a:p>
            <a:r>
              <a:rPr lang="en-US" sz="1400" dirty="0" smtClean="0"/>
              <a:t>Address</a:t>
            </a:r>
          </a:p>
          <a:p>
            <a:r>
              <a:rPr lang="en-US" sz="1400" dirty="0" smtClean="0"/>
              <a:t>Birthdate</a:t>
            </a:r>
          </a:p>
          <a:p>
            <a:r>
              <a:rPr lang="en-US" sz="1400" dirty="0" smtClean="0"/>
              <a:t>Position</a:t>
            </a:r>
          </a:p>
          <a:p>
            <a:r>
              <a:rPr lang="en-US" sz="1400" dirty="0" smtClean="0"/>
              <a:t>Salary</a:t>
            </a:r>
          </a:p>
          <a:p>
            <a:r>
              <a:rPr lang="en-US" sz="1400" dirty="0" smtClean="0"/>
              <a:t>Benefits</a:t>
            </a:r>
          </a:p>
        </p:txBody>
      </p:sp>
      <p:sp>
        <p:nvSpPr>
          <p:cNvPr id="9" name="Right Bracket 8"/>
          <p:cNvSpPr/>
          <p:nvPr/>
        </p:nvSpPr>
        <p:spPr>
          <a:xfrm>
            <a:off x="2667000" y="4572000"/>
            <a:ext cx="76200" cy="7620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105400" y="4572000"/>
            <a:ext cx="76200" cy="762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2"/>
            <a:endCxn id="11" idx="1"/>
          </p:cNvCxnSpPr>
          <p:nvPr/>
        </p:nvCxnSpPr>
        <p:spPr>
          <a:xfrm>
            <a:off x="2743200" y="4953000"/>
            <a:ext cx="2362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400" y="458494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Move shared data to a common class</a:t>
            </a:r>
          </a:p>
          <a:p>
            <a:pPr lvl="1"/>
            <a:r>
              <a:rPr lang="en-US" dirty="0" smtClean="0"/>
              <a:t>Then </a:t>
            </a:r>
            <a:r>
              <a:rPr lang="en-US" dirty="0" smtClean="0"/>
              <a:t>“borrow” </a:t>
            </a:r>
            <a:r>
              <a:rPr lang="en-US" dirty="0" smtClean="0"/>
              <a:t>that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5029200"/>
            <a:ext cx="2133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Hourly Employee</a:t>
            </a:r>
          </a:p>
          <a:p>
            <a:pPr algn="ctr"/>
            <a:endParaRPr lang="en-US" b="1" dirty="0" smtClean="0"/>
          </a:p>
          <a:p>
            <a:r>
              <a:rPr lang="en-US" sz="1400" dirty="0" smtClean="0"/>
              <a:t>Hourly wage</a:t>
            </a:r>
          </a:p>
          <a:p>
            <a:r>
              <a:rPr lang="en-US" sz="1400" dirty="0" smtClean="0"/>
              <a:t>Hours worked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5029200"/>
            <a:ext cx="2133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Salary Employee</a:t>
            </a:r>
          </a:p>
          <a:p>
            <a:pPr algn="ctr"/>
            <a:endParaRPr lang="en-US" b="1" dirty="0" smtClean="0"/>
          </a:p>
          <a:p>
            <a:r>
              <a:rPr lang="en-US" sz="1400" dirty="0" smtClean="0"/>
              <a:t>Salary</a:t>
            </a:r>
          </a:p>
          <a:p>
            <a:r>
              <a:rPr lang="en-US" sz="1400" dirty="0" smtClean="0"/>
              <a:t>Benefits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3162300"/>
            <a:ext cx="2133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Employee</a:t>
            </a:r>
          </a:p>
          <a:p>
            <a:pPr algn="ctr"/>
            <a:endParaRPr lang="en-US" b="1" dirty="0" smtClean="0"/>
          </a:p>
          <a:p>
            <a:r>
              <a:rPr lang="en-US" sz="1400" dirty="0"/>
              <a:t>First, last name</a:t>
            </a:r>
          </a:p>
          <a:p>
            <a:r>
              <a:rPr lang="en-US" sz="1400" dirty="0"/>
              <a:t>Address</a:t>
            </a:r>
          </a:p>
          <a:p>
            <a:r>
              <a:rPr lang="en-US" sz="1400" dirty="0"/>
              <a:t>Birthdate</a:t>
            </a:r>
          </a:p>
          <a:p>
            <a:r>
              <a:rPr lang="en-US" sz="1400" dirty="0"/>
              <a:t>Position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10200" y="4495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19400" y="4495800"/>
            <a:ext cx="277482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This new relationship is called </a:t>
            </a:r>
            <a:r>
              <a:rPr lang="en-US" sz="2800" u="sng" dirty="0" smtClean="0"/>
              <a:t>inheritance</a:t>
            </a:r>
          </a:p>
          <a:p>
            <a:r>
              <a:rPr lang="en-US" sz="2800" dirty="0" smtClean="0"/>
              <a:t>We say a “child” class “inherits” from a “parent” class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What is inherited?</a:t>
            </a:r>
          </a:p>
          <a:p>
            <a:pPr lvl="1"/>
            <a:r>
              <a:rPr lang="en-US" sz="2400" dirty="0" smtClean="0"/>
              <a:t>All public fields and methods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44438" y="2880615"/>
            <a:ext cx="2133600" cy="2190833"/>
            <a:chOff x="2255808" y="2590800"/>
            <a:chExt cx="2133600" cy="2190833"/>
          </a:xfrm>
        </p:grpSpPr>
        <p:sp>
          <p:nvSpPr>
            <p:cNvPr id="4" name="Rounded Rectangle 3"/>
            <p:cNvSpPr/>
            <p:nvPr/>
          </p:nvSpPr>
          <p:spPr>
            <a:xfrm>
              <a:off x="2255808" y="3867233"/>
              <a:ext cx="21336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Child Class</a:t>
              </a:r>
              <a:endParaRPr lang="en-US" sz="1400" dirty="0" smtClean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55808" y="2590800"/>
              <a:ext cx="21336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Parent Class</a:t>
              </a:r>
              <a:endParaRPr lang="en-US" sz="1400" dirty="0" smtClean="0"/>
            </a:p>
          </p:txBody>
        </p:sp>
        <p:cxnSp>
          <p:nvCxnSpPr>
            <p:cNvPr id="7" name="Straight Arrow Connector 6"/>
            <p:cNvCxnSpPr>
              <a:stCxn id="4" idx="0"/>
              <a:endCxn id="5" idx="2"/>
            </p:cNvCxnSpPr>
            <p:nvPr/>
          </p:nvCxnSpPr>
          <p:spPr>
            <a:xfrm flipV="1">
              <a:off x="3322608" y="3505200"/>
              <a:ext cx="0" cy="362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32881" y="2536664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Other terminology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442945" y="297661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Base class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3451064"/>
            <a:ext cx="18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Super class (Java)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9707" y="4277596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Derived class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3073" y="4625528"/>
            <a:ext cx="16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Sub class (Java)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54752" cy="4495800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Classes</a:t>
            </a:r>
            <a:r>
              <a:rPr lang="en-US" dirty="0" smtClean="0"/>
              <a:t> are blueprints for creating </a:t>
            </a:r>
            <a:r>
              <a:rPr lang="en-US" u="sng" dirty="0" smtClean="0"/>
              <a:t>objects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 – fields</a:t>
            </a:r>
          </a:p>
          <a:p>
            <a:pPr lvl="2"/>
            <a:r>
              <a:rPr lang="en-US" dirty="0" smtClean="0"/>
              <a:t>What does my class store?</a:t>
            </a:r>
          </a:p>
          <a:p>
            <a:pPr lvl="1"/>
            <a:r>
              <a:rPr lang="en-US" dirty="0" smtClean="0"/>
              <a:t>Actions – methods</a:t>
            </a:r>
          </a:p>
          <a:p>
            <a:pPr lvl="2"/>
            <a:r>
              <a:rPr lang="en-US" dirty="0" smtClean="0"/>
              <a:t>What does my class do?</a:t>
            </a:r>
          </a:p>
          <a:p>
            <a:r>
              <a:rPr lang="en-US" dirty="0" smtClean="0"/>
              <a:t>Each class is created in its own file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name of the file should be </a:t>
            </a:r>
            <a:r>
              <a:rPr lang="en-US" i="1" dirty="0" smtClean="0"/>
              <a:t>ClassName.java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3600"/>
            <a:ext cx="2743583" cy="383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7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functionality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800600"/>
            <a:ext cx="2133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Hourly Employee</a:t>
            </a:r>
          </a:p>
          <a:p>
            <a:pPr algn="ctr"/>
            <a:endParaRPr lang="en-US" b="1" dirty="0" smtClean="0"/>
          </a:p>
          <a:p>
            <a:r>
              <a:rPr lang="en-US" sz="1400" dirty="0" smtClean="0"/>
              <a:t>Hourly wage</a:t>
            </a:r>
          </a:p>
          <a:p>
            <a:r>
              <a:rPr lang="en-US" sz="1400" dirty="0" smtClean="0"/>
              <a:t>Hours worked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199" y="2362200"/>
            <a:ext cx="2133600" cy="1676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Employee</a:t>
            </a:r>
          </a:p>
          <a:p>
            <a:pPr algn="ctr"/>
            <a:endParaRPr lang="en-US" b="1" dirty="0" smtClean="0"/>
          </a:p>
          <a:p>
            <a:r>
              <a:rPr lang="en-US" sz="1400" dirty="0"/>
              <a:t>First, last name</a:t>
            </a:r>
          </a:p>
          <a:p>
            <a:r>
              <a:rPr lang="en-US" sz="1400" dirty="0"/>
              <a:t>Address</a:t>
            </a:r>
          </a:p>
          <a:p>
            <a:r>
              <a:rPr lang="en-US" sz="1400" dirty="0"/>
              <a:t>Birthdate</a:t>
            </a:r>
          </a:p>
          <a:p>
            <a:r>
              <a:rPr lang="en-US" sz="1400" dirty="0"/>
              <a:t>Position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65872" y="4038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>
          <a:xfrm>
            <a:off x="5158596" y="2179607"/>
            <a:ext cx="3048000" cy="211634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Cloud 9"/>
          <p:cNvSpPr/>
          <p:nvPr/>
        </p:nvSpPr>
        <p:spPr>
          <a:xfrm>
            <a:off x="5181600" y="4419600"/>
            <a:ext cx="3048000" cy="22098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15264" y="3237780"/>
            <a:ext cx="1600200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5200" y="5413794"/>
            <a:ext cx="1600200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7788" y="181044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399" y="181044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1790096"/>
              </p:ext>
            </p:extLst>
          </p:nvPr>
        </p:nvGraphicFramePr>
        <p:xfrm>
          <a:off x="5615796" y="2594394"/>
          <a:ext cx="2133600" cy="1286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214"/>
                <a:gridCol w="1051386"/>
              </a:tblGrid>
              <a:tr h="280933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Fields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Methods</a:t>
                      </a:r>
                      <a:endParaRPr lang="en-US" sz="1200" u="sng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Name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Address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Birthdate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Position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accent4"/>
                          </a:solidFill>
                        </a:rPr>
                        <a:t>getName</a:t>
                      </a:r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accent4"/>
                          </a:solidFill>
                        </a:rPr>
                        <a:t>getAddress</a:t>
                      </a:r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accent4"/>
                          </a:solidFill>
                        </a:rPr>
                        <a:t>toString</a:t>
                      </a:r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42018"/>
              </p:ext>
            </p:extLst>
          </p:nvPr>
        </p:nvGraphicFramePr>
        <p:xfrm>
          <a:off x="5638800" y="4800600"/>
          <a:ext cx="24484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/>
                <a:gridCol w="1343597"/>
              </a:tblGrid>
              <a:tr h="268724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Fields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Methods</a:t>
                      </a:r>
                      <a:endParaRPr lang="en-US" sz="1200" u="sng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Hourly wage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Hours worked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Name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Address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Birthdate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Position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</a:rPr>
                        <a:t>getHourlyWage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accent1"/>
                          </a:solidFill>
                        </a:rPr>
                        <a:t>getHoursWorked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accent4"/>
                          </a:solidFill>
                        </a:rPr>
                        <a:t>getName</a:t>
                      </a:r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accent4"/>
                          </a:solidFill>
                        </a:rPr>
                        <a:t>getAddress</a:t>
                      </a:r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accent4"/>
                          </a:solidFill>
                        </a:rPr>
                        <a:t>toString</a:t>
                      </a:r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562299" y="2942902"/>
            <a:ext cx="7687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19495" y="5229128"/>
            <a:ext cx="6543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4495800"/>
          </a:xfrm>
        </p:spPr>
        <p:txBody>
          <a:bodyPr/>
          <a:lstStyle/>
          <a:p>
            <a:r>
              <a:rPr lang="en-US" dirty="0" smtClean="0"/>
              <a:t>Single inheritance: a class can have only one parent class</a:t>
            </a:r>
          </a:p>
          <a:p>
            <a:r>
              <a:rPr lang="en-US" dirty="0" smtClean="0"/>
              <a:t>A parent class can have any number of children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5056517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Hourly Employee</a:t>
            </a:r>
            <a:endParaRPr lang="en-US" sz="14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200400" y="3642503"/>
            <a:ext cx="2133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Employee</a:t>
            </a:r>
            <a:endParaRPr lang="en-US" sz="1400" dirty="0" smtClean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2286000" y="4556903"/>
            <a:ext cx="1981200" cy="49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591518" y="5056517"/>
            <a:ext cx="146505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Salary Employee</a:t>
            </a:r>
            <a:endParaRPr lang="en-US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267200" y="5052204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Intern</a:t>
            </a:r>
            <a:endParaRPr lang="en-US" sz="14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5943600" y="5052204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Contractor</a:t>
            </a:r>
            <a:endParaRPr lang="en-US" sz="1400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3505200" y="4556903"/>
            <a:ext cx="762000" cy="49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4267200" y="4556903"/>
            <a:ext cx="533400" cy="49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4267200" y="4556903"/>
            <a:ext cx="1752600" cy="49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Multiple inheritance: where a class has more than one parent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supported in Java! (this is a good thing)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23941" y="5056517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Hourly Employee</a:t>
            </a:r>
            <a:endParaRPr lang="en-US" sz="14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602912" y="3435110"/>
            <a:ext cx="15376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Employee</a:t>
            </a:r>
            <a:endParaRPr lang="en-US" sz="14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05584" y="4349510"/>
            <a:ext cx="790216" cy="70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863970" y="3435110"/>
            <a:ext cx="146505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Tax Payer</a:t>
            </a:r>
            <a:endParaRPr lang="en-US" sz="1400" dirty="0" smtClean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4768970" y="4349510"/>
            <a:ext cx="602771" cy="70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0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788152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class can have a parent class, including your parent</a:t>
            </a:r>
          </a:p>
          <a:p>
            <a:r>
              <a:rPr lang="en-US" dirty="0" smtClean="0"/>
              <a:t>These relationships are called IS-A relationships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An hourly employee is an employee. An employee is a tax payer.</a:t>
            </a:r>
          </a:p>
          <a:p>
            <a:pPr lvl="1"/>
            <a:r>
              <a:rPr lang="en-US" dirty="0" smtClean="0"/>
              <a:t>Relationships should </a:t>
            </a:r>
            <a:r>
              <a:rPr lang="en-US" u="sng" dirty="0" smtClean="0"/>
              <a:t>mirror their real-world counterparts</a:t>
            </a:r>
          </a:p>
          <a:p>
            <a:pPr lvl="2"/>
            <a:r>
              <a:rPr lang="en-US" dirty="0" smtClean="0"/>
              <a:t>This is one of the strengths of OOP programming!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10400" y="1828800"/>
            <a:ext cx="1447798" cy="2514600"/>
            <a:chOff x="1295399" y="4267200"/>
            <a:chExt cx="1236453" cy="2133600"/>
          </a:xfrm>
        </p:grpSpPr>
        <p:sp>
          <p:nvSpPr>
            <p:cNvPr id="4" name="Rounded Rectangle 3"/>
            <p:cNvSpPr/>
            <p:nvPr/>
          </p:nvSpPr>
          <p:spPr>
            <a:xfrm>
              <a:off x="1295399" y="4267200"/>
              <a:ext cx="1236453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Tax Payer</a:t>
              </a:r>
              <a:endParaRPr lang="en-US" sz="1400" dirty="0" smtClean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95399" y="5029200"/>
              <a:ext cx="1236453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Employee</a:t>
              </a:r>
              <a:endParaRPr lang="en-US" sz="1400" dirty="0" smtClean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399" y="5791200"/>
              <a:ext cx="1236453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Hourly Employee</a:t>
              </a:r>
              <a:endParaRPr lang="en-US" sz="1400" dirty="0" smtClean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1913626" y="48768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913624" y="56388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1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Hierarchies of parent-child relationships can be used to represent real world objects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47800" y="2689744"/>
            <a:ext cx="6438897" cy="3819913"/>
            <a:chOff x="1028701" y="2689746"/>
            <a:chExt cx="6438897" cy="3819913"/>
          </a:xfrm>
        </p:grpSpPr>
        <p:sp>
          <p:nvSpPr>
            <p:cNvPr id="29" name="Rounded Rectangle 28"/>
            <p:cNvSpPr/>
            <p:nvPr/>
          </p:nvSpPr>
          <p:spPr>
            <a:xfrm>
              <a:off x="6019800" y="5791202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Manager Employee</a:t>
              </a:r>
              <a:endParaRPr lang="en-US" sz="1400" dirty="0" smtClean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28701" y="2689746"/>
              <a:ext cx="5557922" cy="3819912"/>
              <a:chOff x="1028701" y="2689746"/>
              <a:chExt cx="5557922" cy="381991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352800" y="2689746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Tax Payer</a:t>
                </a:r>
                <a:endParaRPr lang="en-US" sz="1400" dirty="0" smtClean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352800" y="3587817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Employee</a:t>
                </a:r>
                <a:endParaRPr lang="en-US" sz="1400" dirty="0" smtClean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054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Salary Employee</a:t>
                </a:r>
                <a:endParaRPr lang="en-US" sz="1400" dirty="0" smtClean="0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4076700" y="3408203"/>
                <a:ext cx="0" cy="1796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91790" y="4306275"/>
                <a:ext cx="2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1752600" y="4648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Hourly Employee</a:t>
                </a:r>
                <a:endParaRPr lang="en-US" sz="1400" dirty="0" smtClean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290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Intern</a:t>
                </a:r>
                <a:endParaRPr lang="en-US" sz="1400" dirty="0" smtClean="0"/>
              </a:p>
            </p:txBody>
          </p:sp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>
                <a:off x="3200398" y="4306274"/>
                <a:ext cx="876301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2"/>
              </p:cNvCxnSpPr>
              <p:nvPr/>
            </p:nvCxnSpPr>
            <p:spPr>
              <a:xfrm>
                <a:off x="4076699" y="4306274"/>
                <a:ext cx="1028701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628901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Full Time Employee</a:t>
                </a:r>
                <a:endParaRPr lang="en-US" sz="1400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28701" y="5791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Part Time Employee</a:t>
                </a:r>
                <a:endParaRPr lang="en-US" sz="1400" dirty="0" smtClean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676400" y="5363908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2"/>
              </p:cNvCxnSpPr>
              <p:nvPr/>
            </p:nvCxnSpPr>
            <p:spPr>
              <a:xfrm>
                <a:off x="2476499" y="5366657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4419600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Engineer Employee</a:t>
                </a:r>
                <a:endParaRPr lang="en-US" sz="1400" dirty="0" smtClean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62625" y="5390940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862724" y="5393689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47800" y="2133600"/>
            <a:ext cx="6438897" cy="3819913"/>
            <a:chOff x="1028701" y="2689746"/>
            <a:chExt cx="6438897" cy="3819913"/>
          </a:xfrm>
        </p:grpSpPr>
        <p:sp>
          <p:nvSpPr>
            <p:cNvPr id="29" name="Rounded Rectangle 28"/>
            <p:cNvSpPr/>
            <p:nvPr/>
          </p:nvSpPr>
          <p:spPr>
            <a:xfrm>
              <a:off x="6019800" y="5791202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Manager Employee</a:t>
              </a:r>
              <a:endParaRPr lang="en-US" sz="1400" dirty="0" smtClean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28701" y="2689746"/>
              <a:ext cx="5557922" cy="3819912"/>
              <a:chOff x="1028701" y="2689746"/>
              <a:chExt cx="5557922" cy="381991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352800" y="2689746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Tax Payer</a:t>
                </a:r>
                <a:endParaRPr lang="en-US" sz="1400" dirty="0" smtClean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352800" y="3587817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Employee</a:t>
                </a:r>
                <a:endParaRPr lang="en-US" sz="1400" dirty="0" smtClean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054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Salary Employee</a:t>
                </a:r>
                <a:endParaRPr lang="en-US" sz="1400" dirty="0" smtClean="0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4076700" y="3408203"/>
                <a:ext cx="0" cy="1796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91790" y="4306275"/>
                <a:ext cx="2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1752600" y="4648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Hourly Employee</a:t>
                </a:r>
                <a:endParaRPr lang="en-US" sz="1400" dirty="0" smtClean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290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Intern</a:t>
                </a:r>
                <a:endParaRPr lang="en-US" sz="1400" dirty="0" smtClean="0"/>
              </a:p>
            </p:txBody>
          </p:sp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>
                <a:off x="3200398" y="4306274"/>
                <a:ext cx="876301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2"/>
              </p:cNvCxnSpPr>
              <p:nvPr/>
            </p:nvCxnSpPr>
            <p:spPr>
              <a:xfrm>
                <a:off x="4076699" y="4306274"/>
                <a:ext cx="1028701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628901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Full Time Employee</a:t>
                </a:r>
                <a:endParaRPr lang="en-US" sz="1400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28701" y="5791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Part Time Employee</a:t>
                </a:r>
                <a:endParaRPr lang="en-US" sz="1400" dirty="0" smtClean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676400" y="5363908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2"/>
              </p:cNvCxnSpPr>
              <p:nvPr/>
            </p:nvCxnSpPr>
            <p:spPr>
              <a:xfrm>
                <a:off x="2476499" y="5366657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4419600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Engineer Employee</a:t>
                </a:r>
                <a:endParaRPr lang="en-US" sz="1400" dirty="0" smtClean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62625" y="5390940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862724" y="5393689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/>
          <p:cNvSpPr txBox="1"/>
          <p:nvPr/>
        </p:nvSpPr>
        <p:spPr>
          <a:xfrm>
            <a:off x="6551406" y="21336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30832" y="3006764"/>
            <a:ext cx="61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95897" y="2318266"/>
            <a:ext cx="125550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295897" y="3207621"/>
            <a:ext cx="125550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61815" y="2147008"/>
            <a:ext cx="6438897" cy="3819913"/>
            <a:chOff x="1028701" y="2689746"/>
            <a:chExt cx="6438897" cy="3819913"/>
          </a:xfrm>
        </p:grpSpPr>
        <p:sp>
          <p:nvSpPr>
            <p:cNvPr id="29" name="Rounded Rectangle 28"/>
            <p:cNvSpPr/>
            <p:nvPr/>
          </p:nvSpPr>
          <p:spPr>
            <a:xfrm>
              <a:off x="6019800" y="5791202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Manager Employee</a:t>
              </a:r>
              <a:endParaRPr lang="en-US" sz="1400" dirty="0" smtClean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28701" y="2689746"/>
              <a:ext cx="5557922" cy="3819912"/>
              <a:chOff x="1028701" y="2689746"/>
              <a:chExt cx="5557922" cy="381991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352800" y="2689746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Tax Payer</a:t>
                </a:r>
                <a:endParaRPr lang="en-US" sz="1400" dirty="0" smtClean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352800" y="3587817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Employee</a:t>
                </a:r>
                <a:endParaRPr lang="en-US" sz="1400" dirty="0" smtClean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054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Salary Employee</a:t>
                </a:r>
                <a:endParaRPr lang="en-US" sz="1400" dirty="0" smtClean="0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4076700" y="3408203"/>
                <a:ext cx="0" cy="1796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91790" y="4306275"/>
                <a:ext cx="2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1752600" y="4648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Hourly Employee</a:t>
                </a:r>
                <a:endParaRPr lang="en-US" sz="1400" dirty="0" smtClean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290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Intern</a:t>
                </a:r>
                <a:endParaRPr lang="en-US" sz="1400" dirty="0" smtClean="0"/>
              </a:p>
            </p:txBody>
          </p:sp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>
                <a:off x="3200398" y="4306274"/>
                <a:ext cx="876301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2"/>
              </p:cNvCxnSpPr>
              <p:nvPr/>
            </p:nvCxnSpPr>
            <p:spPr>
              <a:xfrm>
                <a:off x="4076699" y="4306274"/>
                <a:ext cx="1028701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628901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Full Time Employee</a:t>
                </a:r>
                <a:endParaRPr lang="en-US" sz="1400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28701" y="5791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Part Time Employee</a:t>
                </a:r>
                <a:endParaRPr lang="en-US" sz="1400" dirty="0" smtClean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676400" y="5363908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2"/>
              </p:cNvCxnSpPr>
              <p:nvPr/>
            </p:nvCxnSpPr>
            <p:spPr>
              <a:xfrm>
                <a:off x="2476499" y="5366657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4419600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Engineer Employee</a:t>
                </a:r>
                <a:endParaRPr lang="en-US" sz="1400" dirty="0" smtClean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62625" y="5390940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862724" y="5393689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5459796" y="3191064"/>
            <a:ext cx="174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ancestors of </a:t>
            </a:r>
          </a:p>
          <a:p>
            <a:r>
              <a:rPr lang="en-US" dirty="0" err="1" smtClean="0"/>
              <a:t>SalaryEmployee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37016" y="2209800"/>
            <a:ext cx="6438897" cy="3819913"/>
            <a:chOff x="1028701" y="2689746"/>
            <a:chExt cx="6438897" cy="3819913"/>
          </a:xfrm>
        </p:grpSpPr>
        <p:sp>
          <p:nvSpPr>
            <p:cNvPr id="29" name="Rounded Rectangle 28"/>
            <p:cNvSpPr/>
            <p:nvPr/>
          </p:nvSpPr>
          <p:spPr>
            <a:xfrm>
              <a:off x="6019800" y="5791202"/>
              <a:ext cx="1447798" cy="71845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Manager Employee</a:t>
              </a:r>
              <a:endParaRPr lang="en-US" sz="1400" dirty="0" smtClean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28701" y="2689746"/>
              <a:ext cx="5557922" cy="3819912"/>
              <a:chOff x="1028701" y="2689746"/>
              <a:chExt cx="5557922" cy="381991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352800" y="2689746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Tax Payer</a:t>
                </a:r>
                <a:endParaRPr lang="en-US" sz="1400" dirty="0" smtClean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352800" y="3587817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Employee</a:t>
                </a:r>
                <a:endParaRPr lang="en-US" sz="1400" dirty="0" smtClean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054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Salary Employee</a:t>
                </a:r>
                <a:endParaRPr lang="en-US" sz="1400" dirty="0" smtClean="0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4076700" y="3408203"/>
                <a:ext cx="0" cy="1796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91790" y="4306275"/>
                <a:ext cx="2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1752600" y="4648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Hourly Employee</a:t>
                </a:r>
                <a:endParaRPr lang="en-US" sz="1400" dirty="0" smtClean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429000" y="4648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Intern</a:t>
                </a:r>
                <a:endParaRPr lang="en-US" sz="1400" dirty="0" smtClean="0"/>
              </a:p>
            </p:txBody>
          </p:sp>
          <p:cxnSp>
            <p:nvCxnSpPr>
              <p:cNvPr id="12" name="Straight Arrow Connector 11"/>
              <p:cNvCxnSpPr>
                <a:stCxn id="6" idx="2"/>
              </p:cNvCxnSpPr>
              <p:nvPr/>
            </p:nvCxnSpPr>
            <p:spPr>
              <a:xfrm flipH="1">
                <a:off x="3200398" y="4306274"/>
                <a:ext cx="876301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2"/>
              </p:cNvCxnSpPr>
              <p:nvPr/>
            </p:nvCxnSpPr>
            <p:spPr>
              <a:xfrm>
                <a:off x="4076699" y="4306274"/>
                <a:ext cx="1028701" cy="341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628901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Full Time Employee</a:t>
                </a:r>
                <a:endParaRPr lang="en-US" sz="1400" dirty="0" smtClean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28701" y="5791200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Part Time Employee</a:t>
                </a:r>
                <a:endParaRPr lang="en-US" sz="1400" dirty="0" smtClean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676400" y="5363908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2"/>
              </p:cNvCxnSpPr>
              <p:nvPr/>
            </p:nvCxnSpPr>
            <p:spPr>
              <a:xfrm>
                <a:off x="2476499" y="5366657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/>
              <p:cNvSpPr/>
              <p:nvPr/>
            </p:nvSpPr>
            <p:spPr>
              <a:xfrm>
                <a:off x="4419600" y="5791201"/>
                <a:ext cx="1447798" cy="71845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Engineer Employee</a:t>
                </a:r>
                <a:endParaRPr lang="en-US" sz="1400" dirty="0" smtClean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62625" y="5390940"/>
                <a:ext cx="786799" cy="3419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862724" y="5393689"/>
                <a:ext cx="723899" cy="3391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5470940" y="3247928"/>
            <a:ext cx="162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descendants of </a:t>
            </a:r>
          </a:p>
          <a:p>
            <a:r>
              <a:rPr lang="en-US" dirty="0" smtClean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/>
          <a:lstStyle/>
          <a:p>
            <a:r>
              <a:rPr lang="en-US" dirty="0" smtClean="0"/>
              <a:t>A class inherits functionality from all </a:t>
            </a:r>
            <a:r>
              <a:rPr lang="en-US" dirty="0" smtClean="0"/>
              <a:t>ancestors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22754" y="2514600"/>
            <a:ext cx="1447798" cy="6463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Tax Payer</a:t>
            </a:r>
            <a:endParaRPr lang="en-US" sz="1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722754" y="3385458"/>
            <a:ext cx="1447798" cy="11266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Employee</a:t>
            </a:r>
            <a:endParaRPr lang="en-US" sz="1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722753" y="4724400"/>
            <a:ext cx="1447798" cy="12875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Hourly Employee</a:t>
            </a:r>
            <a:endParaRPr lang="en-US" sz="1400" dirty="0" smtClean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446653" y="3160931"/>
            <a:ext cx="0" cy="224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4446653" y="4512092"/>
            <a:ext cx="0" cy="212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41753" y="2514600"/>
            <a:ext cx="0" cy="3497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2425105" y="389516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glow rad="101600">
                    <a:schemeClr val="accent4">
                      <a:alpha val="60000"/>
                    </a:schemeClr>
                  </a:glow>
                </a:effectLst>
              </a:rPr>
              <a:t>functionality</a:t>
            </a:r>
            <a:endParaRPr lang="en-US" dirty="0">
              <a:effectLst>
                <a:glow rad="101600">
                  <a:schemeClr val="accent4">
                    <a:alpha val="6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199" y="2514600"/>
            <a:ext cx="131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/>
                </a:solidFill>
              </a:rPr>
              <a:t>getSSN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accent4"/>
                </a:solidFill>
              </a:rPr>
              <a:t>calculateTaxes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822" y="3405585"/>
            <a:ext cx="131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/>
                </a:solidFill>
              </a:rPr>
              <a:t>getSSN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accent4"/>
                </a:solidFill>
              </a:rPr>
              <a:t>calculateTaxes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accent3"/>
                </a:solidFill>
              </a:rPr>
              <a:t>getFullName</a:t>
            </a:r>
            <a:r>
              <a:rPr lang="en-US" sz="1400" dirty="0" smtClean="0">
                <a:solidFill>
                  <a:schemeClr val="accent3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accent3"/>
                </a:solidFill>
              </a:rPr>
              <a:t>getPosition</a:t>
            </a:r>
            <a:r>
              <a:rPr lang="en-US" sz="1400" dirty="0" smtClean="0">
                <a:solidFill>
                  <a:schemeClr val="accent3"/>
                </a:solidFill>
              </a:rPr>
              <a:t>()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8890" y="4618246"/>
            <a:ext cx="1504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/>
                </a:solidFill>
              </a:rPr>
              <a:t>getSSN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accent4"/>
                </a:solidFill>
              </a:rPr>
              <a:t>calculateTaxes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accent3"/>
                </a:solidFill>
              </a:rPr>
              <a:t>getFullName</a:t>
            </a:r>
            <a:r>
              <a:rPr lang="en-US" sz="1400" dirty="0" smtClean="0">
                <a:solidFill>
                  <a:schemeClr val="accent3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accent3"/>
                </a:solidFill>
              </a:rPr>
              <a:t>getPosition</a:t>
            </a:r>
            <a:r>
              <a:rPr lang="en-US" sz="1400" dirty="0" smtClean="0">
                <a:solidFill>
                  <a:schemeClr val="accent3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accent6"/>
                </a:solidFill>
              </a:rPr>
              <a:t>calculatePaytotal</a:t>
            </a:r>
            <a:r>
              <a:rPr lang="en-US" sz="1400" dirty="0" smtClean="0">
                <a:solidFill>
                  <a:schemeClr val="accent6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accent6"/>
                </a:solidFill>
              </a:rPr>
              <a:t>getHours</a:t>
            </a:r>
            <a:r>
              <a:rPr lang="en-US" sz="1400" dirty="0" smtClean="0">
                <a:solidFill>
                  <a:schemeClr val="accent6"/>
                </a:solidFill>
              </a:rPr>
              <a:t>()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3277057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55" y="2590800"/>
            <a:ext cx="3858163" cy="4048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200400" y="1629278"/>
            <a:ext cx="276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keyword declares a</a:t>
            </a:r>
          </a:p>
          <a:p>
            <a:r>
              <a:rPr lang="en-US" dirty="0" smtClean="0"/>
              <a:t>parent/child relationship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15000" y="20574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711952" cy="4495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Fields should be declared at the </a:t>
            </a:r>
            <a:r>
              <a:rPr lang="en-US" u="sng" dirty="0" smtClean="0"/>
              <a:t>top of your class</a:t>
            </a:r>
          </a:p>
          <a:p>
            <a:r>
              <a:rPr lang="en-US" dirty="0" smtClean="0"/>
              <a:t>Format: 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[access modifier]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[other modifiers]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name</a:t>
            </a:r>
            <a:r>
              <a:rPr lang="en-US" sz="2200" dirty="0" smtClean="0"/>
              <a:t>;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total</a:t>
            </a:r>
            <a:r>
              <a:rPr lang="en-US" sz="2200" dirty="0" smtClean="0"/>
              <a:t>;</a:t>
            </a:r>
          </a:p>
          <a:p>
            <a:pPr lvl="1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static final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message</a:t>
            </a:r>
            <a:r>
              <a:rPr lang="en-US" sz="2200" dirty="0" smtClean="0"/>
              <a:t>;</a:t>
            </a:r>
          </a:p>
          <a:p>
            <a:r>
              <a:rPr lang="en-US" dirty="0" smtClean="0"/>
              <a:t>Fields can be assigned an initial value</a:t>
            </a:r>
          </a:p>
          <a:p>
            <a:r>
              <a:rPr lang="en-US" dirty="0" smtClean="0"/>
              <a:t>Fields without initial values are given defaults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68502"/>
              </p:ext>
            </p:extLst>
          </p:nvPr>
        </p:nvGraphicFramePr>
        <p:xfrm>
          <a:off x="6324600" y="4495800"/>
          <a:ext cx="25908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zero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 character ‘\u0000’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4782217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553200" y="2133600"/>
            <a:ext cx="239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Methods from Employee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143" y="3657600"/>
            <a:ext cx="167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Methods from 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HourlyEmployee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9143" y="5029200"/>
            <a:ext cx="21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Methods from Object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572000" y="2318266"/>
            <a:ext cx="1981200" cy="1263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495800" y="3980766"/>
            <a:ext cx="2093343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3505200" y="5213866"/>
            <a:ext cx="30839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Rule: </a:t>
            </a:r>
            <a:r>
              <a:rPr lang="en-US" sz="2800" dirty="0">
                <a:solidFill>
                  <a:schemeClr val="tx2"/>
                </a:solidFill>
              </a:rPr>
              <a:t>If a class does not inherit from another class, then it automatically inherits from the Object class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3815357"/>
            <a:ext cx="1447798" cy="6463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Tax Payer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0" y="4805957"/>
            <a:ext cx="1447798" cy="6531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Employee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999" y="5796557"/>
            <a:ext cx="1447798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Hourly Employee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866899" y="4461688"/>
            <a:ext cx="0" cy="34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66898" y="5459099"/>
            <a:ext cx="1" cy="337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4" idx="0"/>
          </p:cNvCxnSpPr>
          <p:nvPr/>
        </p:nvCxnSpPr>
        <p:spPr>
          <a:xfrm>
            <a:off x="1866899" y="3471088"/>
            <a:ext cx="0" cy="34426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43000" y="2824757"/>
            <a:ext cx="1447798" cy="646331"/>
          </a:xfrm>
          <a:prstGeom prst="roundRect">
            <a:avLst/>
          </a:prstGeom>
          <a:solidFill>
            <a:srgbClr val="E6E6E6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Object</a:t>
            </a:r>
            <a:endParaRPr lang="en-US" sz="1400" dirty="0" smtClean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18513"/>
              </p:ext>
            </p:extLst>
          </p:nvPr>
        </p:nvGraphicFramePr>
        <p:xfrm>
          <a:off x="4572000" y="2996108"/>
          <a:ext cx="39624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Abbreviated list of Object methods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toString</a:t>
                      </a:r>
                      <a:r>
                        <a:rPr lang="en-US" sz="1600" dirty="0" smtClean="0"/>
                        <a:t>(): </a:t>
                      </a:r>
                    </a:p>
                    <a:p>
                      <a:r>
                        <a:rPr lang="en-US" sz="1600" dirty="0" smtClean="0"/>
                        <a:t>returns a string representation of an object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equals(): </a:t>
                      </a:r>
                    </a:p>
                    <a:p>
                      <a:r>
                        <a:rPr lang="en-US" sz="1600" dirty="0" smtClean="0"/>
                        <a:t>compares</a:t>
                      </a:r>
                      <a:r>
                        <a:rPr lang="en-US" sz="1600" baseline="0" dirty="0" smtClean="0"/>
                        <a:t> two objects for equality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hashcode</a:t>
                      </a:r>
                      <a:r>
                        <a:rPr lang="en-US" sz="1600" dirty="0" smtClean="0"/>
                        <a:t>(): </a:t>
                      </a:r>
                    </a:p>
                    <a:p>
                      <a:r>
                        <a:rPr lang="en-US" sz="1600" dirty="0" smtClean="0"/>
                        <a:t>generates a number used for</a:t>
                      </a:r>
                      <a:r>
                        <a:rPr lang="en-US" sz="1600" baseline="0" dirty="0" smtClean="0"/>
                        <a:t> “quick” equality checks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getClass</a:t>
                      </a:r>
                      <a:r>
                        <a:rPr lang="en-US" sz="1600" dirty="0" smtClean="0"/>
                        <a:t>(): </a:t>
                      </a:r>
                    </a:p>
                    <a:p>
                      <a:r>
                        <a:rPr lang="en-US" sz="1600" dirty="0" smtClean="0"/>
                        <a:t>returns an</a:t>
                      </a:r>
                      <a:r>
                        <a:rPr lang="en-US" sz="1600" baseline="0" dirty="0" smtClean="0"/>
                        <a:t> object that can describe a class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Outcomes of Object as an ancestor class</a:t>
            </a:r>
          </a:p>
          <a:p>
            <a:pPr lvl="1"/>
            <a:r>
              <a:rPr lang="en-US" dirty="0" smtClean="0"/>
              <a:t>The top class in every class hierarchy is Object</a:t>
            </a:r>
          </a:p>
          <a:p>
            <a:pPr lvl="1"/>
            <a:r>
              <a:rPr lang="en-US" dirty="0" smtClean="0"/>
              <a:t>Every class in Java (new or existing) inherits from Object</a:t>
            </a:r>
          </a:p>
          <a:p>
            <a:pPr lvl="1"/>
            <a:r>
              <a:rPr lang="en-US" dirty="0" smtClean="0"/>
              <a:t>Every class has a </a:t>
            </a:r>
            <a:r>
              <a:rPr lang="en-US" dirty="0" err="1" smtClean="0"/>
              <a:t>toString</a:t>
            </a:r>
            <a:r>
              <a:rPr lang="en-US" dirty="0" smtClean="0"/>
              <a:t>() or equals()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child class can call the constructor of a parent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9" y="2819400"/>
            <a:ext cx="4033141" cy="2067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357549"/>
            <a:ext cx="3296248" cy="1919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191000" y="4267200"/>
            <a:ext cx="1143000" cy="1049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pass data up to a parent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9" y="2819400"/>
            <a:ext cx="4033141" cy="2067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357549"/>
            <a:ext cx="3296248" cy="1919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73" y="2371385"/>
            <a:ext cx="3556427" cy="525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4114800" y="2603871"/>
            <a:ext cx="1524000" cy="901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814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7200" y="4267200"/>
            <a:ext cx="1143000" cy="1049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717" y="5105400"/>
            <a:ext cx="426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Pass values to </a:t>
            </a:r>
            <a:r>
              <a:rPr lang="en-US" dirty="0" err="1" smtClean="0"/>
              <a:t>HourlyEmployee</a:t>
            </a:r>
            <a:r>
              <a:rPr lang="en-US" dirty="0" smtClean="0"/>
              <a:t> constructor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716" y="5425076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Parameters are passed to super()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717" y="5779532"/>
            <a:ext cx="343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Values are assigned </a:t>
            </a:r>
            <a:r>
              <a:rPr lang="en-US" dirty="0" smtClean="0"/>
              <a:t>in Employee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02717" y="6133490"/>
            <a:ext cx="382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Values are assigned </a:t>
            </a:r>
            <a:r>
              <a:rPr lang="en-US" dirty="0" err="1" smtClean="0"/>
              <a:t>HourlyEmployee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9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constructors and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Rule: </a:t>
            </a:r>
            <a:r>
              <a:rPr lang="en-US" dirty="0" smtClean="0">
                <a:solidFill>
                  <a:schemeClr val="tx2"/>
                </a:solidFill>
              </a:rPr>
              <a:t>if </a:t>
            </a:r>
            <a:r>
              <a:rPr lang="en-US" dirty="0" smtClean="0">
                <a:solidFill>
                  <a:schemeClr val="tx2"/>
                </a:solidFill>
              </a:rPr>
              <a:t>no </a:t>
            </a:r>
            <a:r>
              <a:rPr lang="en-US" dirty="0" smtClean="0">
                <a:solidFill>
                  <a:schemeClr val="tx2"/>
                </a:solidFill>
              </a:rPr>
              <a:t>constructor is defined in a class, a default constructor is added implicitly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2209800" cy="377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743200"/>
            <a:ext cx="2048033" cy="662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19600" y="4191000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made to implicit </a:t>
            </a:r>
          </a:p>
          <a:p>
            <a:r>
              <a:rPr lang="en-US" dirty="0" smtClean="0"/>
              <a:t>default constructor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5492971" y="2895600"/>
            <a:ext cx="679229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constructors and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Rule: </a:t>
            </a:r>
            <a:r>
              <a:rPr lang="en-US" dirty="0" smtClean="0">
                <a:solidFill>
                  <a:schemeClr val="tx2"/>
                </a:solidFill>
              </a:rPr>
              <a:t>if no call is made to a super constructor, a call to super() is made implicitly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3296110" cy="178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572664"/>
            <a:ext cx="4839375" cy="45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03585"/>
            <a:ext cx="3724795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391400" y="5154965"/>
            <a:ext cx="1188146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super(); </a:t>
            </a:r>
          </a:p>
          <a:p>
            <a:r>
              <a:rPr lang="en-US" sz="1400" dirty="0" smtClean="0"/>
              <a:t>is added here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6019800" y="4114800"/>
            <a:ext cx="1965673" cy="104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and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Overloading: two or more methods in the same class with the same name but “different”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07" y="3048000"/>
            <a:ext cx="5811061" cy="286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5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parameters</a:t>
            </a:r>
          </a:p>
          <a:p>
            <a:pPr lvl="1"/>
            <a:r>
              <a:rPr lang="en-US" dirty="0" smtClean="0"/>
              <a:t>Number of parameters</a:t>
            </a:r>
          </a:p>
          <a:p>
            <a:pPr lvl="1"/>
            <a:r>
              <a:rPr lang="en-US" dirty="0" smtClean="0"/>
              <a:t>Types of parameters</a:t>
            </a:r>
          </a:p>
          <a:p>
            <a:pPr lvl="1"/>
            <a:r>
              <a:rPr lang="en-US" dirty="0" smtClean="0"/>
              <a:t>Order of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45" y="1904786"/>
            <a:ext cx="2915057" cy="1524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572000"/>
            <a:ext cx="3677163" cy="155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0"/>
            <a:ext cx="3381847" cy="1524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4428096" y="2418272"/>
            <a:ext cx="11901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24010" y="2895600"/>
            <a:ext cx="166719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38600" y="3428999"/>
            <a:ext cx="161609" cy="1066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Overriding: redefining a method that a class inherited</a:t>
            </a:r>
          </a:p>
          <a:p>
            <a:r>
              <a:rPr lang="en-US" dirty="0" smtClean="0"/>
              <a:t>Every class inherits the </a:t>
            </a:r>
            <a:r>
              <a:rPr lang="en-US" dirty="0" err="1" smtClean="0"/>
              <a:t>toString</a:t>
            </a:r>
            <a:r>
              <a:rPr lang="en-US" dirty="0" smtClean="0"/>
              <a:t>() method (why?)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04" y="3428999"/>
            <a:ext cx="3667637" cy="2915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428999"/>
            <a:ext cx="3686689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3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Determines the visibility of field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33102"/>
              </p:ext>
            </p:extLst>
          </p:nvPr>
        </p:nvGraphicFramePr>
        <p:xfrm>
          <a:off x="533400" y="2895600"/>
          <a:ext cx="81534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514600"/>
                <a:gridCol w="1123950"/>
                <a:gridCol w="1123950"/>
                <a:gridCol w="1123950"/>
                <a:gridCol w="1123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double radius;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static final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MAX</a:t>
                      </a:r>
                      <a:r>
                        <a:rPr lang="en-US" sz="1400" baseline="0" dirty="0" smtClean="0"/>
                        <a:t> = 10;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protected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protected String name;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package (unspecified)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numbe</a:t>
                      </a:r>
                      <a:r>
                        <a:rPr lang="en-US" sz="1400" baseline="0" dirty="0" smtClean="0"/>
                        <a:t>r;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7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 method is invoked, it will execute the method that was last </a:t>
            </a:r>
            <a:r>
              <a:rPr lang="en-US" dirty="0" err="1" smtClean="0"/>
              <a:t>overriden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956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733800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4572000"/>
            <a:ext cx="1143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Point3D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4097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4097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3600" y="29776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89" y="38158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0789" y="459331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3039706"/>
            <a:ext cx="433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Point3D </a:t>
            </a:r>
            <a:r>
              <a:rPr lang="en-US" dirty="0" err="1" smtClean="0"/>
              <a:t>newPoint</a:t>
            </a:r>
            <a:r>
              <a:rPr lang="en-US" dirty="0" smtClean="0"/>
              <a:t> = new Point3D(10, 20, 30);</a:t>
            </a:r>
          </a:p>
          <a:p>
            <a:r>
              <a:rPr lang="en-US" dirty="0" err="1" smtClean="0"/>
              <a:t>newPoint.toString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37649" y="4134611"/>
            <a:ext cx="355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</a:t>
            </a:r>
            <a:r>
              <a:rPr lang="en-US" dirty="0" err="1" smtClean="0"/>
              <a:t>newPoint</a:t>
            </a:r>
            <a:r>
              <a:rPr lang="en-US" dirty="0" smtClean="0"/>
              <a:t> = new Point (25, 35);</a:t>
            </a:r>
          </a:p>
          <a:p>
            <a:r>
              <a:rPr lang="en-US" dirty="0" err="1" smtClean="0"/>
              <a:t>newPoint.toString</a:t>
            </a:r>
            <a:r>
              <a:rPr lang="en-US" dirty="0" smtClean="0"/>
              <a:t>();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5" idx="3"/>
          </p:cNvCxnSpPr>
          <p:nvPr/>
        </p:nvCxnSpPr>
        <p:spPr>
          <a:xfrm flipH="1">
            <a:off x="3162222" y="3581400"/>
            <a:ext cx="1181178" cy="1196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3"/>
          </p:cNvCxnSpPr>
          <p:nvPr/>
        </p:nvCxnSpPr>
        <p:spPr>
          <a:xfrm flipH="1" flipV="1">
            <a:off x="3162222" y="4000500"/>
            <a:ext cx="1175427" cy="592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6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some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Shapes!</a:t>
            </a:r>
          </a:p>
          <a:p>
            <a:pPr lvl="1"/>
            <a:r>
              <a:rPr lang="en-US" sz="2400" dirty="0" smtClean="0"/>
              <a:t>Attributes?</a:t>
            </a:r>
          </a:p>
          <a:p>
            <a:pPr lvl="2"/>
            <a:r>
              <a:rPr lang="en-US" sz="2000" dirty="0" smtClean="0"/>
              <a:t>width, height?</a:t>
            </a:r>
          </a:p>
          <a:p>
            <a:pPr lvl="2"/>
            <a:r>
              <a:rPr lang="en-US" sz="2000" dirty="0" smtClean="0"/>
              <a:t>radius?</a:t>
            </a:r>
          </a:p>
          <a:p>
            <a:pPr lvl="2"/>
            <a:r>
              <a:rPr lang="en-US" sz="2000" dirty="0" smtClean="0"/>
              <a:t>base, height?</a:t>
            </a:r>
          </a:p>
          <a:p>
            <a:pPr lvl="1"/>
            <a:r>
              <a:rPr lang="en-US" sz="2400" dirty="0" smtClean="0"/>
              <a:t>Actions?</a:t>
            </a:r>
          </a:p>
          <a:p>
            <a:pPr lvl="2"/>
            <a:r>
              <a:rPr lang="en-US" sz="2000" dirty="0" smtClean="0"/>
              <a:t>public double area()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91000" y="3803585"/>
            <a:ext cx="4800598" cy="2769442"/>
            <a:chOff x="2209800" y="3587812"/>
            <a:chExt cx="4800598" cy="2769442"/>
          </a:xfrm>
        </p:grpSpPr>
        <p:sp>
          <p:nvSpPr>
            <p:cNvPr id="5" name="Rounded Rectangle 4"/>
            <p:cNvSpPr/>
            <p:nvPr/>
          </p:nvSpPr>
          <p:spPr>
            <a:xfrm>
              <a:off x="3810000" y="3587812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/>
                <a:t>Shape</a:t>
              </a:r>
            </a:p>
            <a:p>
              <a:pPr algn="ctr"/>
              <a:r>
                <a:rPr lang="en-US" sz="1200" b="1" dirty="0" err="1" smtClean="0"/>
                <a:t>shapeName</a:t>
              </a:r>
              <a:endParaRPr lang="en-US" sz="1200" dirty="0" smtClean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562600" y="4648196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u="sng" dirty="0" err="1" smtClean="0"/>
                <a:t>RightTriangle</a:t>
              </a:r>
              <a:endParaRPr lang="en-US" sz="1600" b="1" u="sng" dirty="0" smtClean="0"/>
            </a:p>
            <a:p>
              <a:pPr algn="ctr"/>
              <a:r>
                <a:rPr lang="en-US" sz="1200" dirty="0"/>
                <a:t>b</a:t>
              </a:r>
              <a:r>
                <a:rPr lang="en-US" sz="1200" dirty="0" smtClean="0"/>
                <a:t>ase, height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548990" y="4306270"/>
              <a:ext cx="2" cy="34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4648195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/>
                <a:t>Rectangle</a:t>
              </a:r>
            </a:p>
            <a:p>
              <a:pPr algn="ctr"/>
              <a:r>
                <a:rPr lang="en-US" sz="1200" b="1" dirty="0"/>
                <a:t>w</a:t>
              </a:r>
              <a:r>
                <a:rPr lang="en-US" sz="1200" b="1" dirty="0" smtClean="0"/>
                <a:t>idth, height</a:t>
              </a:r>
              <a:endParaRPr lang="en-US" sz="1200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86200" y="4648196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/>
                <a:t>Oval</a:t>
              </a:r>
            </a:p>
            <a:p>
              <a:pPr algn="ctr"/>
              <a:r>
                <a:rPr lang="en-US" sz="1200" b="1" dirty="0" err="1" smtClean="0"/>
                <a:t>radiusX</a:t>
              </a:r>
              <a:r>
                <a:rPr lang="en-US" sz="1200" b="1" dirty="0" smtClean="0"/>
                <a:t>, </a:t>
              </a:r>
              <a:r>
                <a:rPr lang="en-US" sz="1200" b="1" dirty="0" err="1" smtClean="0"/>
                <a:t>radiusY</a:t>
              </a:r>
              <a:endParaRPr lang="en-US" sz="1200" dirty="0" smtClean="0"/>
            </a:p>
          </p:txBody>
        </p:sp>
        <p:cxnSp>
          <p:nvCxnSpPr>
            <p:cNvPr id="10" name="Straight Arrow Connector 9"/>
            <p:cNvCxnSpPr>
              <a:stCxn id="5" idx="2"/>
            </p:cNvCxnSpPr>
            <p:nvPr/>
          </p:nvCxnSpPr>
          <p:spPr>
            <a:xfrm flipH="1">
              <a:off x="3657598" y="4306269"/>
              <a:ext cx="876301" cy="3419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4533899" y="4306269"/>
              <a:ext cx="1028701" cy="34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2209800" y="5638797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Square</a:t>
              </a:r>
              <a:endParaRPr lang="en-US" sz="1400" dirty="0" smtClean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75774" y="5638797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Circle</a:t>
              </a:r>
              <a:endParaRPr lang="en-US" sz="1400" dirty="0" smtClean="0"/>
            </a:p>
          </p:txBody>
        </p:sp>
        <p:cxnSp>
          <p:nvCxnSpPr>
            <p:cNvPr id="14" name="Straight Arrow Connector 13"/>
            <p:cNvCxnSpPr>
              <a:stCxn id="8" idx="2"/>
              <a:endCxn id="12" idx="0"/>
            </p:cNvCxnSpPr>
            <p:nvPr/>
          </p:nvCxnSpPr>
          <p:spPr>
            <a:xfrm>
              <a:off x="2933699" y="5366652"/>
              <a:ext cx="0" cy="2721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  <a:endCxn id="13" idx="0"/>
            </p:cNvCxnSpPr>
            <p:nvPr/>
          </p:nvCxnSpPr>
          <p:spPr>
            <a:xfrm flipH="1">
              <a:off x="4599673" y="5366653"/>
              <a:ext cx="10426" cy="2721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61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it does not make sense to instantiate a class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57200" y="3587812"/>
            <a:ext cx="4800598" cy="2769442"/>
            <a:chOff x="2209800" y="3587812"/>
            <a:chExt cx="4800598" cy="2769442"/>
          </a:xfrm>
        </p:grpSpPr>
        <p:sp>
          <p:nvSpPr>
            <p:cNvPr id="4" name="Rounded Rectangle 3"/>
            <p:cNvSpPr/>
            <p:nvPr/>
          </p:nvSpPr>
          <p:spPr>
            <a:xfrm>
              <a:off x="3810000" y="3587812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/>
                <a:t>Shape</a:t>
              </a:r>
            </a:p>
            <a:p>
              <a:pPr algn="ctr"/>
              <a:r>
                <a:rPr lang="en-US" sz="1200" b="1" dirty="0" err="1" smtClean="0"/>
                <a:t>shapeName</a:t>
              </a:r>
              <a:endParaRPr lang="en-US" sz="1200" dirty="0" smtClean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562600" y="4648196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u="sng" dirty="0" err="1" smtClean="0"/>
                <a:t>RightTriangle</a:t>
              </a:r>
              <a:endParaRPr lang="en-US" sz="1600" b="1" u="sng" dirty="0" smtClean="0"/>
            </a:p>
            <a:p>
              <a:pPr algn="ctr"/>
              <a:r>
                <a:rPr lang="en-US" sz="1200" dirty="0"/>
                <a:t>b</a:t>
              </a:r>
              <a:r>
                <a:rPr lang="en-US" sz="1200" dirty="0" smtClean="0"/>
                <a:t>ase, height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548990" y="4306270"/>
              <a:ext cx="2" cy="34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2209800" y="4648195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/>
                <a:t>Rectangle</a:t>
              </a:r>
            </a:p>
            <a:p>
              <a:pPr algn="ctr"/>
              <a:r>
                <a:rPr lang="en-US" sz="1200" b="1" dirty="0"/>
                <a:t>w</a:t>
              </a:r>
              <a:r>
                <a:rPr lang="en-US" sz="1200" b="1" dirty="0" smtClean="0"/>
                <a:t>idth, height</a:t>
              </a:r>
              <a:endParaRPr lang="en-US" sz="1200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86200" y="4648196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/>
                <a:t>Oval</a:t>
              </a:r>
            </a:p>
            <a:p>
              <a:pPr algn="ctr"/>
              <a:r>
                <a:rPr lang="en-US" sz="1200" b="1" dirty="0" err="1" smtClean="0"/>
                <a:t>radiusX</a:t>
              </a:r>
              <a:r>
                <a:rPr lang="en-US" sz="1200" b="1" dirty="0" smtClean="0"/>
                <a:t>, </a:t>
              </a:r>
              <a:r>
                <a:rPr lang="en-US" sz="1200" b="1" dirty="0" err="1" smtClean="0"/>
                <a:t>radiusY</a:t>
              </a:r>
              <a:endParaRPr lang="en-US" sz="1200" dirty="0" smtClean="0"/>
            </a:p>
          </p:txBody>
        </p:sp>
        <p:cxnSp>
          <p:nvCxnSpPr>
            <p:cNvPr id="9" name="Straight Arrow Connector 8"/>
            <p:cNvCxnSpPr>
              <a:stCxn id="4" idx="2"/>
            </p:cNvCxnSpPr>
            <p:nvPr/>
          </p:nvCxnSpPr>
          <p:spPr>
            <a:xfrm flipH="1">
              <a:off x="3657598" y="4306269"/>
              <a:ext cx="876301" cy="3419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>
              <a:off x="4533899" y="4306269"/>
              <a:ext cx="1028701" cy="34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2209800" y="5638797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Square</a:t>
              </a:r>
              <a:endParaRPr lang="en-US" sz="1400" dirty="0" smtClean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75774" y="5638797"/>
              <a:ext cx="1447798" cy="718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Circle</a:t>
              </a:r>
              <a:endParaRPr lang="en-US" sz="1400" dirty="0" smtClean="0"/>
            </a:p>
          </p:txBody>
        </p:sp>
        <p:cxnSp>
          <p:nvCxnSpPr>
            <p:cNvPr id="13" name="Straight Arrow Connector 12"/>
            <p:cNvCxnSpPr>
              <a:stCxn id="7" idx="2"/>
              <a:endCxn id="11" idx="0"/>
            </p:cNvCxnSpPr>
            <p:nvPr/>
          </p:nvCxnSpPr>
          <p:spPr>
            <a:xfrm>
              <a:off x="2933699" y="5366652"/>
              <a:ext cx="0" cy="2721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12" idx="0"/>
            </p:cNvCxnSpPr>
            <p:nvPr/>
          </p:nvCxnSpPr>
          <p:spPr>
            <a:xfrm flipH="1">
              <a:off x="4599673" y="5366653"/>
              <a:ext cx="10426" cy="2721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533899" y="2937168"/>
            <a:ext cx="413485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//is this useful?</a:t>
            </a:r>
          </a:p>
          <a:p>
            <a:r>
              <a:rPr lang="en-US" dirty="0" smtClean="0"/>
              <a:t>Shape </a:t>
            </a:r>
            <a:r>
              <a:rPr lang="en-US" dirty="0" err="1" smtClean="0"/>
              <a:t>myShape</a:t>
            </a:r>
            <a:r>
              <a:rPr lang="en-US" dirty="0" smtClean="0"/>
              <a:t> = new Shape(“Rhombus”);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Sometimes we only write a method in a parent class so that it can be overridden in a child class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85037"/>
            <a:ext cx="2826381" cy="1981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48200"/>
            <a:ext cx="2987450" cy="206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673401"/>
            <a:ext cx="2286000" cy="1949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6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use </a:t>
            </a:r>
            <a:r>
              <a:rPr lang="en-US" sz="2400" dirty="0" err="1" smtClean="0"/>
              <a:t>upcasting</a:t>
            </a:r>
            <a:r>
              <a:rPr lang="en-US" sz="2400" dirty="0" smtClean="0"/>
              <a:t> to group our shapes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Only methods from the variable type (Shape) can be called from the variable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2819400" cy="1637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2738671" cy="1981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us to define a parent class that</a:t>
            </a:r>
          </a:p>
          <a:p>
            <a:pPr lvl="1"/>
            <a:r>
              <a:rPr lang="en-US" dirty="0" smtClean="0"/>
              <a:t>cannot be instantiated</a:t>
            </a:r>
          </a:p>
          <a:p>
            <a:pPr lvl="1"/>
            <a:r>
              <a:rPr lang="en-US" dirty="0" smtClean="0"/>
              <a:t>has methods whose only purpose is to be overridden (abstract methods)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95800"/>
            <a:ext cx="2734057" cy="178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4208" y="4768334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keyword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676815" y="4648200"/>
            <a:ext cx="98078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676815" y="4953000"/>
            <a:ext cx="1437985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4915785"/>
            <a:ext cx="17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method body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5791200" y="5100451"/>
            <a:ext cx="990600" cy="843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8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Rule: </a:t>
            </a:r>
            <a:r>
              <a:rPr lang="en-US" sz="2400" dirty="0" smtClean="0">
                <a:solidFill>
                  <a:schemeClr val="tx2"/>
                </a:solidFill>
              </a:rPr>
              <a:t>you cannot instantiate an abstract class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tx2"/>
                </a:solidFill>
              </a:rPr>
              <a:t>Rule: </a:t>
            </a:r>
            <a:r>
              <a:rPr lang="en-US" sz="2400" dirty="0" smtClean="0">
                <a:solidFill>
                  <a:schemeClr val="tx2"/>
                </a:solidFill>
              </a:rPr>
              <a:t>a child class must implement all abstract methods of an </a:t>
            </a:r>
            <a:r>
              <a:rPr lang="en-US" sz="2400" dirty="0" smtClean="0">
                <a:solidFill>
                  <a:schemeClr val="tx2"/>
                </a:solidFill>
              </a:rPr>
              <a:t>parent </a:t>
            </a:r>
            <a:r>
              <a:rPr lang="en-US" sz="2400" dirty="0" smtClean="0">
                <a:solidFill>
                  <a:schemeClr val="tx2"/>
                </a:solidFill>
              </a:rPr>
              <a:t>class </a:t>
            </a:r>
            <a:r>
              <a:rPr lang="en-US" sz="2400" u="sng" dirty="0" smtClean="0">
                <a:solidFill>
                  <a:schemeClr val="tx2"/>
                </a:solidFill>
              </a:rPr>
              <a:t>OR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must </a:t>
            </a:r>
            <a:r>
              <a:rPr lang="en-US" sz="2400" dirty="0" smtClean="0">
                <a:solidFill>
                  <a:schemeClr val="tx2"/>
                </a:solidFill>
              </a:rPr>
              <a:t>also be abstract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09800"/>
            <a:ext cx="3115174" cy="631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33645"/>
            <a:ext cx="4340723" cy="2528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933645"/>
            <a:ext cx="3186366" cy="2567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0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interfaces contain abstract methods</a:t>
            </a:r>
          </a:p>
          <a:p>
            <a:r>
              <a:rPr lang="en-US" sz="2400" dirty="0" smtClean="0"/>
              <a:t>An interface is declared in its own file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public and abstract keywords are optional (and implied)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69875"/>
            <a:ext cx="3834124" cy="1038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4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say that a class implements an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5277587" cy="384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953000" y="2877234"/>
            <a:ext cx="205473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“implements” rather </a:t>
            </a:r>
          </a:p>
          <a:p>
            <a:r>
              <a:rPr lang="en-US" dirty="0" smtClean="0"/>
              <a:t>than “extends”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038600" y="26670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does not support multiple inheritance</a:t>
            </a:r>
          </a:p>
          <a:p>
            <a:r>
              <a:rPr lang="en-US" dirty="0" smtClean="0"/>
              <a:t>Java </a:t>
            </a:r>
            <a:r>
              <a:rPr lang="en-US" u="sng" dirty="0" smtClean="0"/>
              <a:t>approximates</a:t>
            </a:r>
            <a:r>
              <a:rPr lang="en-US" dirty="0" smtClean="0"/>
              <a:t> multiple inheritance by supporting multiple interfaces per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57600"/>
            <a:ext cx="4548117" cy="2829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" y="3505200"/>
            <a:ext cx="2200582" cy="80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4" y="4600722"/>
            <a:ext cx="2534004" cy="94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4" y="5843299"/>
            <a:ext cx="3315163" cy="619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0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Pillars of 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051476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000" y="2078316"/>
            <a:ext cx="197682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Intentionally hiding </a:t>
            </a:r>
          </a:p>
          <a:p>
            <a:r>
              <a:rPr lang="en-US" dirty="0" smtClean="0"/>
              <a:t>data – abstraction!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640679"/>
            <a:ext cx="128272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Code reuse!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4640678"/>
            <a:ext cx="128533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Dynamic behavior!</a:t>
            </a:r>
          </a:p>
        </p:txBody>
      </p:sp>
    </p:spTree>
    <p:extLst>
      <p:ext uri="{BB962C8B-B14F-4D97-AF65-F5344CB8AC3E}">
        <p14:creationId xmlns:p14="http://schemas.microsoft.com/office/powerpoint/2010/main" val="412897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Multiple interfaces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4600"/>
            <a:ext cx="3886200" cy="2699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77000" y="2895600"/>
            <a:ext cx="1154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Colorable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Nameable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Moveable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81400" y="3124200"/>
            <a:ext cx="2895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3733800" y="3357265"/>
            <a:ext cx="2743200" cy="300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267200" y="3659832"/>
            <a:ext cx="2209800" cy="607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 grouping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07" y="2743200"/>
            <a:ext cx="4915586" cy="328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9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35552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Definition: objects taking on dynamic form or function</a:t>
            </a:r>
          </a:p>
          <a:p>
            <a:pPr lvl="1"/>
            <a:r>
              <a:rPr lang="en-US" sz="2000" dirty="0" smtClean="0"/>
              <a:t>This is possible with </a:t>
            </a:r>
            <a:r>
              <a:rPr lang="en-US" sz="2000" dirty="0" err="1" smtClean="0"/>
              <a:t>upcasting</a:t>
            </a:r>
            <a:r>
              <a:rPr lang="en-US" sz="2000" dirty="0" smtClean="0"/>
              <a:t> and method overriding </a:t>
            </a:r>
          </a:p>
          <a:p>
            <a:r>
              <a:rPr lang="en-US" sz="2700" dirty="0" smtClean="0"/>
              <a:t>Example</a:t>
            </a:r>
            <a:endParaRPr lang="en-US" sz="2400" dirty="0" smtClean="0"/>
          </a:p>
          <a:p>
            <a:pPr lvl="1"/>
            <a:r>
              <a:rPr lang="en-US" sz="2000" dirty="0" smtClean="0"/>
              <a:t>What do we know about the “input” parameter?</a:t>
            </a:r>
          </a:p>
          <a:p>
            <a:pPr lvl="1"/>
            <a:r>
              <a:rPr lang="en-US" sz="2000" dirty="0" smtClean="0"/>
              <a:t>What type of object is in that variable?</a:t>
            </a:r>
          </a:p>
          <a:p>
            <a:pPr lvl="1"/>
            <a:r>
              <a:rPr lang="en-US" sz="2000" dirty="0" smtClean="0"/>
              <a:t>Where is the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method defined? In the Object class?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83" y="3276600"/>
            <a:ext cx="3219899" cy="666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724400"/>
            <a:ext cx="3934374" cy="145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reeform 5"/>
          <p:cNvSpPr/>
          <p:nvPr/>
        </p:nvSpPr>
        <p:spPr>
          <a:xfrm>
            <a:off x="2209799" y="5624423"/>
            <a:ext cx="2759015" cy="880073"/>
          </a:xfrm>
          <a:custGeom>
            <a:avLst/>
            <a:gdLst>
              <a:gd name="connsiteX0" fmla="*/ 0 w 3071004"/>
              <a:gd name="connsiteY0" fmla="*/ 0 h 880073"/>
              <a:gd name="connsiteX1" fmla="*/ 1293963 w 3071004"/>
              <a:gd name="connsiteY1" fmla="*/ 879894 h 880073"/>
              <a:gd name="connsiteX2" fmla="*/ 3071004 w 3071004"/>
              <a:gd name="connsiteY2" fmla="*/ 60385 h 8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004" h="880073">
                <a:moveTo>
                  <a:pt x="0" y="0"/>
                </a:moveTo>
                <a:cubicBezTo>
                  <a:pt x="391064" y="434915"/>
                  <a:pt x="782129" y="869830"/>
                  <a:pt x="1293963" y="879894"/>
                </a:cubicBezTo>
                <a:cubicBezTo>
                  <a:pt x="1805797" y="889958"/>
                  <a:pt x="2438400" y="475171"/>
                  <a:pt x="3071004" y="60385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43400" y="3610021"/>
            <a:ext cx="1295400" cy="16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4876800"/>
            <a:ext cx="7772400" cy="1295400"/>
          </a:xfrm>
          <a:prstGeom prst="rect">
            <a:avLst/>
          </a:prstGeom>
          <a:solidFill>
            <a:srgbClr val="7BA79D">
              <a:alpha val="52941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non-static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field can be declared static</a:t>
            </a:r>
          </a:p>
          <a:p>
            <a:pPr lvl="1"/>
            <a:r>
              <a:rPr lang="en-US" dirty="0" smtClean="0"/>
              <a:t>The field is shared among all instances of the class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There is only one data value for that field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3256223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Point</a:t>
            </a:r>
          </a:p>
          <a:p>
            <a:pPr algn="ctr"/>
            <a:r>
              <a:rPr lang="en-US" sz="1400" dirty="0" smtClean="0"/>
              <a:t>x, y</a:t>
            </a:r>
          </a:p>
          <a:p>
            <a:pPr algn="ctr"/>
            <a:r>
              <a:rPr lang="en-US" sz="1400" dirty="0" smtClean="0"/>
              <a:t>static </a:t>
            </a:r>
            <a:r>
              <a:rPr lang="en-US" sz="1400" dirty="0" err="1" smtClean="0"/>
              <a:t>pointCount</a:t>
            </a:r>
            <a:endParaRPr lang="en-US" sz="1400" dirty="0"/>
          </a:p>
        </p:txBody>
      </p:sp>
      <p:sp>
        <p:nvSpPr>
          <p:cNvPr id="5" name="Cloud 4"/>
          <p:cNvSpPr/>
          <p:nvPr/>
        </p:nvSpPr>
        <p:spPr>
          <a:xfrm>
            <a:off x="990600" y="5029200"/>
            <a:ext cx="16002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10</a:t>
            </a:r>
          </a:p>
          <a:p>
            <a:pPr algn="ctr"/>
            <a:r>
              <a:rPr lang="en-US" dirty="0" smtClean="0"/>
              <a:t>y = 20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733800" y="5055798"/>
            <a:ext cx="16002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-2</a:t>
            </a:r>
          </a:p>
          <a:p>
            <a:pPr algn="ctr"/>
            <a:r>
              <a:rPr lang="en-US" dirty="0" smtClean="0"/>
              <a:t>y = 5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096000" y="5055798"/>
            <a:ext cx="16002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 44</a:t>
            </a:r>
          </a:p>
          <a:p>
            <a:pPr algn="ctr"/>
            <a:r>
              <a:rPr lang="en-US" dirty="0"/>
              <a:t>y</a:t>
            </a:r>
            <a:r>
              <a:rPr lang="en-US" dirty="0" smtClean="0"/>
              <a:t> =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38171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pointCount</a:t>
            </a:r>
            <a:r>
              <a:rPr lang="en-US" dirty="0" smtClean="0"/>
              <a:t> = 3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  <a:endCxn id="5" idx="3"/>
          </p:cNvCxnSpPr>
          <p:nvPr/>
        </p:nvCxnSpPr>
        <p:spPr>
          <a:xfrm flipH="1">
            <a:off x="1790700" y="4186438"/>
            <a:ext cx="4937730" cy="8994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6" idx="3"/>
          </p:cNvCxnSpPr>
          <p:nvPr/>
        </p:nvCxnSpPr>
        <p:spPr>
          <a:xfrm flipH="1">
            <a:off x="4533900" y="4186438"/>
            <a:ext cx="2194530" cy="92599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7" idx="3"/>
          </p:cNvCxnSpPr>
          <p:nvPr/>
        </p:nvCxnSpPr>
        <p:spPr>
          <a:xfrm>
            <a:off x="6728430" y="4186438"/>
            <a:ext cx="167670" cy="92599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2960133" y="3514779"/>
            <a:ext cx="6046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31338" y="5339833"/>
            <a:ext cx="82105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non-static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have 100 instances of a class we have:</a:t>
            </a:r>
          </a:p>
          <a:p>
            <a:pPr lvl="1"/>
            <a:r>
              <a:rPr lang="en-US" i="1" dirty="0" smtClean="0"/>
              <a:t>100 of each field in the class, one per object</a:t>
            </a:r>
          </a:p>
          <a:p>
            <a:pPr lvl="1"/>
            <a:r>
              <a:rPr lang="en-US" i="1" dirty="0" smtClean="0"/>
              <a:t>1 of each static field, shared by each object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76" y="3505200"/>
            <a:ext cx="2791215" cy="2229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non-static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should be static fields</a:t>
            </a:r>
          </a:p>
          <a:p>
            <a:pPr lvl="1"/>
            <a:r>
              <a:rPr lang="en-US" dirty="0" smtClean="0"/>
              <a:t>can be made public without breaking encapsulation (why?)</a:t>
            </a:r>
          </a:p>
          <a:p>
            <a:r>
              <a:rPr lang="en-US" dirty="0" smtClean="0"/>
              <a:t>You should access static content from a class name, not an instance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953000"/>
            <a:ext cx="4277322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00800" y="4572000"/>
            <a:ext cx="12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“static way”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5791200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“non-static way”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5181600" y="4756666"/>
            <a:ext cx="1219200" cy="65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5344122" y="5638800"/>
            <a:ext cx="1056678" cy="337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Josh\AppData\Local\Microsoft\Windows\INetCache\IE\Y4SOMJBS\1196px-Not_facebook_not_like_thumbs_dow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424" y="5807333"/>
            <a:ext cx="444996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sh\AppData\Local\Microsoft\Windows\INetCache\IE\W1545PKD\Thumbs%20Up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45" y="4504253"/>
            <a:ext cx="506284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method can be declared static</a:t>
            </a:r>
          </a:p>
          <a:p>
            <a:pPr lvl="1"/>
            <a:r>
              <a:rPr lang="en-US" dirty="0" smtClean="0"/>
              <a:t>No object is required to invoke the method, only the class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05995"/>
            <a:ext cx="2991267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77240"/>
            <a:ext cx="2991267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9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non-static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inside of a static method your code is within a static context</a:t>
            </a:r>
          </a:p>
          <a:p>
            <a:pPr lvl="1"/>
            <a:r>
              <a:rPr lang="en-US" sz="2400" dirty="0" smtClean="0"/>
              <a:t>There is no object associated with the method call</a:t>
            </a:r>
          </a:p>
          <a:p>
            <a:pPr lvl="1"/>
            <a:r>
              <a:rPr lang="en-US" sz="2400" b="1" dirty="0" smtClean="0">
                <a:solidFill>
                  <a:schemeClr val="tx2"/>
                </a:solidFill>
              </a:rPr>
              <a:t>Rule: </a:t>
            </a:r>
            <a:r>
              <a:rPr lang="en-US" sz="2400" dirty="0" smtClean="0">
                <a:solidFill>
                  <a:schemeClr val="tx2"/>
                </a:solidFill>
              </a:rPr>
              <a:t>you cannot access non-static fields</a:t>
            </a:r>
          </a:p>
          <a:p>
            <a:pPr lvl="1"/>
            <a:r>
              <a:rPr lang="en-US" sz="2400" b="1" dirty="0" smtClean="0">
                <a:solidFill>
                  <a:schemeClr val="tx2"/>
                </a:solidFill>
              </a:rPr>
              <a:t>Rule: </a:t>
            </a:r>
            <a:r>
              <a:rPr lang="en-US" sz="2400" dirty="0" smtClean="0">
                <a:solidFill>
                  <a:schemeClr val="tx2"/>
                </a:solidFill>
              </a:rPr>
              <a:t>you cannot access non-static methods (which might try to access non-static fields)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32" y="4419600"/>
            <a:ext cx="4353533" cy="2229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239000" y="4876800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cannot access </a:t>
            </a:r>
          </a:p>
          <a:p>
            <a:r>
              <a:rPr lang="en-US" dirty="0" smtClean="0"/>
              <a:t>non-static field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876799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cannot access </a:t>
            </a:r>
          </a:p>
          <a:p>
            <a:r>
              <a:rPr lang="en-US" dirty="0" smtClean="0"/>
              <a:t>non-static method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5943600" y="5199966"/>
            <a:ext cx="1295400" cy="104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876800" y="5199966"/>
            <a:ext cx="2362200" cy="104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014666" y="5199965"/>
            <a:ext cx="728534" cy="81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2014666" y="4953000"/>
            <a:ext cx="652334" cy="246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1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Math class</a:t>
            </a:r>
          </a:p>
          <a:p>
            <a:pPr lvl="1"/>
            <a:r>
              <a:rPr lang="en-US" dirty="0" smtClean="0"/>
              <a:t>Fields</a:t>
            </a:r>
          </a:p>
          <a:p>
            <a:pPr lvl="2"/>
            <a:r>
              <a:rPr lang="en-US" dirty="0" err="1" smtClean="0"/>
              <a:t>Math.PI</a:t>
            </a:r>
            <a:r>
              <a:rPr lang="en-US" dirty="0" smtClean="0"/>
              <a:t>, </a:t>
            </a:r>
            <a:r>
              <a:rPr lang="en-US" dirty="0" err="1" smtClean="0"/>
              <a:t>Math.E</a:t>
            </a:r>
            <a:endParaRPr lang="en-US" dirty="0" smtClean="0"/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err="1" smtClean="0"/>
              <a:t>Math.pow</a:t>
            </a:r>
            <a:r>
              <a:rPr lang="en-US" dirty="0" smtClean="0"/>
              <a:t>(), </a:t>
            </a:r>
            <a:r>
              <a:rPr lang="en-US" dirty="0" err="1" smtClean="0"/>
              <a:t>Math.abs</a:t>
            </a:r>
            <a:r>
              <a:rPr lang="en-US" dirty="0" smtClean="0"/>
              <a:t>(), </a:t>
            </a:r>
            <a:r>
              <a:rPr lang="en-US" dirty="0" err="1" smtClean="0"/>
              <a:t>Math.round</a:t>
            </a:r>
            <a:r>
              <a:rPr lang="en-US" dirty="0" smtClean="0"/>
              <a:t>()…</a:t>
            </a:r>
          </a:p>
          <a:p>
            <a:r>
              <a:rPr lang="en-US" dirty="0" smtClean="0"/>
              <a:t>String class</a:t>
            </a:r>
          </a:p>
          <a:p>
            <a:pPr lvl="1"/>
            <a:r>
              <a:rPr lang="en-US" dirty="0" err="1" smtClean="0"/>
              <a:t>String.valueOf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Integer, Double class</a:t>
            </a:r>
          </a:p>
          <a:p>
            <a:pPr lvl="1"/>
            <a:r>
              <a:rPr lang="en-US" dirty="0" err="1" smtClean="0"/>
              <a:t>Integer.parseInt</a:t>
            </a:r>
            <a:r>
              <a:rPr lang="en-US" dirty="0" smtClean="0"/>
              <a:t>(), </a:t>
            </a:r>
            <a:r>
              <a:rPr lang="en-US" dirty="0" err="1" smtClean="0"/>
              <a:t>Double.parseDouble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Review</a:t>
            </a:r>
            <a:br>
              <a:rPr lang="en-US" dirty="0" smtClean="0"/>
            </a:br>
            <a:r>
              <a:rPr lang="en-US" sz="3600" dirty="0" smtClean="0"/>
              <a:t>Object Oriented Programing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495800"/>
          </a:xfrm>
        </p:spPr>
        <p:txBody>
          <a:bodyPr/>
          <a:lstStyle/>
          <a:p>
            <a:r>
              <a:rPr lang="en-US" dirty="0" smtClean="0"/>
              <a:t>Hiding the internal details of a class</a:t>
            </a:r>
          </a:p>
          <a:p>
            <a:pPr lvl="1"/>
            <a:r>
              <a:rPr lang="en-US" dirty="0" smtClean="0"/>
              <a:t>Private fields 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accessors</a:t>
            </a:r>
            <a:r>
              <a:rPr lang="en-US" dirty="0" smtClean="0"/>
              <a:t>/</a:t>
            </a:r>
            <a:r>
              <a:rPr lang="en-US" dirty="0" err="1" smtClean="0"/>
              <a:t>mutators</a:t>
            </a:r>
            <a:endParaRPr lang="en-US" dirty="0" smtClean="0"/>
          </a:p>
          <a:p>
            <a:r>
              <a:rPr lang="en-US" dirty="0" smtClean="0"/>
              <a:t>Benefits?</a:t>
            </a:r>
          </a:p>
          <a:p>
            <a:pPr lvl="1"/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Abstraction</a:t>
            </a:r>
          </a:p>
          <a:p>
            <a:pPr lvl="2"/>
            <a:r>
              <a:rPr lang="en-US" dirty="0" smtClean="0"/>
              <a:t>Reducing our concerns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28800"/>
            <a:ext cx="3264787" cy="44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3276600" y="23622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00600" y="33528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h\AppData\Local\Microsoft\Windows\INetCache\IE\W1545PKD\Stick_Figure_by_101stickfigure10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12" y="4488180"/>
            <a:ext cx="95097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1181101" y="3201119"/>
            <a:ext cx="2705100" cy="19431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Users are concerned with the </a:t>
            </a:r>
            <a:r>
              <a:rPr lang="en-US" u="sng" dirty="0" smtClean="0"/>
              <a:t>public interface</a:t>
            </a:r>
            <a:r>
              <a:rPr lang="en-US" dirty="0" smtClean="0"/>
              <a:t> of a an object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488498" y="3395429"/>
            <a:ext cx="2090305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make, model</a:t>
            </a:r>
          </a:p>
          <a:p>
            <a:pPr algn="ctr"/>
            <a:r>
              <a:rPr lang="en-US" sz="1600" dirty="0" err="1" smtClean="0"/>
              <a:t>engineType</a:t>
            </a:r>
            <a:endParaRPr lang="en-US" sz="1600" dirty="0" smtClean="0"/>
          </a:p>
          <a:p>
            <a:pPr algn="ctr"/>
            <a:r>
              <a:rPr lang="en-US" sz="1600" dirty="0" err="1" smtClean="0"/>
              <a:t>milesDriven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60120" y="57150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details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33600" y="4724400"/>
            <a:ext cx="400051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2564432"/>
            <a:ext cx="3352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interface (public methods)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getAverageMPG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isMadeInUsa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calculateResellValue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 flipV="1">
            <a:off x="3883947" y="4172669"/>
            <a:ext cx="2067737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Left Bracket 13"/>
          <p:cNvSpPr/>
          <p:nvPr/>
        </p:nvSpPr>
        <p:spPr>
          <a:xfrm>
            <a:off x="4572000" y="2667000"/>
            <a:ext cx="45719" cy="9906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1"/>
          </p:cNvCxnSpPr>
          <p:nvPr/>
        </p:nvCxnSpPr>
        <p:spPr>
          <a:xfrm flipH="1">
            <a:off x="3810000" y="3162300"/>
            <a:ext cx="762000" cy="495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0" y="270996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Car Object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951684" y="41726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User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 rot="773893">
            <a:off x="4501527" y="409669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Methods used to create an object</a:t>
            </a:r>
          </a:p>
          <a:p>
            <a:r>
              <a:rPr lang="en-US" dirty="0" smtClean="0"/>
              <a:t>Typically are passed values to store in fields</a:t>
            </a:r>
          </a:p>
          <a:p>
            <a:r>
              <a:rPr lang="en-US" dirty="0" smtClean="0"/>
              <a:t>Constructors vs. methods</a:t>
            </a:r>
          </a:p>
          <a:p>
            <a:pPr lvl="1"/>
            <a:r>
              <a:rPr lang="en-US" dirty="0" smtClean="0"/>
              <a:t>No return type</a:t>
            </a:r>
          </a:p>
          <a:p>
            <a:pPr lvl="1"/>
            <a:r>
              <a:rPr lang="en-US" dirty="0" smtClean="0"/>
              <a:t>Name of constructor is the name of your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43400"/>
            <a:ext cx="3343742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343400"/>
            <a:ext cx="3219899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describe the object a method is called upon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85800" y="3733800"/>
            <a:ext cx="2590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locationX</a:t>
            </a:r>
            <a:r>
              <a:rPr lang="en-US" dirty="0" smtClean="0"/>
              <a:t> = 0</a:t>
            </a:r>
          </a:p>
          <a:p>
            <a:pPr algn="ctr"/>
            <a:r>
              <a:rPr lang="en-US" dirty="0" err="1" smtClean="0"/>
              <a:t>locationY</a:t>
            </a:r>
            <a:r>
              <a:rPr lang="en-US" dirty="0" smtClean="0"/>
              <a:t> = 0</a:t>
            </a:r>
          </a:p>
          <a:p>
            <a:pPr algn="ctr"/>
            <a:r>
              <a:rPr lang="en-US" dirty="0" err="1" smtClean="0"/>
              <a:t>locationZ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30604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oveable object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63358"/>
            <a:ext cx="4058312" cy="3218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01" y="2658736"/>
            <a:ext cx="3067510" cy="381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reeform 10"/>
          <p:cNvSpPr/>
          <p:nvPr/>
        </p:nvSpPr>
        <p:spPr>
          <a:xfrm>
            <a:off x="3019245" y="2129862"/>
            <a:ext cx="3424687" cy="1674387"/>
          </a:xfrm>
          <a:custGeom>
            <a:avLst/>
            <a:gdLst>
              <a:gd name="connsiteX0" fmla="*/ 3424687 w 3424687"/>
              <a:gd name="connsiteY0" fmla="*/ 492568 h 1674387"/>
              <a:gd name="connsiteX1" fmla="*/ 2484408 w 3424687"/>
              <a:gd name="connsiteY1" fmla="*/ 61247 h 1674387"/>
              <a:gd name="connsiteX2" fmla="*/ 0 w 3424687"/>
              <a:gd name="connsiteY2" fmla="*/ 1674387 h 167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4687" h="1674387">
                <a:moveTo>
                  <a:pt x="3424687" y="492568"/>
                </a:moveTo>
                <a:cubicBezTo>
                  <a:pt x="3239938" y="178422"/>
                  <a:pt x="3055189" y="-135723"/>
                  <a:pt x="2484408" y="61247"/>
                </a:cubicBezTo>
                <a:cubicBezTo>
                  <a:pt x="1913627" y="258217"/>
                  <a:pt x="956813" y="966302"/>
                  <a:pt x="0" y="1674387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519085">
            <a:off x="3593664" y="2524036"/>
            <a:ext cx="104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13" name="Left Bracket 12"/>
          <p:cNvSpPr/>
          <p:nvPr/>
        </p:nvSpPr>
        <p:spPr>
          <a:xfrm>
            <a:off x="5181600" y="4648200"/>
            <a:ext cx="114401" cy="32462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2590800" y="4191000"/>
            <a:ext cx="2590800" cy="619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Left Bracket 15"/>
          <p:cNvSpPr/>
          <p:nvPr/>
        </p:nvSpPr>
        <p:spPr>
          <a:xfrm>
            <a:off x="5238800" y="5181600"/>
            <a:ext cx="57201" cy="762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3124200" y="4648200"/>
            <a:ext cx="2114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901130">
            <a:off x="3158377" y="4908502"/>
            <a:ext cx="167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method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809799">
            <a:off x="3546495" y="4273034"/>
            <a:ext cx="151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1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6" grpId="0" animBg="1"/>
      <p:bldP spid="2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940</TotalTime>
  <Words>1830</Words>
  <Application>Microsoft Office PowerPoint</Application>
  <PresentationFormat>On-screen Show (4:3)</PresentationFormat>
  <Paragraphs>527</Paragraphs>
  <Slides>59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Median</vt:lpstr>
      <vt:lpstr>Java Review Object Oriented Programing</vt:lpstr>
      <vt:lpstr>Class design</vt:lpstr>
      <vt:lpstr>Fields</vt:lpstr>
      <vt:lpstr>Access modifiers</vt:lpstr>
      <vt:lpstr>Three Pillars of OOP</vt:lpstr>
      <vt:lpstr>Encapsulation</vt:lpstr>
      <vt:lpstr>Encapsulation</vt:lpstr>
      <vt:lpstr>Constructors</vt:lpstr>
      <vt:lpstr>“this” keyword</vt:lpstr>
      <vt:lpstr>Uses for “this”</vt:lpstr>
      <vt:lpstr>Uses for “this”</vt:lpstr>
      <vt:lpstr>Constructor chaining</vt:lpstr>
      <vt:lpstr>Accessors and mutators</vt:lpstr>
      <vt:lpstr>Accessors and mutators</vt:lpstr>
      <vt:lpstr>Other methods</vt:lpstr>
      <vt:lpstr>Let’s write some code!</vt:lpstr>
      <vt:lpstr>Inheritance</vt:lpstr>
      <vt:lpstr>Inheritance</vt:lpstr>
      <vt:lpstr>Inheritance</vt:lpstr>
      <vt:lpstr>Inherited functionality</vt:lpstr>
      <vt:lpstr>Inheritance</vt:lpstr>
      <vt:lpstr>Inheritance</vt:lpstr>
      <vt:lpstr>Levels of abstraction</vt:lpstr>
      <vt:lpstr>Class hierarchies</vt:lpstr>
      <vt:lpstr>Terminology</vt:lpstr>
      <vt:lpstr>Terminology</vt:lpstr>
      <vt:lpstr>Terminology</vt:lpstr>
      <vt:lpstr>Inheritance</vt:lpstr>
      <vt:lpstr>Example</vt:lpstr>
      <vt:lpstr>Example</vt:lpstr>
      <vt:lpstr>Object class</vt:lpstr>
      <vt:lpstr>Object class</vt:lpstr>
      <vt:lpstr>Super constructors</vt:lpstr>
      <vt:lpstr>Super constructors</vt:lpstr>
      <vt:lpstr>Implicit constructors and calls</vt:lpstr>
      <vt:lpstr>Implicit constructors and calls</vt:lpstr>
      <vt:lpstr>Overloading and overriding</vt:lpstr>
      <vt:lpstr>Overloading and overriding</vt:lpstr>
      <vt:lpstr>Overloading and overriding</vt:lpstr>
      <vt:lpstr>Overloading and overriding</vt:lpstr>
      <vt:lpstr>Let’s write some code!</vt:lpstr>
      <vt:lpstr>Abstract classes</vt:lpstr>
      <vt:lpstr>Abstract classes</vt:lpstr>
      <vt:lpstr>Abstract classes</vt:lpstr>
      <vt:lpstr>Abstract classes</vt:lpstr>
      <vt:lpstr>Abstract class</vt:lpstr>
      <vt:lpstr>Interfaces</vt:lpstr>
      <vt:lpstr>Interfaces</vt:lpstr>
      <vt:lpstr>Interfaces</vt:lpstr>
      <vt:lpstr>Interfaces</vt:lpstr>
      <vt:lpstr>Interfaces</vt:lpstr>
      <vt:lpstr>Polymorphism</vt:lpstr>
      <vt:lpstr>Static vs. non-static</vt:lpstr>
      <vt:lpstr>Static vs. non-static</vt:lpstr>
      <vt:lpstr>Static vs. non-static</vt:lpstr>
      <vt:lpstr>Static vs. non-static</vt:lpstr>
      <vt:lpstr>Static vs. non-static</vt:lpstr>
      <vt:lpstr>Static class content</vt:lpstr>
      <vt:lpstr>Java Review Object Oriented Programing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63</cp:revision>
  <dcterms:created xsi:type="dcterms:W3CDTF">2006-08-16T00:00:00Z</dcterms:created>
  <dcterms:modified xsi:type="dcterms:W3CDTF">2015-09-21T06:34:12Z</dcterms:modified>
</cp:coreProperties>
</file>