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65" r:id="rId4"/>
    <p:sldId id="267" r:id="rId5"/>
    <p:sldId id="306" r:id="rId6"/>
    <p:sldId id="311" r:id="rId7"/>
    <p:sldId id="312" r:id="rId8"/>
    <p:sldId id="313" r:id="rId9"/>
    <p:sldId id="314" r:id="rId10"/>
    <p:sldId id="275" r:id="rId11"/>
    <p:sldId id="274" r:id="rId12"/>
    <p:sldId id="258" r:id="rId13"/>
    <p:sldId id="277" r:id="rId14"/>
    <p:sldId id="279" r:id="rId15"/>
    <p:sldId id="278" r:id="rId16"/>
    <p:sldId id="301" r:id="rId17"/>
    <p:sldId id="315" r:id="rId18"/>
    <p:sldId id="281" r:id="rId19"/>
    <p:sldId id="280" r:id="rId20"/>
    <p:sldId id="282" r:id="rId21"/>
    <p:sldId id="316" r:id="rId22"/>
    <p:sldId id="317" r:id="rId23"/>
    <p:sldId id="284" r:id="rId24"/>
    <p:sldId id="289" r:id="rId25"/>
    <p:sldId id="318" r:id="rId26"/>
    <p:sldId id="291" r:id="rId27"/>
    <p:sldId id="259" r:id="rId28"/>
    <p:sldId id="288" r:id="rId29"/>
    <p:sldId id="292" r:id="rId30"/>
    <p:sldId id="262" r:id="rId31"/>
    <p:sldId id="293" r:id="rId32"/>
    <p:sldId id="309" r:id="rId33"/>
    <p:sldId id="263" r:id="rId34"/>
    <p:sldId id="294" r:id="rId35"/>
    <p:sldId id="295" r:id="rId36"/>
    <p:sldId id="299" r:id="rId37"/>
    <p:sldId id="300" r:id="rId38"/>
    <p:sldId id="297" r:id="rId39"/>
    <p:sldId id="302" r:id="rId40"/>
    <p:sldId id="303" r:id="rId41"/>
    <p:sldId id="305" r:id="rId42"/>
    <p:sldId id="304" r:id="rId43"/>
    <p:sldId id="319" r:id="rId44"/>
    <p:sldId id="296" r:id="rId45"/>
    <p:sldId id="310" r:id="rId46"/>
    <p:sldId id="298" r:id="rId47"/>
    <p:sldId id="285" r:id="rId48"/>
    <p:sldId id="287" r:id="rId49"/>
    <p:sldId id="26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43" autoAdjust="0"/>
    <p:restoredTop sz="94660"/>
  </p:normalViewPr>
  <p:slideViewPr>
    <p:cSldViewPr>
      <p:cViewPr varScale="1">
        <p:scale>
          <a:sx n="111" d="100"/>
          <a:sy n="111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E7D0E-5DA3-428E-BAD8-25AF46BC5301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87313-6B3D-424D-8501-6EBB613D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6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7313-6B3D-424D-8501-6EBB613DF6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4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7313-6B3D-424D-8501-6EBB613DF6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7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7313-6B3D-424D-8501-6EBB613DF6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IEEE,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Institute of Electrical and Electronics Engineers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7313-6B3D-424D-8501-6EBB613DF6A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5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Representing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3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01166"/>
              </p:ext>
            </p:extLst>
          </p:nvPr>
        </p:nvGraphicFramePr>
        <p:xfrm>
          <a:off x="1600200" y="2286000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equivalent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7075"/>
              </p:ext>
            </p:extLst>
          </p:nvPr>
        </p:nvGraphicFramePr>
        <p:xfrm>
          <a:off x="1600200" y="2286000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equivalent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Finish the following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9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>
            <a:spLocks/>
          </p:cNvSpPr>
          <p:nvPr/>
        </p:nvSpPr>
        <p:spPr>
          <a:xfrm>
            <a:off x="609600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Significant bits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Most significant bit (MSB): </a:t>
            </a:r>
            <a:r>
              <a:rPr lang="en-US" dirty="0" smtClean="0"/>
              <a:t>the bit with the highest numerical value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Least significant bit (LSB): </a:t>
            </a:r>
            <a:r>
              <a:rPr lang="en-US" dirty="0" smtClean="0"/>
              <a:t>the bit with the lowest numerical value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47800" y="4110331"/>
            <a:ext cx="3034682" cy="1175149"/>
            <a:chOff x="1447800" y="4110331"/>
            <a:chExt cx="3034682" cy="1175149"/>
          </a:xfrm>
        </p:grpSpPr>
        <p:sp>
          <p:nvSpPr>
            <p:cNvPr id="18" name="Rectangle 17"/>
            <p:cNvSpPr/>
            <p:nvPr/>
          </p:nvSpPr>
          <p:spPr>
            <a:xfrm>
              <a:off x="1447800" y="4113206"/>
              <a:ext cx="3034682" cy="11722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84818" y="4826685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LSB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09962" y="482956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MSB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2031236" y="4521886"/>
              <a:ext cx="300758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3703594" y="4521886"/>
              <a:ext cx="283588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923" y="4110331"/>
              <a:ext cx="1781895" cy="495500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2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66800" y="4000464"/>
            <a:ext cx="7620000" cy="24003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2352445"/>
            <a:ext cx="7620000" cy="13813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decimal arithmetic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92" y="4190999"/>
            <a:ext cx="1314633" cy="15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4548248"/>
            <a:ext cx="1276528" cy="1124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24" y="4229104"/>
            <a:ext cx="1800476" cy="1552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572052"/>
            <a:ext cx="1810003" cy="1209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5" y="2442963"/>
            <a:ext cx="1733792" cy="120031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953000" y="4057632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53000" y="2442963"/>
            <a:ext cx="0" cy="1200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72960" y="40004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carry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29000" y="4185130"/>
            <a:ext cx="743960" cy="218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</p:cNvCxnSpPr>
          <p:nvPr/>
        </p:nvCxnSpPr>
        <p:spPr>
          <a:xfrm>
            <a:off x="4841733" y="4185130"/>
            <a:ext cx="3083067" cy="250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47638" y="5867400"/>
            <a:ext cx="155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emaining part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505200" y="5672356"/>
            <a:ext cx="152400" cy="271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</p:cNvCxnSpPr>
          <p:nvPr/>
        </p:nvCxnSpPr>
        <p:spPr>
          <a:xfrm flipV="1">
            <a:off x="4897871" y="5672356"/>
            <a:ext cx="3407929" cy="379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2462016"/>
            <a:ext cx="1200318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9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299466"/>
            <a:ext cx="3505200" cy="1914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411480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carries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1787613" y="4299466"/>
            <a:ext cx="1717587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Content Placeholder 12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286000"/>
            <a:ext cx="3525794" cy="1493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70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4328041"/>
            <a:ext cx="3581400" cy="1838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411480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carries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1787613" y="4299466"/>
            <a:ext cx="1717587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6" y="2057401"/>
            <a:ext cx="3558022" cy="1376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038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057400"/>
            <a:ext cx="3586597" cy="1495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267200"/>
            <a:ext cx="3567547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990600" y="411480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carries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1787613" y="4299466"/>
            <a:ext cx="1717587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65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positive binary numbers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28452640"/>
              </p:ext>
            </p:extLst>
          </p:nvPr>
        </p:nvGraphicFramePr>
        <p:xfrm>
          <a:off x="2133600" y="2057400"/>
          <a:ext cx="48005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12192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00000001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00001011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00001100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00000011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00001101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00000100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00001110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00000101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00001111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00000110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00010000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00000111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00010001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00010010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00010011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00010100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23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binary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Convert 77 to 01000111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Reduction algorithm</a:t>
            </a:r>
          </a:p>
          <a:p>
            <a:pPr lvl="1"/>
            <a:r>
              <a:rPr lang="en-US" dirty="0" smtClean="0"/>
              <a:t>Steps: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 smtClean="0"/>
              <a:t>Determine the largest </a:t>
            </a:r>
            <a:r>
              <a:rPr lang="en-US" dirty="0" err="1" smtClean="0"/>
              <a:t>i</a:t>
            </a:r>
            <a:r>
              <a:rPr lang="en-US" dirty="0" smtClean="0"/>
              <a:t> for which 2</a:t>
            </a:r>
            <a:r>
              <a:rPr lang="en-US" baseline="30000" dirty="0" smtClean="0"/>
              <a:t>i</a:t>
            </a:r>
            <a:r>
              <a:rPr lang="en-US" dirty="0" smtClean="0"/>
              <a:t> is less than or equal to your number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 smtClean="0"/>
              <a:t>Mark the </a:t>
            </a:r>
            <a:r>
              <a:rPr lang="en-US" dirty="0" err="1" smtClean="0"/>
              <a:t>ith</a:t>
            </a:r>
            <a:r>
              <a:rPr lang="en-US" dirty="0" smtClean="0"/>
              <a:t> binary digit as one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 smtClean="0"/>
              <a:t>Reduce your number by 2</a:t>
            </a:r>
            <a:r>
              <a:rPr lang="en-US" baseline="30000" dirty="0" smtClean="0"/>
              <a:t>i</a:t>
            </a:r>
            <a:endParaRPr lang="en-US" dirty="0" smtClean="0"/>
          </a:p>
          <a:p>
            <a:pPr marL="1143000" lvl="2" indent="-457200">
              <a:buFont typeface="+mj-lt"/>
              <a:buAutoNum type="arabicPeriod"/>
            </a:pPr>
            <a:r>
              <a:rPr lang="en-US" dirty="0" smtClean="0"/>
              <a:t>Continue with steps 1-3 until your remaining number is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6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The index for each bit is listed in the exponents below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Convert </a:t>
            </a:r>
            <a:r>
              <a:rPr lang="en-US" dirty="0"/>
              <a:t>77 to </a:t>
            </a:r>
            <a:r>
              <a:rPr lang="en-US" dirty="0" smtClean="0"/>
              <a:t>01001101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47023"/>
              </p:ext>
            </p:extLst>
          </p:nvPr>
        </p:nvGraphicFramePr>
        <p:xfrm>
          <a:off x="838200" y="3733800"/>
          <a:ext cx="731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2</a:t>
                      </a:r>
                      <a:r>
                        <a:rPr lang="en-US" baseline="30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=</a:t>
                      </a:r>
                      <a:r>
                        <a:rPr lang="en-US" baseline="0" dirty="0" smtClean="0"/>
                        <a:t> 2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77 – 64 = 13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=2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 – 8 = 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=</a:t>
                      </a:r>
                      <a:r>
                        <a:rPr lang="en-US" baseline="0" dirty="0" smtClean="0"/>
                        <a:t> 2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 – 4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=</a:t>
                      </a:r>
                      <a:r>
                        <a:rPr lang="en-US" baseline="0" dirty="0" smtClean="0"/>
                        <a:t> 2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01001101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 1 = 0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(stop!)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3962953" cy="781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38750" y="6172200"/>
            <a:ext cx="89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Answer!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105400" y="5562600"/>
            <a:ext cx="228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68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binary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5AB81"/>
                </a:solidFill>
              </a:rPr>
              <a:t>Division algorithm</a:t>
            </a:r>
          </a:p>
          <a:p>
            <a:pPr lvl="1"/>
            <a:r>
              <a:rPr lang="en-US" dirty="0" smtClean="0"/>
              <a:t>Steps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 smtClean="0"/>
              <a:t>Divide your number by two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 smtClean="0"/>
              <a:t>The remainder of this division will be the least significant digit (rightmost)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 smtClean="0"/>
              <a:t>Continue with steps 1-2 until your number is zero. Each remainder will be the binary digit of your result from right to left.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7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Computers store data values as sequences of ones and zeroes called </a:t>
            </a:r>
            <a:r>
              <a:rPr lang="en-US" u="sng" dirty="0" smtClean="0"/>
              <a:t>binary numbers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Audio/video</a:t>
            </a:r>
          </a:p>
        </p:txBody>
      </p:sp>
      <p:pic>
        <p:nvPicPr>
          <p:cNvPr id="1026" name="Picture 2" descr="C:\Users\Josh\AppData\Local\Microsoft\Windows\INetCache\IE\42QMDLXZ\Binary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038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Convert 77 to 01001101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007761"/>
              </p:ext>
            </p:extLst>
          </p:nvPr>
        </p:nvGraphicFramePr>
        <p:xfrm>
          <a:off x="914400" y="2667000"/>
          <a:ext cx="7467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 by two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 / 2 = 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 / 2 = 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 / 2 = 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/ 2 =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/ 2 =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/ 2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/ 2 = 0 (stop!)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01001101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43600" y="6356866"/>
            <a:ext cx="89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Answer!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257800" y="5943600"/>
            <a:ext cx="781050" cy="489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1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DD8047"/>
                </a:solidFill>
              </a:rPr>
              <a:t>Ones complement integers</a:t>
            </a:r>
          </a:p>
          <a:p>
            <a:pPr lvl="1"/>
            <a:r>
              <a:rPr lang="en-US" dirty="0" smtClean="0"/>
              <a:t>Obtained by inverting all the bits in a binary number</a:t>
            </a:r>
          </a:p>
          <a:p>
            <a:pPr lvl="1"/>
            <a:r>
              <a:rPr lang="en-US" dirty="0" smtClean="0"/>
              <a:t>Can represent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n-1</a:t>
            </a:r>
            <a:r>
              <a:rPr lang="en-US" dirty="0" smtClean="0"/>
              <a:t>-</a:t>
            </a:r>
            <a:r>
              <a:rPr lang="en-US" dirty="0" smtClean="0"/>
              <a:t>1 positive numbers</a:t>
            </a:r>
          </a:p>
          <a:p>
            <a:pPr lvl="2"/>
            <a:r>
              <a:rPr lang="en-US" dirty="0" smtClean="0"/>
              <a:t>Positive zero, negative zero (!!!)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n-1</a:t>
            </a:r>
            <a:r>
              <a:rPr lang="en-US" dirty="0" smtClean="0"/>
              <a:t>-</a:t>
            </a:r>
            <a:r>
              <a:rPr lang="en-US" dirty="0" smtClean="0"/>
              <a:t>1 negative numbers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Twos complement integers</a:t>
            </a:r>
          </a:p>
          <a:p>
            <a:pPr lvl="1"/>
            <a:r>
              <a:rPr lang="en-US" dirty="0" smtClean="0"/>
              <a:t>Can represent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n-1</a:t>
            </a:r>
            <a:r>
              <a:rPr lang="en-US" dirty="0" smtClean="0"/>
              <a:t>-1 positive numbers</a:t>
            </a:r>
          </a:p>
          <a:p>
            <a:pPr lvl="2"/>
            <a:r>
              <a:rPr lang="en-US" dirty="0" smtClean="0"/>
              <a:t>Zero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n-1</a:t>
            </a:r>
            <a:r>
              <a:rPr lang="en-US" dirty="0" smtClean="0"/>
              <a:t> </a:t>
            </a:r>
            <a:r>
              <a:rPr lang="en-US" dirty="0" smtClean="0"/>
              <a:t>negative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53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Leading bit</a:t>
            </a:r>
          </a:p>
          <a:p>
            <a:pPr lvl="1"/>
            <a:r>
              <a:rPr lang="en-US" dirty="0" smtClean="0"/>
              <a:t>Positive numbers always have a zero in the MSB</a:t>
            </a:r>
          </a:p>
          <a:p>
            <a:pPr lvl="1"/>
            <a:r>
              <a:rPr lang="en-US" dirty="0" smtClean="0"/>
              <a:t>Negative numbers always have a one in the MSB</a:t>
            </a:r>
          </a:p>
          <a:p>
            <a:r>
              <a:rPr lang="en-US" dirty="0" smtClean="0"/>
              <a:t>Representing a negative value (-7)</a:t>
            </a:r>
          </a:p>
          <a:p>
            <a:pPr lvl="1"/>
            <a:r>
              <a:rPr lang="en-US" dirty="0" smtClean="0"/>
              <a:t>Calculate the positive binary version of the number</a:t>
            </a:r>
          </a:p>
          <a:p>
            <a:pPr lvl="2"/>
            <a:r>
              <a:rPr lang="en-US" dirty="0" smtClean="0"/>
              <a:t>00000111</a:t>
            </a:r>
            <a:r>
              <a:rPr lang="en-US" baseline="-25000" dirty="0" smtClean="0"/>
              <a:t>2 </a:t>
            </a:r>
            <a:r>
              <a:rPr lang="en-US" dirty="0" smtClean="0"/>
              <a:t>= 7</a:t>
            </a:r>
          </a:p>
          <a:p>
            <a:pPr lvl="1"/>
            <a:r>
              <a:rPr lang="en-US" dirty="0" smtClean="0"/>
              <a:t>Invert all bits</a:t>
            </a:r>
          </a:p>
          <a:p>
            <a:pPr lvl="2"/>
            <a:r>
              <a:rPr lang="en-US" dirty="0" smtClean="0"/>
              <a:t>11111000</a:t>
            </a:r>
          </a:p>
          <a:p>
            <a:pPr lvl="1"/>
            <a:r>
              <a:rPr lang="en-US" dirty="0" smtClean="0"/>
              <a:t>Add 1</a:t>
            </a:r>
          </a:p>
          <a:p>
            <a:pPr lvl="2"/>
            <a:r>
              <a:rPr lang="en-US" dirty="0" smtClean="0"/>
              <a:t>11111001</a:t>
            </a:r>
            <a:r>
              <a:rPr lang="en-US" baseline="-25000" dirty="0" smtClean="0"/>
              <a:t>2</a:t>
            </a:r>
            <a:r>
              <a:rPr lang="en-US" dirty="0" smtClean="0"/>
              <a:t> = -7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48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65745"/>
              </p:ext>
            </p:extLst>
          </p:nvPr>
        </p:nvGraphicFramePr>
        <p:xfrm>
          <a:off x="762000" y="2286000"/>
          <a:ext cx="754380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</a:t>
                      </a:r>
                      <a:r>
                        <a:rPr lang="en-US" baseline="0" dirty="0" smtClean="0"/>
                        <a:t>t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equivalent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-127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402462"/>
              </p:ext>
            </p:extLst>
          </p:nvPr>
        </p:nvGraphicFramePr>
        <p:xfrm>
          <a:off x="762000" y="2286000"/>
          <a:ext cx="754380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</a:t>
                      </a:r>
                      <a:r>
                        <a:rPr lang="en-US" baseline="0" dirty="0" smtClean="0"/>
                        <a:t>t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equivalent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00000001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11111110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11111110</a:t>
                      </a:r>
                    </a:p>
                    <a:p>
                      <a:r>
                        <a:rPr lang="en-US" sz="1400" u="sng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+      1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11111111</a:t>
                      </a:r>
                      <a:endParaRPr lang="en-US" sz="1400" dirty="0" smtClean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-127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Finish the following table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89279"/>
              </p:ext>
            </p:extLst>
          </p:nvPr>
        </p:nvGraphicFramePr>
        <p:xfrm>
          <a:off x="762000" y="2286000"/>
          <a:ext cx="754380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</a:t>
                      </a:r>
                      <a:r>
                        <a:rPr lang="en-US" baseline="0" dirty="0" smtClean="0"/>
                        <a:t>t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equivalent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00000001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11111110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11111110</a:t>
                      </a:r>
                    </a:p>
                    <a:p>
                      <a:r>
                        <a:rPr lang="en-US" sz="1400" u="sng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+      1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11111111</a:t>
                      </a:r>
                      <a:endParaRPr lang="en-US" sz="1400" dirty="0" smtClean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11111011</a:t>
                      </a:r>
                    </a:p>
                    <a:p>
                      <a:r>
                        <a:rPr lang="en-US" sz="1400" u="sn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11111100</a:t>
                      </a:r>
                      <a:endParaRPr lang="en-US" sz="14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11010100</a:t>
                      </a:r>
                    </a:p>
                    <a:p>
                      <a:r>
                        <a:rPr lang="en-US" sz="1400" u="sn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11010101</a:t>
                      </a:r>
                      <a:endParaRPr lang="en-US" sz="14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-127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01111111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10000000</a:t>
                      </a:r>
                    </a:p>
                    <a:p>
                      <a:r>
                        <a:rPr lang="en-US" sz="1400" u="sn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10000001</a:t>
                      </a:r>
                      <a:endParaRPr lang="en-US" sz="14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</a:t>
                      </a:r>
                    </a:p>
                    <a:p>
                      <a:r>
                        <a:rPr lang="en-US" sz="1400" u="sn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400" u="sng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1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53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24349"/>
              </p:ext>
            </p:extLst>
          </p:nvPr>
        </p:nvGraphicFramePr>
        <p:xfrm>
          <a:off x="838200" y="2286000"/>
          <a:ext cx="7543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</a:t>
                      </a:r>
                      <a:r>
                        <a:rPr lang="en-US" baseline="0" dirty="0" smtClean="0"/>
                        <a:t>t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equivalent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11111011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11101000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10011111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35709"/>
              </p:ext>
            </p:extLst>
          </p:nvPr>
        </p:nvGraphicFramePr>
        <p:xfrm>
          <a:off x="838200" y="2286000"/>
          <a:ext cx="7543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</a:t>
                      </a:r>
                      <a:r>
                        <a:rPr lang="en-US" baseline="0" dirty="0" smtClean="0"/>
                        <a:t>t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equivalent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11111011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00000100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00000100</a:t>
                      </a:r>
                      <a:endParaRPr lang="en-US" sz="14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en-US" sz="1400" u="sng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+      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00000101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11101000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10011111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359176"/>
              </p:ext>
            </p:extLst>
          </p:nvPr>
        </p:nvGraphicFramePr>
        <p:xfrm>
          <a:off x="838200" y="2286000"/>
          <a:ext cx="7543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</a:t>
                      </a:r>
                      <a:r>
                        <a:rPr lang="en-US" baseline="0" dirty="0" smtClean="0"/>
                        <a:t>t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equivalent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11111011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00000100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00000100</a:t>
                      </a:r>
                      <a:endParaRPr lang="en-US" sz="14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en-US" sz="1400" u="sng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+      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00000101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11101000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00010111</a:t>
                      </a:r>
                    </a:p>
                    <a:p>
                      <a:r>
                        <a:rPr lang="en-US" sz="1400" u="sn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00011000</a:t>
                      </a:r>
                      <a:endParaRPr lang="en-US" sz="14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10011111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01100000</a:t>
                      </a:r>
                    </a:p>
                    <a:p>
                      <a:r>
                        <a:rPr lang="en-US" sz="1400" u="sn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01100001</a:t>
                      </a:r>
                      <a:endParaRPr lang="en-US" sz="14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-128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01111111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01111111</a:t>
                      </a:r>
                    </a:p>
                    <a:p>
                      <a:r>
                        <a:rPr lang="en-US" sz="1400" u="sn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10000000</a:t>
                      </a:r>
                      <a:endParaRPr lang="en-US" sz="14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Finish the following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27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Subtracting twos complement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subtract two numbers, you add a negative number</a:t>
            </a:r>
          </a:p>
          <a:p>
            <a:r>
              <a:rPr lang="en-US" dirty="0" smtClean="0"/>
              <a:t>87-77 in binary</a:t>
            </a:r>
          </a:p>
          <a:p>
            <a:pPr lvl="1"/>
            <a:r>
              <a:rPr lang="en-US" dirty="0" smtClean="0"/>
              <a:t>01010111</a:t>
            </a:r>
            <a:r>
              <a:rPr lang="en-US" baseline="-25000" dirty="0" smtClean="0"/>
              <a:t>2</a:t>
            </a:r>
            <a:r>
              <a:rPr lang="en-US" dirty="0" smtClean="0"/>
              <a:t> = 87</a:t>
            </a:r>
          </a:p>
          <a:p>
            <a:pPr lvl="1"/>
            <a:r>
              <a:rPr lang="en-US" dirty="0" smtClean="0"/>
              <a:t>01001101</a:t>
            </a:r>
            <a:r>
              <a:rPr lang="en-US" baseline="-25000" dirty="0" smtClean="0"/>
              <a:t>2</a:t>
            </a:r>
            <a:r>
              <a:rPr lang="en-US" dirty="0" smtClean="0"/>
              <a:t> = 77</a:t>
            </a:r>
          </a:p>
          <a:p>
            <a:pPr lvl="1"/>
            <a:r>
              <a:rPr lang="en-US" dirty="0" smtClean="0"/>
              <a:t>10110011</a:t>
            </a:r>
            <a:r>
              <a:rPr lang="en-US" baseline="-25000" dirty="0" smtClean="0"/>
              <a:t>2</a:t>
            </a:r>
            <a:r>
              <a:rPr lang="en-US" dirty="0" smtClean="0"/>
              <a:t> = -77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486486"/>
            <a:ext cx="3115110" cy="1514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634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82760"/>
              </p:ext>
            </p:extLst>
          </p:nvPr>
        </p:nvGraphicFramePr>
        <p:xfrm>
          <a:off x="914400" y="2286000"/>
          <a:ext cx="7391400" cy="412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057400"/>
                <a:gridCol w="2114550"/>
                <a:gridCol w="184785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</a:t>
                      </a:r>
                      <a:r>
                        <a:rPr lang="en-US" baseline="0" dirty="0" smtClean="0"/>
                        <a:t> to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8744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4 - 2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744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44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71 - 43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36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–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12404"/>
              </p:ext>
            </p:extLst>
          </p:nvPr>
        </p:nvGraphicFramePr>
        <p:xfrm>
          <a:off x="914400" y="2286000"/>
          <a:ext cx="7391400" cy="4165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057400"/>
                <a:gridCol w="2114550"/>
                <a:gridCol w="184785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</a:t>
                      </a:r>
                      <a:r>
                        <a:rPr lang="en-US" baseline="0" dirty="0" smtClean="0"/>
                        <a:t> to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8744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4 - 2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/>
                          <a:cs typeface="Courier New"/>
                        </a:rPr>
                        <a:t>00000100 = 4</a:t>
                      </a:r>
                    </a:p>
                    <a:p>
                      <a:pPr algn="l"/>
                      <a:r>
                        <a:rPr lang="en-US" dirty="0" smtClean="0">
                          <a:latin typeface="Courier New"/>
                          <a:cs typeface="Courier New"/>
                        </a:rPr>
                        <a:t>00000010</a:t>
                      </a:r>
                      <a:r>
                        <a:rPr lang="en-US" baseline="0" dirty="0" smtClean="0">
                          <a:latin typeface="Courier New"/>
                          <a:cs typeface="Courier New"/>
                        </a:rPr>
                        <a:t> = 2</a:t>
                      </a:r>
                      <a:endParaRPr lang="en-US" dirty="0" smtClean="0">
                        <a:latin typeface="Courier New"/>
                        <a:cs typeface="Courier New"/>
                      </a:endParaRPr>
                    </a:p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11111101</a:t>
                      </a:r>
                    </a:p>
                    <a:p>
                      <a:r>
                        <a:rPr lang="en-US" u="sn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 1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11111110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00000100</a:t>
                      </a:r>
                    </a:p>
                    <a:p>
                      <a:r>
                        <a:rPr lang="en-US" u="sn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+11111110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00000010</a:t>
                      </a:r>
                      <a:endParaRPr lang="en-US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744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44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71 - 43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36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–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Finish the following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11222"/>
              </p:ext>
            </p:extLst>
          </p:nvPr>
        </p:nvGraphicFramePr>
        <p:xfrm>
          <a:off x="914400" y="2286000"/>
          <a:ext cx="7391400" cy="4297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057400"/>
                <a:gridCol w="2114550"/>
                <a:gridCol w="1847850"/>
              </a:tblGrid>
              <a:tr h="3546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</a:t>
                      </a:r>
                      <a:r>
                        <a:rPr lang="en-US" baseline="0" dirty="0" smtClean="0"/>
                        <a:t> to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8744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4 - 2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/>
                          <a:cs typeface="Courier New"/>
                        </a:rPr>
                        <a:t>00000100 = 4</a:t>
                      </a:r>
                    </a:p>
                    <a:p>
                      <a:pPr algn="l"/>
                      <a:r>
                        <a:rPr lang="en-US" dirty="0" smtClean="0">
                          <a:latin typeface="Courier New"/>
                          <a:cs typeface="Courier New"/>
                        </a:rPr>
                        <a:t>00000010</a:t>
                      </a:r>
                      <a:r>
                        <a:rPr lang="en-US" baseline="0" dirty="0" smtClean="0">
                          <a:latin typeface="Courier New"/>
                          <a:cs typeface="Courier New"/>
                        </a:rPr>
                        <a:t> = 2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11111101</a:t>
                      </a:r>
                    </a:p>
                    <a:p>
                      <a:r>
                        <a:rPr lang="en-US" u="sn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 1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11111110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00000100</a:t>
                      </a:r>
                    </a:p>
                    <a:p>
                      <a:r>
                        <a:rPr lang="en-US" u="sn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+11111110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00000010</a:t>
                      </a:r>
                      <a:endParaRPr lang="en-US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744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00001110 = 14</a:t>
                      </a:r>
                    </a:p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00001000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11110111</a:t>
                      </a:r>
                    </a:p>
                    <a:p>
                      <a:r>
                        <a:rPr lang="en-US" u="sn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 1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11111000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00001110</a:t>
                      </a:r>
                    </a:p>
                    <a:p>
                      <a:r>
                        <a:rPr lang="en-US" u="sn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+11111000</a:t>
                      </a:r>
                    </a:p>
                    <a:p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00000110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744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71 - 43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01000111 = 71</a:t>
                      </a:r>
                    </a:p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00101011 = 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11010100</a:t>
                      </a:r>
                    </a:p>
                    <a:p>
                      <a:r>
                        <a:rPr lang="en-US" u="sn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 1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11010101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01000111</a:t>
                      </a:r>
                    </a:p>
                    <a:p>
                      <a:r>
                        <a:rPr lang="en-US" u="sng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+11010101</a:t>
                      </a:r>
                    </a:p>
                    <a:p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00011100</a:t>
                      </a:r>
                      <a:endParaRPr lang="en-US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136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–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00001100 = 12</a:t>
                      </a:r>
                    </a:p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00010101 = 21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11101010</a:t>
                      </a:r>
                    </a:p>
                    <a:p>
                      <a:r>
                        <a:rPr lang="en-US" u="sng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 1</a:t>
                      </a:r>
                    </a:p>
                    <a:p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11101011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00001100</a:t>
                      </a:r>
                    </a:p>
                    <a:p>
                      <a:r>
                        <a:rPr lang="en-US" u="sn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+11101011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11110111</a:t>
                      </a:r>
                      <a:endParaRPr lang="en-US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0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 numerical value has a </a:t>
            </a:r>
            <a:r>
              <a:rPr lang="en-US" u="sng" dirty="0" smtClean="0"/>
              <a:t>finite</a:t>
            </a:r>
            <a:r>
              <a:rPr lang="en-US" dirty="0" smtClean="0"/>
              <a:t> range</a:t>
            </a:r>
          </a:p>
          <a:p>
            <a:r>
              <a:rPr lang="en-US" dirty="0" smtClean="0"/>
              <a:t>Java primitives:</a:t>
            </a:r>
          </a:p>
          <a:p>
            <a:pPr marL="36576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92447"/>
              </p:ext>
            </p:extLst>
          </p:nvPr>
        </p:nvGraphicFramePr>
        <p:xfrm>
          <a:off x="685800" y="2971800"/>
          <a:ext cx="769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685800"/>
                <a:gridCol w="1981200"/>
                <a:gridCol w="19050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-32768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32767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65536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-2147483648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2147483647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4294967296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63</a:t>
                      </a:r>
                      <a:r>
                        <a:rPr lang="en-US" baseline="0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</a:t>
                      </a:r>
                      <a:r>
                        <a:rPr lang="en-US" baseline="0" dirty="0" smtClean="0"/>
                        <a:t>1.45x10</a:t>
                      </a:r>
                      <a:r>
                        <a:rPr lang="en-US" baseline="30000" dirty="0" smtClean="0"/>
                        <a:t>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</a:t>
                      </a:r>
                      <a:r>
                        <a:rPr lang="en-US" baseline="0" dirty="0" smtClean="0"/>
                        <a:t>3.4x10</a:t>
                      </a:r>
                      <a:r>
                        <a:rPr lang="en-US" baseline="30000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  <a:r>
                        <a:rPr lang="en-US" baseline="0" dirty="0" smtClean="0"/>
                        <a:t>4.94x10</a:t>
                      </a:r>
                      <a:r>
                        <a:rPr lang="en-US" baseline="30000" dirty="0" smtClean="0"/>
                        <a:t>-324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  <a:r>
                        <a:rPr lang="en-US" baseline="0" dirty="0" smtClean="0"/>
                        <a:t>1.79x10</a:t>
                      </a:r>
                      <a:r>
                        <a:rPr lang="en-US" baseline="30000" dirty="0" smtClean="0"/>
                        <a:t>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61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Numeric operations that exceed the bounds of a numeric type result in meaningless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Note: byte range is -128 to 127</a:t>
            </a:r>
          </a:p>
          <a:p>
            <a:r>
              <a:rPr lang="en-US" dirty="0" smtClean="0"/>
              <a:t>Detecting overflow</a:t>
            </a:r>
          </a:p>
          <a:p>
            <a:pPr lvl="1"/>
            <a:r>
              <a:rPr lang="en-US" dirty="0" smtClean="0"/>
              <a:t>Look for the sign of your result changing incorrectly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60" y="2667000"/>
            <a:ext cx="4248743" cy="1209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061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Which of the following result in overflow?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220980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0600" y="41148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742462"/>
            <a:ext cx="2038635" cy="1143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11" y="2341114"/>
            <a:ext cx="2143424" cy="124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400" y="2313797"/>
            <a:ext cx="2162477" cy="1219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849" y="4768512"/>
            <a:ext cx="2210694" cy="1219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Users\Josh\AppData\Local\Microsoft\Windows\INetCache\IE\Y4SOMJBS\23493485345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336" y="3225865"/>
            <a:ext cx="726395" cy="72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Josh\AppData\Local\Microsoft\Windows\INetCache\IE\Y4SOMJBS\23493485345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002" y="5663376"/>
            <a:ext cx="726395" cy="72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28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820294" y="3557901"/>
            <a:ext cx="304800" cy="68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72013" y="3561478"/>
            <a:ext cx="304800" cy="3075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Binary numbers are base 2 whereas decimal are base 10</a:t>
            </a:r>
          </a:p>
          <a:p>
            <a:r>
              <a:rPr lang="en-US" sz="2400" dirty="0" smtClean="0"/>
              <a:t>The base of a number determines the value a digit can have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4391" y="4637471"/>
            <a:ext cx="1854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options</a:t>
            </a:r>
          </a:p>
          <a:p>
            <a:r>
              <a:rPr lang="en-US" dirty="0" smtClean="0"/>
              <a:t>do we have per </a:t>
            </a:r>
          </a:p>
          <a:p>
            <a:pPr algn="ctr"/>
            <a:r>
              <a:rPr lang="en-US" dirty="0" smtClean="0"/>
              <a:t>digit?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90991" y="3664996"/>
            <a:ext cx="609600" cy="972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490991" y="5257800"/>
            <a:ext cx="609600" cy="1150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78488" y="4350795"/>
            <a:ext cx="941806" cy="533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57518" y="3141502"/>
            <a:ext cx="122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Decimal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32138" y="3073499"/>
            <a:ext cx="122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575" y="3557901"/>
            <a:ext cx="885949" cy="2953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683" y="3510834"/>
            <a:ext cx="895475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8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Base 16</a:t>
            </a:r>
          </a:p>
          <a:p>
            <a:pPr lvl="1"/>
            <a:r>
              <a:rPr lang="en-US" dirty="0" smtClean="0"/>
              <a:t>Digits 0-9, A-F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= 10, B = 11, C = 12, D = 13, E =14, F = 15</a:t>
            </a:r>
          </a:p>
          <a:p>
            <a:r>
              <a:rPr lang="en-US" dirty="0" smtClean="0"/>
              <a:t>Notations</a:t>
            </a:r>
          </a:p>
          <a:p>
            <a:pPr lvl="1"/>
            <a:r>
              <a:rPr lang="en-US" dirty="0" smtClean="0"/>
              <a:t>Typical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#C01,  #FF4D4D,  #A379B</a:t>
            </a:r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0x11AF3E,  0xDEA100,  0xC14</a:t>
            </a:r>
          </a:p>
          <a:p>
            <a:r>
              <a:rPr lang="en-US" dirty="0" smtClean="0"/>
              <a:t>Used to summarize large binary strings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RGBA color values, web colors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IPv6 web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5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hexadecimal </a:t>
            </a:r>
            <a:r>
              <a:rPr lang="en-US" dirty="0" smtClean="0">
                <a:sym typeface="Wingdings" panose="05000000000000000000" pitchFamily="2" charset="2"/>
              </a:rPr>
              <a:t>binary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hexadecimal digit is converted to four binary bits</a:t>
            </a:r>
          </a:p>
          <a:p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Note: A = 10, B = 11, C = 12, D = 13, E = 14, F = 15</a:t>
            </a:r>
            <a:r>
              <a:rPr lang="en-US" sz="3100" dirty="0" smtClean="0"/>
              <a:t> </a:t>
            </a:r>
            <a:endParaRPr lang="en-US" sz="3100" dirty="0"/>
          </a:p>
        </p:txBody>
      </p:sp>
      <p:grpSp>
        <p:nvGrpSpPr>
          <p:cNvPr id="5" name="Group 4"/>
          <p:cNvGrpSpPr/>
          <p:nvPr/>
        </p:nvGrpSpPr>
        <p:grpSpPr>
          <a:xfrm>
            <a:off x="2093521" y="3581400"/>
            <a:ext cx="4347358" cy="1752600"/>
            <a:chOff x="2093521" y="3581400"/>
            <a:chExt cx="4347358" cy="1752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3521" y="3581400"/>
              <a:ext cx="4347358" cy="1752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2855521" y="4077419"/>
              <a:ext cx="12954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769921" y="4077419"/>
              <a:ext cx="609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531921" y="4077419"/>
              <a:ext cx="152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684321" y="4077419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839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Base 8</a:t>
            </a:r>
          </a:p>
          <a:p>
            <a:pPr lvl="1"/>
            <a:r>
              <a:rPr lang="en-US" dirty="0" smtClean="0"/>
              <a:t>Digits 0-7</a:t>
            </a:r>
          </a:p>
          <a:p>
            <a:r>
              <a:rPr lang="en-US" dirty="0" smtClean="0"/>
              <a:t>Notation</a:t>
            </a:r>
          </a:p>
          <a:p>
            <a:pPr lvl="1"/>
            <a:r>
              <a:rPr lang="en-US" dirty="0" smtClean="0"/>
              <a:t>Java (begins with a leading zero):</a:t>
            </a:r>
          </a:p>
          <a:p>
            <a:pPr lvl="2"/>
            <a:r>
              <a:rPr lang="en-US" dirty="0" smtClean="0"/>
              <a:t>056, 013, 077</a:t>
            </a:r>
          </a:p>
          <a:p>
            <a:r>
              <a:rPr lang="en-US" dirty="0" smtClean="0"/>
              <a:t>Conversion octal </a:t>
            </a:r>
            <a:r>
              <a:rPr lang="en-US" dirty="0" smtClean="0">
                <a:sym typeface="Wingdings" panose="05000000000000000000" pitchFamily="2" charset="2"/>
              </a:rPr>
              <a:t>  binary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6400800" y="4876800"/>
            <a:ext cx="2286000" cy="1410194"/>
            <a:chOff x="2971800" y="4800600"/>
            <a:chExt cx="2286000" cy="14101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0" y="4800600"/>
              <a:ext cx="2286000" cy="141019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3429000" y="52578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4191000" y="5257800"/>
              <a:ext cx="762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419600" y="5257800"/>
              <a:ext cx="3810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095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Java has operators which manipulate and access the bits in </a:t>
            </a:r>
            <a:r>
              <a:rPr lang="en-US" sz="2800" u="sng" dirty="0" smtClean="0"/>
              <a:t>int</a:t>
            </a:r>
            <a:r>
              <a:rPr lang="en-US" sz="2800" dirty="0" smtClean="0"/>
              <a:t>egral data types</a:t>
            </a:r>
          </a:p>
          <a:p>
            <a:r>
              <a:rPr lang="en-US" sz="2800" dirty="0" smtClean="0"/>
              <a:t>Why use these operators?</a:t>
            </a:r>
          </a:p>
          <a:p>
            <a:pPr lvl="1"/>
            <a:r>
              <a:rPr lang="en-US" sz="2400" dirty="0" smtClean="0"/>
              <a:t>You can track </a:t>
            </a:r>
            <a:r>
              <a:rPr lang="en-US" sz="2400" u="sng" dirty="0" smtClean="0"/>
              <a:t>more information </a:t>
            </a:r>
            <a:r>
              <a:rPr lang="en-US" sz="2400" dirty="0" smtClean="0"/>
              <a:t>than just the sum of the bit values of a number</a:t>
            </a:r>
          </a:p>
          <a:p>
            <a:r>
              <a:rPr lang="en-US" sz="2800" dirty="0" smtClean="0"/>
              <a:t>Operators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800367"/>
              </p:ext>
            </p:extLst>
          </p:nvPr>
        </p:nvGraphicFramePr>
        <p:xfrm>
          <a:off x="1524000" y="4572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AND, OR, 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&amp;, |,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^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r>
                        <a:rPr lang="en-US" baseline="0" dirty="0" smtClean="0"/>
                        <a:t> shift left,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&lt;&lt;, &gt;&gt;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bit shift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435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Bitwise complement</a:t>
            </a:r>
          </a:p>
          <a:p>
            <a:pPr lvl="1"/>
            <a:r>
              <a:rPr lang="en-US" dirty="0" smtClean="0"/>
              <a:t>Unary operator (one operand)</a:t>
            </a:r>
          </a:p>
          <a:p>
            <a:pPr lvl="1"/>
            <a:r>
              <a:rPr lang="en-US" dirty="0" smtClean="0"/>
              <a:t>Inverts the bits in a number</a:t>
            </a:r>
          </a:p>
          <a:p>
            <a:pPr lvl="2"/>
            <a:r>
              <a:rPr lang="en-US" dirty="0" smtClean="0"/>
              <a:t>00010110 </a:t>
            </a:r>
            <a:r>
              <a:rPr lang="en-US" dirty="0" smtClean="0">
                <a:sym typeface="Wingdings" panose="05000000000000000000" pitchFamily="2" charset="2"/>
              </a:rPr>
              <a:t> 11101001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36" y="3962400"/>
            <a:ext cx="5114249" cy="1238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989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AND, OR,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bitwise </a:t>
            </a:r>
            <a:r>
              <a:rPr lang="en-US" dirty="0" smtClean="0">
                <a:solidFill>
                  <a:schemeClr val="accent4"/>
                </a:solidFill>
              </a:rPr>
              <a:t>AND</a:t>
            </a:r>
            <a:r>
              <a:rPr lang="en-US" dirty="0" smtClean="0"/>
              <a:t> operator </a:t>
            </a:r>
          </a:p>
          <a:p>
            <a:pPr lvl="1"/>
            <a:r>
              <a:rPr lang="en-US" dirty="0" smtClean="0"/>
              <a:t>Denoted A &amp; B = C, where A, B and C are </a:t>
            </a:r>
            <a:r>
              <a:rPr lang="en-US" u="sng" dirty="0" smtClean="0"/>
              <a:t>int</a:t>
            </a:r>
            <a:r>
              <a:rPr lang="en-US" dirty="0" smtClean="0"/>
              <a:t>egral types</a:t>
            </a:r>
          </a:p>
          <a:p>
            <a:pPr lvl="1"/>
            <a:r>
              <a:rPr lang="en-US" dirty="0" smtClean="0"/>
              <a:t>Returns a new integer where the </a:t>
            </a:r>
            <a:r>
              <a:rPr lang="en-US" dirty="0" err="1" smtClean="0"/>
              <a:t>ith</a:t>
            </a:r>
            <a:r>
              <a:rPr lang="en-US" dirty="0" smtClean="0"/>
              <a:t> bit in C is set if and only if the </a:t>
            </a:r>
            <a:r>
              <a:rPr lang="en-US" dirty="0" err="1" smtClean="0"/>
              <a:t>ith</a:t>
            </a:r>
            <a:r>
              <a:rPr lang="en-US" dirty="0" smtClean="0"/>
              <a:t> bit in A and B are both 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267199"/>
            <a:ext cx="2981741" cy="1352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34807"/>
              </p:ext>
            </p:extLst>
          </p:nvPr>
        </p:nvGraphicFramePr>
        <p:xfrm>
          <a:off x="6324600" y="4267200"/>
          <a:ext cx="1800649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29"/>
                <a:gridCol w="408529"/>
                <a:gridCol w="983591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&amp;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29400" y="3962400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1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AND, OR,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bitwise </a:t>
            </a:r>
            <a:r>
              <a:rPr lang="en-US" sz="2800" dirty="0" smtClean="0">
                <a:solidFill>
                  <a:schemeClr val="accent4"/>
                </a:solidFill>
              </a:rPr>
              <a:t>inclusive OR </a:t>
            </a:r>
            <a:r>
              <a:rPr lang="en-US" sz="2800" dirty="0" smtClean="0"/>
              <a:t>operator </a:t>
            </a:r>
          </a:p>
          <a:p>
            <a:pPr lvl="1"/>
            <a:r>
              <a:rPr lang="en-US" sz="2400" dirty="0" smtClean="0"/>
              <a:t>Denoted A | B = C, where A, B and C are </a:t>
            </a:r>
            <a:r>
              <a:rPr lang="en-US" sz="2400" u="sng" dirty="0" smtClean="0"/>
              <a:t>int</a:t>
            </a:r>
            <a:r>
              <a:rPr lang="en-US" sz="2400" dirty="0" smtClean="0"/>
              <a:t>egral types</a:t>
            </a:r>
          </a:p>
          <a:p>
            <a:pPr lvl="1"/>
            <a:r>
              <a:rPr lang="en-US" sz="2400" dirty="0" smtClean="0"/>
              <a:t>Returns a new integer where the </a:t>
            </a:r>
            <a:r>
              <a:rPr lang="en-US" sz="2400" dirty="0" err="1" smtClean="0"/>
              <a:t>ith</a:t>
            </a:r>
            <a:r>
              <a:rPr lang="en-US" sz="2400" dirty="0" smtClean="0"/>
              <a:t> bit in C is set if either of the </a:t>
            </a:r>
            <a:r>
              <a:rPr lang="en-US" sz="2400" dirty="0" err="1" smtClean="0"/>
              <a:t>ith</a:t>
            </a:r>
            <a:r>
              <a:rPr lang="en-US" sz="2400" dirty="0" smtClean="0"/>
              <a:t> bits in A and B are set, </a:t>
            </a:r>
            <a:r>
              <a:rPr lang="en-US" sz="2400" u="sng" dirty="0" smtClean="0"/>
              <a:t>or both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210"/>
              </p:ext>
            </p:extLst>
          </p:nvPr>
        </p:nvGraphicFramePr>
        <p:xfrm>
          <a:off x="6324600" y="4267200"/>
          <a:ext cx="1800649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29"/>
                <a:gridCol w="408529"/>
                <a:gridCol w="983591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|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29400" y="3962400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48" y="4356174"/>
            <a:ext cx="2695951" cy="1209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52400" y="5566018"/>
            <a:ext cx="135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operator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830310" y="4961096"/>
            <a:ext cx="1150890" cy="604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8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AND, OR,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bitwise </a:t>
            </a:r>
            <a:r>
              <a:rPr lang="en-US" sz="2800" dirty="0" smtClean="0">
                <a:solidFill>
                  <a:schemeClr val="accent4"/>
                </a:solidFill>
              </a:rPr>
              <a:t>exclusive OR </a:t>
            </a:r>
            <a:r>
              <a:rPr lang="en-US" sz="2800" dirty="0" smtClean="0"/>
              <a:t>operator </a:t>
            </a:r>
          </a:p>
          <a:p>
            <a:pPr lvl="1"/>
            <a:r>
              <a:rPr lang="en-US" sz="2400" dirty="0" smtClean="0"/>
              <a:t>Denoted A ^ B = C, where A, B and C are </a:t>
            </a:r>
            <a:r>
              <a:rPr lang="en-US" sz="2400" u="sng" dirty="0" smtClean="0"/>
              <a:t>int</a:t>
            </a:r>
            <a:r>
              <a:rPr lang="en-US" sz="2400" dirty="0" smtClean="0"/>
              <a:t>egral types</a:t>
            </a:r>
          </a:p>
          <a:p>
            <a:pPr lvl="1"/>
            <a:r>
              <a:rPr lang="en-US" sz="2400" dirty="0" smtClean="0"/>
              <a:t>Returns a new integer where the </a:t>
            </a:r>
            <a:r>
              <a:rPr lang="en-US" sz="2400" dirty="0" err="1" smtClean="0"/>
              <a:t>ith</a:t>
            </a:r>
            <a:r>
              <a:rPr lang="en-US" sz="2400" dirty="0" smtClean="0"/>
              <a:t> bit in C is set if either of the </a:t>
            </a:r>
            <a:r>
              <a:rPr lang="en-US" sz="2400" dirty="0" err="1" smtClean="0"/>
              <a:t>ith</a:t>
            </a:r>
            <a:r>
              <a:rPr lang="en-US" sz="2400" dirty="0" smtClean="0"/>
              <a:t> bits in A and B are set, </a:t>
            </a:r>
            <a:r>
              <a:rPr lang="en-US" sz="2400" u="sng" dirty="0" smtClean="0"/>
              <a:t>but not both</a:t>
            </a:r>
          </a:p>
          <a:p>
            <a:pPr lvl="1"/>
            <a:r>
              <a:rPr lang="en-US" sz="2400" dirty="0" smtClean="0"/>
              <a:t>Also called XOR</a:t>
            </a:r>
          </a:p>
          <a:p>
            <a:pPr lvl="1"/>
            <a:endParaRPr lang="en-US" sz="24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87925"/>
              </p:ext>
            </p:extLst>
          </p:nvPr>
        </p:nvGraphicFramePr>
        <p:xfrm>
          <a:off x="6324600" y="4267200"/>
          <a:ext cx="1800649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29"/>
                <a:gridCol w="408529"/>
                <a:gridCol w="983591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^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29400" y="3962400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366238"/>
            <a:ext cx="3124636" cy="1343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769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Bit mask: </a:t>
            </a:r>
            <a:r>
              <a:rPr lang="en-US" dirty="0" smtClean="0"/>
              <a:t>an integer used to select or alter a set of bits in another number</a:t>
            </a:r>
          </a:p>
          <a:p>
            <a:r>
              <a:rPr lang="en-US" dirty="0" smtClean="0"/>
              <a:t>Selection:</a:t>
            </a:r>
          </a:p>
          <a:p>
            <a:pPr lvl="1"/>
            <a:r>
              <a:rPr lang="en-US" dirty="0" smtClean="0"/>
              <a:t>Is the </a:t>
            </a:r>
            <a:r>
              <a:rPr lang="en-US" dirty="0" err="1" smtClean="0"/>
              <a:t>ith</a:t>
            </a:r>
            <a:r>
              <a:rPr lang="en-US" dirty="0" smtClean="0"/>
              <a:t> bit set in a binary number?</a:t>
            </a:r>
          </a:p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Create a mask (an integer) with only the </a:t>
            </a:r>
            <a:r>
              <a:rPr lang="en-US" dirty="0" err="1" smtClean="0"/>
              <a:t>ith</a:t>
            </a:r>
            <a:r>
              <a:rPr lang="en-US" dirty="0" smtClean="0"/>
              <a:t> bit set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00000100</a:t>
            </a:r>
          </a:p>
          <a:p>
            <a:pPr lvl="1"/>
            <a:r>
              <a:rPr lang="en-US" dirty="0" smtClean="0"/>
              <a:t>Use the AND operator to determine if the bit is set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&amp; 00000100 = result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3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04279"/>
            <a:ext cx="3962953" cy="1181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265" y="3295653"/>
            <a:ext cx="3734321" cy="131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Is the third bit set in the number -19? Or in -31?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question do I need to ask to determine if the bit is set or not?</a:t>
            </a:r>
          </a:p>
          <a:p>
            <a:pPr lvl="1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675626" y="2514600"/>
            <a:ext cx="31242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790426" y="2514600"/>
            <a:ext cx="4572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126411" y="3189968"/>
            <a:ext cx="182880" cy="1409886"/>
          </a:xfrm>
          <a:prstGeom prst="rect">
            <a:avLst/>
          </a:prstGeom>
          <a:solidFill>
            <a:srgbClr val="94B6D2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24600" y="3193748"/>
            <a:ext cx="182880" cy="1530652"/>
          </a:xfrm>
          <a:prstGeom prst="rect">
            <a:avLst/>
          </a:prstGeom>
          <a:solidFill>
            <a:srgbClr val="94B6D2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39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Bit: </a:t>
            </a:r>
            <a:r>
              <a:rPr lang="en-US" dirty="0" smtClean="0"/>
              <a:t>a single </a:t>
            </a:r>
            <a:r>
              <a:rPr lang="en-US" u="sng" dirty="0" smtClean="0"/>
              <a:t>b</a:t>
            </a:r>
            <a:r>
              <a:rPr lang="en-US" dirty="0" smtClean="0"/>
              <a:t>inary dig</a:t>
            </a:r>
            <a:r>
              <a:rPr lang="en-US" u="sng" dirty="0" smtClean="0"/>
              <a:t>it</a:t>
            </a:r>
          </a:p>
          <a:p>
            <a:pPr lvl="1"/>
            <a:r>
              <a:rPr lang="en-US" dirty="0" smtClean="0"/>
              <a:t>10</a:t>
            </a:r>
            <a:r>
              <a:rPr lang="en-US" u="sng" dirty="0" smtClean="0"/>
              <a:t>0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Byte: </a:t>
            </a:r>
            <a:r>
              <a:rPr lang="en-US" dirty="0" smtClean="0"/>
              <a:t>a binary number with eight bits</a:t>
            </a:r>
          </a:p>
          <a:p>
            <a:pPr lvl="1"/>
            <a:r>
              <a:rPr lang="en-US" dirty="0" smtClean="0"/>
              <a:t>00010101</a:t>
            </a:r>
          </a:p>
          <a:p>
            <a:pPr lvl="1"/>
            <a:r>
              <a:rPr lang="en-US" dirty="0" smtClean="0"/>
              <a:t>11011000</a:t>
            </a:r>
          </a:p>
          <a:p>
            <a:r>
              <a:rPr lang="en-US" dirty="0" smtClean="0"/>
              <a:t>A bit that is one is called “on” or “set”</a:t>
            </a:r>
          </a:p>
          <a:p>
            <a:r>
              <a:rPr lang="en-US" dirty="0" smtClean="0"/>
              <a:t>A bit that is zero is called “off” or “unset”</a:t>
            </a:r>
          </a:p>
        </p:txBody>
      </p:sp>
    </p:spTree>
    <p:extLst>
      <p:ext uri="{BB962C8B-B14F-4D97-AF65-F5344CB8AC3E}">
        <p14:creationId xmlns:p14="http://schemas.microsoft.com/office/powerpoint/2010/main" val="323932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180" y="5295841"/>
            <a:ext cx="2534004" cy="838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err="1" smtClean="0"/>
              <a:t>ith</a:t>
            </a:r>
            <a:r>
              <a:rPr lang="en-US" dirty="0" smtClean="0"/>
              <a:t> bit in a binary number </a:t>
            </a:r>
          </a:p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Assign the </a:t>
            </a:r>
            <a:r>
              <a:rPr lang="en-US" dirty="0" err="1" smtClean="0"/>
              <a:t>ith</a:t>
            </a:r>
            <a:r>
              <a:rPr lang="en-US" dirty="0" smtClean="0"/>
              <a:t> bit the value one</a:t>
            </a:r>
          </a:p>
          <a:p>
            <a:pPr lvl="2"/>
            <a:r>
              <a:rPr lang="en-US" dirty="0" smtClean="0"/>
              <a:t>Create a mask with only the </a:t>
            </a:r>
            <a:r>
              <a:rPr lang="en-US" dirty="0" err="1" smtClean="0"/>
              <a:t>ith</a:t>
            </a:r>
            <a:r>
              <a:rPr lang="en-US" dirty="0" smtClean="0"/>
              <a:t> bit set</a:t>
            </a:r>
          </a:p>
          <a:p>
            <a:pPr lvl="2"/>
            <a:r>
              <a:rPr lang="en-US" dirty="0" smtClean="0"/>
              <a:t>Use the OR operator to assign the bit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| 00000100 = result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5181600"/>
            <a:ext cx="609600" cy="1066800"/>
          </a:xfrm>
          <a:prstGeom prst="rect">
            <a:avLst/>
          </a:prstGeom>
          <a:solidFill>
            <a:srgbClr val="94B6D2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5181600"/>
            <a:ext cx="294365" cy="1066800"/>
          </a:xfrm>
          <a:prstGeom prst="rect">
            <a:avLst/>
          </a:prstGeom>
          <a:solidFill>
            <a:srgbClr val="94B6D2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57400" y="6368534"/>
            <a:ext cx="159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unchanged bits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505200" y="62484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05200" y="62484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36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the </a:t>
            </a:r>
            <a:r>
              <a:rPr lang="en-US" dirty="0" err="1"/>
              <a:t>ith</a:t>
            </a:r>
            <a:r>
              <a:rPr lang="en-US" dirty="0"/>
              <a:t> bit the value zero</a:t>
            </a:r>
          </a:p>
          <a:p>
            <a:pPr lvl="2"/>
            <a:r>
              <a:rPr lang="en-US" dirty="0"/>
              <a:t>Create a mask with all bits </a:t>
            </a:r>
            <a:r>
              <a:rPr lang="en-US" dirty="0" smtClean="0"/>
              <a:t>set </a:t>
            </a:r>
            <a:r>
              <a:rPr lang="en-US" u="sng" dirty="0"/>
              <a:t>except the </a:t>
            </a:r>
            <a:r>
              <a:rPr lang="en-US" u="sng" dirty="0" err="1"/>
              <a:t>ith</a:t>
            </a:r>
            <a:r>
              <a:rPr lang="en-US" u="sng" dirty="0"/>
              <a:t> bit</a:t>
            </a:r>
          </a:p>
          <a:p>
            <a:pPr lvl="2"/>
            <a:r>
              <a:rPr lang="en-US" dirty="0"/>
              <a:t>Use the AND operator to assign the </a:t>
            </a:r>
            <a:r>
              <a:rPr lang="en-US" dirty="0" smtClean="0"/>
              <a:t>bit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&amp; 11111011 = result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572000"/>
            <a:ext cx="2581635" cy="933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429000" y="4484132"/>
            <a:ext cx="609600" cy="1066800"/>
          </a:xfrm>
          <a:prstGeom prst="rect">
            <a:avLst/>
          </a:prstGeom>
          <a:solidFill>
            <a:srgbClr val="94B6D2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4484132"/>
            <a:ext cx="294365" cy="1066800"/>
          </a:xfrm>
          <a:prstGeom prst="rect">
            <a:avLst/>
          </a:prstGeom>
          <a:solidFill>
            <a:srgbClr val="94B6D2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57400" y="5671066"/>
            <a:ext cx="159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unchanged bits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05200" y="5550932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05200" y="5550932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20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Masking groups of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create a mask for any group of bits</a:t>
            </a:r>
          </a:p>
          <a:p>
            <a:r>
              <a:rPr lang="en-US" dirty="0" smtClean="0"/>
              <a:t>Masking the left and right </a:t>
            </a:r>
            <a:r>
              <a:rPr lang="en-US" u="sng" dirty="0" smtClean="0"/>
              <a:t>nibble</a:t>
            </a:r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r>
              <a:rPr lang="en-US" dirty="0" smtClean="0"/>
              <a:t>Other masks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2819400"/>
            <a:ext cx="2734057" cy="914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8" y="2819400"/>
            <a:ext cx="2705478" cy="914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8" y="5083962"/>
            <a:ext cx="2562583" cy="924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67" y="5074436"/>
            <a:ext cx="2600688" cy="933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396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each bit set in the mask, add 2</a:t>
            </a:r>
            <a:r>
              <a:rPr lang="en-US" baseline="30000" dirty="0" smtClean="0"/>
              <a:t>i</a:t>
            </a:r>
            <a:r>
              <a:rPr lang="en-US" dirty="0" smtClean="0"/>
              <a:t> to the mask, where </a:t>
            </a:r>
            <a:r>
              <a:rPr lang="en-US" dirty="0" err="1" smtClean="0"/>
              <a:t>i</a:t>
            </a:r>
            <a:r>
              <a:rPr lang="en-US" dirty="0" smtClean="0"/>
              <a:t> is the index of the bit</a:t>
            </a:r>
          </a:p>
          <a:p>
            <a:pPr lvl="1"/>
            <a:r>
              <a:rPr lang="en-US" dirty="0" smtClean="0"/>
              <a:t>00001111 </a:t>
            </a:r>
            <a:r>
              <a:rPr lang="en-US" dirty="0" smtClean="0">
                <a:sym typeface="Wingdings"/>
              </a:rPr>
              <a:t> 2</a:t>
            </a:r>
            <a:r>
              <a:rPr lang="en-US" baseline="30000" dirty="0" smtClean="0">
                <a:sym typeface="Wingdings"/>
              </a:rPr>
              <a:t>3</a:t>
            </a:r>
            <a:r>
              <a:rPr lang="en-US" dirty="0" smtClean="0">
                <a:sym typeface="Wingdings"/>
              </a:rPr>
              <a:t> + 2</a:t>
            </a:r>
            <a:r>
              <a:rPr lang="en-US" baseline="30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+ 2</a:t>
            </a:r>
            <a:r>
              <a:rPr lang="en-US" baseline="30000" dirty="0" smtClean="0">
                <a:sym typeface="Wingdings"/>
              </a:rPr>
              <a:t>1</a:t>
            </a:r>
            <a:r>
              <a:rPr lang="en-US" dirty="0" smtClean="0">
                <a:sym typeface="Wingdings"/>
              </a:rPr>
              <a:t> + 2</a:t>
            </a:r>
            <a:r>
              <a:rPr lang="en-US" baseline="30000" dirty="0" smtClean="0">
                <a:sym typeface="Wingdings"/>
              </a:rPr>
              <a:t>0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11110000  2</a:t>
            </a:r>
            <a:r>
              <a:rPr lang="en-US" baseline="30000" dirty="0" smtClean="0">
                <a:sym typeface="Wingdings"/>
              </a:rPr>
              <a:t>7</a:t>
            </a:r>
            <a:r>
              <a:rPr lang="en-US" dirty="0" smtClean="0">
                <a:sym typeface="Wingdings"/>
              </a:rPr>
              <a:t> + 2</a:t>
            </a:r>
            <a:r>
              <a:rPr lang="en-US" baseline="30000" dirty="0" smtClean="0">
                <a:sym typeface="Wingdings"/>
              </a:rPr>
              <a:t>6</a:t>
            </a:r>
            <a:r>
              <a:rPr lang="en-US" dirty="0" smtClean="0">
                <a:sym typeface="Wingdings"/>
              </a:rPr>
              <a:t> + 2</a:t>
            </a:r>
            <a:r>
              <a:rPr lang="en-US" baseline="30000" dirty="0" smtClean="0">
                <a:sym typeface="Wingdings"/>
              </a:rPr>
              <a:t>5</a:t>
            </a:r>
            <a:r>
              <a:rPr lang="en-US" dirty="0" smtClean="0">
                <a:sym typeface="Wingdings"/>
              </a:rPr>
              <a:t> + 2</a:t>
            </a:r>
            <a:r>
              <a:rPr lang="en-US" baseline="30000" dirty="0" smtClean="0">
                <a:sym typeface="Wingdings"/>
              </a:rPr>
              <a:t>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44992"/>
            <a:ext cx="3343742" cy="2048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114800"/>
            <a:ext cx="3248478" cy="2067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991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has three bit-shifting operators</a:t>
            </a:r>
          </a:p>
          <a:p>
            <a:r>
              <a:rPr lang="en-US" dirty="0" smtClean="0"/>
              <a:t>Shift left: &lt;&lt;</a:t>
            </a:r>
          </a:p>
          <a:p>
            <a:r>
              <a:rPr lang="en-US" dirty="0" smtClean="0"/>
              <a:t>Shift right: &gt;&gt;</a:t>
            </a:r>
          </a:p>
          <a:p>
            <a:r>
              <a:rPr lang="en-US" dirty="0" smtClean="0"/>
              <a:t>Unsigned shift right: &gt;&gt;&gt;</a:t>
            </a:r>
          </a:p>
          <a:p>
            <a:r>
              <a:rPr lang="en-US" dirty="0" smtClean="0"/>
              <a:t>Format: </a:t>
            </a:r>
          </a:p>
          <a:p>
            <a:pPr lvl="1"/>
            <a:r>
              <a:rPr lang="en-US" dirty="0" err="1" smtClean="0"/>
              <a:t>binaryNumber</a:t>
            </a:r>
            <a:r>
              <a:rPr lang="en-US" dirty="0" smtClean="0"/>
              <a:t> &lt;&lt; </a:t>
            </a:r>
            <a:r>
              <a:rPr lang="en-US" dirty="0" err="1" smtClean="0"/>
              <a:t>numberOfBits</a:t>
            </a:r>
            <a:endParaRPr lang="en-US" dirty="0" smtClean="0"/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00000111 &lt;&lt;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4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Shifting left moves all bits in a binary number to the left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00000111 </a:t>
            </a:r>
            <a:r>
              <a:rPr lang="en-US" dirty="0"/>
              <a:t>&lt;&lt; 2 = </a:t>
            </a:r>
            <a:r>
              <a:rPr lang="en-US" dirty="0" smtClean="0"/>
              <a:t>00011100</a:t>
            </a:r>
          </a:p>
          <a:p>
            <a:pPr marL="320040" lvl="1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Bits shifted beyond the finite number of digits are lost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00111100 &lt;&lt; 4 = 11000000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>
                <a:solidFill>
                  <a:schemeClr val="accent3"/>
                </a:solidFill>
              </a:rPr>
              <a:t>Shifting can change the sign of our number!</a:t>
            </a:r>
          </a:p>
          <a:p>
            <a:pPr marL="320040" lvl="1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Each shift to the left multiplies our number by 2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00000011 &lt;&lt; 1 = 00000110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3 &lt;&lt; 1 = 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4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Shifting </a:t>
            </a:r>
            <a:r>
              <a:rPr lang="en-US" dirty="0" smtClean="0"/>
              <a:t>right moves </a:t>
            </a:r>
            <a:r>
              <a:rPr lang="en-US" dirty="0"/>
              <a:t>all bits in a binary number to the </a:t>
            </a:r>
            <a:r>
              <a:rPr lang="en-US" dirty="0" smtClean="0"/>
              <a:t>right</a:t>
            </a:r>
            <a:endParaRPr lang="en-US" dirty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0101000 &gt;&gt; 3 </a:t>
            </a:r>
            <a:r>
              <a:rPr lang="en-US" dirty="0"/>
              <a:t>= </a:t>
            </a:r>
            <a:r>
              <a:rPr lang="en-US" dirty="0" smtClean="0"/>
              <a:t>00000101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Each shift divides our number by 2</a:t>
            </a:r>
          </a:p>
          <a:p>
            <a:pPr marL="1051560" lvl="3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40 &gt;&gt; 3 = 5</a:t>
            </a:r>
          </a:p>
          <a:p>
            <a:pPr marL="320040" lvl="1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>
                <a:solidFill>
                  <a:schemeClr val="accent4"/>
                </a:solidFill>
              </a:rPr>
              <a:t>Sign extension: </a:t>
            </a:r>
            <a:r>
              <a:rPr lang="en-US" dirty="0" smtClean="0"/>
              <a:t>maintains the leftmost bit value during a right shift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11000000 &gt;&gt; 1 = 11100000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10111000 &gt;&gt; 3 = 11110111</a:t>
            </a:r>
          </a:p>
          <a:p>
            <a:pPr marL="320040" lvl="1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The </a:t>
            </a:r>
            <a:r>
              <a:rPr lang="en-US" u="sng" dirty="0" smtClean="0"/>
              <a:t>unsigned right operator</a:t>
            </a:r>
            <a:r>
              <a:rPr lang="en-US" dirty="0" smtClean="0"/>
              <a:t> does not use sign extension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/>
              <a:t>11000000 </a:t>
            </a:r>
            <a:r>
              <a:rPr lang="en-US" dirty="0" smtClean="0"/>
              <a:t>&gt;&gt;&gt; </a:t>
            </a:r>
            <a:r>
              <a:rPr lang="en-US" dirty="0"/>
              <a:t>1 = </a:t>
            </a:r>
            <a:r>
              <a:rPr lang="en-US" dirty="0" smtClean="0"/>
              <a:t>01100000</a:t>
            </a:r>
            <a:endParaRPr lang="en-US" dirty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/>
              <a:t>10111000 </a:t>
            </a:r>
            <a:r>
              <a:rPr lang="en-US" dirty="0" smtClean="0"/>
              <a:t>&gt;&gt;&gt; </a:t>
            </a:r>
            <a:r>
              <a:rPr lang="en-US" dirty="0"/>
              <a:t>3 = </a:t>
            </a:r>
            <a:r>
              <a:rPr lang="en-US" dirty="0" smtClean="0"/>
              <a:t>00010111</a:t>
            </a:r>
            <a:endParaRPr lang="en-US" dirty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US" dirty="0" smtClean="0"/>
          </a:p>
          <a:p>
            <a:pPr marL="1051560" lvl="3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9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has two floating point types</a:t>
            </a:r>
          </a:p>
          <a:p>
            <a:pPr lvl="1"/>
            <a:r>
              <a:rPr lang="en-US" dirty="0" smtClean="0"/>
              <a:t>float and double</a:t>
            </a:r>
          </a:p>
          <a:p>
            <a:pPr lvl="1"/>
            <a:r>
              <a:rPr lang="en-US" dirty="0" smtClean="0"/>
              <a:t>Defined by IEEE 754 standard</a:t>
            </a:r>
          </a:p>
          <a:p>
            <a:r>
              <a:rPr lang="en-US" dirty="0" smtClean="0"/>
              <a:t>Values supported by IEEE 754 standard (and Java)</a:t>
            </a:r>
          </a:p>
          <a:p>
            <a:pPr lvl="1"/>
            <a:r>
              <a:rPr lang="en-US" dirty="0" smtClean="0"/>
              <a:t>Negative infinity</a:t>
            </a:r>
          </a:p>
          <a:p>
            <a:pPr lvl="1"/>
            <a:r>
              <a:rPr lang="en-US" dirty="0" smtClean="0"/>
              <a:t>Finite negative values</a:t>
            </a:r>
          </a:p>
          <a:p>
            <a:pPr lvl="1"/>
            <a:r>
              <a:rPr lang="en-US" dirty="0" smtClean="0"/>
              <a:t>Negative and positive zero</a:t>
            </a:r>
          </a:p>
          <a:p>
            <a:pPr lvl="1"/>
            <a:r>
              <a:rPr lang="en-US" dirty="0" smtClean="0"/>
              <a:t>Finite positive values</a:t>
            </a:r>
          </a:p>
          <a:p>
            <a:pPr lvl="1"/>
            <a:r>
              <a:rPr lang="en-US" dirty="0" smtClean="0"/>
              <a:t>Positive infinity</a:t>
            </a:r>
          </a:p>
          <a:p>
            <a:pPr lvl="1"/>
            <a:r>
              <a:rPr lang="en-US" dirty="0" smtClean="0"/>
              <a:t>NaN: not a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Java’s floating point numbers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42962"/>
            <a:ext cx="4925112" cy="4058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590800"/>
            <a:ext cx="1886213" cy="2257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8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Representing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6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can be useful to think of binary numbers as </a:t>
            </a:r>
            <a:r>
              <a:rPr lang="en-US" u="sng" dirty="0" smtClean="0"/>
              <a:t>arrays</a:t>
            </a:r>
            <a:r>
              <a:rPr lang="en-US" dirty="0" smtClean="0"/>
              <a:t> of bits</a:t>
            </a:r>
          </a:p>
          <a:p>
            <a:pPr lvl="1"/>
            <a:r>
              <a:rPr lang="en-US" dirty="0" smtClean="0"/>
              <a:t>Each bit has an index</a:t>
            </a:r>
          </a:p>
          <a:p>
            <a:pPr lvl="1"/>
            <a:r>
              <a:rPr lang="en-US" dirty="0" smtClean="0"/>
              <a:t>The indices should be reversed though!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Computer/hardware architecture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Word: </a:t>
            </a:r>
            <a:r>
              <a:rPr lang="en-US" dirty="0" smtClean="0"/>
              <a:t>a unit of data that is processed by a certain processor</a:t>
            </a:r>
          </a:p>
          <a:p>
            <a:pPr lvl="2"/>
            <a:r>
              <a:rPr lang="en-US" dirty="0" smtClean="0"/>
              <a:t>Contains instructions to execute</a:t>
            </a:r>
            <a:endParaRPr lang="en-US" dirty="0"/>
          </a:p>
          <a:p>
            <a:pPr lvl="1"/>
            <a:r>
              <a:rPr lang="en-US" dirty="0">
                <a:solidFill>
                  <a:schemeClr val="accent4"/>
                </a:solidFill>
              </a:rPr>
              <a:t>Word size: </a:t>
            </a:r>
            <a:r>
              <a:rPr lang="en-US" dirty="0"/>
              <a:t>the number of bits </a:t>
            </a:r>
            <a:r>
              <a:rPr lang="en-US" dirty="0" smtClean="0"/>
              <a:t>in a word </a:t>
            </a:r>
            <a:endParaRPr lang="en-US" dirty="0"/>
          </a:p>
          <a:p>
            <a:pPr lvl="2"/>
            <a:r>
              <a:rPr lang="en-US" dirty="0"/>
              <a:t>Typically 32-bit, or </a:t>
            </a:r>
            <a:r>
              <a:rPr lang="en-US" dirty="0" smtClean="0"/>
              <a:t>64-bit</a:t>
            </a:r>
          </a:p>
          <a:p>
            <a:pPr lvl="2"/>
            <a:r>
              <a:rPr lang="en-US" dirty="0" smtClean="0"/>
              <a:t>Fixed size!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00400"/>
            <a:ext cx="4906060" cy="400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9557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r>
              <a:rPr lang="en-US" dirty="0" smtClean="0"/>
              <a:t>A binary number with n bits can store 2</a:t>
            </a:r>
            <a:r>
              <a:rPr lang="en-US" baseline="30000" dirty="0" smtClean="0"/>
              <a:t>n</a:t>
            </a:r>
            <a:r>
              <a:rPr lang="en-US" dirty="0" smtClean="0"/>
              <a:t> values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4"/>
                </a:solidFill>
              </a:rPr>
              <a:t>Unsigned numbers</a:t>
            </a:r>
          </a:p>
          <a:p>
            <a:pPr lvl="1"/>
            <a:r>
              <a:rPr lang="en-US" dirty="0" smtClean="0"/>
              <a:t>Positive numbers and zero</a:t>
            </a:r>
          </a:p>
          <a:p>
            <a:r>
              <a:rPr lang="en-US" dirty="0" smtClean="0">
                <a:solidFill>
                  <a:srgbClr val="D8B25C"/>
                </a:solidFill>
              </a:rPr>
              <a:t>Signed numbers</a:t>
            </a:r>
          </a:p>
          <a:p>
            <a:pPr lvl="1"/>
            <a:r>
              <a:rPr lang="en-US" dirty="0" smtClean="0"/>
              <a:t>Positive numbers, negative numbers and zero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2594"/>
              </p:ext>
            </p:extLst>
          </p:nvPr>
        </p:nvGraphicFramePr>
        <p:xfrm>
          <a:off x="1066800" y="2438400"/>
          <a:ext cx="5715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4267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Possible</a:t>
                      </a:r>
                      <a:r>
                        <a:rPr lang="en-US" baseline="0" dirty="0" smtClean="0"/>
                        <a:t>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 bits (byte)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32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4294967296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64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18446744073709551616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18</a:t>
                      </a:r>
                      <a:r>
                        <a:rPr lang="en-US" baseline="0" dirty="0" smtClean="0"/>
                        <a:t> x 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08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number (of any base) is a sum of powers of the base</a:t>
            </a:r>
          </a:p>
          <a:p>
            <a:r>
              <a:rPr lang="en-US" dirty="0" smtClean="0"/>
              <a:t>Decimal example:</a:t>
            </a:r>
          </a:p>
          <a:p>
            <a:pPr lvl="1"/>
            <a:r>
              <a:rPr lang="en-US" dirty="0" smtClean="0"/>
              <a:t>169 = 1x10</a:t>
            </a:r>
            <a:r>
              <a:rPr lang="en-US" baseline="30000" dirty="0" smtClean="0"/>
              <a:t>2</a:t>
            </a:r>
            <a:r>
              <a:rPr lang="en-US" dirty="0" smtClean="0"/>
              <a:t> + 6x10</a:t>
            </a:r>
            <a:r>
              <a:rPr lang="en-US" baseline="30000" dirty="0" smtClean="0"/>
              <a:t>1 </a:t>
            </a:r>
            <a:r>
              <a:rPr lang="en-US" dirty="0" smtClean="0"/>
              <a:t>+ 9x10</a:t>
            </a:r>
            <a:r>
              <a:rPr lang="en-US" baseline="30000" dirty="0" smtClean="0"/>
              <a:t>0</a:t>
            </a:r>
            <a:endParaRPr lang="en-US" dirty="0" smtClean="0"/>
          </a:p>
          <a:p>
            <a:pPr lvl="1"/>
            <a:r>
              <a:rPr lang="en-US" dirty="0" smtClean="0"/>
              <a:t>169 = 100 + 60 + 9</a:t>
            </a:r>
          </a:p>
          <a:p>
            <a:r>
              <a:rPr lang="en-US" dirty="0" smtClean="0"/>
              <a:t>Another decimal example:</a:t>
            </a:r>
          </a:p>
          <a:p>
            <a:pPr lvl="1"/>
            <a:r>
              <a:rPr lang="en-US" dirty="0" smtClean="0"/>
              <a:t>1077 = 1x10</a:t>
            </a:r>
            <a:r>
              <a:rPr lang="en-US" baseline="30000" dirty="0" smtClean="0"/>
              <a:t>3</a:t>
            </a:r>
            <a:r>
              <a:rPr lang="en-US" dirty="0"/>
              <a:t> </a:t>
            </a:r>
            <a:r>
              <a:rPr lang="en-US" dirty="0" smtClean="0"/>
              <a:t>+ 0x10</a:t>
            </a:r>
            <a:r>
              <a:rPr lang="en-US" baseline="30000" dirty="0" smtClean="0"/>
              <a:t>2</a:t>
            </a:r>
            <a:r>
              <a:rPr lang="en-US" dirty="0" smtClean="0"/>
              <a:t> + 7x10</a:t>
            </a:r>
            <a:r>
              <a:rPr lang="en-US" baseline="30000" dirty="0" smtClean="0"/>
              <a:t>1</a:t>
            </a:r>
            <a:r>
              <a:rPr lang="en-US" dirty="0" smtClean="0"/>
              <a:t> + 7x10</a:t>
            </a:r>
            <a:r>
              <a:rPr lang="en-US" baseline="30000" dirty="0" smtClean="0"/>
              <a:t>0</a:t>
            </a:r>
            <a:endParaRPr lang="en-US" dirty="0"/>
          </a:p>
          <a:p>
            <a:pPr lvl="1"/>
            <a:r>
              <a:rPr lang="en-US" dirty="0" smtClean="0"/>
              <a:t>1077 = 1000 + 0 + 70 + 7</a:t>
            </a:r>
          </a:p>
          <a:p>
            <a:r>
              <a:rPr lang="en-US" dirty="0" smtClean="0"/>
              <a:t>Binary example:</a:t>
            </a:r>
          </a:p>
          <a:p>
            <a:pPr lvl="1"/>
            <a:r>
              <a:rPr lang="en-US" dirty="0" smtClean="0"/>
              <a:t>1011 = 1x2</a:t>
            </a:r>
            <a:r>
              <a:rPr lang="en-US" baseline="30000" dirty="0" smtClean="0"/>
              <a:t>3</a:t>
            </a:r>
            <a:r>
              <a:rPr lang="en-US" dirty="0" smtClean="0"/>
              <a:t> + 0x2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+ 1x2</a:t>
            </a:r>
            <a:r>
              <a:rPr lang="en-US" baseline="30000" dirty="0" smtClean="0"/>
              <a:t>1</a:t>
            </a:r>
            <a:r>
              <a:rPr lang="en-US" dirty="0" smtClean="0"/>
              <a:t> + 1x2</a:t>
            </a:r>
            <a:r>
              <a:rPr lang="en-US" baseline="30000" dirty="0" smtClean="0"/>
              <a:t>0</a:t>
            </a:r>
            <a:endParaRPr lang="en-US" dirty="0" smtClean="0"/>
          </a:p>
          <a:p>
            <a:pPr lvl="1"/>
            <a:r>
              <a:rPr lang="en-US" dirty="0" smtClean="0"/>
              <a:t>1011 = 8 + 0 + 2 + 1</a:t>
            </a:r>
          </a:p>
        </p:txBody>
      </p:sp>
    </p:spTree>
    <p:extLst>
      <p:ext uri="{BB962C8B-B14F-4D97-AF65-F5344CB8AC3E}">
        <p14:creationId xmlns:p14="http://schemas.microsoft.com/office/powerpoint/2010/main" val="103838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subscript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 careful!</a:t>
            </a:r>
          </a:p>
          <a:p>
            <a:pPr lvl="1"/>
            <a:r>
              <a:rPr lang="en-US" dirty="0" smtClean="0"/>
              <a:t>1011 in </a:t>
            </a:r>
            <a:r>
              <a:rPr lang="en-US" dirty="0" smtClean="0">
                <a:solidFill>
                  <a:schemeClr val="accent3"/>
                </a:solidFill>
              </a:rPr>
              <a:t>binary</a:t>
            </a:r>
            <a:r>
              <a:rPr lang="en-US" dirty="0" smtClean="0"/>
              <a:t> is not the same as 1011 in </a:t>
            </a:r>
            <a:r>
              <a:rPr lang="en-US" dirty="0" smtClean="0">
                <a:solidFill>
                  <a:srgbClr val="A5AB81"/>
                </a:solidFill>
              </a:rPr>
              <a:t>decimal</a:t>
            </a:r>
          </a:p>
          <a:p>
            <a:r>
              <a:rPr lang="en-US" dirty="0" smtClean="0"/>
              <a:t>What does the following equality depict?</a:t>
            </a:r>
          </a:p>
          <a:p>
            <a:pPr lvl="1"/>
            <a:r>
              <a:rPr lang="en-US" dirty="0" smtClean="0"/>
              <a:t>1011 = 8 + 0 + 2 + 1 = 11</a:t>
            </a:r>
          </a:p>
          <a:p>
            <a:r>
              <a:rPr lang="en-US" dirty="0" smtClean="0"/>
              <a:t>Denote the base using subscript</a:t>
            </a:r>
          </a:p>
          <a:p>
            <a:pPr lvl="1"/>
            <a:r>
              <a:rPr lang="en-US" dirty="0" smtClean="0"/>
              <a:t>1011</a:t>
            </a:r>
            <a:r>
              <a:rPr lang="en-US" baseline="-25000" dirty="0" smtClean="0"/>
              <a:t>2</a:t>
            </a:r>
            <a:r>
              <a:rPr lang="en-US" dirty="0" smtClean="0"/>
              <a:t> = 8 + 0 + 2 + 1 = 11</a:t>
            </a:r>
            <a:r>
              <a:rPr lang="en-US" baseline="-25000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to decimal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Convert from binary to decimal with the following 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does 00011001 represent?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00011001</a:t>
            </a:r>
            <a:r>
              <a:rPr lang="en-US" baseline="-25000" dirty="0" smtClean="0"/>
              <a:t>2</a:t>
            </a:r>
            <a:r>
              <a:rPr lang="en-US" dirty="0" smtClean="0"/>
              <a:t> = 16 + 8 + 1 = 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5025483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343400"/>
            <a:ext cx="492511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50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1774</TotalTime>
  <Words>2262</Words>
  <Application>Microsoft Macintosh PowerPoint</Application>
  <PresentationFormat>On-screen Show (4:3)</PresentationFormat>
  <Paragraphs>694</Paragraphs>
  <Slides>49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Median</vt:lpstr>
      <vt:lpstr>Representing Information</vt:lpstr>
      <vt:lpstr>Binary numbers</vt:lpstr>
      <vt:lpstr>Number bases</vt:lpstr>
      <vt:lpstr>Terminology</vt:lpstr>
      <vt:lpstr>Terminology</vt:lpstr>
      <vt:lpstr>Properties of binary numbers</vt:lpstr>
      <vt:lpstr>Interpreting binary numbers</vt:lpstr>
      <vt:lpstr>Base subscript</vt:lpstr>
      <vt:lpstr>Binary to decimal conversion</vt:lpstr>
      <vt:lpstr>Practice!</vt:lpstr>
      <vt:lpstr>Terminology</vt:lpstr>
      <vt:lpstr>Binary addition</vt:lpstr>
      <vt:lpstr>Binary addition</vt:lpstr>
      <vt:lpstr>Binary addition</vt:lpstr>
      <vt:lpstr>Binary addition</vt:lpstr>
      <vt:lpstr>First positive binary numbers</vt:lpstr>
      <vt:lpstr>Decimal to binary conversion</vt:lpstr>
      <vt:lpstr>Reduction algorithm</vt:lpstr>
      <vt:lpstr>Decimal to binary conversion</vt:lpstr>
      <vt:lpstr>Division algorithm</vt:lpstr>
      <vt:lpstr>Twos complement</vt:lpstr>
      <vt:lpstr>Twos complement</vt:lpstr>
      <vt:lpstr>Practice!</vt:lpstr>
      <vt:lpstr>Practice!</vt:lpstr>
      <vt:lpstr>Subtracting twos complement numbers</vt:lpstr>
      <vt:lpstr>Practice!</vt:lpstr>
      <vt:lpstr>Integer overflow</vt:lpstr>
      <vt:lpstr>Integer overflow</vt:lpstr>
      <vt:lpstr>Practice!</vt:lpstr>
      <vt:lpstr>Hexadecimal</vt:lpstr>
      <vt:lpstr>Conversion hexadecimal binary</vt:lpstr>
      <vt:lpstr>Octal</vt:lpstr>
      <vt:lpstr>Bitwise operations</vt:lpstr>
      <vt:lpstr>Complement operator</vt:lpstr>
      <vt:lpstr>AND, OR, XOR</vt:lpstr>
      <vt:lpstr>AND, OR, XOR</vt:lpstr>
      <vt:lpstr>AND, OR, XOR</vt:lpstr>
      <vt:lpstr>Masking techniques</vt:lpstr>
      <vt:lpstr>Selection</vt:lpstr>
      <vt:lpstr>Assignment</vt:lpstr>
      <vt:lpstr>Assignment</vt:lpstr>
      <vt:lpstr>Masking groups of bits</vt:lpstr>
      <vt:lpstr>Creating masks</vt:lpstr>
      <vt:lpstr>Bit shifting</vt:lpstr>
      <vt:lpstr>Shifting left</vt:lpstr>
      <vt:lpstr>Shifting right</vt:lpstr>
      <vt:lpstr>Floating point numbers</vt:lpstr>
      <vt:lpstr>Testing Java’s floating point numbers</vt:lpstr>
      <vt:lpstr>Representing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</dc:title>
  <dc:creator>Josh</dc:creator>
  <cp:lastModifiedBy>asdf asdf</cp:lastModifiedBy>
  <cp:revision>96</cp:revision>
  <dcterms:created xsi:type="dcterms:W3CDTF">2006-08-16T00:00:00Z</dcterms:created>
  <dcterms:modified xsi:type="dcterms:W3CDTF">2016-03-02T20:16:13Z</dcterms:modified>
</cp:coreProperties>
</file>