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57" r:id="rId4"/>
    <p:sldId id="302" r:id="rId5"/>
    <p:sldId id="303" r:id="rId6"/>
    <p:sldId id="304" r:id="rId7"/>
    <p:sldId id="305" r:id="rId8"/>
    <p:sldId id="308" r:id="rId9"/>
    <p:sldId id="309" r:id="rId10"/>
    <p:sldId id="306" r:id="rId11"/>
    <p:sldId id="307" r:id="rId12"/>
    <p:sldId id="295" r:id="rId13"/>
    <p:sldId id="298" r:id="rId14"/>
    <p:sldId id="297" r:id="rId15"/>
    <p:sldId id="296" r:id="rId16"/>
    <p:sldId id="313" r:id="rId17"/>
    <p:sldId id="314" r:id="rId18"/>
    <p:sldId id="315" r:id="rId19"/>
    <p:sldId id="310" r:id="rId20"/>
    <p:sldId id="311" r:id="rId21"/>
    <p:sldId id="312" r:id="rId22"/>
    <p:sldId id="288" r:id="rId23"/>
  </p:sldIdLst>
  <p:sldSz cx="9144000" cy="6858000" type="screen4x3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5"/>
    <p:restoredTop sz="94660"/>
  </p:normalViewPr>
  <p:slideViewPr>
    <p:cSldViewPr>
      <p:cViewPr>
        <p:scale>
          <a:sx n="100" d="100"/>
          <a:sy n="100" d="100"/>
        </p:scale>
        <p:origin x="928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0BEAD91B-6942-4D6F-BB32-95138E6B00B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7A2300E3-4C76-489D-B52A-ED2135D1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6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0DAF502D-B8CC-4074-A804-4A265259F759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8450F7B2-F4D0-44F3-A152-F3CB1EF8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1D8C91-22F3-412B-ACF5-F3F9230E8E3D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86DAE2E-FC8F-44D4-91CB-64C1E88811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ajax_post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ina.greenrivertech.net/328/ajax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ina.greenrivertech.net/328/ajax/student-lookup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ajax/student-lookup.html" TargetMode="External"/><Relationship Id="rId3" Type="http://schemas.openxmlformats.org/officeDocument/2006/relationships/hyperlink" Target="http://tina.greenrivertech.net/328/ajax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ajax/student-lookup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ina.greenrivertech.net/328/ajax/student-lookup.html" TargetMode="Externa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ajax/student-lookup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ajax/student-lookup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ajax_intro.asp" TargetMode="External"/><Relationship Id="rId4" Type="http://schemas.openxmlformats.org/officeDocument/2006/relationships/hyperlink" Target="http://blogs.sitepoint.com/ajax-jquery/" TargetMode="External"/><Relationship Id="rId5" Type="http://schemas.openxmlformats.org/officeDocument/2006/relationships/hyperlink" Target="http://www.sitepoint.com/ajax-jque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ref_ajax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ajax/poem.html" TargetMode="External"/><Relationship Id="rId3" Type="http://schemas.openxmlformats.org/officeDocument/2006/relationships/hyperlink" Target="http://tina.greenrivertech.net/328/ajax/poem.tx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ajax/showphras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a.greenrivertech.net/328/ajax/showphrase2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Ajax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328</a:t>
            </a:r>
          </a:p>
          <a:p>
            <a:r>
              <a:rPr lang="en-US" dirty="0" smtClean="0"/>
              <a:t>Tina Ostrander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$("#phrase").</a:t>
            </a:r>
            <a:r>
              <a:rPr lang="en-US" dirty="0"/>
              <a:t>load('</a:t>
            </a:r>
            <a:r>
              <a:rPr lang="en-US" dirty="0" err="1"/>
              <a:t>phrase.php</a:t>
            </a:r>
            <a:r>
              <a:rPr lang="en-US" dirty="0"/>
              <a:t>', </a:t>
            </a:r>
            <a:r>
              <a:rPr lang="en-US" dirty="0" smtClean="0"/>
              <a:t>{ name</a:t>
            </a:r>
            <a:r>
              <a:rPr lang="en-US" dirty="0"/>
              <a:t>: </a:t>
            </a:r>
            <a:r>
              <a:rPr lang="en-US" dirty="0" smtClean="0"/>
              <a:t>'</a:t>
            </a:r>
            <a:r>
              <a:rPr lang="en-US" dirty="0" err="1" smtClean="0"/>
              <a:t>Sofiya</a:t>
            </a:r>
            <a:r>
              <a:rPr lang="en-US" dirty="0" smtClean="0"/>
              <a:t>' } 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$("#phrase").load(</a:t>
            </a:r>
            <a:r>
              <a:rPr lang="en-US" dirty="0"/>
              <a:t>'</a:t>
            </a:r>
            <a:r>
              <a:rPr lang="en-US" dirty="0" err="1" smtClean="0"/>
              <a:t>phrase.php</a:t>
            </a:r>
            <a:r>
              <a:rPr lang="en-US" dirty="0" smtClean="0"/>
              <a:t>', { first: 'Duck', last: 'Nguyen' } );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$("</a:t>
            </a:r>
            <a:r>
              <a:rPr lang="en-US" dirty="0" smtClean="0">
                <a:solidFill>
                  <a:schemeClr val="accent4"/>
                </a:solidFill>
              </a:rPr>
              <a:t>#phrase</a:t>
            </a:r>
            <a:r>
              <a:rPr lang="en-US" dirty="0" smtClean="0"/>
              <a:t>").load(</a:t>
            </a:r>
            <a:r>
              <a:rPr lang="en-US" dirty="0"/>
              <a:t>'</a:t>
            </a:r>
            <a:r>
              <a:rPr lang="en-US" dirty="0" err="1" smtClean="0">
                <a:solidFill>
                  <a:schemeClr val="accent5"/>
                </a:solidFill>
              </a:rPr>
              <a:t>phrase.php</a:t>
            </a:r>
            <a:r>
              <a:rPr lang="en-US" dirty="0" smtClean="0"/>
              <a:t>', { </a:t>
            </a:r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: $("</a:t>
            </a:r>
            <a:r>
              <a:rPr lang="en-US" dirty="0" smtClean="0">
                <a:solidFill>
                  <a:schemeClr val="accent3"/>
                </a:solidFill>
              </a:rPr>
              <a:t>#name</a:t>
            </a:r>
            <a:r>
              <a:rPr lang="en-US" dirty="0" smtClean="0"/>
              <a:t>").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 smtClean="0">
                <a:solidFill>
                  <a:schemeClr val="accent6"/>
                </a:solidFill>
              </a:rPr>
              <a:t>() </a:t>
            </a:r>
            <a:r>
              <a:rPr lang="en-US" dirty="0" smtClean="0"/>
              <a:t>} 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1100" y="5615969"/>
            <a:ext cx="2890535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By default, data is passed </a:t>
            </a:r>
            <a:br>
              <a:rPr lang="en-US" dirty="0" smtClean="0"/>
            </a:br>
            <a:r>
              <a:rPr lang="en-US" dirty="0" smtClean="0"/>
              <a:t>by the POST method.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4438564"/>
            <a:ext cx="4953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smtClean="0">
                <a:solidFill>
                  <a:schemeClr val="accent6"/>
                </a:solidFill>
              </a:rPr>
              <a:t>value</a:t>
            </a:r>
            <a:r>
              <a:rPr lang="en-US" dirty="0" smtClean="0"/>
              <a:t> of the element with </a:t>
            </a:r>
            <a:r>
              <a:rPr lang="en-US" dirty="0" smtClean="0">
                <a:solidFill>
                  <a:schemeClr val="accent3"/>
                </a:solidFill>
              </a:rPr>
              <a:t>id=‘name’ </a:t>
            </a:r>
            <a:r>
              <a:rPr lang="en-US" dirty="0" smtClean="0"/>
              <a:t>gets passed to </a:t>
            </a:r>
            <a:r>
              <a:rPr lang="en-US" dirty="0" err="1" smtClean="0">
                <a:solidFill>
                  <a:schemeClr val="accent5"/>
                </a:solidFill>
              </a:rPr>
              <a:t>phrase.php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chemeClr val="accent2"/>
                </a:solidFill>
              </a:rPr>
              <a:t>$_POST[‘name’]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05200" y="3505200"/>
            <a:ext cx="3657600" cy="9700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00800" y="3505200"/>
            <a:ext cx="0" cy="9700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3429000"/>
            <a:ext cx="381000" cy="1332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67200" y="3505200"/>
            <a:ext cx="0" cy="12565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6175" y="5477470"/>
            <a:ext cx="321113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output of the </a:t>
            </a:r>
            <a:r>
              <a:rPr lang="en-US" dirty="0" err="1" smtClean="0"/>
              <a:t>phrase.php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script gets loaded into the </a:t>
            </a:r>
            <a:br>
              <a:rPr lang="en-US" dirty="0" smtClean="0"/>
            </a:br>
            <a:r>
              <a:rPr lang="en-US" dirty="0" smtClean="0"/>
              <a:t>element with </a:t>
            </a:r>
            <a:r>
              <a:rPr lang="en-US" b="1" dirty="0" smtClean="0">
                <a:solidFill>
                  <a:schemeClr val="accent4"/>
                </a:solidFill>
              </a:rPr>
              <a:t>id=‘phrase’</a:t>
            </a:r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714500" y="3429000"/>
            <a:ext cx="609600" cy="26654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5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878681"/>
            <a:ext cx="4876800" cy="33855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&lt;?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php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$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adjs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= array("funny", "smart", "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talented" …);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$names = array(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"Ben"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“Melissa", “Joe"...);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if(</a:t>
            </a:r>
            <a:r>
              <a:rPr lang="en-US" sz="1600" dirty="0" err="1"/>
              <a:t>isset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$_POST[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'name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']</a:t>
            </a:r>
            <a:r>
              <a:rPr lang="en-US" sz="1600" dirty="0"/>
              <a:t>))</a:t>
            </a:r>
          </a:p>
          <a:p>
            <a:r>
              <a:rPr lang="en-US" sz="1600" dirty="0"/>
              <a:t>        $name =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$_POST['name']</a:t>
            </a:r>
            <a:r>
              <a:rPr lang="en-US" sz="1600" dirty="0"/>
              <a:t>;</a:t>
            </a:r>
          </a:p>
          <a:p>
            <a:r>
              <a:rPr lang="en-US" sz="1600" dirty="0"/>
              <a:t>    else</a:t>
            </a:r>
          </a:p>
          <a:p>
            <a:r>
              <a:rPr lang="en-US" sz="1600" dirty="0"/>
              <a:t>        $name = $names[rand(0, count($names)-1</a:t>
            </a:r>
            <a:r>
              <a:rPr lang="en-US" sz="1600" dirty="0" smtClean="0"/>
              <a:t>)];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$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adj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= $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adjs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[rand(0, count($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adjs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)-1)];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$phrase =  "&lt;h3&gt;$name is very $adj.&lt;/h3&gt;";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   echo $phrase;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?&gt;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91759"/>
            <a:ext cx="3056275" cy="1761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57800" y="1600200"/>
            <a:ext cx="3657600" cy="40318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body&gt;</a:t>
            </a:r>
          </a:p>
          <a:p>
            <a:endParaRPr lang="en-US" sz="1600" dirty="0"/>
          </a:p>
          <a:p>
            <a:r>
              <a:rPr lang="en-US" sz="1600" dirty="0" smtClean="0"/>
              <a:t>   &lt;h2&gt;Enter </a:t>
            </a:r>
            <a:r>
              <a:rPr lang="en-US" sz="1600" dirty="0"/>
              <a:t>a name: &lt;/h2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 smtClean="0"/>
              <a:t>   &lt;</a:t>
            </a:r>
            <a:r>
              <a:rPr lang="en-US" sz="1600" dirty="0"/>
              <a:t>input type='text'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id='name'</a:t>
            </a:r>
            <a:r>
              <a:rPr lang="en-US" sz="1600" dirty="0"/>
              <a:t> 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 &lt;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div </a:t>
            </a:r>
            <a:r>
              <a:rPr lang="en-US" sz="1600" dirty="0">
                <a:solidFill>
                  <a:srgbClr val="FFFF00"/>
                </a:solidFill>
              </a:rPr>
              <a:t>id="phrase"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&gt;&lt;/div&gt;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&lt;/body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&lt;script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="http://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code.jq..."&lt;/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script&gt; 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&lt;script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/>
              <a:t>   $("#</a:t>
            </a:r>
            <a:r>
              <a:rPr lang="en-US" sz="1600" dirty="0"/>
              <a:t>name").blur(function</a:t>
            </a:r>
            <a:r>
              <a:rPr lang="en-US" sz="1600" dirty="0" smtClean="0"/>
              <a:t>(){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txtName</a:t>
            </a:r>
            <a:r>
              <a:rPr lang="en-US" sz="1600" dirty="0" smtClean="0"/>
              <a:t> = </a:t>
            </a:r>
            <a:r>
              <a:rPr lang="en-US" sz="1600" dirty="0"/>
              <a:t>$("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#name</a:t>
            </a:r>
            <a:r>
              <a:rPr lang="en-US" sz="1600" dirty="0"/>
              <a:t>").</a:t>
            </a:r>
            <a:r>
              <a:rPr lang="en-US" sz="1600" dirty="0" err="1"/>
              <a:t>val</a:t>
            </a:r>
            <a:r>
              <a:rPr lang="en-US" sz="1600" dirty="0" smtClean="0"/>
              <a:t>();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   $("</a:t>
            </a:r>
            <a:r>
              <a:rPr lang="en-US" sz="1600" dirty="0" smtClean="0">
                <a:solidFill>
                  <a:srgbClr val="FFFF00"/>
                </a:solidFill>
              </a:rPr>
              <a:t>#phrase</a:t>
            </a:r>
            <a:r>
              <a:rPr lang="en-US" sz="1600" dirty="0" smtClean="0"/>
              <a:t>").</a:t>
            </a:r>
            <a:r>
              <a:rPr lang="en-US" sz="1600" dirty="0"/>
              <a:t>load(</a:t>
            </a:r>
            <a:r>
              <a:rPr lang="en-US" sz="1600" dirty="0" smtClean="0"/>
              <a:t>'phrase3.php</a:t>
            </a:r>
            <a:r>
              <a:rPr lang="en-US" sz="1600" dirty="0"/>
              <a:t>', 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smtClean="0"/>
              <a:t>    {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1600" dirty="0" smtClean="0"/>
              <a:t>: </a:t>
            </a:r>
            <a:r>
              <a:rPr lang="en-US" sz="1600" dirty="0" err="1" smtClean="0"/>
              <a:t>txtName</a:t>
            </a:r>
            <a:r>
              <a:rPr lang="en-US" sz="1600" dirty="0"/>
              <a:t> </a:t>
            </a:r>
            <a:r>
              <a:rPr lang="en-US" sz="1600" dirty="0" smtClean="0"/>
              <a:t>} </a:t>
            </a:r>
            <a:r>
              <a:rPr lang="en-US" sz="1600" dirty="0"/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});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&lt;/script&gt;</a:t>
            </a:r>
          </a:p>
          <a:p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515665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b="1" dirty="0" smtClean="0"/>
              <a:t>phrase3.php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257800" y="123086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b="1" dirty="0" smtClean="0"/>
              <a:t>showphrase3.html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17263" y="5318081"/>
            <a:ext cx="118333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id=‘name’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8004" y="5891946"/>
            <a:ext cx="130676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id=‘phrase’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3200400" y="5502747"/>
            <a:ext cx="416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40737" y="6076612"/>
            <a:ext cx="416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71600" y="5872079"/>
            <a:ext cx="1877028" cy="389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00600" y="4343400"/>
            <a:ext cx="2286000" cy="1210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4000" y="3886200"/>
            <a:ext cx="419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0400" y="2438400"/>
            <a:ext cx="2743200" cy="220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00800" y="4267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248400" y="2895600"/>
            <a:ext cx="3048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3"/>
          </p:cNvCxnSpPr>
          <p:nvPr/>
        </p:nvCxnSpPr>
        <p:spPr>
          <a:xfrm flipH="1">
            <a:off x="4904772" y="2819400"/>
            <a:ext cx="1219200" cy="3257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23372" y="5943600"/>
            <a:ext cx="187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Kelly is very funny.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6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post()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The jQuery </a:t>
            </a:r>
            <a:r>
              <a:rPr lang="en-US" sz="1600" dirty="0"/>
              <a:t>$.post() method </a:t>
            </a:r>
            <a:r>
              <a:rPr lang="en-US" sz="1600" dirty="0" smtClean="0"/>
              <a:t>is another way to load </a:t>
            </a:r>
            <a:r>
              <a:rPr lang="en-US" sz="1600" dirty="0"/>
              <a:t>data from the server </a:t>
            </a:r>
            <a:endParaRPr lang="en-US" sz="1600" dirty="0" smtClean="0"/>
          </a:p>
          <a:p>
            <a:r>
              <a:rPr lang="en-US" sz="1600" dirty="0" smtClean="0"/>
              <a:t>It uses an </a:t>
            </a:r>
            <a:r>
              <a:rPr lang="en-US" sz="1600" dirty="0"/>
              <a:t>HTTP POST request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Syntax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$.post(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URL, { data }, function(result){…});</a:t>
            </a:r>
            <a:br>
              <a:rPr lang="en-US" sz="1800" i="1" dirty="0" smtClean="0">
                <a:latin typeface="Courier New" pitchFamily="49" charset="0"/>
                <a:cs typeface="Courier New" pitchFamily="49" charset="0"/>
              </a:rPr>
            </a:br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/>
              <a:t>Example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$.post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myScript.php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name:txt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}, function(result) 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   $("span").html(result);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});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71962"/>
              </p:ext>
            </p:extLst>
          </p:nvPr>
        </p:nvGraphicFramePr>
        <p:xfrm>
          <a:off x="2438400" y="4191000"/>
          <a:ext cx="4364038" cy="1906828"/>
        </p:xfrm>
        <a:graphic>
          <a:graphicData uri="http://schemas.openxmlformats.org/drawingml/2006/table">
            <a:tbl>
              <a:tblPr/>
              <a:tblGrid>
                <a:gridCol w="1205294"/>
                <a:gridCol w="3158744"/>
              </a:tblGrid>
              <a:tr h="121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Parameter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16307" marR="16307" marT="16307" marB="1630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16307" marR="16307" marT="16307" marB="1630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49323">
                <a:tc>
                  <a:txBody>
                    <a:bodyPr/>
                    <a:lstStyle/>
                    <a:p>
                      <a:pPr fontAlgn="t"/>
                      <a:r>
                        <a:rPr lang="en-US" sz="1200" i="1">
                          <a:effectLst/>
                          <a:latin typeface="verdana"/>
                        </a:rPr>
                        <a:t>URL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27178" marR="27178" marT="38049" marB="3804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Required. Specifies the </a:t>
                      </a:r>
                      <a:r>
                        <a:rPr lang="en-US" sz="1200" dirty="0" err="1">
                          <a:effectLst/>
                          <a:latin typeface="verdana"/>
                        </a:rPr>
                        <a:t>url</a:t>
                      </a:r>
                      <a:r>
                        <a:rPr lang="en-US" sz="1200" dirty="0">
                          <a:effectLst/>
                          <a:latin typeface="verdana"/>
                        </a:rPr>
                        <a:t> to send the request </a:t>
                      </a:r>
                      <a:r>
                        <a:rPr lang="en-US" sz="1200" dirty="0" smtClean="0">
                          <a:effectLst/>
                          <a:latin typeface="verdana"/>
                        </a:rPr>
                        <a:t>to.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27178" marR="27178" marT="38049" marB="3804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9323">
                <a:tc>
                  <a:txBody>
                    <a:bodyPr/>
                    <a:lstStyle/>
                    <a:p>
                      <a:pPr fontAlgn="t"/>
                      <a:r>
                        <a:rPr lang="en-US" sz="1200" i="1">
                          <a:effectLst/>
                          <a:latin typeface="verdana"/>
                        </a:rPr>
                        <a:t>data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27178" marR="27178" marT="38049" marB="3804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/>
                        </a:rPr>
                        <a:t>Optional. Specifies data to send to the server along with the </a:t>
                      </a:r>
                      <a:r>
                        <a:rPr lang="en-US" sz="1200" dirty="0" smtClean="0">
                          <a:effectLst/>
                          <a:latin typeface="verdana"/>
                        </a:rPr>
                        <a:t>request.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27178" marR="27178" marT="38049" marB="3804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729589">
                <a:tc>
                  <a:txBody>
                    <a:bodyPr/>
                    <a:lstStyle/>
                    <a:p>
                      <a:pPr fontAlgn="t"/>
                      <a:r>
                        <a:rPr lang="en-US" sz="1200" i="1" dirty="0" smtClean="0">
                          <a:effectLst/>
                          <a:latin typeface="verdana"/>
                        </a:rPr>
                        <a:t>function(data)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27178" marR="27178" marT="38049" marB="3804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en-US" sz="1200" dirty="0" smtClean="0">
                          <a:effectLst/>
                          <a:latin typeface="verdana"/>
                        </a:rPr>
                        <a:t>Optional. Specifies a function to run if the request succeeds.</a:t>
                      </a:r>
                      <a:br>
                        <a:rPr lang="en-US" sz="1200" dirty="0" smtClean="0">
                          <a:effectLst/>
                          <a:latin typeface="verdana"/>
                        </a:rPr>
                      </a:br>
                      <a:r>
                        <a:rPr lang="en-US" sz="1200" i="1" dirty="0" smtClean="0">
                          <a:effectLst/>
                          <a:latin typeface="verdana"/>
                        </a:rPr>
                        <a:t>data</a:t>
                      </a:r>
                      <a:r>
                        <a:rPr lang="en-US" sz="1200" dirty="0" smtClean="0">
                          <a:effectLst/>
                          <a:latin typeface="verdana"/>
                        </a:rPr>
                        <a:t> - contains the resulting data from the request</a:t>
                      </a:r>
                    </a:p>
                  </a:txBody>
                  <a:tcPr marL="27178" marR="27178" marT="38049" marB="3804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62200" y="6169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www.w3schools.com/</a:t>
            </a:r>
            <a:r>
              <a:rPr lang="en-US" sz="1400" dirty="0">
                <a:hlinkClick r:id="rId2"/>
              </a:rPr>
              <a:t>jquery/ajax_post.asp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11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057400"/>
            <a:ext cx="5791200" cy="45243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&lt;title&gt;Find-a-Pet&lt;/title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&lt;h2&gt;Find-a-Pet&lt;/h2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/>
              <a:t>label&gt;Enter a pet name: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&lt;input type='text' </a:t>
            </a:r>
            <a:r>
              <a:rPr lang="en-US" dirty="0">
                <a:solidFill>
                  <a:srgbClr val="FFFF00"/>
                </a:solidFill>
              </a:rPr>
              <a:t>id='pet-name'</a:t>
            </a:r>
            <a:r>
              <a:rPr lang="en-US" dirty="0"/>
              <a:t> 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&lt;/</a:t>
            </a:r>
            <a:r>
              <a:rPr lang="en-US" dirty="0"/>
              <a:t>label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/>
              <a:t>button </a:t>
            </a:r>
            <a:r>
              <a:rPr lang="en-US" dirty="0">
                <a:solidFill>
                  <a:srgbClr val="FFFF00"/>
                </a:solidFill>
              </a:rPr>
              <a:t>id='show'</a:t>
            </a:r>
            <a:r>
              <a:rPr lang="en-US" dirty="0"/>
              <a:t>&gt;Lookup&lt;/button&gt;&lt;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&lt;!-- This is where the result will go </a:t>
            </a:r>
            <a:r>
              <a:rPr lang="en-US" dirty="0" smtClean="0"/>
              <a:t>--&gt;</a:t>
            </a:r>
          </a:p>
          <a:p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/>
              <a:t>div </a:t>
            </a:r>
            <a:r>
              <a:rPr lang="en-US" dirty="0">
                <a:solidFill>
                  <a:srgbClr val="FFFF00"/>
                </a:solidFill>
              </a:rPr>
              <a:t>id='detail'</a:t>
            </a:r>
            <a:r>
              <a:rPr lang="en-US" dirty="0"/>
              <a:t>&gt;Result...&lt;/div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 Finder:  The HTML</a:t>
            </a:r>
            <a:endParaRPr lang="en-US" dirty="0"/>
          </a:p>
        </p:txBody>
      </p:sp>
      <p:sp>
        <p:nvSpPr>
          <p:cNvPr id="19" name="TextBox 18">
            <a:hlinkClick r:id="rId2"/>
          </p:cNvPr>
          <p:cNvSpPr txBox="1"/>
          <p:nvPr/>
        </p:nvSpPr>
        <p:spPr>
          <a:xfrm>
            <a:off x="457200" y="155102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ajax/index.html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73" y="1676400"/>
            <a:ext cx="4368800" cy="187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44196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Finder: the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39419"/>
            <a:ext cx="6045200" cy="50783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script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="http://code.jquery.com/jquery.js"&gt;&lt;/script&gt; 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   $('</a:t>
            </a:r>
            <a:r>
              <a:rPr lang="en-US" dirty="0" smtClean="0">
                <a:solidFill>
                  <a:srgbClr val="FFFF00"/>
                </a:solidFill>
              </a:rPr>
              <a:t>#show</a:t>
            </a:r>
            <a:r>
              <a:rPr lang="en-US" dirty="0" smtClean="0"/>
              <a:t>').</a:t>
            </a:r>
            <a:r>
              <a:rPr lang="en-US" dirty="0"/>
              <a:t>click(function(){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 err="1" smtClean="0"/>
              <a:t>id</a:t>
            </a:r>
            <a:r>
              <a:rPr lang="en-US" dirty="0" smtClean="0"/>
              <a:t> = $('</a:t>
            </a:r>
            <a:r>
              <a:rPr lang="en-US" dirty="0" smtClean="0">
                <a:solidFill>
                  <a:srgbClr val="FFFF00"/>
                </a:solidFill>
              </a:rPr>
              <a:t>#pet-id</a:t>
            </a:r>
            <a:r>
              <a:rPr lang="en-US" dirty="0" smtClean="0"/>
              <a:t>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       </a:t>
            </a:r>
            <a:r>
              <a:rPr lang="en-US" dirty="0" smtClean="0"/>
              <a:t>          </a:t>
            </a:r>
            <a:endParaRPr lang="en-US" dirty="0"/>
          </a:p>
          <a:p>
            <a:r>
              <a:rPr lang="en-US" dirty="0"/>
              <a:t>           $.post</a:t>
            </a:r>
            <a:r>
              <a:rPr lang="en-US" dirty="0" smtClean="0"/>
              <a:t>(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              </a:t>
            </a:r>
            <a:r>
              <a:rPr lang="en-US" dirty="0" smtClean="0"/>
              <a:t>"</a:t>
            </a:r>
            <a:r>
              <a:rPr lang="en-US" dirty="0" err="1" smtClean="0"/>
              <a:t>lookup.php</a:t>
            </a:r>
            <a:r>
              <a:rPr lang="en-US" dirty="0"/>
              <a:t>",</a:t>
            </a:r>
          </a:p>
          <a:p>
            <a:r>
              <a:rPr lang="en-US" dirty="0"/>
              <a:t>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dirty="0" err="1"/>
              <a:t>p</a:t>
            </a:r>
            <a:r>
              <a:rPr lang="en-US" dirty="0" err="1" smtClean="0"/>
              <a:t>id</a:t>
            </a:r>
            <a:r>
              <a:rPr lang="en-US" dirty="0" smtClean="0"/>
              <a:t> : </a:t>
            </a:r>
            <a:r>
              <a:rPr lang="en-US" dirty="0" err="1"/>
              <a:t>p</a:t>
            </a:r>
            <a:r>
              <a:rPr lang="en-US" dirty="0" err="1" smtClean="0"/>
              <a:t>id</a:t>
            </a:r>
            <a:r>
              <a:rPr lang="en-US" dirty="0" smtClean="0"/>
              <a:t> }</a:t>
            </a:r>
            <a:r>
              <a:rPr lang="en-US" dirty="0"/>
              <a:t>,</a:t>
            </a:r>
          </a:p>
          <a:p>
            <a:r>
              <a:rPr lang="en-US" dirty="0"/>
              <a:t>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function(result</a:t>
            </a:r>
            <a:r>
              <a:rPr lang="en-US" dirty="0"/>
              <a:t>) {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 $('</a:t>
            </a:r>
            <a:r>
              <a:rPr lang="en-US" dirty="0" smtClean="0">
                <a:solidFill>
                  <a:srgbClr val="FFFF00"/>
                </a:solidFill>
              </a:rPr>
              <a:t>#</a:t>
            </a:r>
            <a:r>
              <a:rPr lang="en-US" dirty="0">
                <a:solidFill>
                  <a:srgbClr val="FFFF00"/>
                </a:solidFill>
              </a:rPr>
              <a:t>detail</a:t>
            </a:r>
            <a:r>
              <a:rPr lang="en-US" dirty="0"/>
              <a:t>').html(result);</a:t>
            </a:r>
          </a:p>
          <a:p>
            <a:r>
              <a:rPr lang="en-US" dirty="0"/>
              <a:t>  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);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5" name="Left Arrow Callout 4"/>
          <p:cNvSpPr/>
          <p:nvPr/>
        </p:nvSpPr>
        <p:spPr>
          <a:xfrm>
            <a:off x="4368800" y="2102134"/>
            <a:ext cx="4267200" cy="3531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  <a:solidFill>
            <a:srgbClr val="667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When the button is clicked</a:t>
            </a:r>
            <a:endParaRPr lang="en-US" sz="1600" dirty="0"/>
          </a:p>
        </p:txBody>
      </p:sp>
      <p:sp>
        <p:nvSpPr>
          <p:cNvPr id="8" name="Left Arrow Callout 7"/>
          <p:cNvSpPr/>
          <p:nvPr/>
        </p:nvSpPr>
        <p:spPr>
          <a:xfrm>
            <a:off x="4368800" y="2648233"/>
            <a:ext cx="4267200" cy="3531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  <a:solidFill>
            <a:srgbClr val="526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the text box value</a:t>
            </a:r>
            <a:endParaRPr lang="en-US" sz="1600" dirty="0"/>
          </a:p>
        </p:txBody>
      </p:sp>
      <p:sp>
        <p:nvSpPr>
          <p:cNvPr id="9" name="Left Arrow Callout 8"/>
          <p:cNvSpPr/>
          <p:nvPr/>
        </p:nvSpPr>
        <p:spPr>
          <a:xfrm>
            <a:off x="3886200" y="3744666"/>
            <a:ext cx="4749800" cy="3531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7582"/>
            </a:avLst>
          </a:prstGeom>
          <a:solidFill>
            <a:srgbClr val="304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of the PHP script</a:t>
            </a:r>
            <a:endParaRPr lang="en-US" sz="1600" dirty="0"/>
          </a:p>
        </p:txBody>
      </p:sp>
      <p:sp>
        <p:nvSpPr>
          <p:cNvPr id="10" name="Left Arrow Callout 9"/>
          <p:cNvSpPr/>
          <p:nvPr/>
        </p:nvSpPr>
        <p:spPr>
          <a:xfrm>
            <a:off x="3221390" y="4284504"/>
            <a:ext cx="5410200" cy="581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8830"/>
            </a:avLst>
          </a:prstGeom>
          <a:solidFill>
            <a:srgbClr val="2537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JSON key/value to be passed to the script</a:t>
            </a:r>
            <a:endParaRPr lang="en-US" sz="1600" dirty="0"/>
          </a:p>
        </p:txBody>
      </p:sp>
      <p:sp>
        <p:nvSpPr>
          <p:cNvPr id="11" name="Left Arrow Callout 10"/>
          <p:cNvSpPr/>
          <p:nvPr/>
        </p:nvSpPr>
        <p:spPr>
          <a:xfrm>
            <a:off x="4368800" y="5029200"/>
            <a:ext cx="4267200" cy="533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  <a:solidFill>
            <a:srgbClr val="1C2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the "detail" div</a:t>
            </a:r>
          </a:p>
          <a:p>
            <a:pPr algn="ctr"/>
            <a:r>
              <a:rPr lang="en-US" sz="1600" dirty="0" smtClean="0"/>
              <a:t>With the output of the PHP script</a:t>
            </a:r>
            <a:endParaRPr lang="en-US" sz="1600" dirty="0"/>
          </a:p>
        </p:txBody>
      </p:sp>
      <p:sp>
        <p:nvSpPr>
          <p:cNvPr id="12" name="Left Arrow Callout 11"/>
          <p:cNvSpPr/>
          <p:nvPr/>
        </p:nvSpPr>
        <p:spPr>
          <a:xfrm>
            <a:off x="2692400" y="3194332"/>
            <a:ext cx="5943600" cy="3531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3811"/>
            </a:avLst>
          </a:prstGeom>
          <a:solidFill>
            <a:srgbClr val="3954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Ajax POST request</a:t>
            </a:r>
            <a:endParaRPr lang="en-US" sz="1600" dirty="0"/>
          </a:p>
        </p:txBody>
      </p:sp>
      <p:sp>
        <p:nvSpPr>
          <p:cNvPr id="14" name="TextBox 13">
            <a:hlinkClick r:id="rId2"/>
          </p:cNvPr>
          <p:cNvSpPr txBox="1"/>
          <p:nvPr/>
        </p:nvSpPr>
        <p:spPr>
          <a:xfrm>
            <a:off x="4648200" y="612460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ajax/index.html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8600"/>
            <a:r>
              <a:rPr lang="en-US" sz="1600" dirty="0"/>
              <a:t>&lt;?</a:t>
            </a:r>
            <a:r>
              <a:rPr lang="en-US" sz="1600" dirty="0" err="1"/>
              <a:t>php</a:t>
            </a:r>
            <a:endParaRPr lang="en-US" sz="1600" dirty="0"/>
          </a:p>
          <a:p>
            <a:pPr marL="228600"/>
            <a:r>
              <a:rPr lang="en-US" sz="1600" dirty="0"/>
              <a:t> </a:t>
            </a:r>
          </a:p>
          <a:p>
            <a:pPr marL="228600"/>
            <a:r>
              <a:rPr lang="en-US" sz="1600" dirty="0"/>
              <a:t>  //Get the Pet </a:t>
            </a:r>
            <a:r>
              <a:rPr lang="en-US" sz="1600" dirty="0" smtClean="0"/>
              <a:t>ID from the POST array</a:t>
            </a:r>
            <a:endParaRPr lang="en-US" sz="1600" dirty="0"/>
          </a:p>
          <a:p>
            <a:pPr marL="228600"/>
            <a:r>
              <a:rPr lang="en-US" sz="1600" dirty="0" smtClean="0"/>
              <a:t>  $</a:t>
            </a:r>
            <a:r>
              <a:rPr lang="en-US" sz="1600" dirty="0" err="1"/>
              <a:t>petid</a:t>
            </a:r>
            <a:r>
              <a:rPr lang="en-US" sz="1600" dirty="0"/>
              <a:t> = $_POST['</a:t>
            </a:r>
            <a:r>
              <a:rPr lang="en-US" sz="1600" dirty="0" err="1"/>
              <a:t>pid</a:t>
            </a:r>
            <a:r>
              <a:rPr lang="en-US" sz="1600" dirty="0"/>
              <a:t>'];</a:t>
            </a:r>
          </a:p>
          <a:p>
            <a:pPr marL="228600"/>
            <a:r>
              <a:rPr lang="en-US" sz="1600" dirty="0"/>
              <a:t>  </a:t>
            </a:r>
          </a:p>
          <a:p>
            <a:pPr marL="228600"/>
            <a:r>
              <a:rPr lang="en-US" sz="1600" dirty="0"/>
              <a:t>  //Connect </a:t>
            </a:r>
            <a:r>
              <a:rPr lang="en-US" sz="1600" dirty="0" smtClean="0"/>
              <a:t>to the </a:t>
            </a:r>
            <a:r>
              <a:rPr lang="en-US" sz="1600" dirty="0"/>
              <a:t>database</a:t>
            </a:r>
          </a:p>
          <a:p>
            <a:pPr marL="228600"/>
            <a:r>
              <a:rPr lang="en-US" sz="1600" dirty="0"/>
              <a:t>  </a:t>
            </a:r>
            <a:r>
              <a:rPr lang="en-US" sz="1600" dirty="0" err="1"/>
              <a:t>require_once</a:t>
            </a:r>
            <a:r>
              <a:rPr lang="en-US" sz="1600" dirty="0"/>
              <a:t> '/home/</a:t>
            </a:r>
            <a:r>
              <a:rPr lang="en-US" sz="1600" dirty="0" err="1"/>
              <a:t>tina</a:t>
            </a:r>
            <a:r>
              <a:rPr lang="en-US" sz="1600" dirty="0"/>
              <a:t>/</a:t>
            </a:r>
            <a:r>
              <a:rPr lang="en-US" sz="1600" dirty="0" err="1"/>
              <a:t>config.php</a:t>
            </a:r>
            <a:r>
              <a:rPr lang="en-US" sz="1600" dirty="0"/>
              <a:t>';</a:t>
            </a:r>
          </a:p>
          <a:p>
            <a:pPr marL="228600"/>
            <a:r>
              <a:rPr lang="en-US" sz="1600" dirty="0"/>
              <a:t>  $</a:t>
            </a:r>
            <a:r>
              <a:rPr lang="en-US" sz="1600" dirty="0" err="1"/>
              <a:t>cnxn</a:t>
            </a:r>
            <a:r>
              <a:rPr lang="en-US" sz="1600" dirty="0"/>
              <a:t> = new PDO( DB_DSN, DB_USERNAME, DB_PASSWORD );</a:t>
            </a:r>
          </a:p>
          <a:p>
            <a:pPr marL="228600"/>
            <a:r>
              <a:rPr lang="en-US" sz="1600" dirty="0"/>
              <a:t>  </a:t>
            </a:r>
          </a:p>
          <a:p>
            <a:pPr marL="228600"/>
            <a:r>
              <a:rPr lang="en-US" sz="1600" dirty="0"/>
              <a:t>  </a:t>
            </a:r>
            <a:r>
              <a:rPr lang="en-US" sz="1600" dirty="0" smtClean="0"/>
              <a:t>//Define and execute the query</a:t>
            </a:r>
          </a:p>
          <a:p>
            <a:pPr marL="228600"/>
            <a:r>
              <a:rPr lang="en-US" sz="1600" dirty="0"/>
              <a:t> </a:t>
            </a:r>
            <a:r>
              <a:rPr lang="en-US" sz="1600" dirty="0" smtClean="0"/>
              <a:t> $</a:t>
            </a:r>
            <a:r>
              <a:rPr lang="en-US" sz="1600" dirty="0"/>
              <a:t>select = 'SELECT id, name, type, color FROM pets WHERE id=:</a:t>
            </a:r>
            <a:r>
              <a:rPr lang="en-US" sz="1600" dirty="0" err="1"/>
              <a:t>petid</a:t>
            </a:r>
            <a:r>
              <a:rPr lang="en-US" sz="1600" dirty="0" smtClean="0"/>
              <a:t>';            </a:t>
            </a:r>
            <a:endParaRPr lang="en-US" sz="1600" dirty="0"/>
          </a:p>
          <a:p>
            <a:pPr marL="228600"/>
            <a:r>
              <a:rPr lang="en-US" sz="1600" dirty="0"/>
              <a:t>  $statement = $</a:t>
            </a:r>
            <a:r>
              <a:rPr lang="en-US" sz="1600" dirty="0" err="1"/>
              <a:t>cnxn</a:t>
            </a:r>
            <a:r>
              <a:rPr lang="en-US" sz="1600" dirty="0"/>
              <a:t>-&gt;prepare($select);</a:t>
            </a:r>
          </a:p>
          <a:p>
            <a:pPr marL="228600"/>
            <a:r>
              <a:rPr lang="en-US" sz="1600" dirty="0"/>
              <a:t>  $statement-&gt;</a:t>
            </a:r>
            <a:r>
              <a:rPr lang="en-US" sz="1600" dirty="0" err="1"/>
              <a:t>bindValue</a:t>
            </a:r>
            <a:r>
              <a:rPr lang="en-US" sz="1600" dirty="0"/>
              <a:t>(':</a:t>
            </a:r>
            <a:r>
              <a:rPr lang="en-US" sz="1600" dirty="0" err="1"/>
              <a:t>petid</a:t>
            </a:r>
            <a:r>
              <a:rPr lang="en-US" sz="1600" dirty="0"/>
              <a:t>', $</a:t>
            </a:r>
            <a:r>
              <a:rPr lang="en-US" sz="1600" dirty="0" err="1"/>
              <a:t>petid</a:t>
            </a:r>
            <a:r>
              <a:rPr lang="en-US" sz="1600" dirty="0"/>
              <a:t>, PDO::PARAM_INT);</a:t>
            </a:r>
          </a:p>
          <a:p>
            <a:pPr marL="228600"/>
            <a:r>
              <a:rPr lang="en-US" sz="1600" dirty="0"/>
              <a:t>  $statement-&gt;execute();</a:t>
            </a:r>
          </a:p>
          <a:p>
            <a:pPr marL="228600"/>
            <a:r>
              <a:rPr lang="en-US" sz="1600" dirty="0"/>
              <a:t>  $row = $statement-&gt;fetch(PDO::FETCH_ASSOC);</a:t>
            </a:r>
          </a:p>
          <a:p>
            <a:pPr marL="228600"/>
            <a:r>
              <a:rPr lang="en-US" sz="1600" dirty="0"/>
              <a:t>  </a:t>
            </a:r>
            <a:endParaRPr lang="en-US" sz="1600" dirty="0" smtClean="0"/>
          </a:p>
          <a:p>
            <a:pPr marL="228600"/>
            <a:r>
              <a:rPr lang="en-US" sz="1600" dirty="0"/>
              <a:t> </a:t>
            </a:r>
            <a:r>
              <a:rPr lang="en-US" sz="1600" dirty="0" smtClean="0"/>
              <a:t> //Display the results</a:t>
            </a:r>
            <a:endParaRPr lang="en-US" sz="1600" dirty="0"/>
          </a:p>
          <a:p>
            <a:pPr marL="228600"/>
            <a:r>
              <a:rPr lang="en-US" sz="1600" dirty="0"/>
              <a:t>  if (!empty($row)) {</a:t>
            </a:r>
          </a:p>
          <a:p>
            <a:pPr marL="228600"/>
            <a:r>
              <a:rPr lang="en-US" sz="1600" dirty="0"/>
              <a:t>    echo "&lt;h3&gt;Summary&lt;/h3&gt;";</a:t>
            </a:r>
          </a:p>
          <a:p>
            <a:pPr marL="228600"/>
            <a:r>
              <a:rPr lang="en-US" sz="1600" dirty="0"/>
              <a:t>    echo "Pet ID: {$row['id']}&lt;</a:t>
            </a:r>
            <a:r>
              <a:rPr lang="en-US" sz="1600" dirty="0" err="1"/>
              <a:t>br</a:t>
            </a:r>
            <a:r>
              <a:rPr lang="en-US" sz="1600" dirty="0"/>
              <a:t> /&gt;";</a:t>
            </a:r>
          </a:p>
          <a:p>
            <a:pPr marL="228600"/>
            <a:r>
              <a:rPr lang="en-US" sz="1600" dirty="0"/>
              <a:t>    echo "Name: {$row['name']}&lt;</a:t>
            </a:r>
            <a:r>
              <a:rPr lang="en-US" sz="1600" dirty="0" err="1"/>
              <a:t>br</a:t>
            </a:r>
            <a:r>
              <a:rPr lang="en-US" sz="1600" dirty="0"/>
              <a:t> /&gt;";</a:t>
            </a:r>
          </a:p>
          <a:p>
            <a:pPr marL="228600"/>
            <a:r>
              <a:rPr lang="en-US" sz="1600" dirty="0"/>
              <a:t>    echo "Type: {$row['type']}&lt;</a:t>
            </a:r>
            <a:r>
              <a:rPr lang="en-US" sz="1600" dirty="0" err="1"/>
              <a:t>br</a:t>
            </a:r>
            <a:r>
              <a:rPr lang="en-US" sz="1600" dirty="0"/>
              <a:t> /&gt;";</a:t>
            </a:r>
          </a:p>
          <a:p>
            <a:pPr marL="228600"/>
            <a:r>
              <a:rPr lang="en-US" sz="1600" dirty="0"/>
              <a:t>    echo "Color: {$row['color']}";</a:t>
            </a:r>
          </a:p>
          <a:p>
            <a:pPr marL="228600"/>
            <a:r>
              <a:rPr lang="en-US" sz="1600" dirty="0"/>
              <a:t>  } else {</a:t>
            </a:r>
          </a:p>
          <a:p>
            <a:pPr marL="228600"/>
            <a:r>
              <a:rPr lang="en-US" sz="1600" dirty="0"/>
              <a:t>    echo "Pet ID $</a:t>
            </a:r>
            <a:r>
              <a:rPr lang="en-US" sz="1600" dirty="0" err="1"/>
              <a:t>petid</a:t>
            </a:r>
            <a:r>
              <a:rPr lang="en-US" sz="1600" dirty="0"/>
              <a:t> not found.";</a:t>
            </a:r>
          </a:p>
          <a:p>
            <a:pPr marL="228600"/>
            <a:r>
              <a:rPr lang="en-US" sz="1600" dirty="0"/>
              <a:t>  </a:t>
            </a:r>
            <a:r>
              <a:rPr lang="en-US" sz="1600" dirty="0" smtClean="0"/>
              <a:t>}</a:t>
            </a:r>
          </a:p>
          <a:p>
            <a:pPr marL="228600"/>
            <a:endParaRPr lang="en-US" sz="1600" dirty="0"/>
          </a:p>
          <a:p>
            <a:pPr marL="228600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100" y="4648200"/>
            <a:ext cx="2895600" cy="2133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Pet Finder: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PHP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Left Arrow Callout 4"/>
          <p:cNvSpPr/>
          <p:nvPr/>
        </p:nvSpPr>
        <p:spPr>
          <a:xfrm>
            <a:off x="3954780" y="633244"/>
            <a:ext cx="2844800" cy="5684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 data comes from the Ajax call</a:t>
            </a:r>
            <a:endParaRPr lang="en-US" sz="1600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7315200" y="26391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CFFCC"/>
                </a:solidFill>
              </a:rPr>
              <a:t>lookup.php</a:t>
            </a:r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3893066"/>
            <a:ext cx="5791200" cy="23083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h2&gt;Student Lookup&lt;/h2&gt;</a:t>
            </a:r>
          </a:p>
          <a:p>
            <a:r>
              <a:rPr lang="en-US" dirty="0" smtClean="0"/>
              <a:t>&lt;</a:t>
            </a:r>
            <a:r>
              <a:rPr lang="en-US" dirty="0"/>
              <a:t>label&gt;Enter a Student ID:</a:t>
            </a:r>
          </a:p>
          <a:p>
            <a:r>
              <a:rPr lang="en-US" dirty="0"/>
              <a:t>        &lt;input type='text' </a:t>
            </a:r>
            <a:r>
              <a:rPr lang="en-US" dirty="0">
                <a:solidFill>
                  <a:srgbClr val="FFFF00"/>
                </a:solidFill>
              </a:rPr>
              <a:t>id='id' </a:t>
            </a:r>
            <a:r>
              <a:rPr lang="en-US" dirty="0"/>
              <a:t>value='123-45-6789' &gt;</a:t>
            </a:r>
          </a:p>
          <a:p>
            <a:r>
              <a:rPr lang="en-US" dirty="0" smtClean="0"/>
              <a:t>&lt;</a:t>
            </a:r>
            <a:r>
              <a:rPr lang="en-US" dirty="0"/>
              <a:t>/label&gt;</a:t>
            </a:r>
          </a:p>
          <a:p>
            <a:r>
              <a:rPr lang="en-US" dirty="0" smtClean="0"/>
              <a:t>&lt;</a:t>
            </a:r>
            <a:r>
              <a:rPr lang="en-US" dirty="0"/>
              <a:t>button </a:t>
            </a:r>
            <a:r>
              <a:rPr lang="en-US" dirty="0">
                <a:solidFill>
                  <a:srgbClr val="FFFF00"/>
                </a:solidFill>
              </a:rPr>
              <a:t>id='show'</a:t>
            </a:r>
            <a:r>
              <a:rPr lang="en-US" dirty="0"/>
              <a:t>&gt;Lookup&lt;/button&gt;&lt;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&lt;</a:t>
            </a:r>
            <a:r>
              <a:rPr lang="en-US" dirty="0"/>
              <a:t>!-- This is where the result will go --&gt;</a:t>
            </a:r>
          </a:p>
          <a:p>
            <a:r>
              <a:rPr lang="en-US" dirty="0" smtClean="0"/>
              <a:t>&lt;</a:t>
            </a:r>
            <a:r>
              <a:rPr lang="en-US" dirty="0"/>
              <a:t>div </a:t>
            </a:r>
            <a:r>
              <a:rPr lang="en-US" dirty="0">
                <a:solidFill>
                  <a:srgbClr val="FFFF00"/>
                </a:solidFill>
              </a:rPr>
              <a:t>id='detail'</a:t>
            </a:r>
            <a:r>
              <a:rPr lang="en-US" dirty="0"/>
              <a:t>&gt;&lt;/div&gt;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9" name="TextBox 18">
            <a:hlinkClick r:id="rId2"/>
          </p:cNvPr>
          <p:cNvSpPr txBox="1"/>
          <p:nvPr/>
        </p:nvSpPr>
        <p:spPr>
          <a:xfrm>
            <a:off x="609600" y="3505200"/>
            <a:ext cx="219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student-</a:t>
            </a:r>
            <a:r>
              <a:rPr lang="en-US" dirty="0" err="1" smtClean="0">
                <a:hlinkClick r:id="rId2"/>
              </a:rPr>
              <a:t>lookup.html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90" y="1219200"/>
            <a:ext cx="4473678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51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the jQuery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39419"/>
            <a:ext cx="6045200" cy="50783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script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="http://code.jquery.com/jquery.js"&gt;&lt;/script&gt; 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   $('</a:t>
            </a:r>
            <a:r>
              <a:rPr lang="en-US" dirty="0" smtClean="0">
                <a:solidFill>
                  <a:srgbClr val="FFFF00"/>
                </a:solidFill>
              </a:rPr>
              <a:t>#show</a:t>
            </a:r>
            <a:r>
              <a:rPr lang="en-US" dirty="0" smtClean="0"/>
              <a:t>').</a:t>
            </a:r>
            <a:r>
              <a:rPr lang="en-US" dirty="0"/>
              <a:t>click(function(){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 = </a:t>
            </a:r>
            <a:r>
              <a:rPr lang="en-US" dirty="0"/>
              <a:t>$('</a:t>
            </a:r>
            <a:r>
              <a:rPr lang="en-US" dirty="0">
                <a:solidFill>
                  <a:srgbClr val="FFFF00"/>
                </a:solidFill>
              </a:rPr>
              <a:t>#id</a:t>
            </a:r>
            <a:r>
              <a:rPr lang="en-US" dirty="0"/>
              <a:t>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       </a:t>
            </a:r>
            <a:r>
              <a:rPr lang="en-US" dirty="0" smtClean="0"/>
              <a:t>          </a:t>
            </a:r>
            <a:endParaRPr lang="en-US" dirty="0"/>
          </a:p>
          <a:p>
            <a:r>
              <a:rPr lang="en-US" dirty="0"/>
              <a:t>           $.post</a:t>
            </a:r>
            <a:r>
              <a:rPr lang="en-US" dirty="0" smtClean="0"/>
              <a:t>(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              </a:t>
            </a:r>
            <a:r>
              <a:rPr lang="en-US" dirty="0" smtClean="0"/>
              <a:t>"student-</a:t>
            </a:r>
            <a:r>
              <a:rPr lang="en-US" dirty="0" err="1" smtClean="0"/>
              <a:t>search.php</a:t>
            </a:r>
            <a:r>
              <a:rPr lang="en-US" dirty="0"/>
              <a:t>",</a:t>
            </a:r>
          </a:p>
          <a:p>
            <a:r>
              <a:rPr lang="en-US" dirty="0"/>
              <a:t>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dirty="0" err="1" smtClean="0"/>
              <a:t>sid</a:t>
            </a:r>
            <a:r>
              <a:rPr lang="en-US" dirty="0" smtClean="0"/>
              <a:t> : </a:t>
            </a:r>
            <a:r>
              <a:rPr lang="en-US" dirty="0" err="1" smtClean="0"/>
              <a:t>sid</a:t>
            </a:r>
            <a:r>
              <a:rPr lang="en-US" dirty="0" smtClean="0"/>
              <a:t> }</a:t>
            </a:r>
            <a:r>
              <a:rPr lang="en-US" dirty="0"/>
              <a:t>,</a:t>
            </a:r>
          </a:p>
          <a:p>
            <a:r>
              <a:rPr lang="en-US" dirty="0"/>
              <a:t>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function(result</a:t>
            </a:r>
            <a:r>
              <a:rPr lang="en-US" dirty="0"/>
              <a:t>) {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 $('</a:t>
            </a:r>
            <a:r>
              <a:rPr lang="en-US" dirty="0" smtClean="0">
                <a:solidFill>
                  <a:srgbClr val="FFFF00"/>
                </a:solidFill>
              </a:rPr>
              <a:t>#</a:t>
            </a:r>
            <a:r>
              <a:rPr lang="en-US" dirty="0">
                <a:solidFill>
                  <a:srgbClr val="FFFF00"/>
                </a:solidFill>
              </a:rPr>
              <a:t>detail</a:t>
            </a:r>
            <a:r>
              <a:rPr lang="en-US" dirty="0"/>
              <a:t>').html(result);</a:t>
            </a:r>
          </a:p>
          <a:p>
            <a:r>
              <a:rPr lang="en-US" dirty="0"/>
              <a:t>      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);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5" name="Left Arrow Callout 4"/>
          <p:cNvSpPr/>
          <p:nvPr/>
        </p:nvSpPr>
        <p:spPr>
          <a:xfrm>
            <a:off x="4368800" y="2102134"/>
            <a:ext cx="4267200" cy="3531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  <a:solidFill>
            <a:srgbClr val="667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When the button is clicked</a:t>
            </a:r>
            <a:endParaRPr lang="en-US" sz="1600" dirty="0"/>
          </a:p>
        </p:txBody>
      </p:sp>
      <p:sp>
        <p:nvSpPr>
          <p:cNvPr id="8" name="Left Arrow Callout 7"/>
          <p:cNvSpPr/>
          <p:nvPr/>
        </p:nvSpPr>
        <p:spPr>
          <a:xfrm>
            <a:off x="4368800" y="2648233"/>
            <a:ext cx="4267200" cy="3531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  <a:solidFill>
            <a:srgbClr val="526C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the text box value</a:t>
            </a:r>
            <a:endParaRPr lang="en-US" sz="1600" dirty="0"/>
          </a:p>
        </p:txBody>
      </p:sp>
      <p:sp>
        <p:nvSpPr>
          <p:cNvPr id="9" name="Left Arrow Callout 8"/>
          <p:cNvSpPr/>
          <p:nvPr/>
        </p:nvSpPr>
        <p:spPr>
          <a:xfrm>
            <a:off x="3886200" y="3744666"/>
            <a:ext cx="4749800" cy="3531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7582"/>
            </a:avLst>
          </a:prstGeom>
          <a:solidFill>
            <a:srgbClr val="304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of the PHP script</a:t>
            </a:r>
            <a:endParaRPr lang="en-US" sz="1600" dirty="0"/>
          </a:p>
        </p:txBody>
      </p:sp>
      <p:sp>
        <p:nvSpPr>
          <p:cNvPr id="10" name="Left Arrow Callout 9"/>
          <p:cNvSpPr/>
          <p:nvPr/>
        </p:nvSpPr>
        <p:spPr>
          <a:xfrm>
            <a:off x="3221390" y="4284504"/>
            <a:ext cx="5410200" cy="581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8830"/>
            </a:avLst>
          </a:prstGeom>
          <a:solidFill>
            <a:srgbClr val="2537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JSON key/value to be passed to the script</a:t>
            </a:r>
            <a:endParaRPr lang="en-US" sz="1600" dirty="0"/>
          </a:p>
        </p:txBody>
      </p:sp>
      <p:sp>
        <p:nvSpPr>
          <p:cNvPr id="11" name="Left Arrow Callout 10"/>
          <p:cNvSpPr/>
          <p:nvPr/>
        </p:nvSpPr>
        <p:spPr>
          <a:xfrm>
            <a:off x="4368800" y="5029200"/>
            <a:ext cx="4267200" cy="533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  <a:solidFill>
            <a:srgbClr val="1C2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the "detail" div</a:t>
            </a:r>
          </a:p>
          <a:p>
            <a:pPr algn="ctr"/>
            <a:r>
              <a:rPr lang="en-US" sz="1600" dirty="0" smtClean="0"/>
              <a:t>With the output of the PHP script</a:t>
            </a:r>
            <a:endParaRPr lang="en-US" sz="1600" dirty="0"/>
          </a:p>
        </p:txBody>
      </p:sp>
      <p:sp>
        <p:nvSpPr>
          <p:cNvPr id="12" name="Left Arrow Callout 11"/>
          <p:cNvSpPr/>
          <p:nvPr/>
        </p:nvSpPr>
        <p:spPr>
          <a:xfrm>
            <a:off x="2692400" y="3194332"/>
            <a:ext cx="5943600" cy="3531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3811"/>
            </a:avLst>
          </a:prstGeom>
          <a:solidFill>
            <a:srgbClr val="3954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Ajax POST</a:t>
            </a:r>
            <a:endParaRPr lang="en-US" sz="1600" dirty="0"/>
          </a:p>
        </p:txBody>
      </p:sp>
      <p:sp>
        <p:nvSpPr>
          <p:cNvPr id="13" name="TextBox 12">
            <a:hlinkClick r:id="rId2"/>
          </p:cNvPr>
          <p:cNvSpPr txBox="1"/>
          <p:nvPr/>
        </p:nvSpPr>
        <p:spPr>
          <a:xfrm>
            <a:off x="4191000" y="6183868"/>
            <a:ext cx="219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student-</a:t>
            </a:r>
            <a:r>
              <a:rPr lang="en-US" dirty="0" err="1" smtClean="0">
                <a:hlinkClick r:id="rId2"/>
              </a:rPr>
              <a:t>lookup.html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7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534"/>
            <a:ext cx="8178800" cy="62478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 &lt;?</a:t>
            </a:r>
            <a:r>
              <a:rPr lang="en-US" sz="1600" dirty="0" err="1"/>
              <a:t>php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//Get the SID that was posted from student-</a:t>
            </a:r>
            <a:r>
              <a:rPr lang="en-US" sz="1600" dirty="0" err="1"/>
              <a:t>lookup.html</a:t>
            </a:r>
            <a:endParaRPr lang="en-US" sz="1600" dirty="0"/>
          </a:p>
          <a:p>
            <a:r>
              <a:rPr lang="en-US" sz="1600" dirty="0"/>
              <a:t>  $</a:t>
            </a:r>
            <a:r>
              <a:rPr lang="en-US" sz="1600" dirty="0" err="1"/>
              <a:t>sid</a:t>
            </a:r>
            <a:r>
              <a:rPr lang="en-US" sz="1600" dirty="0"/>
              <a:t> = $_POST['</a:t>
            </a:r>
            <a:r>
              <a:rPr lang="en-US" sz="1600" dirty="0" err="1"/>
              <a:t>sid</a:t>
            </a:r>
            <a:r>
              <a:rPr lang="en-US" sz="1600" dirty="0"/>
              <a:t>'];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smtClean="0"/>
              <a:t>//Connect and query the database</a:t>
            </a:r>
          </a:p>
          <a:p>
            <a:r>
              <a:rPr lang="en-US" sz="1600" dirty="0" smtClean="0"/>
              <a:t>  require ("../../</a:t>
            </a:r>
            <a:r>
              <a:rPr lang="en-US" sz="1600" dirty="0" err="1" smtClean="0"/>
              <a:t>db.php</a:t>
            </a:r>
            <a:r>
              <a:rPr lang="en-US" sz="1600" dirty="0" smtClean="0"/>
              <a:t>");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$</a:t>
            </a:r>
            <a:r>
              <a:rPr lang="en-US" sz="1600" dirty="0"/>
              <a:t>query = "SELECT last, first, </a:t>
            </a:r>
            <a:r>
              <a:rPr lang="en-US" sz="1600" dirty="0" err="1"/>
              <a:t>gpa</a:t>
            </a:r>
            <a:r>
              <a:rPr lang="en-US" sz="1600" dirty="0"/>
              <a:t>, </a:t>
            </a:r>
            <a:r>
              <a:rPr lang="en-US" sz="1600" dirty="0" err="1"/>
              <a:t>advisor_first</a:t>
            </a:r>
            <a:r>
              <a:rPr lang="en-US" sz="1600" dirty="0"/>
              <a:t>, </a:t>
            </a:r>
            <a:r>
              <a:rPr lang="en-US" sz="1600" dirty="0" err="1"/>
              <a:t>advisor_last</a:t>
            </a:r>
            <a:endParaRPr lang="en-US" sz="1600" dirty="0"/>
          </a:p>
          <a:p>
            <a:r>
              <a:rPr lang="en-US" sz="1600" dirty="0"/>
              <a:t>            FROM student, advisor</a:t>
            </a:r>
          </a:p>
          <a:p>
            <a:r>
              <a:rPr lang="en-US" sz="1600" dirty="0"/>
              <a:t>            WHERE </a:t>
            </a:r>
            <a:r>
              <a:rPr lang="en-US" sz="1600" dirty="0" err="1"/>
              <a:t>student.advisor</a:t>
            </a:r>
            <a:r>
              <a:rPr lang="en-US" sz="1600" dirty="0"/>
              <a:t> = </a:t>
            </a:r>
            <a:r>
              <a:rPr lang="en-US" sz="1600" dirty="0" err="1"/>
              <a:t>advisor.advisor_id</a:t>
            </a:r>
            <a:endParaRPr lang="en-US" sz="1600" dirty="0"/>
          </a:p>
          <a:p>
            <a:r>
              <a:rPr lang="en-US" sz="1600" dirty="0"/>
              <a:t>            AND </a:t>
            </a:r>
            <a:r>
              <a:rPr lang="en-US" sz="1600" dirty="0" err="1"/>
              <a:t>sid</a:t>
            </a:r>
            <a:r>
              <a:rPr lang="en-US" sz="1600" dirty="0"/>
              <a:t> = '$</a:t>
            </a:r>
            <a:r>
              <a:rPr lang="en-US" sz="1600" dirty="0" err="1"/>
              <a:t>sid</a:t>
            </a:r>
            <a:r>
              <a:rPr lang="en-US" sz="1600" dirty="0"/>
              <a:t>'";</a:t>
            </a:r>
          </a:p>
          <a:p>
            <a:r>
              <a:rPr lang="en-US" sz="1600" dirty="0"/>
              <a:t>  $result = </a:t>
            </a:r>
            <a:r>
              <a:rPr lang="en-US" sz="1600" dirty="0" err="1" smtClean="0"/>
              <a:t>mysqli_query</a:t>
            </a:r>
            <a:r>
              <a:rPr lang="en-US" sz="1600" dirty="0" smtClean="0"/>
              <a:t>($</a:t>
            </a:r>
            <a:r>
              <a:rPr lang="en-US" sz="1600" dirty="0" err="1" smtClean="0"/>
              <a:t>cnxn</a:t>
            </a:r>
            <a:r>
              <a:rPr lang="en-US" sz="1600" dirty="0" smtClean="0"/>
              <a:t>, $query</a:t>
            </a:r>
            <a:r>
              <a:rPr lang="en-US" sz="1600" dirty="0"/>
              <a:t>);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//No result found</a:t>
            </a:r>
          </a:p>
          <a:p>
            <a:r>
              <a:rPr lang="en-US" sz="1600" dirty="0"/>
              <a:t>  if (</a:t>
            </a:r>
            <a:r>
              <a:rPr lang="en-US" sz="1600" dirty="0" err="1" smtClean="0"/>
              <a:t>mysqli_num_rows</a:t>
            </a:r>
            <a:r>
              <a:rPr lang="en-US" sz="1600" dirty="0"/>
              <a:t>($result) == 0) {</a:t>
            </a:r>
          </a:p>
          <a:p>
            <a:r>
              <a:rPr lang="en-US" sz="1600" dirty="0"/>
              <a:t>    echo "SID </a:t>
            </a:r>
            <a:r>
              <a:rPr lang="en-US" sz="1600" dirty="0" smtClean="0"/>
              <a:t>not </a:t>
            </a:r>
            <a:r>
              <a:rPr lang="en-US" sz="1600" dirty="0"/>
              <a:t>found.";</a:t>
            </a:r>
          </a:p>
          <a:p>
            <a:r>
              <a:rPr lang="en-US" sz="1600" dirty="0"/>
              <a:t>    return;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//Output result</a:t>
            </a:r>
          </a:p>
          <a:p>
            <a:r>
              <a:rPr lang="en-US" sz="1600" dirty="0"/>
              <a:t>  $row = </a:t>
            </a:r>
            <a:r>
              <a:rPr lang="en-US" sz="1600" dirty="0" err="1" smtClean="0"/>
              <a:t>mysqli_fetch_array</a:t>
            </a:r>
            <a:r>
              <a:rPr lang="en-US" sz="1600" dirty="0"/>
              <a:t>($result)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echo "&lt;strong&gt;Name:&lt;/strong&gt; {$row['last']}, {$row['first']}&lt;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</a:p>
          <a:p>
            <a:r>
              <a:rPr lang="en-US" sz="1600" dirty="0"/>
              <a:t>  echo "&lt;strong&gt;GPA:&lt;/strong&gt; {$row['</a:t>
            </a:r>
            <a:r>
              <a:rPr lang="en-US" sz="1600" dirty="0" err="1"/>
              <a:t>gpa</a:t>
            </a:r>
            <a:r>
              <a:rPr lang="en-US" sz="1600" dirty="0"/>
              <a:t>']}&lt;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</a:p>
          <a:p>
            <a:r>
              <a:rPr lang="en-US" sz="1600" dirty="0"/>
              <a:t>  echo "&lt;strong&gt;Advisor:&lt;/strong&gt; {$row['</a:t>
            </a:r>
            <a:r>
              <a:rPr lang="en-US" sz="1600" dirty="0" err="1"/>
              <a:t>advisor_first</a:t>
            </a:r>
            <a:r>
              <a:rPr lang="en-US" sz="1600" dirty="0"/>
              <a:t>']} {$row['</a:t>
            </a:r>
            <a:r>
              <a:rPr lang="en-US" sz="1600" dirty="0" err="1"/>
              <a:t>advisor_last</a:t>
            </a:r>
            <a:r>
              <a:rPr lang="en-US" sz="1600" dirty="0"/>
              <a:t>']}"</a:t>
            </a:r>
            <a:r>
              <a:rPr lang="en-US" sz="1600" dirty="0" smtClean="0"/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3276600"/>
            <a:ext cx="2895600" cy="2133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Example - the PHP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5" name="Left Arrow Callout 4"/>
          <p:cNvSpPr/>
          <p:nvPr/>
        </p:nvSpPr>
        <p:spPr>
          <a:xfrm>
            <a:off x="5232400" y="1066800"/>
            <a:ext cx="2844800" cy="5684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 data comes from the Ajax call</a:t>
            </a:r>
            <a:endParaRPr lang="en-US" sz="1600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400800" y="457200"/>
            <a:ext cx="216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student-</a:t>
            </a:r>
            <a:r>
              <a:rPr lang="en-US" dirty="0" err="1" smtClean="0">
                <a:solidFill>
                  <a:srgbClr val="CCFFCC"/>
                </a:solidFill>
              </a:rPr>
              <a:t>search.php</a:t>
            </a:r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7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HTML page that contains a drop down list and </a:t>
            </a:r>
            <a:r>
              <a:rPr lang="en-US"/>
              <a:t>a </a:t>
            </a:r>
            <a:r>
              <a:rPr lang="en-US" smtClean="0"/>
              <a:t>Define button</a:t>
            </a:r>
            <a:r>
              <a:rPr lang="en-US" dirty="0"/>
              <a:t>. Populate the drop down list with a few terms.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0" y="3352800"/>
            <a:ext cx="2643188" cy="1667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33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= Asynchronous JavaScript and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A technique </a:t>
            </a:r>
            <a:r>
              <a:rPr lang="en-US" dirty="0"/>
              <a:t>for creating fast and dynamic web </a:t>
            </a:r>
            <a:r>
              <a:rPr lang="en-US" dirty="0" smtClean="0"/>
              <a:t>pages</a:t>
            </a:r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web pages to be updated </a:t>
            </a:r>
            <a:r>
              <a:rPr lang="en-US" i="1" dirty="0"/>
              <a:t>asynchronously</a:t>
            </a:r>
            <a:r>
              <a:rPr lang="en-US" dirty="0"/>
              <a:t> by exchanging small amounts of data with the server behind the </a:t>
            </a:r>
            <a:r>
              <a:rPr lang="en-US" dirty="0" smtClean="0"/>
              <a:t>scenes</a:t>
            </a:r>
          </a:p>
          <a:p>
            <a:r>
              <a:rPr lang="en-US" dirty="0" smtClean="0"/>
              <a:t>Makes it possible </a:t>
            </a:r>
            <a:r>
              <a:rPr lang="en-US" dirty="0"/>
              <a:t>to update parts of a web page, without reloading the whole </a:t>
            </a:r>
            <a:r>
              <a:rPr lang="en-US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878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PHP script that defines an associative array with your terms and their definitions. You will use this array to look up the selected word. </a:t>
            </a:r>
          </a:p>
        </p:txBody>
      </p:sp>
      <p:sp>
        <p:nvSpPr>
          <p:cNvPr id="4" name="Text Box 1"/>
          <p:cNvSpPr txBox="1"/>
          <p:nvPr/>
        </p:nvSpPr>
        <p:spPr>
          <a:xfrm>
            <a:off x="1905000" y="3124200"/>
            <a:ext cx="5562600" cy="2362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FFFFFF"/>
                </a:solidFill>
                <a:effectLst/>
                <a:ea typeface="ＭＳ 明朝" charset="-128"/>
                <a:cs typeface="Times New Roman" charset="0"/>
              </a:rPr>
              <a:t>    $terms = array(</a:t>
            </a:r>
            <a:endParaRPr lang="en-US" sz="1600">
              <a:effectLst/>
              <a:ea typeface="ＭＳ 明朝" charset="-128"/>
              <a:cs typeface="Times New Roman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effectLst/>
                <a:ea typeface="ＭＳ 明朝" charset="-128"/>
                <a:cs typeface="Times New Roman" charset="0"/>
              </a:rPr>
              <a:t>"Ajax"=&gt;"a Greek hero in the Trojan War who rescued the body of Achilles and killed himself out of jealousy when Odysseus was awarded the armor of Achilles.",</a:t>
            </a:r>
            <a:endParaRPr lang="en-US" sz="1600" dirty="0">
              <a:effectLst/>
              <a:ea typeface="ＭＳ 明朝" charset="-128"/>
              <a:cs typeface="Times New Roman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effectLst/>
                <a:ea typeface="ＭＳ 明朝" charset="-128"/>
                <a:cs typeface="Times New Roman" charset="0"/>
              </a:rPr>
              <a:t>"button"=&gt;"a small disk, knob, or the like for sewing or otherwise attaching to an article, as of clothing, serving as a fastening when passed through a buttonhole or loop.",</a:t>
            </a:r>
            <a:endParaRPr lang="en-US" sz="1600" dirty="0">
              <a:effectLst/>
              <a:ea typeface="ＭＳ 明朝" charset="-128"/>
              <a:cs typeface="Times New Roman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effectLst/>
                <a:ea typeface="ＭＳ 明朝" charset="-128"/>
                <a:cs typeface="Times New Roman" charset="0"/>
              </a:rPr>
              <a:t>"load"=&gt;"anything put in or on something for conveyance or transportation; freight; cargo."</a:t>
            </a:r>
            <a:endParaRPr lang="en-US" sz="1600" dirty="0">
              <a:effectLst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effectLst/>
                <a:ea typeface="ＭＳ 明朝" charset="-128"/>
                <a:cs typeface="Times New Roman" charset="0"/>
              </a:rPr>
              <a:t>    );</a:t>
            </a:r>
            <a:endParaRPr lang="en-US" sz="1600" dirty="0">
              <a:effectLst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user clicks the button, use Ajax to pass the selected word to the PHP script, which returns the word and its definition. </a:t>
            </a:r>
            <a:endParaRPr lang="en-US" dirty="0" smtClean="0"/>
          </a:p>
          <a:p>
            <a:r>
              <a:rPr lang="en-US" dirty="0" smtClean="0"/>
              <a:t>You may use either the load() method or the post() method.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17482" y="3837305"/>
            <a:ext cx="3709035" cy="2258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14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</a:t>
            </a:r>
            <a:r>
              <a:rPr lang="en-US" dirty="0" smtClean="0"/>
              <a:t>Ajax </a:t>
            </a:r>
            <a:r>
              <a:rPr lang="en-US" dirty="0"/>
              <a:t>Methods </a:t>
            </a:r>
            <a:r>
              <a:rPr lang="en-US" dirty="0" smtClean="0"/>
              <a:t>Reference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www.w3schools.com/jquery/jquery_ref_ajax.asp</a:t>
            </a:r>
            <a:r>
              <a:rPr lang="en-US" dirty="0" smtClean="0"/>
              <a:t> </a:t>
            </a:r>
          </a:p>
          <a:p>
            <a:r>
              <a:rPr lang="en-US" dirty="0"/>
              <a:t>jQuery AJAX Introduction - W3Schools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www.w3schools.com/jquery/jquery_ajax_intro.asp </a:t>
            </a:r>
            <a:endParaRPr lang="en-US" dirty="0" smtClean="0">
              <a:hlinkClick r:id="rId4"/>
            </a:endParaRPr>
          </a:p>
          <a:p>
            <a:r>
              <a:rPr lang="en-US" dirty="0" smtClean="0"/>
              <a:t>jQuery Ajax Tutorial</a:t>
            </a:r>
          </a:p>
          <a:p>
            <a:pPr lvl="1"/>
            <a:r>
              <a:rPr lang="en-US" dirty="0">
                <a:hlinkClick r:id="rId5"/>
              </a:rPr>
              <a:t>http://www.sitepoint.com/ajax-jquery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&amp;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/>
              <a:t>provides a rich set of methods for </a:t>
            </a:r>
            <a:r>
              <a:rPr lang="en-US" dirty="0" smtClean="0"/>
              <a:t>Ajax web development</a:t>
            </a:r>
            <a:endParaRPr lang="en-US" dirty="0"/>
          </a:p>
          <a:p>
            <a:r>
              <a:rPr lang="en-US" dirty="0" err="1" smtClean="0"/>
              <a:t>jQuery</a:t>
            </a:r>
            <a:r>
              <a:rPr lang="en-US" dirty="0" smtClean="0"/>
              <a:t> Ajax allows you to request data </a:t>
            </a:r>
            <a:r>
              <a:rPr lang="en-US" dirty="0"/>
              <a:t>from a remote </a:t>
            </a:r>
            <a:r>
              <a:rPr lang="en-US" dirty="0" smtClean="0"/>
              <a:t>server using GET or POST</a:t>
            </a:r>
          </a:p>
          <a:p>
            <a:pPr lvl="1"/>
            <a:r>
              <a:rPr lang="en-US" dirty="0" smtClean="0"/>
              <a:t>TXT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XML </a:t>
            </a:r>
          </a:p>
          <a:p>
            <a:pPr lvl="1"/>
            <a:r>
              <a:rPr lang="en-US" dirty="0" smtClean="0"/>
              <a:t>JSON</a:t>
            </a:r>
            <a:endParaRPr lang="en-US" dirty="0"/>
          </a:p>
          <a:p>
            <a:r>
              <a:rPr lang="en-US" dirty="0" smtClean="0"/>
              <a:t>Data can be loaded </a:t>
            </a:r>
            <a:r>
              <a:rPr lang="en-US" dirty="0"/>
              <a:t>directly into selected </a:t>
            </a:r>
            <a:r>
              <a:rPr lang="en-US" dirty="0" smtClean="0"/>
              <a:t>elements </a:t>
            </a:r>
            <a:r>
              <a:rPr lang="en-US" dirty="0"/>
              <a:t>of your web </a:t>
            </a:r>
            <a:r>
              <a:rPr lang="en-US" dirty="0" smtClean="0"/>
              <a:t>page, without a page refresh!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load()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load() method is a </a:t>
            </a:r>
            <a:r>
              <a:rPr lang="en-US" dirty="0" smtClean="0"/>
              <a:t>simple Ajax function</a:t>
            </a:r>
          </a:p>
          <a:p>
            <a:r>
              <a:rPr lang="en-US" dirty="0" smtClean="0"/>
              <a:t>Syntax:</a:t>
            </a:r>
            <a:endParaRPr lang="en-US" dirty="0"/>
          </a:p>
          <a:p>
            <a:pPr lvl="1"/>
            <a:r>
              <a:rPr lang="en-US" b="1" dirty="0"/>
              <a:t>$(selector).load(</a:t>
            </a:r>
            <a:r>
              <a:rPr lang="en-US" b="1" dirty="0" err="1"/>
              <a:t>url,</a:t>
            </a:r>
            <a:r>
              <a:rPr lang="en-US" b="1" i="1" dirty="0" err="1"/>
              <a:t>data,callback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b="1" dirty="0" smtClean="0"/>
              <a:t>selector</a:t>
            </a:r>
            <a:r>
              <a:rPr lang="en-US" dirty="0"/>
              <a:t> </a:t>
            </a:r>
            <a:r>
              <a:rPr lang="en-US" dirty="0" smtClean="0"/>
              <a:t>defines </a:t>
            </a:r>
            <a:r>
              <a:rPr lang="en-US" dirty="0"/>
              <a:t>the HTML element(s) to </a:t>
            </a:r>
            <a:r>
              <a:rPr lang="en-US" dirty="0" smtClean="0"/>
              <a:t>change</a:t>
            </a:r>
          </a:p>
          <a:p>
            <a:pPr lvl="1"/>
            <a:r>
              <a:rPr lang="en-US" b="1" dirty="0" err="1" smtClean="0"/>
              <a:t>url</a:t>
            </a:r>
            <a:r>
              <a:rPr lang="en-US" b="1" dirty="0" smtClean="0"/>
              <a:t> </a:t>
            </a:r>
            <a:r>
              <a:rPr lang="en-US" dirty="0" smtClean="0"/>
              <a:t>specifies </a:t>
            </a:r>
            <a:r>
              <a:rPr lang="en-US" dirty="0"/>
              <a:t>a web address for your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b="1" dirty="0" smtClean="0"/>
              <a:t>data </a:t>
            </a:r>
            <a:r>
              <a:rPr lang="en-US" dirty="0" smtClean="0"/>
              <a:t>is used to send </a:t>
            </a:r>
            <a:r>
              <a:rPr lang="en-US" dirty="0"/>
              <a:t>data to the </a:t>
            </a:r>
            <a:r>
              <a:rPr lang="en-US" dirty="0" smtClean="0"/>
              <a:t>server</a:t>
            </a:r>
          </a:p>
          <a:p>
            <a:pPr lvl="1"/>
            <a:r>
              <a:rPr lang="en-US" b="1" dirty="0" smtClean="0"/>
              <a:t>callback </a:t>
            </a:r>
            <a:r>
              <a:rPr lang="en-US" dirty="0" smtClean="0"/>
              <a:t>is used to </a:t>
            </a:r>
            <a:r>
              <a:rPr lang="en-US" dirty="0"/>
              <a:t>trigger a function after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We can load a text file, an HTML file, or a PHP 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771465"/>
            <a:ext cx="8458200" cy="5016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&lt;html&gt;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&lt;body&gt;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&lt;h2&gt;Show me a poem&lt;/h2&gt;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&lt;button </a:t>
            </a:r>
            <a:r>
              <a:rPr lang="en-US" sz="2000" dirty="0">
                <a:solidFill>
                  <a:srgbClr val="FFFF00"/>
                </a:solidFill>
              </a:rPr>
              <a:t>id="button"</a:t>
            </a:r>
            <a:r>
              <a:rPr lang="en-US" sz="2000" dirty="0"/>
              <a:t>&gt;Go!&lt;/button&gt;&lt;</a:t>
            </a:r>
            <a:r>
              <a:rPr lang="en-US" sz="2000" dirty="0" err="1"/>
              <a:t>br</a:t>
            </a:r>
            <a:r>
              <a:rPr lang="en-US" sz="2000" dirty="0"/>
              <a:t>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&lt;div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id="poem"</a:t>
            </a:r>
            <a:r>
              <a:rPr lang="en-US" sz="2000" dirty="0"/>
              <a:t>&gt;&lt;/div&gt;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&lt;/body&gt;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="http://</a:t>
            </a:r>
            <a:r>
              <a:rPr lang="en-US" sz="2000" dirty="0" err="1"/>
              <a:t>code.jquery.com</a:t>
            </a:r>
            <a:r>
              <a:rPr lang="en-US" sz="2000" dirty="0"/>
              <a:t>/</a:t>
            </a:r>
            <a:r>
              <a:rPr lang="en-US" sz="2000" dirty="0" err="1"/>
              <a:t>jquery.js</a:t>
            </a:r>
            <a:r>
              <a:rPr lang="en-US" sz="2000" dirty="0"/>
              <a:t>"&gt;&lt;/script&gt; 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&lt;script&gt;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 $("</a:t>
            </a:r>
            <a:r>
              <a:rPr lang="en-US" sz="2000" dirty="0">
                <a:solidFill>
                  <a:srgbClr val="FFFF00"/>
                </a:solidFill>
              </a:rPr>
              <a:t>#button</a:t>
            </a:r>
            <a:r>
              <a:rPr lang="en-US" sz="2000" dirty="0"/>
              <a:t>").click(function(){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	   </a:t>
            </a:r>
            <a:r>
              <a:rPr lang="en-US" sz="2000" dirty="0" smtClean="0"/>
              <a:t>	alert ("Ouch! That hurt!");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$("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#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poem</a:t>
            </a:r>
            <a:r>
              <a:rPr lang="en-US" sz="2000" dirty="0"/>
              <a:t>").load('</a:t>
            </a:r>
            <a:r>
              <a:rPr lang="en-US" sz="2000" dirty="0" err="1"/>
              <a:t>poem.txt</a:t>
            </a:r>
            <a:r>
              <a:rPr lang="en-US" sz="2000" dirty="0"/>
              <a:t>');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 });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&lt;/script&gt;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7411323" y="831448"/>
            <a:ext cx="1351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tabLst>
                <a:tab pos="457200" algn="l"/>
                <a:tab pos="800100" algn="l"/>
                <a:tab pos="1143000" algn="l"/>
              </a:tabLst>
            </a:pPr>
            <a:r>
              <a:rPr lang="en-US" b="1" dirty="0" smtClean="0">
                <a:solidFill>
                  <a:schemeClr val="bg1"/>
                </a:solidFill>
                <a:hlinkClick r:id="rId2"/>
              </a:rPr>
              <a:t>poem.html</a:t>
            </a:r>
            <a:endParaRPr lang="en-US" b="1" dirty="0" smtClean="0">
              <a:solidFill>
                <a:schemeClr val="bg1"/>
              </a:solidFill>
            </a:endParaRPr>
          </a:p>
          <a:p>
            <a:pPr algn="r">
              <a:tabLst>
                <a:tab pos="457200" algn="l"/>
                <a:tab pos="800100" algn="l"/>
                <a:tab pos="1143000" algn="l"/>
              </a:tabLst>
            </a:pPr>
            <a:r>
              <a:rPr lang="en-US" b="1" dirty="0" err="1" smtClean="0">
                <a:solidFill>
                  <a:schemeClr val="bg1"/>
                </a:solidFill>
                <a:hlinkClick r:id="rId3"/>
              </a:rPr>
              <a:t>poem.txt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7400" y="3505200"/>
            <a:ext cx="2667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Loading a Text File: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When the button is clicked, </a:t>
            </a:r>
            <a:r>
              <a:rPr lang="en-US" sz="1800" dirty="0" err="1" smtClean="0">
                <a:solidFill>
                  <a:schemeClr val="bg1"/>
                </a:solidFill>
              </a:rPr>
              <a:t>poem.txt</a:t>
            </a:r>
            <a:r>
              <a:rPr lang="en-US" sz="1800" dirty="0" smtClean="0">
                <a:solidFill>
                  <a:schemeClr val="bg1"/>
                </a:solidFill>
              </a:rPr>
              <a:t> is loaded into the div with id="poem".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62001"/>
            <a:ext cx="7543800" cy="5016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&lt;html</a:t>
            </a:r>
            <a:r>
              <a:rPr lang="en-US" sz="2000" dirty="0" smtClean="0"/>
              <a:t>&gt;	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					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&lt;</a:t>
            </a:r>
            <a:r>
              <a:rPr lang="en-US" sz="2000" dirty="0"/>
              <a:t>body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	&lt;h2&gt;Show </a:t>
            </a:r>
            <a:r>
              <a:rPr lang="en-US" sz="2000" dirty="0"/>
              <a:t>me a phrase&lt;/h2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	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rgbClr val="FFFF00"/>
                </a:solidFill>
              </a:rPr>
              <a:t>id="button"</a:t>
            </a:r>
            <a:r>
              <a:rPr lang="en-US" sz="2000" dirty="0"/>
              <a:t>&gt;Go!&lt;/button&gt;&lt;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	&lt;</a:t>
            </a:r>
            <a:r>
              <a:rPr lang="en-US" sz="2000" dirty="0"/>
              <a:t>div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id="phrase"</a:t>
            </a:r>
            <a:r>
              <a:rPr lang="en-US" sz="2000" dirty="0"/>
              <a:t>&gt;&lt;/div&gt;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&lt;/body</a:t>
            </a:r>
            <a:r>
              <a:rPr lang="en-US" sz="2000" dirty="0" smtClean="0"/>
              <a:t>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&lt;script </a:t>
            </a:r>
            <a:r>
              <a:rPr lang="en-US" sz="2000" dirty="0" err="1">
                <a:solidFill>
                  <a:schemeClr val="bg1"/>
                </a:solidFill>
              </a:rPr>
              <a:t>src</a:t>
            </a:r>
            <a:r>
              <a:rPr lang="en-US" sz="2000" dirty="0">
                <a:solidFill>
                  <a:schemeClr val="bg1"/>
                </a:solidFill>
              </a:rPr>
              <a:t>="http://code.jquery.com/jquery.js"&gt;&lt;/script&gt; 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</a:t>
            </a:r>
            <a:r>
              <a:rPr lang="en-US" sz="2000" dirty="0" smtClean="0"/>
              <a:t>script&gt;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     $("</a:t>
            </a:r>
            <a:r>
              <a:rPr lang="en-US" sz="2000" dirty="0" smtClean="0">
                <a:solidFill>
                  <a:srgbClr val="FFFF00"/>
                </a:solidFill>
              </a:rPr>
              <a:t>#button</a:t>
            </a:r>
            <a:r>
              <a:rPr lang="en-US" sz="2000" dirty="0"/>
              <a:t>").click(function(){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   $("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#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phrase</a:t>
            </a:r>
            <a:r>
              <a:rPr lang="en-US" sz="2000" dirty="0"/>
              <a:t>").load(</a:t>
            </a:r>
            <a:r>
              <a:rPr lang="en-US" sz="2000" dirty="0" smtClean="0"/>
              <a:t>'</a:t>
            </a:r>
            <a:r>
              <a:rPr lang="en-US" sz="2000" dirty="0" err="1" smtClean="0"/>
              <a:t>showphrase.php</a:t>
            </a:r>
            <a:r>
              <a:rPr lang="en-US" sz="2000" dirty="0" smtClean="0"/>
              <a:t>');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</a:t>
            </a:r>
            <a:r>
              <a:rPr lang="en-US" sz="2000" dirty="0" smtClean="0"/>
              <a:t>   });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&lt;/</a:t>
            </a:r>
            <a:r>
              <a:rPr lang="en-US" sz="2000" dirty="0"/>
              <a:t>script&gt;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&lt;/html&gt;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867808" y="776998"/>
            <a:ext cx="214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 </a:t>
            </a:r>
            <a:r>
              <a:rPr lang="en-US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showphrase.html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47888" y="4724400"/>
            <a:ext cx="3034112" cy="167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Loading a PHP Script: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When the button is clicked, the output from </a:t>
            </a:r>
            <a:r>
              <a:rPr lang="en-US" sz="1800" dirty="0" err="1" smtClean="0">
                <a:solidFill>
                  <a:schemeClr val="bg1"/>
                </a:solidFill>
              </a:rPr>
              <a:t>showphrase.php</a:t>
            </a:r>
            <a:r>
              <a:rPr lang="en-US" sz="1800" dirty="0" smtClean="0">
                <a:solidFill>
                  <a:schemeClr val="bg1"/>
                </a:solidFill>
              </a:rPr>
              <a:t> is loaded into the div with id="phrase".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9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914400"/>
            <a:ext cx="7543800" cy="37856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b="1" dirty="0" err="1" smtClean="0"/>
              <a:t>showphrase.php</a:t>
            </a:r>
            <a:endParaRPr lang="en-US" sz="2000" b="1" dirty="0" smtClean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endParaRPr lang="en-US" sz="2000" b="1" dirty="0" smtClean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$</a:t>
            </a:r>
            <a:r>
              <a:rPr lang="en-US" sz="2000" dirty="0" err="1"/>
              <a:t>adjs</a:t>
            </a:r>
            <a:r>
              <a:rPr lang="en-US" sz="2000" dirty="0"/>
              <a:t> = array("funny", "smart", "talented", "nerdy", </a:t>
            </a:r>
            <a:r>
              <a:rPr lang="en-US" sz="2000" dirty="0" smtClean="0"/>
              <a:t>"gifted</a:t>
            </a:r>
            <a:r>
              <a:rPr lang="en-US" sz="2000" dirty="0"/>
              <a:t>");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$names = array</a:t>
            </a:r>
            <a:r>
              <a:rPr lang="en-US" sz="2000" dirty="0" smtClean="0"/>
              <a:t>("Marlene", "Doc", "Lizzy", "Kevin", "Jeff");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    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$name = $names[rand(0, count($names)-1)];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$</a:t>
            </a:r>
            <a:r>
              <a:rPr lang="en-US" sz="2000" dirty="0" err="1"/>
              <a:t>adj</a:t>
            </a:r>
            <a:r>
              <a:rPr lang="en-US" sz="2000" dirty="0"/>
              <a:t> = $</a:t>
            </a:r>
            <a:r>
              <a:rPr lang="en-US" sz="2000" dirty="0" err="1"/>
              <a:t>adjs</a:t>
            </a:r>
            <a:r>
              <a:rPr lang="en-US" sz="2000" dirty="0"/>
              <a:t>[rand(0, count($</a:t>
            </a:r>
            <a:r>
              <a:rPr lang="en-US" sz="2000" dirty="0" err="1"/>
              <a:t>adjs</a:t>
            </a:r>
            <a:r>
              <a:rPr lang="en-US" sz="2000" dirty="0"/>
              <a:t>)-1)];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</a:t>
            </a:r>
            <a:r>
              <a:rPr lang="en-US" sz="2000" dirty="0" smtClean="0"/>
              <a:t>$result </a:t>
            </a:r>
            <a:r>
              <a:rPr lang="en-US" sz="2000" dirty="0"/>
              <a:t>=  "&lt;h3&gt;$name is very $</a:t>
            </a:r>
            <a:r>
              <a:rPr lang="en-US" sz="2000" dirty="0" err="1" smtClean="0"/>
              <a:t>adj</a:t>
            </a:r>
            <a:r>
              <a:rPr lang="en-US" sz="2000" dirty="0" smtClean="0"/>
              <a:t>!&lt;/</a:t>
            </a:r>
            <a:r>
              <a:rPr lang="en-US" sz="2000" dirty="0"/>
              <a:t>h3&gt;";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echo </a:t>
            </a:r>
            <a:r>
              <a:rPr lang="en-US" sz="2000" dirty="0" smtClean="0"/>
              <a:t>$result;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?&gt;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71688" y="4267200"/>
            <a:ext cx="3034112" cy="1676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Loading a PHP Script: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The output from the PHP script , e.g. $result, gets returned.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62001"/>
            <a:ext cx="7543800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&lt;html</a:t>
            </a:r>
            <a:r>
              <a:rPr lang="en-US" sz="2000" dirty="0" smtClean="0"/>
              <a:t>&gt;	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					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&lt;</a:t>
            </a:r>
            <a:r>
              <a:rPr lang="en-US" sz="2000" dirty="0"/>
              <a:t>body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	&lt;h2&gt;Show </a:t>
            </a:r>
            <a:r>
              <a:rPr lang="en-US" sz="2000" dirty="0"/>
              <a:t>me a phrase&lt;/h2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	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rgbClr val="FFFF00"/>
                </a:solidFill>
              </a:rPr>
              <a:t>id="button"</a:t>
            </a:r>
            <a:r>
              <a:rPr lang="en-US" sz="2000" dirty="0"/>
              <a:t>&gt;Go!&lt;/button&gt;&lt;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 smtClean="0"/>
              <a:t>	&lt;</a:t>
            </a:r>
            <a:r>
              <a:rPr lang="en-US" sz="2000" dirty="0"/>
              <a:t>div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id="phrase"</a:t>
            </a:r>
            <a:r>
              <a:rPr lang="en-US" sz="2000" dirty="0"/>
              <a:t>&gt;&lt;/div&gt;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&lt;/body</a:t>
            </a:r>
            <a:r>
              <a:rPr lang="en-US" sz="2000" dirty="0" smtClean="0"/>
              <a:t>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&lt;script </a:t>
            </a:r>
            <a:r>
              <a:rPr lang="en-US" sz="2000" dirty="0" err="1">
                <a:solidFill>
                  <a:schemeClr val="bg1"/>
                </a:solidFill>
              </a:rPr>
              <a:t>src</a:t>
            </a:r>
            <a:r>
              <a:rPr lang="en-US" sz="2000" dirty="0">
                <a:solidFill>
                  <a:schemeClr val="bg1"/>
                </a:solidFill>
              </a:rPr>
              <a:t>="http://code.jquery.com/jquery.js"&gt;&lt;/script&gt; 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&lt;script&gt;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 $("</a:t>
            </a:r>
            <a:r>
              <a:rPr lang="en-US" sz="2000" dirty="0">
                <a:solidFill>
                  <a:srgbClr val="FFFF00"/>
                </a:solidFill>
              </a:rPr>
              <a:t>#button</a:t>
            </a:r>
            <a:r>
              <a:rPr lang="en-US" sz="2000" dirty="0"/>
              <a:t>").click(function(){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	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$("#phrase").load</a:t>
            </a:r>
            <a:r>
              <a:rPr lang="en-US" sz="2000" dirty="0"/>
              <a:t>('</a:t>
            </a:r>
            <a:r>
              <a:rPr lang="en-US" sz="2000" dirty="0" err="1"/>
              <a:t>showphrase.php</a:t>
            </a:r>
            <a:r>
              <a:rPr lang="en-US" sz="2000" dirty="0"/>
              <a:t>', </a:t>
            </a:r>
            <a:r>
              <a:rPr lang="en-US" sz="2000" dirty="0">
                <a:solidFill>
                  <a:srgbClr val="00B0F0"/>
                </a:solidFill>
              </a:rPr>
              <a:t>{ </a:t>
            </a:r>
            <a:r>
              <a:rPr lang="en-US" sz="2000" dirty="0" err="1" smtClean="0">
                <a:solidFill>
                  <a:srgbClr val="00B0F0"/>
                </a:solidFill>
              </a:rPr>
              <a:t>num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: 3 }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function() {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	    alert ("All done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!");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	 }</a:t>
            </a:r>
            <a:r>
              <a:rPr lang="en-US" sz="2000" dirty="0"/>
              <a:t>);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 });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&lt;/script&gt;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&lt;/html&gt;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867808" y="776998"/>
            <a:ext cx="227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showphrase2.html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23693" y="4581982"/>
            <a:ext cx="4481912" cy="6758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bg1"/>
                </a:solidFill>
              </a:rPr>
              <a:t>showphrase.php</a:t>
            </a:r>
            <a:r>
              <a:rPr lang="en-US" sz="1800" dirty="0" smtClean="0">
                <a:solidFill>
                  <a:schemeClr val="bg1"/>
                </a:solidFill>
              </a:rPr>
              <a:t> executes, and the output of the file is then loaded into the div with id="phrase"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209800"/>
            <a:ext cx="4454886" cy="6800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When the button is clicked, an </a:t>
            </a:r>
            <a:r>
              <a:rPr lang="en-US" sz="1800" smtClean="0">
                <a:solidFill>
                  <a:schemeClr val="bg1"/>
                </a:solidFill>
              </a:rPr>
              <a:t>anonymous function executes.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43400" y="3012566"/>
            <a:ext cx="4481912" cy="10445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the key/value pair num:3 is passed to </a:t>
            </a:r>
            <a:r>
              <a:rPr lang="en-US" sz="1800" dirty="0" err="1" smtClean="0">
                <a:solidFill>
                  <a:schemeClr val="bg1"/>
                </a:solidFill>
              </a:rPr>
              <a:t>showphrase.php</a:t>
            </a:r>
            <a:r>
              <a:rPr lang="en-US" sz="1800" dirty="0" smtClean="0">
                <a:solidFill>
                  <a:schemeClr val="bg1"/>
                </a:solidFill>
              </a:rPr>
              <a:t> through the POST array, e.g. $_POST['</a:t>
            </a:r>
            <a:r>
              <a:rPr lang="en-US" sz="1800" dirty="0" err="1" smtClean="0">
                <a:solidFill>
                  <a:schemeClr val="bg1"/>
                </a:solidFill>
              </a:rPr>
              <a:t>num</a:t>
            </a:r>
            <a:r>
              <a:rPr lang="en-US" sz="1800" dirty="0" smtClean="0">
                <a:solidFill>
                  <a:schemeClr val="bg1"/>
                </a:solidFill>
              </a:rPr>
              <a:t>'] = 3.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13183" y="5393644"/>
            <a:ext cx="4481912" cy="7023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Finally, an alert is displayed using a </a:t>
            </a:r>
            <a:r>
              <a:rPr lang="en-US" sz="1800" i="1" dirty="0" smtClean="0">
                <a:solidFill>
                  <a:schemeClr val="bg1"/>
                </a:solidFill>
              </a:rPr>
              <a:t>callback function.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932795"/>
            <a:ext cx="7543800" cy="4401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b="1" dirty="0" smtClean="0"/>
              <a:t>&lt;</a:t>
            </a:r>
            <a:r>
              <a:rPr lang="en-US" sz="2000" dirty="0" smtClean="0"/>
              <a:t>?</a:t>
            </a:r>
            <a:r>
              <a:rPr lang="en-US" sz="2000" dirty="0" err="1"/>
              <a:t>php</a:t>
            </a: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endParaRPr lang="en-US" sz="2000" dirty="0"/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$</a:t>
            </a:r>
            <a:r>
              <a:rPr lang="en-US" sz="2000" dirty="0" err="1"/>
              <a:t>adjs</a:t>
            </a:r>
            <a:r>
              <a:rPr lang="en-US" sz="2000" dirty="0"/>
              <a:t> = array("funny", "smart", "talented", "nerdy", "gifted");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$names = array("Ben", "Melissa", "Joe", "Matt", "</a:t>
            </a:r>
            <a:r>
              <a:rPr lang="en-US" sz="2000" dirty="0" err="1"/>
              <a:t>Aman</a:t>
            </a:r>
            <a:r>
              <a:rPr lang="en-US" sz="2000" dirty="0"/>
              <a:t>");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$</a:t>
            </a:r>
            <a:r>
              <a:rPr lang="en-US" sz="2000" dirty="0"/>
              <a:t>count = </a:t>
            </a:r>
            <a:r>
              <a:rPr lang="en-US" sz="2000" dirty="0" err="1"/>
              <a:t>isset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$_POST['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']</a:t>
            </a:r>
            <a:r>
              <a:rPr lang="en-US" sz="2000" dirty="0"/>
              <a:t>) ?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$_POST['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'] </a:t>
            </a:r>
            <a:r>
              <a:rPr lang="en-US" sz="2000" dirty="0"/>
              <a:t>: 1;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for ($</a:t>
            </a:r>
            <a:r>
              <a:rPr lang="en-US" sz="2000" dirty="0" err="1"/>
              <a:t>i</a:t>
            </a:r>
            <a:r>
              <a:rPr lang="en-US" sz="2000" dirty="0"/>
              <a:t> = 0; $</a:t>
            </a:r>
            <a:r>
              <a:rPr lang="en-US" sz="2000" dirty="0" err="1"/>
              <a:t>i</a:t>
            </a:r>
            <a:r>
              <a:rPr lang="en-US" sz="2000" dirty="0"/>
              <a:t> &lt; $count; $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    $name = $names[rand(0, count($names)-1)];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    $</a:t>
            </a:r>
            <a:r>
              <a:rPr lang="en-US" sz="2000" dirty="0" err="1"/>
              <a:t>adj</a:t>
            </a:r>
            <a:r>
              <a:rPr lang="en-US" sz="2000" dirty="0"/>
              <a:t> = $</a:t>
            </a:r>
            <a:r>
              <a:rPr lang="en-US" sz="2000" dirty="0" err="1"/>
              <a:t>adjs</a:t>
            </a:r>
            <a:r>
              <a:rPr lang="en-US" sz="2000" dirty="0"/>
              <a:t>[rand(0, count($</a:t>
            </a:r>
            <a:r>
              <a:rPr lang="en-US" sz="2000" dirty="0" err="1"/>
              <a:t>adjs</a:t>
            </a:r>
            <a:r>
              <a:rPr lang="en-US" sz="2000" dirty="0"/>
              <a:t>)-1)];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    </a:t>
            </a:r>
            <a:r>
              <a:rPr lang="en-US" sz="2000" dirty="0" smtClean="0"/>
              <a:t>$result =  </a:t>
            </a:r>
            <a:r>
              <a:rPr lang="en-US" sz="2000" dirty="0"/>
              <a:t>"&lt;h3&gt;$name is very $adj.&lt;/h3&gt;";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echo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$result."&lt;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&gt;";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sz="2000" dirty="0"/>
              <a:t>    }</a:t>
            </a:r>
          </a:p>
          <a:p>
            <a:pPr>
              <a:tabLst>
                <a:tab pos="457200" algn="l"/>
                <a:tab pos="800100" algn="l"/>
                <a:tab pos="1143000" algn="l"/>
              </a:tabLst>
            </a:pP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172200" y="990600"/>
            <a:ext cx="2018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800100" algn="l"/>
                <a:tab pos="1143000" algn="l"/>
              </a:tabLst>
            </a:pPr>
            <a:r>
              <a:rPr lang="en-US" b="1" dirty="0" err="1">
                <a:solidFill>
                  <a:schemeClr val="bg1"/>
                </a:solidFill>
              </a:rPr>
              <a:t>showphrase.php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0" y="5486400"/>
            <a:ext cx="4481912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$result gets sent back to the browser as HTML output.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0" y="4477405"/>
            <a:ext cx="4481912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solidFill>
                  <a:schemeClr val="bg1"/>
                </a:solidFill>
              </a:rPr>
              <a:t>$_</a:t>
            </a:r>
            <a:r>
              <a:rPr lang="en-US" sz="1800" dirty="0" smtClean="0">
                <a:solidFill>
                  <a:schemeClr val="bg1"/>
                </a:solidFill>
              </a:rPr>
              <a:t>POST['</a:t>
            </a:r>
            <a:r>
              <a:rPr lang="en-US" sz="1800" dirty="0" err="1" smtClean="0">
                <a:solidFill>
                  <a:schemeClr val="bg1"/>
                </a:solidFill>
              </a:rPr>
              <a:t>num</a:t>
            </a:r>
            <a:r>
              <a:rPr lang="en-US" sz="1800" dirty="0" smtClean="0">
                <a:solidFill>
                  <a:schemeClr val="bg1"/>
                </a:solidFill>
              </a:rPr>
              <a:t>'] contains the value that was passed through the Ajax </a:t>
            </a:r>
            <a:r>
              <a:rPr lang="en-US" sz="1800" i="1" dirty="0" smtClean="0">
                <a:solidFill>
                  <a:schemeClr val="bg1"/>
                </a:solidFill>
              </a:rPr>
              <a:t>load</a:t>
            </a:r>
            <a:r>
              <a:rPr lang="en-US" sz="1800" dirty="0" smtClean="0">
                <a:solidFill>
                  <a:schemeClr val="bg1"/>
                </a:solidFill>
              </a:rPr>
              <a:t> method. </a:t>
            </a:r>
          </a:p>
        </p:txBody>
      </p:sp>
    </p:spTree>
    <p:extLst>
      <p:ext uri="{BB962C8B-B14F-4D97-AF65-F5344CB8AC3E}">
        <p14:creationId xmlns:p14="http://schemas.microsoft.com/office/powerpoint/2010/main" val="9983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4124</TotalTime>
  <Words>1597</Words>
  <Application>Microsoft Macintosh PowerPoint</Application>
  <PresentationFormat>On-screen Show (4:3)</PresentationFormat>
  <Paragraphs>325</Paragraphs>
  <Slides>22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ＭＳ 明朝</vt:lpstr>
      <vt:lpstr>Times New Roman</vt:lpstr>
      <vt:lpstr>verdana</vt:lpstr>
      <vt:lpstr>Clarity</vt:lpstr>
      <vt:lpstr>Ajax</vt:lpstr>
      <vt:lpstr>What is Ajax?</vt:lpstr>
      <vt:lpstr>Ajax &amp; jQuery</vt:lpstr>
      <vt:lpstr>jQuery load()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on Passing Data</vt:lpstr>
      <vt:lpstr>PowerPoint Presentation</vt:lpstr>
      <vt:lpstr>jQuery post() method</vt:lpstr>
      <vt:lpstr>Pet Finder:  The HTML</vt:lpstr>
      <vt:lpstr>Pet Finder: the jQuery</vt:lpstr>
      <vt:lpstr>Pet Finder: the PHP</vt:lpstr>
      <vt:lpstr>Example</vt:lpstr>
      <vt:lpstr>Example - the jQuery</vt:lpstr>
      <vt:lpstr>Example - the PHP</vt:lpstr>
      <vt:lpstr>Try It</vt:lpstr>
      <vt:lpstr>Try It</vt:lpstr>
      <vt:lpstr>Try It</vt:lpstr>
      <vt:lpstr>Resources</vt:lpstr>
    </vt:vector>
  </TitlesOfParts>
  <Company>Toshiba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Ostrander, Tina</dc:creator>
  <cp:lastModifiedBy>Tina Ostrander</cp:lastModifiedBy>
  <cp:revision>72</cp:revision>
  <cp:lastPrinted>2015-03-03T21:20:17Z</cp:lastPrinted>
  <dcterms:created xsi:type="dcterms:W3CDTF">2011-05-02T17:30:42Z</dcterms:created>
  <dcterms:modified xsi:type="dcterms:W3CDTF">2017-11-18T17:28:08Z</dcterms:modified>
</cp:coreProperties>
</file>