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62" r:id="rId4"/>
    <p:sldId id="279" r:id="rId5"/>
    <p:sldId id="263" r:id="rId6"/>
    <p:sldId id="264" r:id="rId7"/>
    <p:sldId id="265" r:id="rId8"/>
    <p:sldId id="266" r:id="rId9"/>
    <p:sldId id="281" r:id="rId10"/>
    <p:sldId id="269" r:id="rId11"/>
    <p:sldId id="270" r:id="rId12"/>
    <p:sldId id="278" r:id="rId13"/>
    <p:sldId id="271" r:id="rId14"/>
    <p:sldId id="275" r:id="rId15"/>
    <p:sldId id="272" r:id="rId16"/>
    <p:sldId id="273" r:id="rId17"/>
    <p:sldId id="274" r:id="rId18"/>
    <p:sldId id="277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85"/>
    <p:restoredTop sz="94704"/>
  </p:normalViewPr>
  <p:slideViewPr>
    <p:cSldViewPr snapToGrid="0" snapToObjects="1">
      <p:cViewPr>
        <p:scale>
          <a:sx n="92" d="100"/>
          <a:sy n="92" d="100"/>
        </p:scale>
        <p:origin x="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83F16-C2C5-924D-84B4-827BED26F87C}" type="datetimeFigureOut">
              <a:rPr lang="en-US" smtClean="0"/>
              <a:t>1/16/18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1191A-D4A9-A44B-B56F-5983B21F9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11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7D720-6A6F-1C44-BE6F-33AA75439766}" type="datetimeFigureOut">
              <a:rPr lang="en-US" smtClean="0"/>
              <a:t>1/16/18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01A5C-3AB1-A84C-BF04-505197ACE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4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F5BB-3284-EB4A-B46E-1BB543FA56D1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FF5E-72B0-894B-BDDB-CF70C1242F1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F5BB-3284-EB4A-B46E-1BB543FA56D1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FF5E-72B0-894B-BDDB-CF70C1242F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F5BB-3284-EB4A-B46E-1BB543FA56D1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FF5E-72B0-894B-BDDB-CF70C1242F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429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F5BB-3284-EB4A-B46E-1BB543FA56D1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FF5E-72B0-894B-BDDB-CF70C1242F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F5BB-3284-EB4A-B46E-1BB543FA56D1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FF5E-72B0-894B-BDDB-CF70C1242F1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F5BB-3284-EB4A-B46E-1BB543FA56D1}" type="datetimeFigureOut">
              <a:rPr lang="en-US" smtClean="0"/>
              <a:t>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FF5E-72B0-894B-BDDB-CF70C1242F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F5BB-3284-EB4A-B46E-1BB543FA56D1}" type="datetimeFigureOut">
              <a:rPr lang="en-US" smtClean="0"/>
              <a:t>1/16/18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FF5E-72B0-894B-BDDB-CF70C1242F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F5BB-3284-EB4A-B46E-1BB543FA56D1}" type="datetimeFigureOut">
              <a:rPr lang="en-US" smtClean="0"/>
              <a:t>1/16/18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FF5E-72B0-894B-BDDB-CF70C1242F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F5BB-3284-EB4A-B46E-1BB543FA56D1}" type="datetimeFigureOut">
              <a:rPr lang="en-US" smtClean="0"/>
              <a:t>1/16/18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FF5E-72B0-894B-BDDB-CF70C1242F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F91F5BB-3284-EB4A-B46E-1BB543FA56D1}" type="datetimeFigureOut">
              <a:rPr lang="en-US" smtClean="0"/>
              <a:t>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38FF5E-72B0-894B-BDDB-CF70C1242F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F5BB-3284-EB4A-B46E-1BB543FA56D1}" type="datetimeFigureOut">
              <a:rPr lang="en-US" smtClean="0"/>
              <a:t>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FF5E-72B0-894B-BDDB-CF70C1242F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224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F91F5BB-3284-EB4A-B46E-1BB543FA56D1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538FF5E-72B0-894B-BDDB-CF70C1242F1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60905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429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sername.greenrivertech.net/328/hello" TargetMode="External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://www.chiark.greenend.org.uk/~sgtatham/putty/download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Started </a:t>
            </a:r>
            <a:br>
              <a:rPr lang="en-US" dirty="0" smtClean="0"/>
            </a:br>
            <a:r>
              <a:rPr lang="en-US" dirty="0" smtClean="0"/>
              <a:t>with Fat-Free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 328: Web </a:t>
            </a:r>
            <a:r>
              <a:rPr lang="en-US" dirty="0" smtClean="0"/>
              <a:t>Development frameworks</a:t>
            </a:r>
          </a:p>
          <a:p>
            <a:r>
              <a:rPr lang="en-US" b="1" dirty="0" err="1" smtClean="0"/>
              <a:t>tina</a:t>
            </a:r>
            <a:r>
              <a:rPr lang="en-US" b="1" dirty="0" smtClean="0"/>
              <a:t> </a:t>
            </a:r>
            <a:r>
              <a:rPr lang="en-US" b="1" dirty="0" err="1" smtClean="0"/>
              <a:t>ostrander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9014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JSON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42302" y="1845734"/>
            <a:ext cx="6156998" cy="44534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8358" lvl="1" indent="-285750"/>
            <a:r>
              <a:rPr lang="en-US" dirty="0" smtClean="0"/>
              <a:t>In your editor, create a new folder in 328 called </a:t>
            </a:r>
            <a:r>
              <a:rPr lang="en-US" b="1" dirty="0" smtClean="0"/>
              <a:t>hello</a:t>
            </a:r>
          </a:p>
          <a:p>
            <a:pPr marL="578358" lvl="1" indent="-285750"/>
            <a:r>
              <a:rPr lang="en-US" dirty="0" smtClean="0"/>
              <a:t>In the hello folder, create a new file called </a:t>
            </a:r>
            <a:r>
              <a:rPr lang="en-US" b="1" dirty="0" err="1" smtClean="0"/>
              <a:t>composer.json</a:t>
            </a:r>
            <a:endParaRPr lang="en-US" b="1" dirty="0" smtClean="0"/>
          </a:p>
          <a:p>
            <a:pPr marL="578358" lvl="1" indent="-285750"/>
            <a:r>
              <a:rPr lang="en-US" dirty="0" smtClean="0"/>
              <a:t>Type the following (substitute your own info) </a:t>
            </a:r>
          </a:p>
          <a:p>
            <a:pPr marL="578358" lvl="1" indent="-285750"/>
            <a:r>
              <a:rPr lang="en-US" dirty="0"/>
              <a:t>S</a:t>
            </a:r>
            <a:r>
              <a:rPr lang="en-US" dirty="0" smtClean="0"/>
              <a:t>ave the file</a:t>
            </a:r>
          </a:p>
          <a:p>
            <a:pPr marL="578358" lvl="1" indent="-285750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871514" y="3299058"/>
            <a:ext cx="5400002" cy="3416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effectLst/>
                <a:latin typeface="Calibri" charset="0"/>
                <a:ea typeface="Calibri" charset="0"/>
                <a:cs typeface="Times New Roman" charset="0"/>
              </a:rPr>
              <a:t> {</a:t>
            </a:r>
            <a:endParaRPr lang="en-US" sz="2000" dirty="0" smtClean="0">
              <a:solidFill>
                <a:schemeClr val="bg1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dirty="0" smtClean="0">
                <a:solidFill>
                  <a:schemeClr val="bg1"/>
                </a:solidFill>
                <a:effectLst/>
                <a:latin typeface="Calibri" charset="0"/>
                <a:ea typeface="Calibri" charset="0"/>
                <a:cs typeface="Times New Roman" charset="0"/>
              </a:rPr>
              <a:t>	"name": "</a:t>
            </a:r>
            <a:r>
              <a:rPr lang="en-US" dirty="0" err="1" smtClean="0">
                <a:solidFill>
                  <a:schemeClr val="bg1"/>
                </a:solidFill>
                <a:effectLst/>
                <a:latin typeface="Calibri" charset="0"/>
                <a:ea typeface="Calibri" charset="0"/>
                <a:cs typeface="Times New Roman" charset="0"/>
              </a:rPr>
              <a:t>tostrand</a:t>
            </a:r>
            <a:r>
              <a:rPr lang="en-US" dirty="0" smtClean="0">
                <a:solidFill>
                  <a:schemeClr val="bg1"/>
                </a:solidFill>
                <a:effectLst/>
                <a:latin typeface="Calibri" charset="0"/>
                <a:ea typeface="Calibri" charset="0"/>
                <a:cs typeface="Times New Roman" charset="0"/>
              </a:rPr>
              <a:t>/hello",</a:t>
            </a:r>
            <a:endParaRPr lang="en-US" sz="2000" dirty="0" smtClean="0">
              <a:solidFill>
                <a:schemeClr val="bg1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dirty="0" smtClean="0">
                <a:solidFill>
                  <a:schemeClr val="bg1"/>
                </a:solidFill>
                <a:effectLst/>
                <a:latin typeface="Calibri" charset="0"/>
                <a:ea typeface="Calibri" charset="0"/>
                <a:cs typeface="Times New Roman" charset="0"/>
              </a:rPr>
              <a:t>	"authors": [</a:t>
            </a:r>
            <a:endParaRPr lang="en-US" sz="2000" dirty="0" smtClean="0">
              <a:solidFill>
                <a:schemeClr val="bg1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dirty="0" smtClean="0">
                <a:solidFill>
                  <a:schemeClr val="bg1"/>
                </a:solidFill>
                <a:effectLst/>
                <a:latin typeface="Calibri" charset="0"/>
                <a:ea typeface="Calibri" charset="0"/>
                <a:cs typeface="Times New Roman" charset="0"/>
              </a:rPr>
              <a:t>        		{</a:t>
            </a:r>
            <a:endParaRPr lang="en-US" sz="2000" dirty="0" smtClean="0">
              <a:solidFill>
                <a:schemeClr val="bg1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dirty="0" smtClean="0">
                <a:solidFill>
                  <a:schemeClr val="bg1"/>
                </a:solidFill>
                <a:effectLst/>
                <a:latin typeface="Calibri" charset="0"/>
                <a:ea typeface="Calibri" charset="0"/>
                <a:cs typeface="Times New Roman" charset="0"/>
              </a:rPr>
              <a:t>            		"name": "Tina Ostrander",</a:t>
            </a:r>
            <a:endParaRPr lang="en-US" sz="2000" dirty="0">
              <a:solidFill>
                <a:schemeClr val="bg1"/>
              </a:solidFill>
              <a:latin typeface="Calibri" charset="0"/>
              <a:ea typeface="Calibri" charset="0"/>
              <a:cs typeface="Times New Roman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smtClean="0">
                <a:solidFill>
                  <a:schemeClr val="bg1"/>
                </a:solidFill>
                <a:effectLst/>
                <a:latin typeface="Calibri" charset="0"/>
                <a:ea typeface="Calibri" charset="0"/>
                <a:cs typeface="Times New Roman" charset="0"/>
              </a:rPr>
              <a:t>			</a:t>
            </a:r>
            <a:r>
              <a:rPr lang="en-US" dirty="0" smtClean="0">
                <a:solidFill>
                  <a:schemeClr val="bg1"/>
                </a:solidFill>
                <a:effectLst/>
                <a:latin typeface="Calibri" charset="0"/>
                <a:ea typeface="Calibri" charset="0"/>
                <a:cs typeface="Times New Roman" charset="0"/>
              </a:rPr>
              <a:t>"email": "tostrander@greenriver.edu"</a:t>
            </a:r>
            <a:endParaRPr lang="en-US" sz="2000" dirty="0" smtClean="0">
              <a:solidFill>
                <a:schemeClr val="bg1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dirty="0" smtClean="0">
                <a:solidFill>
                  <a:schemeClr val="bg1"/>
                </a:solidFill>
                <a:effectLst/>
                <a:latin typeface="Calibri" charset="0"/>
                <a:ea typeface="Calibri" charset="0"/>
                <a:cs typeface="Times New Roman" charset="0"/>
              </a:rPr>
              <a:t>        		}</a:t>
            </a:r>
            <a:endParaRPr lang="en-US" sz="2000" dirty="0" smtClean="0">
              <a:solidFill>
                <a:schemeClr val="bg1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dirty="0" smtClean="0">
                <a:solidFill>
                  <a:schemeClr val="bg1"/>
                </a:solidFill>
                <a:effectLst/>
                <a:latin typeface="Calibri" charset="0"/>
                <a:ea typeface="Calibri" charset="0"/>
                <a:cs typeface="Times New Roman" charset="0"/>
              </a:rPr>
              <a:t>  	],</a:t>
            </a:r>
            <a:endParaRPr lang="en-US" sz="2000" dirty="0" smtClean="0">
              <a:solidFill>
                <a:schemeClr val="bg1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dirty="0" smtClean="0">
                <a:solidFill>
                  <a:schemeClr val="bg1"/>
                </a:solidFill>
                <a:effectLst/>
                <a:latin typeface="Calibri" charset="0"/>
                <a:ea typeface="Calibri" charset="0"/>
                <a:cs typeface="Times New Roman" charset="0"/>
              </a:rPr>
              <a:t>  	"require": {</a:t>
            </a:r>
            <a:endParaRPr lang="en-US" sz="2000" dirty="0" smtClean="0">
              <a:solidFill>
                <a:schemeClr val="bg1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dirty="0" smtClean="0">
                <a:solidFill>
                  <a:schemeClr val="bg1"/>
                </a:solidFill>
                <a:effectLst/>
                <a:latin typeface="Calibri" charset="0"/>
                <a:ea typeface="Calibri" charset="0"/>
                <a:cs typeface="Times New Roman" charset="0"/>
              </a:rPr>
              <a:t>        		"</a:t>
            </a:r>
            <a:r>
              <a:rPr lang="en-US" dirty="0" err="1" smtClean="0">
                <a:solidFill>
                  <a:schemeClr val="bg1"/>
                </a:solidFill>
                <a:effectLst/>
                <a:latin typeface="Calibri" charset="0"/>
                <a:ea typeface="Calibri" charset="0"/>
                <a:cs typeface="Times New Roman" charset="0"/>
              </a:rPr>
              <a:t>bcosca</a:t>
            </a:r>
            <a:r>
              <a:rPr lang="en-US" dirty="0" smtClean="0">
                <a:solidFill>
                  <a:schemeClr val="bg1"/>
                </a:solidFill>
                <a:effectLst/>
                <a:latin typeface="Calibri" charset="0"/>
                <a:ea typeface="Calibri" charset="0"/>
                <a:cs typeface="Times New Roman" charset="0"/>
              </a:rPr>
              <a:t>/</a:t>
            </a:r>
            <a:r>
              <a:rPr lang="en-US" dirty="0" err="1" smtClean="0">
                <a:solidFill>
                  <a:schemeClr val="bg1"/>
                </a:solidFill>
                <a:effectLst/>
                <a:latin typeface="Calibri" charset="0"/>
                <a:ea typeface="Calibri" charset="0"/>
                <a:cs typeface="Times New Roman" charset="0"/>
              </a:rPr>
              <a:t>fatfree</a:t>
            </a:r>
            <a:r>
              <a:rPr lang="en-US" dirty="0" smtClean="0">
                <a:solidFill>
                  <a:schemeClr val="bg1"/>
                </a:solidFill>
                <a:effectLst/>
                <a:latin typeface="Calibri" charset="0"/>
                <a:ea typeface="Calibri" charset="0"/>
                <a:cs typeface="Times New Roman" charset="0"/>
              </a:rPr>
              <a:t>-core": "dev-master"</a:t>
            </a:r>
            <a:endParaRPr lang="en-US" sz="2000" dirty="0" smtClean="0">
              <a:solidFill>
                <a:schemeClr val="bg1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dirty="0" smtClean="0">
                <a:solidFill>
                  <a:schemeClr val="bg1"/>
                </a:solidFill>
                <a:effectLst/>
                <a:latin typeface="Calibri" charset="0"/>
                <a:ea typeface="Calibri" charset="0"/>
                <a:cs typeface="Times New Roman" charset="0"/>
              </a:rPr>
              <a:t>  	 }</a:t>
            </a:r>
            <a:endParaRPr lang="en-US" sz="2000" dirty="0" smtClean="0">
              <a:solidFill>
                <a:schemeClr val="bg1"/>
              </a:solidFill>
              <a:latin typeface="Calibri" charset="0"/>
              <a:ea typeface="Calibri" charset="0"/>
              <a:cs typeface="Times New Roman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dirty="0" smtClean="0">
                <a:solidFill>
                  <a:schemeClr val="bg1"/>
                </a:solidFill>
                <a:effectLst/>
                <a:latin typeface="Calibri" charset="0"/>
                <a:ea typeface="Calibri" charset="0"/>
                <a:cs typeface="Times New Roman" charset="0"/>
              </a:rPr>
              <a:t>}</a:t>
            </a:r>
            <a:endParaRPr lang="en-US" sz="2000" dirty="0" smtClean="0">
              <a:solidFill>
                <a:schemeClr val="bg1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208474" y="1845734"/>
            <a:ext cx="370193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Access a terminal window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Review basic Linux commands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Create a </a:t>
            </a:r>
            <a:r>
              <a:rPr lang="en-US" b="1" dirty="0" err="1" smtClean="0"/>
              <a:t>config</a:t>
            </a:r>
            <a:r>
              <a:rPr lang="en-US" b="1" dirty="0" smtClean="0"/>
              <a:t>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Install Composer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an index page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9247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Composer for the Project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42302" y="1845734"/>
            <a:ext cx="6156998" cy="44534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8358" lvl="1" indent="-285750"/>
            <a:r>
              <a:rPr lang="en-US" b="1" dirty="0"/>
              <a:t>Composer</a:t>
            </a:r>
            <a:r>
              <a:rPr lang="en-US" dirty="0"/>
              <a:t> is a dependency manager for </a:t>
            </a:r>
            <a:r>
              <a:rPr lang="en-US" b="1" dirty="0"/>
              <a:t>PHP</a:t>
            </a:r>
            <a:endParaRPr lang="en-US" dirty="0"/>
          </a:p>
          <a:p>
            <a:pPr marL="761238" lvl="2" indent="-285750"/>
            <a:r>
              <a:rPr lang="en-US" b="1" dirty="0"/>
              <a:t>Composer</a:t>
            </a:r>
            <a:r>
              <a:rPr lang="en-US" dirty="0"/>
              <a:t> will pull in all the required libraries and dependencies for a project, and manage them all in one place. </a:t>
            </a:r>
          </a:p>
          <a:p>
            <a:pPr marL="578358" lvl="1" indent="-285750"/>
            <a:r>
              <a:rPr lang="en-US" dirty="0" smtClean="0"/>
              <a:t>In the terminal window, navigate to your </a:t>
            </a:r>
            <a:r>
              <a:rPr lang="en-US" b="1" dirty="0" smtClean="0"/>
              <a:t>project directory</a:t>
            </a:r>
          </a:p>
          <a:p>
            <a:pPr marL="578358" lvl="1" indent="-285750"/>
            <a:r>
              <a:rPr lang="en-US" dirty="0" smtClean="0"/>
              <a:t>Make sure the directory contains </a:t>
            </a:r>
            <a:r>
              <a:rPr lang="en-US" b="1" dirty="0" err="1" smtClean="0"/>
              <a:t>composer.json</a:t>
            </a:r>
            <a:endParaRPr lang="en-US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71333"/>
          <a:stretch/>
        </p:blipFill>
        <p:spPr>
          <a:xfrm>
            <a:off x="1279236" y="4436123"/>
            <a:ext cx="10160000" cy="11286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Content Placeholder 2"/>
          <p:cNvSpPr txBox="1">
            <a:spLocks noGrp="1"/>
          </p:cNvSpPr>
          <p:nvPr>
            <p:ph idx="1"/>
          </p:nvPr>
        </p:nvSpPr>
        <p:spPr>
          <a:xfrm>
            <a:off x="7869383" y="1845734"/>
            <a:ext cx="3714895" cy="34136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Access a terminal window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Review basic Linux commands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Install Composer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an index page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7926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Composer for the Project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42302" y="1845734"/>
            <a:ext cx="6156998" cy="44534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8358" lvl="1" indent="-285750"/>
            <a:r>
              <a:rPr lang="en-US" dirty="0" smtClean="0"/>
              <a:t>Install Composer for your project using:</a:t>
            </a:r>
          </a:p>
          <a:p>
            <a:pPr marL="292608" lvl="1" indent="0">
              <a:buNone/>
            </a:pPr>
            <a:r>
              <a:rPr lang="en-US" dirty="0"/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# composer install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8" name="Content Placeholder 2"/>
          <p:cNvSpPr txBox="1">
            <a:spLocks noGrp="1"/>
          </p:cNvSpPr>
          <p:nvPr>
            <p:ph idx="1"/>
          </p:nvPr>
        </p:nvSpPr>
        <p:spPr>
          <a:xfrm>
            <a:off x="7869383" y="1846263"/>
            <a:ext cx="3714895" cy="40227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Install Composer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an index page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27611"/>
          <a:stretch/>
        </p:blipFill>
        <p:spPr>
          <a:xfrm>
            <a:off x="1097280" y="3255820"/>
            <a:ext cx="10160000" cy="28499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4007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the Project Directory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3456" y="1845734"/>
            <a:ext cx="3726872" cy="44534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8358" lvl="1" indent="-285750"/>
            <a:r>
              <a:rPr lang="en-US" dirty="0" smtClean="0"/>
              <a:t>View your hello directory in the editor (Remote Host)</a:t>
            </a:r>
            <a:endParaRPr lang="en-US" dirty="0"/>
          </a:p>
          <a:p>
            <a:pPr marL="578358" lvl="1" indent="-285750"/>
            <a:r>
              <a:rPr lang="en-US" dirty="0" smtClean="0"/>
              <a:t>vendor/</a:t>
            </a:r>
            <a:r>
              <a:rPr lang="en-US" dirty="0" err="1" smtClean="0"/>
              <a:t>autoload.php</a:t>
            </a:r>
            <a:r>
              <a:rPr lang="en-US" dirty="0" smtClean="0"/>
              <a:t> –will automatically load </a:t>
            </a:r>
            <a:r>
              <a:rPr lang="en-US" dirty="0"/>
              <a:t>whatever 3</a:t>
            </a:r>
            <a:r>
              <a:rPr lang="en-US" baseline="30000" dirty="0"/>
              <a:t>rd</a:t>
            </a:r>
            <a:r>
              <a:rPr lang="en-US" dirty="0"/>
              <a:t> party libraries you have in your </a:t>
            </a:r>
            <a:r>
              <a:rPr lang="en-US" dirty="0" err="1"/>
              <a:t>json</a:t>
            </a:r>
            <a:r>
              <a:rPr lang="en-US" dirty="0"/>
              <a:t> </a:t>
            </a:r>
            <a:r>
              <a:rPr lang="en-US" dirty="0" smtClean="0"/>
              <a:t>file</a:t>
            </a:r>
          </a:p>
          <a:p>
            <a:pPr marL="761238" lvl="2" indent="-285750"/>
            <a:r>
              <a:rPr lang="en-US" dirty="0" smtClean="0"/>
              <a:t>e.g. "fat-free"</a:t>
            </a:r>
          </a:p>
          <a:p>
            <a:pPr marL="578358" lvl="1" indent="-285750"/>
            <a:r>
              <a:rPr lang="en-US" dirty="0" smtClean="0"/>
              <a:t>This file must be included </a:t>
            </a:r>
            <a:r>
              <a:rPr lang="en-US" dirty="0"/>
              <a:t>in your PHP </a:t>
            </a:r>
            <a:r>
              <a:rPr lang="en-US" dirty="0" smtClean="0"/>
              <a:t>code</a:t>
            </a:r>
          </a:p>
          <a:p>
            <a:pPr marL="761238" lvl="2" indent="-285750"/>
            <a:r>
              <a:rPr lang="en-US" dirty="0" err="1"/>
              <a:t>require_once</a:t>
            </a:r>
            <a:r>
              <a:rPr lang="en-US" dirty="0"/>
              <a:t>('vendor/</a:t>
            </a:r>
            <a:r>
              <a:rPr lang="en-US" dirty="0" err="1"/>
              <a:t>autoload.php</a:t>
            </a:r>
            <a:r>
              <a:rPr lang="en-US" dirty="0"/>
              <a:t>');</a:t>
            </a:r>
            <a:endParaRPr lang="en-US" dirty="0" smtClean="0"/>
          </a:p>
          <a:p>
            <a:pPr marL="578358" lvl="1" indent="-285750"/>
            <a:r>
              <a:rPr lang="en-US" dirty="0"/>
              <a:t>O</a:t>
            </a:r>
            <a:r>
              <a:rPr lang="en-US" dirty="0" smtClean="0"/>
              <a:t>nly </a:t>
            </a:r>
            <a:r>
              <a:rPr lang="en-US" dirty="0"/>
              <a:t>one require </a:t>
            </a:r>
            <a:r>
              <a:rPr lang="en-US" dirty="0" smtClean="0"/>
              <a:t>is needed</a:t>
            </a:r>
            <a:r>
              <a:rPr lang="en-US" dirty="0"/>
              <a:t>, and it takes care of the </a:t>
            </a:r>
            <a:r>
              <a:rPr lang="en-US" dirty="0" smtClean="0"/>
              <a:t>rest!</a:t>
            </a:r>
          </a:p>
          <a:p>
            <a:pPr marL="578358" lvl="1" indent="-285750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9" name="Content Placeholder 2"/>
          <p:cNvSpPr txBox="1">
            <a:spLocks noGrp="1"/>
          </p:cNvSpPr>
          <p:nvPr>
            <p:ph idx="1"/>
          </p:nvPr>
        </p:nvSpPr>
        <p:spPr>
          <a:xfrm>
            <a:off x="8162059" y="1845734"/>
            <a:ext cx="4033838" cy="40227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Access a terminal window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Review basic Linux commands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Install Composer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an index page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7374"/>
          <a:stretch/>
        </p:blipFill>
        <p:spPr>
          <a:xfrm>
            <a:off x="4625686" y="1475515"/>
            <a:ext cx="3368387" cy="50038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857607" y="3977415"/>
            <a:ext cx="1701257" cy="540913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04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Your </a:t>
            </a:r>
            <a:r>
              <a:rPr lang="en-US" dirty="0" err="1" smtClean="0"/>
              <a:t>Config</a:t>
            </a:r>
            <a:r>
              <a:rPr lang="en-US" dirty="0" smtClean="0"/>
              <a:t> File Changes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8386" y="1845734"/>
            <a:ext cx="4033663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Access a terminal window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Review basic Linux commands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dirty="0" err="1"/>
              <a:t>config</a:t>
            </a:r>
            <a:r>
              <a:rPr lang="en-US" dirty="0"/>
              <a:t>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Install Composer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an index page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42302" y="1845734"/>
            <a:ext cx="6156998" cy="44534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8358" lvl="1" indent="-285750"/>
            <a:r>
              <a:rPr lang="en-US" dirty="0" smtClean="0"/>
              <a:t>Every time your </a:t>
            </a:r>
            <a:r>
              <a:rPr lang="en-US" dirty="0" err="1" smtClean="0"/>
              <a:t>config</a:t>
            </a:r>
            <a:r>
              <a:rPr lang="en-US" dirty="0" smtClean="0"/>
              <a:t> file changes, you need to update Composer</a:t>
            </a:r>
          </a:p>
          <a:p>
            <a:pPr marL="761238" lvl="2" indent="-285750"/>
            <a:r>
              <a:rPr lang="en-US" sz="1600" dirty="0" smtClean="0"/>
              <a:t>Navigate to your project directory</a:t>
            </a:r>
            <a:endParaRPr lang="en-US" sz="1600" dirty="0"/>
          </a:p>
          <a:p>
            <a:pPr marL="761238" lvl="2" indent="-285750"/>
            <a:r>
              <a:rPr lang="en-US" sz="1600" dirty="0" smtClean="0"/>
              <a:t>Update composer:</a:t>
            </a:r>
            <a:endParaRPr lang="en-US" sz="1600" dirty="0"/>
          </a:p>
          <a:p>
            <a:pPr marL="658368" lvl="3" indent="0">
              <a:buNone/>
            </a:pPr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	# composer update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578358" lvl="1" indent="-28575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4257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 Index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7000" y="1845734"/>
            <a:ext cx="3795049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Access a terminal window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Review basic Linux commands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dirty="0" err="1"/>
              <a:t>config</a:t>
            </a:r>
            <a:r>
              <a:rPr lang="en-US" dirty="0"/>
              <a:t>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Install Composer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Create an index page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42302" y="1845734"/>
            <a:ext cx="6156998" cy="44534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8358" lvl="1" indent="-285750"/>
            <a:r>
              <a:rPr lang="en-US" dirty="0" smtClean="0"/>
              <a:t>Create an index page in your project directory</a:t>
            </a:r>
          </a:p>
          <a:p>
            <a:pPr marL="578358" lvl="1" indent="-285750"/>
            <a:endParaRPr lang="en-US" dirty="0"/>
          </a:p>
          <a:p>
            <a:pPr marL="578358" lvl="1" indent="-285750"/>
            <a:endParaRPr lang="en-US" dirty="0" smtClean="0"/>
          </a:p>
          <a:p>
            <a:pPr marL="578358" lvl="1" indent="-285750"/>
            <a:endParaRPr lang="en-US" dirty="0"/>
          </a:p>
          <a:p>
            <a:pPr marL="578358" lvl="1" indent="-285750"/>
            <a:endParaRPr lang="en-US" dirty="0" smtClean="0"/>
          </a:p>
          <a:p>
            <a:pPr marL="578358" lvl="1" indent="-285750"/>
            <a:endParaRPr lang="en-US" dirty="0"/>
          </a:p>
          <a:p>
            <a:pPr marL="578358" lvl="1" indent="-285750"/>
            <a:endParaRPr lang="en-US" dirty="0" smtClean="0"/>
          </a:p>
          <a:p>
            <a:pPr marL="578358" lvl="1" indent="-285750"/>
            <a:endParaRPr lang="en-US" dirty="0"/>
          </a:p>
          <a:p>
            <a:pPr marL="578358" lvl="1" indent="-285750"/>
            <a:endParaRPr lang="en-US" dirty="0" smtClean="0"/>
          </a:p>
          <a:p>
            <a:pPr marL="578358" lvl="1" indent="-285750"/>
            <a:endParaRPr lang="en-US" dirty="0"/>
          </a:p>
          <a:p>
            <a:pPr marL="578358" lvl="1" indent="-285750"/>
            <a:endParaRPr lang="en-US" dirty="0" smtClean="0"/>
          </a:p>
          <a:p>
            <a:pPr marL="578358" lvl="1" indent="-285750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1207843" y="2345668"/>
            <a:ext cx="6096000" cy="2862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&lt;?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php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</a:p>
          <a:p>
            <a:pPr>
              <a:tabLst>
                <a:tab pos="457200" algn="l"/>
              </a:tabLst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tabLst>
                <a:tab pos="457200" algn="l"/>
              </a:tabLst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//Require the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autoload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file    	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require_once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('vendor/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autoload.php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');        </a:t>
            </a:r>
          </a:p>
          <a:p>
            <a:pPr>
              <a:tabLst>
                <a:tab pos="457200" algn="l"/>
              </a:tabLst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tabLst>
                <a:tab pos="457200" algn="l"/>
              </a:tabLst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//Create an instance of the Base class    </a:t>
            </a:r>
          </a:p>
          <a:p>
            <a:pPr>
              <a:tabLst>
                <a:tab pos="457200" algn="l"/>
              </a:tabLst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$f3 = Base::instance();        </a:t>
            </a:r>
          </a:p>
          <a:p>
            <a:pPr>
              <a:tabLst>
                <a:tab pos="457200" algn="l"/>
              </a:tabLst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tabLst>
                <a:tab pos="457200" algn="l"/>
              </a:tabLst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//Run fat free    </a:t>
            </a:r>
          </a:p>
          <a:p>
            <a:pPr>
              <a:tabLst>
                <a:tab pos="457200" algn="l"/>
              </a:tabLst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$f3-&gt;run();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430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Your Index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7000" y="1845734"/>
            <a:ext cx="3795049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Access a terminal window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Review basic Linux commands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dirty="0" err="1"/>
              <a:t>config</a:t>
            </a:r>
            <a:r>
              <a:rPr lang="en-US" dirty="0"/>
              <a:t>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Install Composer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Create an index page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42302" y="1845734"/>
            <a:ext cx="6156998" cy="44534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8358" lvl="1" indent="-285750"/>
            <a:r>
              <a:rPr lang="en-US" dirty="0" smtClean="0"/>
              <a:t>Load the page in a browser</a:t>
            </a:r>
          </a:p>
          <a:p>
            <a:pPr marL="761238" lvl="2" indent="-285750"/>
            <a:r>
              <a:rPr lang="en-US" dirty="0" smtClean="0">
                <a:hlinkClick r:id="rId2"/>
              </a:rPr>
              <a:t>http://</a:t>
            </a:r>
            <a:r>
              <a:rPr lang="en-US" i="1" dirty="0" smtClean="0">
                <a:hlinkClick r:id="rId2"/>
              </a:rPr>
              <a:t>username</a:t>
            </a:r>
            <a:r>
              <a:rPr lang="en-US" dirty="0" smtClean="0">
                <a:hlinkClick r:id="rId2"/>
              </a:rPr>
              <a:t>.greenrivertech.net/328/hello</a:t>
            </a:r>
            <a:endParaRPr lang="en-US" dirty="0" smtClean="0"/>
          </a:p>
          <a:p>
            <a:pPr marL="761238" lvl="2" indent="-285750"/>
            <a:endParaRPr lang="en-US" dirty="0" smtClean="0"/>
          </a:p>
          <a:p>
            <a:pPr marL="578358" lvl="1" indent="-285750"/>
            <a:r>
              <a:rPr lang="en-US" dirty="0" smtClean="0"/>
              <a:t>You should see this:</a:t>
            </a:r>
          </a:p>
          <a:p>
            <a:pPr marL="578358" lvl="1" indent="-285750"/>
            <a:endParaRPr lang="en-US" dirty="0"/>
          </a:p>
          <a:p>
            <a:pPr marL="578358" lvl="1" indent="-285750"/>
            <a:endParaRPr lang="en-US" dirty="0" smtClean="0"/>
          </a:p>
          <a:p>
            <a:pPr marL="578358" lvl="1" indent="-285750"/>
            <a:endParaRPr lang="en-US" dirty="0" smtClean="0"/>
          </a:p>
          <a:p>
            <a:pPr marL="578358" lvl="1" indent="-285750"/>
            <a:endParaRPr lang="en-US" dirty="0"/>
          </a:p>
          <a:p>
            <a:pPr marL="578358" lvl="1" indent="-285750"/>
            <a:endParaRPr lang="en-US" dirty="0" smtClean="0"/>
          </a:p>
          <a:p>
            <a:pPr marL="578358" lvl="1" indent="-285750"/>
            <a:endParaRPr lang="en-US" dirty="0"/>
          </a:p>
          <a:p>
            <a:pPr marL="578358" lvl="1" indent="-285750"/>
            <a:endParaRPr lang="en-US" dirty="0"/>
          </a:p>
          <a:p>
            <a:pPr marL="578358" lvl="1" indent="-285750"/>
            <a:r>
              <a:rPr lang="en-US" dirty="0" smtClean="0"/>
              <a:t>Fat Free is running, but we haven't created any routes yet</a:t>
            </a:r>
          </a:p>
          <a:p>
            <a:pPr marL="578358" lvl="1" indent="-285750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7821" b="12023"/>
          <a:stretch/>
        </p:blipFill>
        <p:spPr>
          <a:xfrm>
            <a:off x="1935480" y="3027026"/>
            <a:ext cx="4191000" cy="209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05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7000" y="1845734"/>
            <a:ext cx="3795049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Access a terminal window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Review basic Linux commands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dirty="0" err="1"/>
              <a:t>config</a:t>
            </a:r>
            <a:r>
              <a:rPr lang="en-US" dirty="0"/>
              <a:t>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Install Composer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Create an index page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42302" y="1845734"/>
            <a:ext cx="6156998" cy="44534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8358" lvl="1" indent="-285750"/>
            <a:r>
              <a:rPr lang="en-US" dirty="0" smtClean="0"/>
              <a:t>Add a route to your index page, before calling run()</a:t>
            </a:r>
          </a:p>
          <a:p>
            <a:pPr marL="578358" lvl="1" indent="-285750"/>
            <a:endParaRPr lang="en-US" dirty="0"/>
          </a:p>
          <a:p>
            <a:pPr marL="578358" lvl="1" indent="-285750"/>
            <a:endParaRPr lang="en-US" dirty="0" smtClean="0"/>
          </a:p>
          <a:p>
            <a:pPr marL="578358" lvl="1" indent="-285750"/>
            <a:endParaRPr lang="en-US" dirty="0"/>
          </a:p>
          <a:p>
            <a:pPr marL="578358" lvl="1" indent="-285750"/>
            <a:endParaRPr lang="en-US" dirty="0" smtClean="0"/>
          </a:p>
          <a:p>
            <a:pPr marL="578358" lvl="1" indent="-285750"/>
            <a:endParaRPr lang="en-US" dirty="0"/>
          </a:p>
          <a:p>
            <a:pPr marL="578358" lvl="1" indent="-285750"/>
            <a:endParaRPr lang="en-US" dirty="0" smtClean="0"/>
          </a:p>
          <a:p>
            <a:pPr marL="578358" lvl="1" indent="-285750"/>
            <a:endParaRPr lang="en-US" dirty="0"/>
          </a:p>
          <a:p>
            <a:pPr marL="578358" lvl="1" indent="-285750"/>
            <a:endParaRPr lang="en-US" dirty="0" smtClean="0"/>
          </a:p>
          <a:p>
            <a:pPr marL="578358" lvl="1" indent="-285750"/>
            <a:endParaRPr lang="en-US" dirty="0"/>
          </a:p>
          <a:p>
            <a:pPr marL="578358" lvl="1" indent="-285750"/>
            <a:endParaRPr lang="en-US" dirty="0"/>
          </a:p>
          <a:p>
            <a:pPr marL="578358" lvl="1" indent="-285750"/>
            <a:r>
              <a:rPr lang="en-US" dirty="0" smtClean="0"/>
              <a:t>Save your changes</a:t>
            </a:r>
          </a:p>
          <a:p>
            <a:pPr marL="578358" lvl="1" indent="-285750"/>
            <a:r>
              <a:rPr lang="en-US" dirty="0" smtClean="0"/>
              <a:t>Refresh the page in the browser</a:t>
            </a:r>
          </a:p>
          <a:p>
            <a:pPr marL="761238" lvl="2" indent="-285750"/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1325881" y="2311953"/>
            <a:ext cx="5773419" cy="2862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is-IS" b="1" dirty="0" smtClean="0">
                <a:solidFill>
                  <a:schemeClr val="bg1">
                    <a:lumMod val="6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en-US" b="1" dirty="0" smtClean="0">
              <a:solidFill>
                <a:schemeClr val="bg1">
                  <a:lumMod val="6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tabLst>
                <a:tab pos="457200" algn="l"/>
              </a:tabLst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tabLst>
                <a:tab pos="457200" algn="l"/>
              </a:tabLst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//Define a default route    </a:t>
            </a:r>
          </a:p>
          <a:p>
            <a:pPr>
              <a:tabLst>
                <a:tab pos="457200" algn="l"/>
              </a:tabLst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$f3-&gt;route('GET /', function() {            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	echo '&lt;h1&gt;Hello, world!&lt;/h1&gt;';        </a:t>
            </a:r>
          </a:p>
          <a:p>
            <a:pPr>
              <a:tabLst>
                <a:tab pos="457200" algn="l"/>
              </a:tabLst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}    </a:t>
            </a:r>
          </a:p>
          <a:p>
            <a:pPr>
              <a:tabLst>
                <a:tab pos="457200" algn="l"/>
              </a:tabLst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);       </a:t>
            </a:r>
          </a:p>
          <a:p>
            <a:pPr>
              <a:tabLst>
                <a:tab pos="457200" algn="l"/>
              </a:tabLst>
            </a:pPr>
            <a:endParaRPr lang="en-US" b="1" dirty="0">
              <a:solidFill>
                <a:schemeClr val="bg1">
                  <a:lumMod val="6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tabLst>
                <a:tab pos="457200" algn="l"/>
              </a:tabLst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	//Run fat free    </a:t>
            </a:r>
          </a:p>
          <a:p>
            <a:pPr>
              <a:tabLst>
                <a:tab pos="457200" algn="l"/>
              </a:tabLst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$f3-&gt;run();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927" y="4675294"/>
            <a:ext cx="53340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14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42302" y="1845734"/>
            <a:ext cx="6156998" cy="44534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8358" lvl="1" indent="-285750"/>
            <a:r>
              <a:rPr lang="en-US" dirty="0" smtClean="0"/>
              <a:t>Create </a:t>
            </a:r>
            <a:r>
              <a:rPr lang="en-US" smtClean="0"/>
              <a:t>a 328/hello/views </a:t>
            </a:r>
            <a:r>
              <a:rPr lang="en-US" dirty="0" smtClean="0"/>
              <a:t>directory</a:t>
            </a:r>
          </a:p>
          <a:p>
            <a:pPr marL="578358" lvl="1" indent="-285750"/>
            <a:r>
              <a:rPr lang="en-US" dirty="0" smtClean="0"/>
              <a:t>Create a file in the views directory called </a:t>
            </a:r>
            <a:r>
              <a:rPr lang="en-US" dirty="0" err="1" smtClean="0"/>
              <a:t>home.html</a:t>
            </a:r>
            <a:endParaRPr lang="en-US" dirty="0" smtClean="0"/>
          </a:p>
          <a:p>
            <a:pPr marL="578358" lvl="1" indent="-285750"/>
            <a:r>
              <a:rPr lang="en-US" dirty="0" smtClean="0"/>
              <a:t>Add some content to </a:t>
            </a:r>
            <a:r>
              <a:rPr lang="en-US" dirty="0" err="1" smtClean="0"/>
              <a:t>home.html</a:t>
            </a:r>
            <a:endParaRPr lang="en-US" dirty="0" smtClean="0"/>
          </a:p>
          <a:p>
            <a:pPr marL="578358" lvl="1" indent="-285750"/>
            <a:r>
              <a:rPr lang="en-US" dirty="0" smtClean="0"/>
              <a:t>Display </a:t>
            </a:r>
            <a:r>
              <a:rPr lang="en-US" dirty="0" err="1" smtClean="0"/>
              <a:t>home.html</a:t>
            </a:r>
            <a:r>
              <a:rPr lang="en-US" dirty="0" smtClean="0"/>
              <a:t> as shown here:</a:t>
            </a:r>
          </a:p>
          <a:p>
            <a:pPr marL="761238" lvl="2" indent="-285750"/>
            <a:r>
              <a:rPr lang="en-US" dirty="0" smtClean="0"/>
              <a:t>(This will replace the Hello World you had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previously)</a:t>
            </a:r>
          </a:p>
          <a:p>
            <a:pPr marL="578358" lvl="1" indent="-285750"/>
            <a:endParaRPr lang="en-US" dirty="0"/>
          </a:p>
          <a:p>
            <a:pPr marL="578358" lvl="1" indent="-285750"/>
            <a:endParaRPr lang="en-US" dirty="0" smtClean="0"/>
          </a:p>
          <a:p>
            <a:pPr marL="578358" lvl="1" indent="-285750"/>
            <a:endParaRPr lang="en-US" dirty="0"/>
          </a:p>
          <a:p>
            <a:pPr marL="578358" lvl="1" indent="-285750"/>
            <a:endParaRPr lang="en-US" dirty="0" smtClean="0"/>
          </a:p>
          <a:p>
            <a:pPr marL="578358" lvl="1" indent="-285750"/>
            <a:endParaRPr lang="en-US" dirty="0"/>
          </a:p>
          <a:p>
            <a:pPr marL="578358" lvl="1" indent="-285750"/>
            <a:endParaRPr lang="en-US" dirty="0" smtClean="0"/>
          </a:p>
          <a:p>
            <a:pPr marL="578358" lvl="1" indent="-285750"/>
            <a:endParaRPr lang="en-US" dirty="0"/>
          </a:p>
          <a:p>
            <a:pPr marL="578358" lvl="1" indent="-285750"/>
            <a:endParaRPr lang="en-US" dirty="0" smtClean="0"/>
          </a:p>
          <a:p>
            <a:pPr marL="578358" lvl="1" indent="-285750"/>
            <a:endParaRPr lang="en-US" dirty="0"/>
          </a:p>
          <a:p>
            <a:pPr marL="578358" lvl="1" indent="-285750"/>
            <a:endParaRPr lang="en-US" dirty="0"/>
          </a:p>
          <a:p>
            <a:pPr marL="761238" lvl="2" indent="-285750"/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5382261" y="2753571"/>
            <a:ext cx="5773419" cy="3416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is-IS" b="1" dirty="0" smtClean="0">
                <a:solidFill>
                  <a:schemeClr val="bg1">
                    <a:lumMod val="6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en-US" b="1" dirty="0" smtClean="0">
              <a:solidFill>
                <a:schemeClr val="bg1">
                  <a:lumMod val="6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tabLst>
                <a:tab pos="457200" algn="l"/>
              </a:tabLst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tabLst>
                <a:tab pos="457200" algn="l"/>
              </a:tabLst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//Define a default route    </a:t>
            </a:r>
          </a:p>
          <a:p>
            <a:pPr>
              <a:tabLst>
                <a:tab pos="457200" algn="l"/>
              </a:tabLst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$f3-&gt;route('GET /', function() {            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	$view = new View;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	echo $view-&gt;render 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		('views/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home.html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');        </a:t>
            </a:r>
          </a:p>
          <a:p>
            <a:pPr>
              <a:tabLst>
                <a:tab pos="457200" algn="l"/>
              </a:tabLst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}    </a:t>
            </a:r>
          </a:p>
          <a:p>
            <a:pPr>
              <a:tabLst>
                <a:tab pos="457200" algn="l"/>
              </a:tabLst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       </a:t>
            </a:r>
          </a:p>
          <a:p>
            <a:pPr>
              <a:tabLst>
                <a:tab pos="457200" algn="l"/>
              </a:tabLst>
            </a:pPr>
            <a:endParaRPr lang="en-US" b="1" dirty="0">
              <a:solidFill>
                <a:schemeClr val="bg1">
                  <a:lumMod val="6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tabLst>
                <a:tab pos="457200" algn="l"/>
              </a:tabLst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	//Run fat free    </a:t>
            </a:r>
          </a:p>
          <a:p>
            <a:pPr>
              <a:tabLst>
                <a:tab pos="457200" algn="l"/>
              </a:tabLst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$f3-&gt;run();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536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 Do It Again!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hello2 directory in 328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</a:t>
            </a:r>
            <a:r>
              <a:rPr lang="en-US" dirty="0" err="1" smtClean="0"/>
              <a:t>composer.json</a:t>
            </a:r>
            <a:r>
              <a:rPr lang="en-US" dirty="0" smtClean="0"/>
              <a:t> file inside hello2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Navigate to your hello2 directory in the terminal window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Install composer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an index page to your hello2 directory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Define a view for your hello2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72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Access a terminal window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Review basic Linux commands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Install Composer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an index page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179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 Terminal Window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53848" y="2036618"/>
            <a:ext cx="3770510" cy="31258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8358" lvl="1" indent="-285750"/>
            <a:r>
              <a:rPr lang="en-US" dirty="0" smtClean="0"/>
              <a:t>In PHP Storm, select </a:t>
            </a:r>
            <a:r>
              <a:rPr lang="en-US" b="1" dirty="0" smtClean="0"/>
              <a:t>Tools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b="1" dirty="0" smtClean="0">
                <a:sym typeface="Wingdings"/>
              </a:rPr>
              <a:t>Start SSH session</a:t>
            </a:r>
          </a:p>
          <a:p>
            <a:pPr marL="578358" lvl="1" indent="-285750"/>
            <a:r>
              <a:rPr lang="en-US" dirty="0" smtClean="0">
                <a:sym typeface="Wingdings"/>
              </a:rPr>
              <a:t>Select </a:t>
            </a:r>
            <a:r>
              <a:rPr lang="en-US" b="1" dirty="0" err="1" smtClean="0">
                <a:sym typeface="Wingdings"/>
              </a:rPr>
              <a:t>GreenRiverDev</a:t>
            </a:r>
            <a:endParaRPr lang="en-US" b="1" dirty="0" smtClean="0">
              <a:sym typeface="Wingdings"/>
            </a:endParaRPr>
          </a:p>
          <a:p>
            <a:pPr marL="578358" lvl="1" indent="-285750"/>
            <a:r>
              <a:rPr lang="en-US" dirty="0" smtClean="0">
                <a:sym typeface="Wingdings"/>
              </a:rPr>
              <a:t>You should see a terminal window at the bottom of the screen</a:t>
            </a:r>
            <a:endParaRPr lang="en-US" dirty="0" smtClean="0"/>
          </a:p>
          <a:p>
            <a:pPr marL="578358" lvl="1" indent="-285750"/>
            <a:endParaRPr lang="en-US" dirty="0" smtClean="0"/>
          </a:p>
          <a:p>
            <a:pPr marL="578358" lvl="1" indent="-285750"/>
            <a:endParaRPr lang="en-US" dirty="0"/>
          </a:p>
          <a:p>
            <a:pPr marL="578358" lvl="1" indent="-285750"/>
            <a:endParaRPr lang="en-US" dirty="0" smtClean="0"/>
          </a:p>
          <a:p>
            <a:pPr marL="578358" lvl="1" indent="-285750"/>
            <a:endParaRPr lang="en-US" dirty="0"/>
          </a:p>
          <a:p>
            <a:pPr marL="578358" lvl="1" indent="-285750"/>
            <a:endParaRPr lang="en-US" dirty="0" smtClean="0"/>
          </a:p>
          <a:p>
            <a:pPr marL="578358" lvl="1" indent="-285750"/>
            <a:endParaRPr lang="en-US" dirty="0"/>
          </a:p>
          <a:p>
            <a:pPr marL="578358" lvl="1" indent="-285750"/>
            <a:endParaRPr lang="en-US" dirty="0" smtClean="0"/>
          </a:p>
          <a:p>
            <a:pPr marL="578358" lvl="1" indent="-285750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208474" y="1845734"/>
            <a:ext cx="370193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Access a terminal window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Review basic Linux commands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Install Composer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an index page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118" r="13707" b="10831"/>
          <a:stretch/>
        </p:blipFill>
        <p:spPr>
          <a:xfrm>
            <a:off x="5001506" y="1768269"/>
            <a:ext cx="2929819" cy="42446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9807" y="4568209"/>
            <a:ext cx="2536737" cy="146309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Down Arrow 8"/>
          <p:cNvSpPr/>
          <p:nvPr/>
        </p:nvSpPr>
        <p:spPr>
          <a:xfrm rot="16200000">
            <a:off x="4501799" y="4918720"/>
            <a:ext cx="380355" cy="867782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6200000">
            <a:off x="7989381" y="5058313"/>
            <a:ext cx="380355" cy="867782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7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 </a:t>
            </a:r>
            <a:r>
              <a:rPr lang="en-US" smtClean="0"/>
              <a:t>Terminal Window: Mac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53847" y="2036618"/>
            <a:ext cx="8666492" cy="31258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8358" lvl="1" indent="-285750"/>
            <a:r>
              <a:rPr lang="en-US" dirty="0" smtClean="0"/>
              <a:t>Launch a Terminal window</a:t>
            </a:r>
          </a:p>
          <a:p>
            <a:pPr marL="578358" lvl="1" indent="-285750"/>
            <a:r>
              <a:rPr lang="en-US" dirty="0" smtClean="0"/>
              <a:t>Type:</a:t>
            </a:r>
            <a:br>
              <a:rPr lang="en-US" dirty="0" smtClean="0"/>
            </a:br>
            <a:r>
              <a:rPr lang="en-US" dirty="0" smtClean="0"/>
              <a:t>$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i="1" dirty="0" err="1" smtClean="0">
                <a:latin typeface="Courier New" charset="0"/>
                <a:ea typeface="Courier New" charset="0"/>
                <a:cs typeface="Courier New" charset="0"/>
              </a:rPr>
              <a:t>username@domain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.greenriverdev.com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-p 18765</a:t>
            </a:r>
          </a:p>
          <a:p>
            <a:pPr marL="578358" lvl="1" indent="-285750"/>
            <a:r>
              <a:rPr lang="en-US" dirty="0" smtClean="0"/>
              <a:t>Enter your </a:t>
            </a:r>
            <a:r>
              <a:rPr lang="en-US" dirty="0" err="1" smtClean="0"/>
              <a:t>greenriverdev</a:t>
            </a:r>
            <a:r>
              <a:rPr lang="en-US" dirty="0" smtClean="0"/>
              <a:t> password</a:t>
            </a:r>
          </a:p>
          <a:p>
            <a:pPr marL="578358" lvl="1" indent="-285750"/>
            <a:endParaRPr lang="en-US" dirty="0" smtClean="0"/>
          </a:p>
          <a:p>
            <a:pPr marL="578358" lvl="1" indent="-285750"/>
            <a:endParaRPr lang="en-US" dirty="0"/>
          </a:p>
          <a:p>
            <a:pPr marL="578358" lvl="1" indent="-285750"/>
            <a:endParaRPr lang="en-US" dirty="0" smtClean="0"/>
          </a:p>
          <a:p>
            <a:pPr marL="578358" lvl="1" indent="-285750"/>
            <a:endParaRPr lang="en-US" dirty="0"/>
          </a:p>
          <a:p>
            <a:pPr marL="578358" lvl="1" indent="-285750"/>
            <a:endParaRPr lang="en-US" dirty="0" smtClean="0"/>
          </a:p>
          <a:p>
            <a:pPr marL="578358" lvl="1" indent="-285750"/>
            <a:endParaRPr lang="en-US" dirty="0"/>
          </a:p>
          <a:p>
            <a:pPr marL="578358" lvl="1" indent="-285750"/>
            <a:endParaRPr lang="en-US" dirty="0" smtClean="0"/>
          </a:p>
          <a:p>
            <a:pPr marL="578358" lvl="1" indent="-285750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1941" t="-416"/>
          <a:stretch/>
        </p:blipFill>
        <p:spPr>
          <a:xfrm>
            <a:off x="1367986" y="5049205"/>
            <a:ext cx="9516987" cy="4458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8208474" y="1845734"/>
            <a:ext cx="370193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Access a terminal window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Review basic Linux commands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Install Composer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an index page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275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730" y="455946"/>
            <a:ext cx="6007100" cy="57658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97280" y="286603"/>
            <a:ext cx="4580151" cy="1440773"/>
          </a:xfrm>
        </p:spPr>
        <p:txBody>
          <a:bodyPr/>
          <a:lstStyle/>
          <a:p>
            <a:r>
              <a:rPr lang="en-US" dirty="0" smtClean="0"/>
              <a:t>Open a Terminal Window: PC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29274" y="1997833"/>
            <a:ext cx="42508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8358" lvl="1" indent="-285750"/>
            <a:r>
              <a:rPr lang="en-US" dirty="0" smtClean="0"/>
              <a:t>Download </a:t>
            </a:r>
            <a:r>
              <a:rPr lang="en-US" dirty="0" smtClean="0">
                <a:hlinkClick r:id="rId3"/>
              </a:rPr>
              <a:t>Putty</a:t>
            </a:r>
            <a:endParaRPr lang="en-US" dirty="0" smtClean="0"/>
          </a:p>
          <a:p>
            <a:pPr marL="578358" lvl="1" indent="-285750"/>
            <a:r>
              <a:rPr lang="en-US" dirty="0" smtClean="0"/>
              <a:t>Launch Putty</a:t>
            </a:r>
          </a:p>
          <a:p>
            <a:pPr marL="578358" lvl="1" indent="-285750"/>
            <a:r>
              <a:rPr lang="en-US" dirty="0" smtClean="0"/>
              <a:t>Connect to your domain on port </a:t>
            </a:r>
            <a:r>
              <a:rPr lang="en-US" b="1" dirty="0" smtClean="0"/>
              <a:t>18765</a:t>
            </a:r>
            <a:r>
              <a:rPr lang="en-US" dirty="0" smtClean="0"/>
              <a:t>, type a name under </a:t>
            </a:r>
            <a:r>
              <a:rPr lang="en-US" b="1" dirty="0" smtClean="0"/>
              <a:t>Saved Sessions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n-US" dirty="0" smtClean="0"/>
              <a:t>and click </a:t>
            </a:r>
            <a:r>
              <a:rPr lang="en-US" b="1" dirty="0" smtClean="0"/>
              <a:t>Save</a:t>
            </a:r>
            <a:endParaRPr lang="en-US" dirty="0" smtClean="0"/>
          </a:p>
          <a:p>
            <a:pPr marL="578358" lvl="1" indent="-285750"/>
            <a:endParaRPr lang="en-US" dirty="0" smtClean="0"/>
          </a:p>
          <a:p>
            <a:pPr marL="578358" lvl="1" indent="-285750"/>
            <a:endParaRPr lang="en-US" dirty="0"/>
          </a:p>
          <a:p>
            <a:pPr marL="578358" lvl="1" indent="-285750"/>
            <a:endParaRPr lang="en-US" dirty="0" smtClean="0"/>
          </a:p>
          <a:p>
            <a:pPr marL="578358" lvl="1" indent="-285750"/>
            <a:endParaRPr lang="en-US" dirty="0"/>
          </a:p>
          <a:p>
            <a:pPr marL="578358" lvl="1" indent="-285750"/>
            <a:endParaRPr lang="en-US" dirty="0" smtClean="0"/>
          </a:p>
          <a:p>
            <a:pPr marL="578358" lvl="1" indent="-285750"/>
            <a:endParaRPr lang="en-US" dirty="0"/>
          </a:p>
          <a:p>
            <a:pPr marL="578358" lvl="1" indent="-285750"/>
            <a:endParaRPr lang="en-US" dirty="0" smtClean="0"/>
          </a:p>
          <a:p>
            <a:pPr marL="578358" lvl="1" indent="-285750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8" name="Down Arrow 7"/>
          <p:cNvSpPr/>
          <p:nvPr/>
        </p:nvSpPr>
        <p:spPr>
          <a:xfrm rot="3353014">
            <a:off x="11282653" y="3305763"/>
            <a:ext cx="380355" cy="867782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569744" y="3029752"/>
            <a:ext cx="1234891" cy="540913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131469" y="1777349"/>
            <a:ext cx="875477" cy="540913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569743" y="1780920"/>
            <a:ext cx="2180843" cy="540913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30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420" y="540767"/>
            <a:ext cx="5943600" cy="5715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97280" y="286603"/>
            <a:ext cx="4580151" cy="1440773"/>
          </a:xfrm>
        </p:spPr>
        <p:txBody>
          <a:bodyPr/>
          <a:lstStyle/>
          <a:p>
            <a:r>
              <a:rPr lang="en-US" dirty="0" smtClean="0"/>
              <a:t>Open a Terminal Window: PC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29274" y="1997833"/>
            <a:ext cx="42508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8358" lvl="1" indent="-285750"/>
            <a:r>
              <a:rPr lang="en-US" dirty="0" smtClean="0"/>
              <a:t>Select your Saved Session, and click </a:t>
            </a:r>
            <a:r>
              <a:rPr lang="en-US" b="1" dirty="0" smtClean="0"/>
              <a:t>Load</a:t>
            </a:r>
            <a:r>
              <a:rPr lang="en-US" dirty="0" smtClean="0"/>
              <a:t>, and then </a:t>
            </a:r>
            <a:r>
              <a:rPr lang="en-US" b="1" dirty="0" smtClean="0"/>
              <a:t>Open</a:t>
            </a:r>
            <a:endParaRPr lang="en-US" dirty="0" smtClean="0"/>
          </a:p>
          <a:p>
            <a:pPr marL="578358" lvl="1" indent="-285750"/>
            <a:r>
              <a:rPr lang="en-US" dirty="0" smtClean="0"/>
              <a:t>If you get a message about the Server Host Key, click </a:t>
            </a:r>
            <a:r>
              <a:rPr lang="en-US" b="1" dirty="0" smtClean="0"/>
              <a:t>Yes</a:t>
            </a:r>
          </a:p>
          <a:p>
            <a:pPr marL="578358" lvl="1" indent="-285750"/>
            <a:r>
              <a:rPr lang="en-US" dirty="0" smtClean="0"/>
              <a:t>Enter your username and password</a:t>
            </a:r>
          </a:p>
          <a:p>
            <a:pPr marL="578358" lvl="1" indent="-285750"/>
            <a:endParaRPr lang="en-US" dirty="0" smtClean="0"/>
          </a:p>
          <a:p>
            <a:pPr marL="578358" lvl="1" indent="-285750"/>
            <a:endParaRPr lang="en-US" dirty="0"/>
          </a:p>
          <a:p>
            <a:pPr marL="578358" lvl="1" indent="-285750"/>
            <a:endParaRPr lang="en-US" dirty="0" smtClean="0"/>
          </a:p>
          <a:p>
            <a:pPr marL="578358" lvl="1" indent="-285750"/>
            <a:endParaRPr lang="en-US" dirty="0"/>
          </a:p>
          <a:p>
            <a:pPr marL="578358" lvl="1" indent="-285750"/>
            <a:endParaRPr lang="en-US" dirty="0" smtClean="0"/>
          </a:p>
          <a:p>
            <a:pPr marL="578358" lvl="1" indent="-285750"/>
            <a:endParaRPr lang="en-US" dirty="0"/>
          </a:p>
          <a:p>
            <a:pPr marL="578358" lvl="1" indent="-285750"/>
            <a:endParaRPr lang="en-US" dirty="0" smtClean="0"/>
          </a:p>
          <a:p>
            <a:pPr marL="578358" lvl="1" indent="-285750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8" name="Down Arrow 7"/>
          <p:cNvSpPr/>
          <p:nvPr/>
        </p:nvSpPr>
        <p:spPr>
          <a:xfrm rot="3353014">
            <a:off x="11299114" y="2964376"/>
            <a:ext cx="380355" cy="867782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569743" y="3528619"/>
            <a:ext cx="1178331" cy="45892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3353014">
            <a:off x="10099231" y="5186495"/>
            <a:ext cx="380355" cy="867782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63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97280" y="286603"/>
            <a:ext cx="4580151" cy="1440773"/>
          </a:xfrm>
        </p:spPr>
        <p:txBody>
          <a:bodyPr/>
          <a:lstStyle/>
          <a:p>
            <a:r>
              <a:rPr lang="en-US" dirty="0" smtClean="0"/>
              <a:t>Open a Terminal Window: PC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29274" y="1997833"/>
            <a:ext cx="42508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8358" lvl="1" indent="-285750"/>
            <a:r>
              <a:rPr lang="en-US" dirty="0" smtClean="0"/>
              <a:t>Log in using your </a:t>
            </a:r>
            <a:r>
              <a:rPr lang="en-US" dirty="0" err="1" smtClean="0"/>
              <a:t>greenriverdev</a:t>
            </a:r>
            <a:r>
              <a:rPr lang="en-US" dirty="0" smtClean="0"/>
              <a:t> username and password</a:t>
            </a:r>
          </a:p>
          <a:p>
            <a:pPr marL="578358" lvl="1" indent="-285750"/>
            <a:endParaRPr lang="en-US" dirty="0" smtClean="0"/>
          </a:p>
          <a:p>
            <a:pPr marL="578358" lvl="1" indent="-285750"/>
            <a:endParaRPr lang="en-US" dirty="0"/>
          </a:p>
          <a:p>
            <a:pPr marL="578358" lvl="1" indent="-285750"/>
            <a:endParaRPr lang="en-US" dirty="0" smtClean="0"/>
          </a:p>
          <a:p>
            <a:pPr marL="578358" lvl="1" indent="-285750"/>
            <a:endParaRPr lang="en-US" dirty="0"/>
          </a:p>
          <a:p>
            <a:pPr marL="578358" lvl="1" indent="-285750"/>
            <a:endParaRPr lang="en-US" dirty="0" smtClean="0"/>
          </a:p>
          <a:p>
            <a:pPr marL="578358" lvl="1" indent="-285750"/>
            <a:endParaRPr lang="en-US" dirty="0"/>
          </a:p>
          <a:p>
            <a:pPr marL="578358" lvl="1" indent="-285750"/>
            <a:endParaRPr lang="en-US" dirty="0" smtClean="0"/>
          </a:p>
          <a:p>
            <a:pPr marL="578358" lvl="1" indent="-285750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208474" y="1845734"/>
            <a:ext cx="370193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Access a terminal window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Review basic Linux commands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Install Composer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an index page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70" y="3180937"/>
            <a:ext cx="6589457" cy="242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4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Linux Commands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67701" y="1845734"/>
            <a:ext cx="6021821" cy="44534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8358" lvl="1" indent="-285750"/>
            <a:r>
              <a:rPr lang="en-US" dirty="0" err="1" smtClean="0"/>
              <a:t>pwd</a:t>
            </a:r>
            <a:r>
              <a:rPr lang="en-US" dirty="0" smtClean="0"/>
              <a:t> displays your current directory</a:t>
            </a:r>
          </a:p>
          <a:p>
            <a:pPr marL="841248" lvl="4">
              <a:buNone/>
            </a:pPr>
            <a:r>
              <a:rPr lang="en-US" b="1" dirty="0" smtClean="0">
                <a:latin typeface="Courier" charset="0"/>
              </a:rPr>
              <a:t># </a:t>
            </a:r>
            <a:r>
              <a:rPr lang="en-US" b="1" dirty="0" err="1">
                <a:latin typeface="Courier" charset="0"/>
              </a:rPr>
              <a:t>pwd</a:t>
            </a:r>
            <a:endParaRPr lang="en-US" dirty="0">
              <a:latin typeface="Courier" charset="0"/>
            </a:endParaRPr>
          </a:p>
          <a:p>
            <a:pPr marL="749808" lvl="4" indent="0">
              <a:buNone/>
            </a:pPr>
            <a:endParaRPr lang="en-US" dirty="0" smtClean="0"/>
          </a:p>
          <a:p>
            <a:pPr marL="578358" lvl="1" indent="-285750"/>
            <a:r>
              <a:rPr lang="en-US" dirty="0" smtClean="0"/>
              <a:t>ls displays your directory contents</a:t>
            </a:r>
          </a:p>
          <a:p>
            <a:pPr marL="658368" lvl="3" indent="0">
              <a:buNone/>
            </a:pPr>
            <a:r>
              <a:rPr lang="en-US" b="1" dirty="0" smtClean="0">
                <a:latin typeface="Courier" charset="0"/>
              </a:rPr>
              <a:t># ls</a:t>
            </a:r>
            <a:endParaRPr lang="en-US" dirty="0">
              <a:latin typeface="Courier" charset="0"/>
            </a:endParaRPr>
          </a:p>
          <a:p>
            <a:pPr marL="578358" lvl="1" indent="-285750"/>
            <a:endParaRPr lang="en-US" dirty="0" smtClean="0"/>
          </a:p>
          <a:p>
            <a:pPr marL="578358" lvl="1" indent="-285750"/>
            <a:r>
              <a:rPr lang="en-US" dirty="0" smtClean="0"/>
              <a:t>cd changes your directory</a:t>
            </a:r>
          </a:p>
          <a:p>
            <a:pPr marL="658368" lvl="3" indent="0">
              <a:buNone/>
            </a:pPr>
            <a:r>
              <a:rPr lang="en-US" b="1" dirty="0" smtClean="0">
                <a:latin typeface="Courier" charset="0"/>
              </a:rPr>
              <a:t># </a:t>
            </a:r>
            <a:r>
              <a:rPr lang="en-US" b="1" dirty="0">
                <a:latin typeface="Courier" charset="0"/>
              </a:rPr>
              <a:t>cd </a:t>
            </a:r>
            <a:r>
              <a:rPr lang="en-US" b="1" dirty="0" err="1" smtClean="0">
                <a:latin typeface="Courier" charset="0"/>
              </a:rPr>
              <a:t>public_html</a:t>
            </a:r>
            <a:r>
              <a:rPr lang="en-US" b="1" dirty="0" smtClean="0">
                <a:latin typeface="Courier" charset="0"/>
              </a:rPr>
              <a:t>/328</a:t>
            </a:r>
            <a:endParaRPr lang="en-US" dirty="0" smtClean="0"/>
          </a:p>
          <a:p>
            <a:pPr marL="578358" lvl="1" indent="-285750"/>
            <a:r>
              <a:rPr lang="en-US" dirty="0" smtClean="0"/>
              <a:t>cd .. goes up a directory</a:t>
            </a:r>
          </a:p>
          <a:p>
            <a:pPr marL="658368" lvl="3" indent="0">
              <a:buNone/>
            </a:pPr>
            <a:r>
              <a:rPr lang="en-US" b="1" dirty="0" smtClean="0">
                <a:latin typeface="Courier" charset="0"/>
              </a:rPr>
              <a:t># cd ..</a:t>
            </a:r>
            <a:endParaRPr lang="en-US" dirty="0" smtClean="0">
              <a:latin typeface="Courier" charset="0"/>
            </a:endParaRPr>
          </a:p>
          <a:p>
            <a:pPr marL="578358" lvl="1" indent="-285750"/>
            <a:r>
              <a:rPr lang="en-US" dirty="0"/>
              <a:t>cd ~</a:t>
            </a:r>
            <a:r>
              <a:rPr lang="en-US" dirty="0" smtClean="0"/>
              <a:t> </a:t>
            </a:r>
            <a:r>
              <a:rPr lang="en-US" dirty="0"/>
              <a:t>goes </a:t>
            </a:r>
            <a:r>
              <a:rPr lang="en-US" dirty="0" smtClean="0"/>
              <a:t>to your home directory (/home/</a:t>
            </a:r>
            <a:r>
              <a:rPr lang="en-US" i="1" dirty="0" smtClean="0"/>
              <a:t>username</a:t>
            </a:r>
            <a:r>
              <a:rPr lang="en-US" dirty="0" smtClean="0"/>
              <a:t>)</a:t>
            </a:r>
            <a:endParaRPr lang="en-US" dirty="0"/>
          </a:p>
          <a:p>
            <a:pPr marL="658368" lvl="3" indent="0">
              <a:buNone/>
            </a:pPr>
            <a:r>
              <a:rPr lang="en-US" b="1" dirty="0">
                <a:latin typeface="Courier" charset="0"/>
              </a:rPr>
              <a:t># cd </a:t>
            </a:r>
            <a:r>
              <a:rPr lang="en-US" b="1" dirty="0" smtClean="0">
                <a:latin typeface="Courier" charset="0"/>
              </a:rPr>
              <a:t>~</a:t>
            </a:r>
          </a:p>
          <a:p>
            <a:pPr marL="578358" lvl="1" indent="-285750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208474" y="1845734"/>
            <a:ext cx="370193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Access a terminal window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Review basic Linux commands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Install Composer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an index page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930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Linux Commands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67701" y="1845734"/>
            <a:ext cx="6021821" cy="44534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58368" lvl="3" indent="0">
              <a:buNone/>
            </a:pPr>
            <a:endParaRPr lang="en-US" dirty="0" smtClean="0"/>
          </a:p>
          <a:p>
            <a:pPr marL="578358" lvl="1" indent="-285750"/>
            <a:r>
              <a:rPr lang="en-US" b="1" dirty="0" err="1" smtClean="0"/>
              <a:t>mkdir</a:t>
            </a:r>
            <a:r>
              <a:rPr lang="en-US" dirty="0" smtClean="0"/>
              <a:t> creates a directory</a:t>
            </a:r>
          </a:p>
          <a:p>
            <a:pPr marL="658368" lvl="3" indent="0">
              <a:buNone/>
            </a:pPr>
            <a:r>
              <a:rPr lang="en-US" b="1" dirty="0">
                <a:latin typeface="Courier" charset="0"/>
              </a:rPr>
              <a:t># </a:t>
            </a:r>
            <a:r>
              <a:rPr lang="en-US" b="1" dirty="0" err="1" smtClean="0">
                <a:latin typeface="Courier" charset="0"/>
              </a:rPr>
              <a:t>mkdir</a:t>
            </a:r>
            <a:r>
              <a:rPr lang="en-US" b="1" dirty="0" smtClean="0">
                <a:latin typeface="Courier" charset="0"/>
              </a:rPr>
              <a:t> </a:t>
            </a:r>
            <a:r>
              <a:rPr lang="en-US" b="1" dirty="0" err="1" smtClean="0">
                <a:latin typeface="Courier" charset="0"/>
              </a:rPr>
              <a:t>myfolder</a:t>
            </a:r>
            <a:endParaRPr lang="en-US" b="1" dirty="0" smtClean="0">
              <a:latin typeface="Courier" charset="0"/>
            </a:endParaRPr>
          </a:p>
          <a:p>
            <a:pPr marL="658368" lvl="3" indent="0">
              <a:buNone/>
            </a:pPr>
            <a:endParaRPr lang="en-US" dirty="0">
              <a:latin typeface="Courier" charset="0"/>
            </a:endParaRPr>
          </a:p>
          <a:p>
            <a:pPr marL="578358" lvl="1" indent="-285750"/>
            <a:r>
              <a:rPr lang="en-US" b="1" dirty="0" err="1" smtClean="0"/>
              <a:t>rm</a:t>
            </a:r>
            <a:r>
              <a:rPr lang="en-US" dirty="0" smtClean="0"/>
              <a:t> removes </a:t>
            </a:r>
            <a:r>
              <a:rPr lang="en-US" dirty="0"/>
              <a:t>a </a:t>
            </a:r>
            <a:r>
              <a:rPr lang="en-US" dirty="0" smtClean="0"/>
              <a:t>file or directory</a:t>
            </a:r>
            <a:endParaRPr lang="en-US" dirty="0"/>
          </a:p>
          <a:p>
            <a:pPr marL="658368" lvl="3" indent="0">
              <a:buNone/>
            </a:pPr>
            <a:r>
              <a:rPr lang="en-US" b="1" dirty="0">
                <a:latin typeface="Courier" charset="0"/>
              </a:rPr>
              <a:t># </a:t>
            </a:r>
            <a:r>
              <a:rPr lang="en-US" b="1" dirty="0" err="1">
                <a:latin typeface="Courier" charset="0"/>
              </a:rPr>
              <a:t>rm</a:t>
            </a:r>
            <a:r>
              <a:rPr lang="en-US" b="1" dirty="0">
                <a:latin typeface="Courier" charset="0"/>
              </a:rPr>
              <a:t> </a:t>
            </a:r>
            <a:r>
              <a:rPr lang="en-US" b="1" dirty="0" smtClean="0">
                <a:latin typeface="Courier" charset="0"/>
              </a:rPr>
              <a:t>filename</a:t>
            </a:r>
            <a:endParaRPr lang="en-US" dirty="0">
              <a:latin typeface="Courier" charset="0"/>
            </a:endParaRPr>
          </a:p>
          <a:p>
            <a:pPr marL="658368" lvl="3" indent="0">
              <a:buNone/>
            </a:pPr>
            <a:r>
              <a:rPr lang="en-US" b="1" dirty="0" smtClean="0">
                <a:latin typeface="Courier" charset="0"/>
              </a:rPr>
              <a:t># </a:t>
            </a:r>
            <a:r>
              <a:rPr lang="en-US" b="1" dirty="0" err="1" smtClean="0">
                <a:latin typeface="Courier" charset="0"/>
              </a:rPr>
              <a:t>rm</a:t>
            </a:r>
            <a:r>
              <a:rPr lang="en-US" b="1" dirty="0" smtClean="0">
                <a:latin typeface="Courier" charset="0"/>
              </a:rPr>
              <a:t> -</a:t>
            </a:r>
            <a:r>
              <a:rPr lang="en-US" b="1" dirty="0" err="1" smtClean="0">
                <a:latin typeface="Courier" charset="0"/>
              </a:rPr>
              <a:t>rf</a:t>
            </a:r>
            <a:r>
              <a:rPr lang="en-US" b="1" dirty="0" smtClean="0">
                <a:latin typeface="Courier" charset="0"/>
              </a:rPr>
              <a:t> </a:t>
            </a:r>
            <a:r>
              <a:rPr lang="en-US" b="1" dirty="0" err="1" smtClean="0">
                <a:latin typeface="Courier" charset="0"/>
              </a:rPr>
              <a:t>myfolder</a:t>
            </a:r>
            <a:endParaRPr lang="en-US" b="1" dirty="0" smtClean="0">
              <a:latin typeface="Courier" charset="0"/>
            </a:endParaRPr>
          </a:p>
          <a:p>
            <a:pPr marL="658368" lvl="3" indent="0">
              <a:buNone/>
            </a:pPr>
            <a:endParaRPr lang="en-US" dirty="0">
              <a:latin typeface="Courier" charset="0"/>
            </a:endParaRPr>
          </a:p>
          <a:p>
            <a:pPr marL="578358" lvl="1" indent="-285750"/>
            <a:r>
              <a:rPr lang="en-US" b="1" dirty="0" err="1" smtClean="0"/>
              <a:t>cp</a:t>
            </a:r>
            <a:r>
              <a:rPr lang="en-US" b="1" dirty="0" smtClean="0"/>
              <a:t> </a:t>
            </a:r>
            <a:r>
              <a:rPr lang="en-US" dirty="0" smtClean="0"/>
              <a:t>copies a </a:t>
            </a:r>
            <a:r>
              <a:rPr lang="en-US" dirty="0"/>
              <a:t>file or directory</a:t>
            </a:r>
          </a:p>
          <a:p>
            <a:pPr marL="658368" lvl="3" indent="0">
              <a:buNone/>
            </a:pPr>
            <a:r>
              <a:rPr lang="en-US" b="1" dirty="0">
                <a:latin typeface="Courier" charset="0"/>
              </a:rPr>
              <a:t># </a:t>
            </a:r>
            <a:r>
              <a:rPr lang="en-US" b="1" dirty="0" err="1" smtClean="0">
                <a:latin typeface="Courier" charset="0"/>
              </a:rPr>
              <a:t>cp</a:t>
            </a:r>
            <a:r>
              <a:rPr lang="en-US" b="1" dirty="0" smtClean="0">
                <a:latin typeface="Courier" charset="0"/>
              </a:rPr>
              <a:t> filename </a:t>
            </a:r>
            <a:r>
              <a:rPr lang="en-US" b="1" dirty="0" err="1" smtClean="0">
                <a:latin typeface="Courier" charset="0"/>
              </a:rPr>
              <a:t>somefolder</a:t>
            </a:r>
            <a:endParaRPr lang="en-US" dirty="0">
              <a:latin typeface="Courier" charset="0"/>
            </a:endParaRPr>
          </a:p>
          <a:p>
            <a:pPr marL="578358" lvl="1" indent="-285750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208474" y="1845734"/>
            <a:ext cx="370193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Access a terminal window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Review basic Linux commands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Install Composer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an index page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3276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9550</TotalTime>
  <Words>747</Words>
  <Application>Microsoft Macintosh PowerPoint</Application>
  <PresentationFormat>Widescreen</PresentationFormat>
  <Paragraphs>278</Paragraphs>
  <Slides>19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Calibri</vt:lpstr>
      <vt:lpstr>Calibri Light</vt:lpstr>
      <vt:lpstr>Courier</vt:lpstr>
      <vt:lpstr>Courier New</vt:lpstr>
      <vt:lpstr>Times New Roman</vt:lpstr>
      <vt:lpstr>Wingdings</vt:lpstr>
      <vt:lpstr>Retrospect</vt:lpstr>
      <vt:lpstr>Getting Started  with Fat-Free</vt:lpstr>
      <vt:lpstr>Getting Started</vt:lpstr>
      <vt:lpstr>Open a Terminal Window</vt:lpstr>
      <vt:lpstr>Open a Terminal Window: Mac</vt:lpstr>
      <vt:lpstr>Open a Terminal Window: PC</vt:lpstr>
      <vt:lpstr>Open a Terminal Window: PC</vt:lpstr>
      <vt:lpstr>Open a Terminal Window: PC</vt:lpstr>
      <vt:lpstr>Basic Linux Commands</vt:lpstr>
      <vt:lpstr>Basic Linux Commands</vt:lpstr>
      <vt:lpstr>Create a JSON Config File</vt:lpstr>
      <vt:lpstr>Install Composer for the Project</vt:lpstr>
      <vt:lpstr>Install Composer for the Project</vt:lpstr>
      <vt:lpstr>View the Project Directory</vt:lpstr>
      <vt:lpstr>When Your Config File Changes…</vt:lpstr>
      <vt:lpstr>Create an Index Page</vt:lpstr>
      <vt:lpstr>View Your Index Page</vt:lpstr>
      <vt:lpstr>Add a Route</vt:lpstr>
      <vt:lpstr>Try It</vt:lpstr>
      <vt:lpstr>Practice:  Do It Again!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</dc:title>
  <dc:creator>Tina Ostrander</dc:creator>
  <cp:lastModifiedBy>Tina Ostrander</cp:lastModifiedBy>
  <cp:revision>51</cp:revision>
  <cp:lastPrinted>2017-04-03T18:14:21Z</cp:lastPrinted>
  <dcterms:created xsi:type="dcterms:W3CDTF">2017-03-24T03:31:15Z</dcterms:created>
  <dcterms:modified xsi:type="dcterms:W3CDTF">2018-01-16T17:35:06Z</dcterms:modified>
</cp:coreProperties>
</file>