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3" r:id="rId3"/>
    <p:sldId id="328" r:id="rId4"/>
    <p:sldId id="306" r:id="rId5"/>
    <p:sldId id="307" r:id="rId6"/>
    <p:sldId id="308" r:id="rId7"/>
    <p:sldId id="309" r:id="rId8"/>
    <p:sldId id="330" r:id="rId9"/>
    <p:sldId id="316" r:id="rId10"/>
    <p:sldId id="331" r:id="rId11"/>
    <p:sldId id="311" r:id="rId12"/>
    <p:sldId id="310" r:id="rId13"/>
    <p:sldId id="341" r:id="rId14"/>
    <p:sldId id="321" r:id="rId15"/>
    <p:sldId id="332" r:id="rId16"/>
    <p:sldId id="320" r:id="rId17"/>
    <p:sldId id="342" r:id="rId18"/>
    <p:sldId id="347" r:id="rId19"/>
    <p:sldId id="345" r:id="rId20"/>
    <p:sldId id="348" r:id="rId21"/>
    <p:sldId id="346" r:id="rId22"/>
    <p:sldId id="349" r:id="rId23"/>
    <p:sldId id="322" r:id="rId24"/>
    <p:sldId id="323" r:id="rId25"/>
    <p:sldId id="262" r:id="rId26"/>
    <p:sldId id="337" r:id="rId27"/>
    <p:sldId id="287" r:id="rId28"/>
    <p:sldId id="269" r:id="rId29"/>
    <p:sldId id="258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89" autoAdjust="0"/>
    <p:restoredTop sz="94548"/>
  </p:normalViewPr>
  <p:slideViewPr>
    <p:cSldViewPr>
      <p:cViewPr>
        <p:scale>
          <a:sx n="100" d="100"/>
          <a:sy n="100" d="100"/>
        </p:scale>
        <p:origin x="1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484609D-B305-45FC-A08C-B20C49590BA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82562C-E94C-4D66-80C2-91148EB6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7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79385-1BEB-9F41-866D-C25E21F94F1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27E42-937A-FB44-A253-16FC1DD4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7E42-937A-FB44-A253-16FC1DD431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3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844D-03AD-4720-8523-B29F9AA9B0F9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8F0-52D5-43A0-978E-E600150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844D-03AD-4720-8523-B29F9AA9B0F9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8F0-52D5-43A0-978E-E600150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844D-03AD-4720-8523-B29F9AA9B0F9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8F0-52D5-43A0-978E-E600150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844D-03AD-4720-8523-B29F9AA9B0F9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8F0-52D5-43A0-978E-E600150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844D-03AD-4720-8523-B29F9AA9B0F9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8F0-52D5-43A0-978E-E600150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5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844D-03AD-4720-8523-B29F9AA9B0F9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8F0-52D5-43A0-978E-E600150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844D-03AD-4720-8523-B29F9AA9B0F9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8F0-52D5-43A0-978E-E600150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844D-03AD-4720-8523-B29F9AA9B0F9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8F0-52D5-43A0-978E-E600150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844D-03AD-4720-8523-B29F9AA9B0F9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8F0-52D5-43A0-978E-E600150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844D-03AD-4720-8523-B29F9AA9B0F9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8F0-52D5-43A0-978E-E600150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1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844D-03AD-4720-8523-B29F9AA9B0F9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8F0-52D5-43A0-978E-E600150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7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844D-03AD-4720-8523-B29F9AA9B0F9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58F0-52D5-43A0-978E-E600150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5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video/what-is-g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cumentation" TargetMode="External"/><Relationship Id="rId4" Type="http://schemas.openxmlformats.org/officeDocument/2006/relationships/hyperlink" Target="http://www.ndpsoftware.com/git-cheatsheet.html#loc=workspace;" TargetMode="External"/><Relationship Id="rId5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guy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49575"/>
            <a:ext cx="7772400" cy="1470025"/>
          </a:xfrm>
        </p:spPr>
        <p:txBody>
          <a:bodyPr/>
          <a:lstStyle/>
          <a:p>
            <a:r>
              <a:rPr lang="en-US" dirty="0" smtClean="0"/>
              <a:t>Getting Started with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0"/>
            <a:ext cx="7924800" cy="1752600"/>
          </a:xfrm>
        </p:spPr>
        <p:txBody>
          <a:bodyPr/>
          <a:lstStyle/>
          <a:p>
            <a:r>
              <a:rPr lang="en-US" dirty="0"/>
              <a:t>IT 328: Web Development </a:t>
            </a:r>
            <a:r>
              <a:rPr lang="en-US" dirty="0" smtClean="0"/>
              <a:t>Frameworks</a:t>
            </a:r>
            <a:endParaRPr lang="en-US" dirty="0"/>
          </a:p>
          <a:p>
            <a:r>
              <a:rPr lang="en-US" b="1" dirty="0" smtClean="0"/>
              <a:t>Tina Ostrander</a:t>
            </a:r>
            <a:endParaRPr lang="en-US" b="1" dirty="0"/>
          </a:p>
          <a:p>
            <a:endParaRPr lang="en-US" dirty="0"/>
          </a:p>
        </p:txBody>
      </p:sp>
      <p:pic>
        <p:nvPicPr>
          <p:cNvPr id="22530" name="Picture 2" descr="https://github.global.ssl.fastly.net/images/modules/dashboard/bootcamp/octocat_fork.png?3acb53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914400"/>
            <a:ext cx="33909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9144000" cy="11430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Create a New Project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3910561"/>
            <a:ext cx="6400800" cy="905896"/>
            <a:chOff x="0" y="324740"/>
            <a:chExt cx="5495580" cy="697521"/>
          </a:xfrm>
        </p:grpSpPr>
        <p:sp>
          <p:nvSpPr>
            <p:cNvPr id="6" name="Rectangle 5"/>
            <p:cNvSpPr/>
            <p:nvPr/>
          </p:nvSpPr>
          <p:spPr>
            <a:xfrm>
              <a:off x="0" y="324740"/>
              <a:ext cx="800735" cy="68897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Working</a:t>
              </a:r>
              <a:br>
                <a:rPr lang="en-US" sz="1100" b="1" dirty="0" smtClean="0">
                  <a:effectLst/>
                  <a:ea typeface="Calibri" charset="0"/>
                  <a:cs typeface="Times New Roman" charset="0"/>
                </a:rPr>
              </a:b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Directory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86968" y="508927"/>
              <a:ext cx="800735" cy="5133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Stage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3936" y="525437"/>
              <a:ext cx="911225" cy="48827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ea typeface="Calibri" charset="0"/>
                  <a:cs typeface="Times New Roman" charset="0"/>
                </a:rPr>
                <a:t>Local Repository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0545" y="333286"/>
              <a:ext cx="915035" cy="6889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effectLst/>
                  <a:ea typeface="Calibri" charset="0"/>
                  <a:cs typeface="Times New Roman" charset="0"/>
                </a:rPr>
                <a:t>Remote </a:t>
              </a: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Repository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a typeface="Calibri" charset="0"/>
                  <a:cs typeface="Times New Roman" charset="0"/>
                </a:rPr>
                <a:t>(GitHub)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800735" y="364655"/>
              <a:ext cx="3773039" cy="109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Text Box 332"/>
          <p:cNvSpPr txBox="1"/>
          <p:nvPr/>
        </p:nvSpPr>
        <p:spPr>
          <a:xfrm>
            <a:off x="4275318" y="3704553"/>
            <a:ext cx="1052638" cy="33404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effectLst/>
                <a:ea typeface="Calibri" charset="0"/>
                <a:cs typeface="Times New Roman" charset="0"/>
              </a:rPr>
              <a:t>clone</a:t>
            </a:r>
            <a:endParaRPr lang="en-US" sz="1100" b="1" dirty="0"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Get the URL of your GitHub Repo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8153400" cy="42820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38801" y="4114800"/>
            <a:ext cx="27432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8787771" flipV="1">
            <a:off x="5155802" y="5030054"/>
            <a:ext cx="691794" cy="145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50198" y="544429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Copy this to </a:t>
            </a:r>
            <a:r>
              <a:rPr lang="en-US" b="1" smtClean="0">
                <a:solidFill>
                  <a:srgbClr val="C00000"/>
                </a:solidFill>
              </a:rPr>
              <a:t>the Clipboard</a:t>
            </a:r>
            <a:endParaRPr 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Clone your GitHub Repo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your 328 directory in the console window</a:t>
            </a:r>
          </a:p>
          <a:p>
            <a:r>
              <a:rPr lang="en-US" dirty="0" smtClean="0"/>
              <a:t>Clone the repo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View a directory listing; you should see a new-project directory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3429000"/>
            <a:ext cx="365760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-114300"/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clone </a:t>
            </a:r>
            <a:r>
              <a:rPr lang="en-US" sz="2800" i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Clone your GitHub Repo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6224" y="2866200"/>
            <a:ext cx="859155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tina@tina.greenrivertech.net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[~]#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public_html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/328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tina@tina.greenrivertech.net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[~/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public_html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/328]#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clone 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tostrander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project.git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Cloning into 'new-project'...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remote: Counting objects: 3, done.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remote: Total 3 (delta 0), reused 0 (delta 0), pack-reused 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Unpacking objects: 100% (3/3), done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tina@tina.greenrivertech.net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[~/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public_html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/328]#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./    beehive/  dating/    hello/     is-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number.php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   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../   blogs/    examples/ 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index.php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new-project/           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371600"/>
            <a:ext cx="8410575" cy="18287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Navigate </a:t>
            </a:r>
            <a:r>
              <a:rPr lang="en-US" sz="2000" dirty="0"/>
              <a:t>to your 328 </a:t>
            </a:r>
            <a:r>
              <a:rPr lang="en-US" sz="2000" dirty="0" smtClean="0"/>
              <a:t>directory in the console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Clone the repo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View a directory listing; you should see a </a:t>
            </a:r>
            <a:r>
              <a:rPr lang="en-US" sz="2000" b="1" dirty="0" smtClean="0"/>
              <a:t>new-project</a:t>
            </a:r>
            <a:r>
              <a:rPr lang="en-US" sz="2000" dirty="0" smtClean="0"/>
              <a:t> directory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0" y="5304600"/>
            <a:ext cx="20574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7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Check </a:t>
            </a:r>
            <a:r>
              <a:rPr lang="en-US" dirty="0"/>
              <a:t>your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status </a:t>
            </a:r>
            <a:r>
              <a:rPr lang="en-US" dirty="0"/>
              <a:t>displays the status of the repo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303631"/>
            <a:ext cx="7069015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ucida Console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Lucida Console" charset="0"/>
              </a:rPr>
              <a:t>git</a:t>
            </a:r>
            <a:r>
              <a:rPr lang="en-US" sz="2000" dirty="0">
                <a:solidFill>
                  <a:schemeClr val="bg1"/>
                </a:solidFill>
                <a:latin typeface="Lucida Console" charset="0"/>
              </a:rPr>
              <a:t> status</a:t>
            </a:r>
          </a:p>
          <a:p>
            <a:r>
              <a:rPr lang="en-US" sz="2000" dirty="0">
                <a:solidFill>
                  <a:schemeClr val="bg1"/>
                </a:solidFill>
                <a:latin typeface="Lucida Console" charset="0"/>
              </a:rPr>
              <a:t>On branch master</a:t>
            </a:r>
          </a:p>
          <a:p>
            <a:r>
              <a:rPr lang="en-US" sz="2000" dirty="0">
                <a:solidFill>
                  <a:schemeClr val="bg1"/>
                </a:solidFill>
                <a:latin typeface="Lucida Console" charset="0"/>
              </a:rPr>
              <a:t>nothing to commit, working directory clean</a:t>
            </a:r>
          </a:p>
        </p:txBody>
      </p:sp>
      <p:pic>
        <p:nvPicPr>
          <p:cNvPr id="5" name="Picture 2" descr="https://encrypted-tbn1.gstatic.com/images?q=tbn:ANd9GcSTLQkBjnuKfVZiu11_Q-InNFjjCI_QFQnl5cKNBCALTNtXTJs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27" y="3679839"/>
            <a:ext cx="2514600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57600" y="4114800"/>
            <a:ext cx="45089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Change to the </a:t>
            </a:r>
            <a:r>
              <a:rPr lang="en-US" sz="2000" b="1" dirty="0"/>
              <a:t>new-project</a:t>
            </a:r>
            <a:r>
              <a:rPr lang="en-US" sz="2000" dirty="0"/>
              <a:t> </a:t>
            </a:r>
            <a:r>
              <a:rPr lang="en-US" sz="2000" dirty="0" smtClean="0"/>
              <a:t>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View your </a:t>
            </a:r>
            <a:r>
              <a:rPr lang="en-US" sz="2000" dirty="0" err="1" smtClean="0"/>
              <a:t>git</a:t>
            </a:r>
            <a:r>
              <a:rPr lang="en-US" sz="2000" dirty="0" smtClean="0"/>
              <a:t> status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65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9144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Making Changes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3962400"/>
            <a:ext cx="6400800" cy="905896"/>
            <a:chOff x="0" y="324740"/>
            <a:chExt cx="5495580" cy="697521"/>
          </a:xfrm>
        </p:grpSpPr>
        <p:sp>
          <p:nvSpPr>
            <p:cNvPr id="6" name="Rectangle 5"/>
            <p:cNvSpPr/>
            <p:nvPr/>
          </p:nvSpPr>
          <p:spPr>
            <a:xfrm>
              <a:off x="0" y="324740"/>
              <a:ext cx="800735" cy="688975"/>
            </a:xfrm>
            <a:prstGeom prst="rect">
              <a:avLst/>
            </a:prstGeom>
            <a:ln w="76200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Working</a:t>
              </a:r>
              <a:br>
                <a:rPr lang="en-US" sz="1100" b="1" dirty="0" smtClean="0">
                  <a:effectLst/>
                  <a:ea typeface="Calibri" charset="0"/>
                  <a:cs typeface="Times New Roman" charset="0"/>
                </a:rPr>
              </a:b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Directory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86968" y="508927"/>
              <a:ext cx="800735" cy="513334"/>
            </a:xfrm>
            <a:prstGeom prst="rect">
              <a:avLst/>
            </a:prstGeom>
            <a:ln w="76200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Stage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3936" y="525437"/>
              <a:ext cx="911225" cy="488278"/>
            </a:xfrm>
            <a:prstGeom prst="rect">
              <a:avLst/>
            </a:prstGeom>
            <a:ln w="76200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ea typeface="Calibri" charset="0"/>
                  <a:cs typeface="Times New Roman" charset="0"/>
                </a:rPr>
                <a:t>Local Repository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0545" y="333286"/>
              <a:ext cx="915035" cy="688975"/>
            </a:xfrm>
            <a:prstGeom prst="rect">
              <a:avLst/>
            </a:prstGeom>
            <a:ln w="76200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effectLst/>
                  <a:ea typeface="Calibri" charset="0"/>
                  <a:cs typeface="Times New Roman" charset="0"/>
                </a:rPr>
                <a:t>Remote </a:t>
              </a: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Repository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a typeface="Calibri" charset="0"/>
                  <a:cs typeface="Times New Roman" charset="0"/>
                </a:rPr>
                <a:t>(GitHub)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03304" y="808784"/>
              <a:ext cx="6858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888336" y="803304"/>
              <a:ext cx="6858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800735" y="444245"/>
              <a:ext cx="3773039" cy="1097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4049333" y="4574726"/>
            <a:ext cx="79876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 Box 327"/>
          <p:cNvSpPr txBox="1"/>
          <p:nvPr/>
        </p:nvSpPr>
        <p:spPr>
          <a:xfrm>
            <a:off x="1771937" y="4591773"/>
            <a:ext cx="1726956" cy="7422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effectLst/>
                <a:ea typeface="Calibri" charset="0"/>
                <a:cs typeface="Times New Roman" charset="0"/>
              </a:rPr>
              <a:t>add</a:t>
            </a:r>
            <a:endParaRPr lang="en-US" sz="1100" b="1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Text Box 328"/>
          <p:cNvSpPr txBox="1"/>
          <p:nvPr/>
        </p:nvSpPr>
        <p:spPr>
          <a:xfrm>
            <a:off x="4101007" y="4600999"/>
            <a:ext cx="928193" cy="44533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effectLst/>
                <a:ea typeface="Calibri" charset="0"/>
                <a:cs typeface="Times New Roman" charset="0"/>
              </a:rPr>
              <a:t>commit</a:t>
            </a:r>
            <a:endParaRPr lang="en-US" sz="1100" b="1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Text Box 332"/>
          <p:cNvSpPr txBox="1"/>
          <p:nvPr/>
        </p:nvSpPr>
        <p:spPr>
          <a:xfrm>
            <a:off x="4275318" y="3856953"/>
            <a:ext cx="1052638" cy="33404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 charset="0"/>
                <a:cs typeface="Times New Roman" charset="0"/>
              </a:rPr>
              <a:t>clone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07879" y="4600999"/>
            <a:ext cx="79876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 Box 328"/>
          <p:cNvSpPr txBox="1"/>
          <p:nvPr/>
        </p:nvSpPr>
        <p:spPr>
          <a:xfrm>
            <a:off x="6019800" y="4624799"/>
            <a:ext cx="928193" cy="44533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smtClean="0">
                <a:effectLst/>
                <a:ea typeface="Calibri" charset="0"/>
                <a:cs typeface="Times New Roman" charset="0"/>
              </a:rPr>
              <a:t>push</a:t>
            </a:r>
            <a:endParaRPr lang="en-US" sz="1100" b="1" dirty="0"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an </a:t>
            </a:r>
            <a:r>
              <a:rPr lang="en-US" dirty="0" err="1" smtClean="0"/>
              <a:t>index.html</a:t>
            </a:r>
            <a:r>
              <a:rPr lang="en-US" dirty="0" smtClean="0"/>
              <a:t> page in your new-project directory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5949"/>
          <a:stretch/>
        </p:blipFill>
        <p:spPr>
          <a:xfrm>
            <a:off x="533400" y="2590800"/>
            <a:ext cx="8128000" cy="216376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1313" y="3657600"/>
            <a:ext cx="2438400" cy="838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https://encrypted-tbn2.gstatic.com/images?q=tbn:ANd9GcRl2O2sIKZE-PHKQGDf5hrGG-jbJXSMfdPNfCY-L-rutnz-IIx00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243357" cy="224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7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71600" y="1752600"/>
            <a:ext cx="6400800" cy="905896"/>
            <a:chOff x="0" y="324740"/>
            <a:chExt cx="5495580" cy="697521"/>
          </a:xfrm>
        </p:grpSpPr>
        <p:sp>
          <p:nvSpPr>
            <p:cNvPr id="6" name="Rectangle 5"/>
            <p:cNvSpPr/>
            <p:nvPr/>
          </p:nvSpPr>
          <p:spPr>
            <a:xfrm>
              <a:off x="0" y="324740"/>
              <a:ext cx="800735" cy="688975"/>
            </a:xfrm>
            <a:prstGeom prst="rect">
              <a:avLst/>
            </a:prstGeom>
            <a:ln w="76200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Working</a:t>
              </a:r>
              <a:br>
                <a:rPr lang="en-US" sz="1100" b="1" dirty="0" smtClean="0">
                  <a:effectLst/>
                  <a:ea typeface="Calibri" charset="0"/>
                  <a:cs typeface="Times New Roman" charset="0"/>
                </a:rPr>
              </a:b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Directory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86968" y="508927"/>
              <a:ext cx="800735" cy="513334"/>
            </a:xfrm>
            <a:prstGeom prst="rect">
              <a:avLst/>
            </a:prstGeom>
            <a:ln w="76200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Stage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3936" y="525437"/>
              <a:ext cx="911225" cy="488278"/>
            </a:xfrm>
            <a:prstGeom prst="rect">
              <a:avLst/>
            </a:prstGeom>
            <a:ln w="76200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ea typeface="Calibri" charset="0"/>
                  <a:cs typeface="Times New Roman" charset="0"/>
                </a:rPr>
                <a:t>Local Repository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0545" y="333286"/>
              <a:ext cx="915035" cy="688975"/>
            </a:xfrm>
            <a:prstGeom prst="rect">
              <a:avLst/>
            </a:prstGeom>
            <a:ln w="76200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effectLst/>
                  <a:ea typeface="Calibri" charset="0"/>
                  <a:cs typeface="Times New Roman" charset="0"/>
                </a:rPr>
                <a:t>Remote </a:t>
              </a: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Repository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a typeface="Calibri" charset="0"/>
                  <a:cs typeface="Times New Roman" charset="0"/>
                </a:rPr>
                <a:t>(GitHub)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03304" y="808784"/>
              <a:ext cx="6858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888336" y="803304"/>
              <a:ext cx="6858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800735" y="444245"/>
              <a:ext cx="3773039" cy="1097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4049333" y="2364926"/>
            <a:ext cx="79876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 Box 327"/>
          <p:cNvSpPr txBox="1"/>
          <p:nvPr/>
        </p:nvSpPr>
        <p:spPr>
          <a:xfrm>
            <a:off x="1771937" y="2381973"/>
            <a:ext cx="1726956" cy="7422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effectLst/>
                <a:ea typeface="Calibri" charset="0"/>
                <a:cs typeface="Times New Roman" charset="0"/>
              </a:rPr>
              <a:t>add</a:t>
            </a:r>
            <a:endParaRPr lang="en-US" sz="1100" b="1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Text Box 328"/>
          <p:cNvSpPr txBox="1"/>
          <p:nvPr/>
        </p:nvSpPr>
        <p:spPr>
          <a:xfrm>
            <a:off x="4101007" y="2391199"/>
            <a:ext cx="928193" cy="44533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effectLst/>
                <a:ea typeface="Calibri" charset="0"/>
                <a:cs typeface="Times New Roman" charset="0"/>
              </a:rPr>
              <a:t>commit</a:t>
            </a:r>
            <a:endParaRPr lang="en-US" sz="1100" b="1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Text Box 332"/>
          <p:cNvSpPr txBox="1"/>
          <p:nvPr/>
        </p:nvSpPr>
        <p:spPr>
          <a:xfrm>
            <a:off x="4275318" y="1647153"/>
            <a:ext cx="1052638" cy="33404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 charset="0"/>
                <a:cs typeface="Times New Roman" charset="0"/>
              </a:rPr>
              <a:t>clone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07879" y="2391199"/>
            <a:ext cx="79876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 Box 328"/>
          <p:cNvSpPr txBox="1"/>
          <p:nvPr/>
        </p:nvSpPr>
        <p:spPr>
          <a:xfrm>
            <a:off x="6019800" y="2414999"/>
            <a:ext cx="928193" cy="44533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smtClean="0">
                <a:effectLst/>
                <a:ea typeface="Calibri" charset="0"/>
                <a:cs typeface="Times New Roman" charset="0"/>
              </a:rPr>
              <a:t>push</a:t>
            </a:r>
            <a:endParaRPr lang="en-US" sz="1100" b="1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3511635"/>
            <a:ext cx="8229600" cy="25081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dirty="0" smtClean="0"/>
              <a:t>	</a:t>
            </a:r>
            <a:r>
              <a:rPr lang="en-US" sz="3300" b="1" dirty="0" err="1" smtClean="0"/>
              <a:t>git</a:t>
            </a:r>
            <a:r>
              <a:rPr lang="en-US" sz="3300" b="1" dirty="0" smtClean="0"/>
              <a:t> add </a:t>
            </a:r>
          </a:p>
          <a:p>
            <a:pPr marL="0" indent="0">
              <a:buNone/>
            </a:pPr>
            <a:r>
              <a:rPr lang="en-US" sz="3300" dirty="0" smtClean="0"/>
              <a:t>	adds files to a staging area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add &lt;filename&gt;</a:t>
            </a:r>
          </a:p>
          <a:p>
            <a:pPr marL="3894138" indent="-3881438">
              <a:buNone/>
              <a:tabLst>
                <a:tab pos="912813" algn="l"/>
                <a:tab pos="342423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add .</a:t>
            </a:r>
            <a:r>
              <a:rPr lang="en-US" dirty="0" smtClean="0"/>
              <a:t>	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adds everything in the current directory</a:t>
            </a:r>
            <a:endParaRPr lang="en-US" i="1" dirty="0" smtClean="0"/>
          </a:p>
        </p:txBody>
      </p:sp>
      <p:sp>
        <p:nvSpPr>
          <p:cNvPr id="4" name="Oval 3"/>
          <p:cNvSpPr/>
          <p:nvPr/>
        </p:nvSpPr>
        <p:spPr>
          <a:xfrm>
            <a:off x="1899236" y="1991810"/>
            <a:ext cx="1512428" cy="86852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index.html</a:t>
            </a:r>
            <a:r>
              <a:rPr lang="en-US" dirty="0" smtClean="0"/>
              <a:t> to your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status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743200"/>
            <a:ext cx="7391400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cd new-project</a:t>
            </a:r>
            <a:endParaRPr lang="en-US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ls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./  ../  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 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README.md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index.html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add </a:t>
            </a:r>
            <a:r>
              <a:rPr lang="en-US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index.html</a:t>
            </a:r>
            <a:endParaRPr lang="en-US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status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On branch master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Changes to be committed: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  (use 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reset HEAD &lt;file&gt;..."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unstage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new file:  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index.html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5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71600" y="1752600"/>
            <a:ext cx="6400800" cy="905896"/>
            <a:chOff x="0" y="324740"/>
            <a:chExt cx="5495580" cy="697521"/>
          </a:xfrm>
        </p:grpSpPr>
        <p:sp>
          <p:nvSpPr>
            <p:cNvPr id="6" name="Rectangle 5"/>
            <p:cNvSpPr/>
            <p:nvPr/>
          </p:nvSpPr>
          <p:spPr>
            <a:xfrm>
              <a:off x="0" y="324740"/>
              <a:ext cx="800735" cy="688975"/>
            </a:xfrm>
            <a:prstGeom prst="rect">
              <a:avLst/>
            </a:prstGeom>
            <a:ln w="76200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Working</a:t>
              </a:r>
              <a:br>
                <a:rPr lang="en-US" sz="1100" b="1" dirty="0" smtClean="0">
                  <a:effectLst/>
                  <a:ea typeface="Calibri" charset="0"/>
                  <a:cs typeface="Times New Roman" charset="0"/>
                </a:rPr>
              </a:b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Directory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86968" y="508927"/>
              <a:ext cx="800735" cy="513334"/>
            </a:xfrm>
            <a:prstGeom prst="rect">
              <a:avLst/>
            </a:prstGeom>
            <a:ln w="76200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Stage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3936" y="525437"/>
              <a:ext cx="911225" cy="488278"/>
            </a:xfrm>
            <a:prstGeom prst="rect">
              <a:avLst/>
            </a:prstGeom>
            <a:ln w="76200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ea typeface="Calibri" charset="0"/>
                  <a:cs typeface="Times New Roman" charset="0"/>
                </a:rPr>
                <a:t>Local Repository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0545" y="333286"/>
              <a:ext cx="915035" cy="688975"/>
            </a:xfrm>
            <a:prstGeom prst="rect">
              <a:avLst/>
            </a:prstGeom>
            <a:ln w="76200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effectLst/>
                  <a:ea typeface="Calibri" charset="0"/>
                  <a:cs typeface="Times New Roman" charset="0"/>
                </a:rPr>
                <a:t>Remote </a:t>
              </a: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Repository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a typeface="Calibri" charset="0"/>
                  <a:cs typeface="Times New Roman" charset="0"/>
                </a:rPr>
                <a:t>(GitHub)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03304" y="808784"/>
              <a:ext cx="6858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888336" y="803304"/>
              <a:ext cx="6858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800735" y="444245"/>
              <a:ext cx="3773039" cy="1097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4049333" y="2364926"/>
            <a:ext cx="79876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 Box 327"/>
          <p:cNvSpPr txBox="1"/>
          <p:nvPr/>
        </p:nvSpPr>
        <p:spPr>
          <a:xfrm>
            <a:off x="1771937" y="2381973"/>
            <a:ext cx="1726956" cy="7422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effectLst/>
                <a:ea typeface="Calibri" charset="0"/>
                <a:cs typeface="Times New Roman" charset="0"/>
              </a:rPr>
              <a:t>add</a:t>
            </a:r>
            <a:endParaRPr lang="en-US" sz="1100" b="1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Text Box 328"/>
          <p:cNvSpPr txBox="1"/>
          <p:nvPr/>
        </p:nvSpPr>
        <p:spPr>
          <a:xfrm>
            <a:off x="4101007" y="2391199"/>
            <a:ext cx="928193" cy="44533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effectLst/>
                <a:ea typeface="Calibri" charset="0"/>
                <a:cs typeface="Times New Roman" charset="0"/>
              </a:rPr>
              <a:t>commit</a:t>
            </a:r>
            <a:endParaRPr lang="en-US" sz="1100" b="1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Text Box 332"/>
          <p:cNvSpPr txBox="1"/>
          <p:nvPr/>
        </p:nvSpPr>
        <p:spPr>
          <a:xfrm>
            <a:off x="4275318" y="1647153"/>
            <a:ext cx="1052638" cy="33404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 charset="0"/>
                <a:cs typeface="Times New Roman" charset="0"/>
              </a:rPr>
              <a:t>clone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07879" y="2391199"/>
            <a:ext cx="79876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 Box 328"/>
          <p:cNvSpPr txBox="1"/>
          <p:nvPr/>
        </p:nvSpPr>
        <p:spPr>
          <a:xfrm>
            <a:off x="6019800" y="2414999"/>
            <a:ext cx="928193" cy="44533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smtClean="0">
                <a:effectLst/>
                <a:ea typeface="Calibri" charset="0"/>
                <a:cs typeface="Times New Roman" charset="0"/>
              </a:rPr>
              <a:t>push</a:t>
            </a:r>
            <a:endParaRPr lang="en-US" sz="1100" b="1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14400" y="3511635"/>
            <a:ext cx="7772400" cy="1865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commit –m "message"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commits </a:t>
            </a:r>
            <a:r>
              <a:rPr lang="en-US" dirty="0"/>
              <a:t>the changes to the local repository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600791" y="1991810"/>
            <a:ext cx="1512428" cy="86852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version control system</a:t>
            </a:r>
          </a:p>
          <a:p>
            <a:pPr lvl="1"/>
            <a:r>
              <a:rPr lang="en-US" dirty="0" smtClean="0"/>
              <a:t>Also called a source control management (SCM) tool</a:t>
            </a:r>
          </a:p>
          <a:p>
            <a:r>
              <a:rPr lang="en-US" dirty="0" smtClean="0"/>
              <a:t>Allows you to keep versions of your work so you can always revert to a previous version</a:t>
            </a:r>
          </a:p>
          <a:p>
            <a:r>
              <a:rPr lang="en-US" dirty="0" smtClean="0"/>
              <a:t>Can be used individually or in teams</a:t>
            </a:r>
          </a:p>
          <a:p>
            <a:r>
              <a:rPr lang="en-US" dirty="0" smtClean="0"/>
              <a:t>Free and open source</a:t>
            </a:r>
          </a:p>
          <a:p>
            <a:r>
              <a:rPr lang="en-US" dirty="0"/>
              <a:t>Learn more: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git-scm.com/video/what-is-git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</a:t>
            </a:r>
            <a:r>
              <a:rPr lang="en-US" dirty="0" smtClean="0"/>
              <a:t>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at your GitHub repo online</a:t>
            </a:r>
          </a:p>
          <a:p>
            <a:pPr marL="914400" lvl="1" indent="-514350"/>
            <a:r>
              <a:rPr lang="en-US" dirty="0" smtClean="0"/>
              <a:t>Is the file there?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663077"/>
            <a:ext cx="777240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commit -m "first commit"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[master f1d4c7a] first commit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1 file changed, 1 insertion(+)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create mode 100644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index.html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status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On branch master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Your branch is ahead of 'origin/master' by 1 commit.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nothing to commit (working directory clean)</a:t>
            </a:r>
          </a:p>
        </p:txBody>
      </p:sp>
    </p:spTree>
    <p:extLst>
      <p:ext uri="{BB962C8B-B14F-4D97-AF65-F5344CB8AC3E}">
        <p14:creationId xmlns:p14="http://schemas.microsoft.com/office/powerpoint/2010/main" val="153920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71600" y="943647"/>
            <a:ext cx="6400800" cy="905896"/>
            <a:chOff x="0" y="324740"/>
            <a:chExt cx="5495580" cy="697521"/>
          </a:xfrm>
        </p:grpSpPr>
        <p:sp>
          <p:nvSpPr>
            <p:cNvPr id="6" name="Rectangle 5"/>
            <p:cNvSpPr/>
            <p:nvPr/>
          </p:nvSpPr>
          <p:spPr>
            <a:xfrm>
              <a:off x="0" y="324740"/>
              <a:ext cx="800735" cy="688975"/>
            </a:xfrm>
            <a:prstGeom prst="rect">
              <a:avLst/>
            </a:prstGeom>
            <a:ln w="76200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Working</a:t>
              </a:r>
              <a:br>
                <a:rPr lang="en-US" sz="1100" b="1" dirty="0" smtClean="0">
                  <a:effectLst/>
                  <a:ea typeface="Calibri" charset="0"/>
                  <a:cs typeface="Times New Roman" charset="0"/>
                </a:rPr>
              </a:b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Directory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86968" y="508927"/>
              <a:ext cx="800735" cy="513334"/>
            </a:xfrm>
            <a:prstGeom prst="rect">
              <a:avLst/>
            </a:prstGeom>
            <a:ln w="76200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Stage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3936" y="525437"/>
              <a:ext cx="911225" cy="488278"/>
            </a:xfrm>
            <a:prstGeom prst="rect">
              <a:avLst/>
            </a:prstGeom>
            <a:ln w="76200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ea typeface="Calibri" charset="0"/>
                  <a:cs typeface="Times New Roman" charset="0"/>
                </a:rPr>
                <a:t>Local Repository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0545" y="333286"/>
              <a:ext cx="915035" cy="688975"/>
            </a:xfrm>
            <a:prstGeom prst="rect">
              <a:avLst/>
            </a:prstGeom>
            <a:ln w="76200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effectLst/>
                  <a:ea typeface="Calibri" charset="0"/>
                  <a:cs typeface="Times New Roman" charset="0"/>
                </a:rPr>
                <a:t>Remote </a:t>
              </a: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Repository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a typeface="Calibri" charset="0"/>
                  <a:cs typeface="Times New Roman" charset="0"/>
                </a:rPr>
                <a:t>(GitHub)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03304" y="808784"/>
              <a:ext cx="6858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888336" y="803304"/>
              <a:ext cx="6858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800735" y="444245"/>
              <a:ext cx="3773039" cy="1097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4049333" y="1555973"/>
            <a:ext cx="79876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 Box 327"/>
          <p:cNvSpPr txBox="1"/>
          <p:nvPr/>
        </p:nvSpPr>
        <p:spPr>
          <a:xfrm>
            <a:off x="1771937" y="1573020"/>
            <a:ext cx="1726956" cy="7422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effectLst/>
                <a:ea typeface="Calibri" charset="0"/>
                <a:cs typeface="Times New Roman" charset="0"/>
              </a:rPr>
              <a:t>add</a:t>
            </a:r>
            <a:endParaRPr lang="en-US" sz="1100" b="1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Text Box 328"/>
          <p:cNvSpPr txBox="1"/>
          <p:nvPr/>
        </p:nvSpPr>
        <p:spPr>
          <a:xfrm>
            <a:off x="4101007" y="1582246"/>
            <a:ext cx="928193" cy="44533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effectLst/>
                <a:ea typeface="Calibri" charset="0"/>
                <a:cs typeface="Times New Roman" charset="0"/>
              </a:rPr>
              <a:t>commit</a:t>
            </a:r>
            <a:endParaRPr lang="en-US" sz="1100" b="1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Text Box 332"/>
          <p:cNvSpPr txBox="1"/>
          <p:nvPr/>
        </p:nvSpPr>
        <p:spPr>
          <a:xfrm>
            <a:off x="4275318" y="838200"/>
            <a:ext cx="1052638" cy="33404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 charset="0"/>
                <a:cs typeface="Times New Roman" charset="0"/>
              </a:rPr>
              <a:t>clone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07879" y="1582246"/>
            <a:ext cx="79876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 Box 328"/>
          <p:cNvSpPr txBox="1"/>
          <p:nvPr/>
        </p:nvSpPr>
        <p:spPr>
          <a:xfrm>
            <a:off x="6019800" y="1606046"/>
            <a:ext cx="928193" cy="44533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smtClean="0">
                <a:effectLst/>
                <a:ea typeface="Calibri" charset="0"/>
                <a:cs typeface="Times New Roman" charset="0"/>
              </a:rPr>
              <a:t>push</a:t>
            </a:r>
            <a:endParaRPr lang="en-US" sz="1100" b="1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14400" y="2702682"/>
            <a:ext cx="7772400" cy="1865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push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sends </a:t>
            </a:r>
            <a:r>
              <a:rPr lang="en-US" dirty="0" smtClean="0"/>
              <a:t>the </a:t>
            </a:r>
            <a:r>
              <a:rPr lang="en-US" dirty="0"/>
              <a:t>changes to the </a:t>
            </a:r>
            <a:r>
              <a:rPr lang="en-US" dirty="0" smtClean="0"/>
              <a:t>remote repository, i.e. </a:t>
            </a:r>
            <a:r>
              <a:rPr lang="en-US" dirty="0" smtClean="0"/>
              <a:t>GitHub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5445812" y="1182857"/>
            <a:ext cx="1512428" cy="86852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5793" y="5190405"/>
            <a:ext cx="2212465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latin typeface="Courier" charset="0"/>
              </a:rPr>
              <a:t># </a:t>
            </a:r>
            <a:r>
              <a:rPr lang="en-US" sz="2400" b="1" dirty="0" err="1">
                <a:latin typeface="Courier" charset="0"/>
              </a:rPr>
              <a:t>git</a:t>
            </a:r>
            <a:r>
              <a:rPr lang="en-US" sz="2400" b="1" dirty="0">
                <a:latin typeface="Courier" charset="0"/>
              </a:rPr>
              <a:t> </a:t>
            </a:r>
            <a:r>
              <a:rPr lang="en-US" sz="2400" b="1" dirty="0" smtClean="0">
                <a:latin typeface="Courier" charset="0"/>
              </a:rPr>
              <a:t>push </a:t>
            </a:r>
            <a:endParaRPr lang="en-US" sz="2400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the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at your GitHub repo online</a:t>
            </a:r>
          </a:p>
          <a:p>
            <a:pPr marL="914400" lvl="1" indent="-514350"/>
            <a:r>
              <a:rPr lang="en-US" dirty="0"/>
              <a:t>Is the file there?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6300" y="3657600"/>
            <a:ext cx="739140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push</a:t>
            </a:r>
            <a:endParaRPr lang="en-US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Username for 'https://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tostrander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Password for 'https://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tostrander@github.com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': 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To https://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tostrander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test.git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  48fe638..9af3e8c  master -&gt; master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status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On branch master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nothing to commit (working directory clean)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7294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editor, add an &lt;h2&gt; to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Add</a:t>
            </a:r>
            <a:r>
              <a:rPr lang="en-US" dirty="0" smtClean="0"/>
              <a:t> to the Staging area </a:t>
            </a:r>
          </a:p>
          <a:p>
            <a:pPr marL="914400" lvl="1" indent="-514350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index.html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Commit</a:t>
            </a:r>
            <a:r>
              <a:rPr lang="en-US" dirty="0" smtClean="0"/>
              <a:t> the changes</a:t>
            </a:r>
          </a:p>
          <a:p>
            <a:pPr marL="914400" lvl="1" indent="-514350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commit –m 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subheader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added"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Push</a:t>
            </a:r>
            <a:r>
              <a:rPr lang="en-US" dirty="0" smtClean="0"/>
              <a:t> to master</a:t>
            </a:r>
          </a:p>
          <a:p>
            <a:pPr marL="914400" lvl="1" indent="-514350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status</a:t>
            </a:r>
            <a:endParaRPr lang="en-US" dirty="0" smtClean="0"/>
          </a:p>
        </p:txBody>
      </p:sp>
      <p:pic>
        <p:nvPicPr>
          <p:cNvPr id="5" name="Picture 4" descr="https://encrypted-tbn3.gstatic.com/images?q=tbn:ANd9GcROc3Bwqy9HKcQuMok7w2PLwIHzItoMeKEB4n-5AsGidm03Yvdkn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799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9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9600" y="380493"/>
            <a:ext cx="7924800" cy="60016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600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add </a:t>
            </a:r>
            <a:r>
              <a:rPr lang="en-US" sz="1600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index.html</a:t>
            </a:r>
            <a:endParaRPr lang="en-US" sz="1600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600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status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 On branch master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 Changes to be committed: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   (use "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reset HEAD &lt;file&gt;..." to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unstage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 modified:  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index.html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600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commit -m "added subtitle"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[master a75e89b] added subtitle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1 file changed, 2 insertions(+), 1 deletion(-)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600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status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 On branch master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 Your branch is ahead of 'origin/master' by 1 commit.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nothing to commit (working directory clean)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600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push</a:t>
            </a:r>
            <a:endParaRPr lang="en-US" sz="1600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Username for 'https://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':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tostrander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Password for 'https://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tostrander@github.com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': 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To https://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tostrander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test.git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  9af3e8c..a75e89b  master -&gt; master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600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status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 On branch master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nothing to commit (working directory clean)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1828800"/>
            <a:ext cx="13981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modified file</a:t>
            </a:r>
            <a:endParaRPr lang="en-US" b="1" dirty="0">
              <a:solidFill>
                <a:srgbClr val="92D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35001" y="2013466"/>
            <a:ext cx="508399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934200" y="265939"/>
            <a:ext cx="1981200" cy="83870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34200" y="2265607"/>
            <a:ext cx="1981200" cy="83870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Commit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34200" y="4190493"/>
            <a:ext cx="1981200" cy="83870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6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your Commit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92" y="1645872"/>
            <a:ext cx="8229600" cy="3306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log </a:t>
            </a:r>
            <a:r>
              <a:rPr lang="en-US" dirty="0" smtClean="0"/>
              <a:t>displays your log history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587" y="2329757"/>
            <a:ext cx="7983415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log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commit 3f8dd37fefc25e32ba748d766100ecd3da631670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Author: Tina Ostrander &lt;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tostrander@greenriver.edu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de-DE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Date:   </a:t>
            </a:r>
            <a:r>
              <a:rPr lang="de-DE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Wed</a:t>
            </a:r>
            <a:r>
              <a:rPr lang="de-DE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Mar 9 08:23:26 2016 -0800</a:t>
            </a:r>
          </a:p>
          <a:p>
            <a:endParaRPr lang="de-DE" sz="20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Creating</a:t>
            </a:r>
            <a:r>
              <a:rPr lang="de-DE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de-DE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project</a:t>
            </a:r>
            <a:endParaRPr lang="en-US" sz="20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8" name="Picture 4" descr="https://github.global.ssl.fastly.net/images/modules/dashboard/bootcamp/octocat_repo.png?55df7a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92" y="3940655"/>
            <a:ext cx="3729796" cy="276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62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3200"/>
            <a:ext cx="9144000" cy="1143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 Summary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1447800"/>
            <a:ext cx="4191000" cy="42165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2pPr marL="800100" lvl="1" indent="-342900">
              <a:buFont typeface="Arial" panose="020B0604020202020204" pitchFamily="34" charset="0"/>
              <a:buChar char="•"/>
              <a:defRPr sz="2400"/>
            </a:lvl2pPr>
            <a:lvl3pPr marL="1257300" lvl="2" indent="-342900">
              <a:buFont typeface="Arial" panose="020B0604020202020204" pitchFamily="34" charset="0"/>
              <a:buChar char="•"/>
              <a:defRPr sz="2000"/>
            </a:lvl3pPr>
          </a:lstStyle>
          <a:p>
            <a:pPr lvl="1"/>
            <a:r>
              <a:rPr lang="en-US" dirty="0"/>
              <a:t>Check status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/>
              <a:t>Add a remote location to upload files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i="1" dirty="0" err="1"/>
              <a:t>url</a:t>
            </a:r>
            <a:endParaRPr lang="en-US" i="1" dirty="0"/>
          </a:p>
          <a:p>
            <a:pPr lvl="1"/>
            <a:r>
              <a:rPr lang="en-US" dirty="0"/>
              <a:t>Push changes from local to remote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  <a:endParaRPr lang="en-US" dirty="0" smtClean="0"/>
          </a:p>
          <a:p>
            <a:pPr lvl="1"/>
            <a:r>
              <a:rPr lang="en-US" dirty="0" smtClean="0"/>
              <a:t>Pull changes from remote to local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</a:t>
            </a:r>
            <a:r>
              <a:rPr lang="en-US" i="1" dirty="0" err="1" smtClean="0"/>
              <a:t>url</a:t>
            </a:r>
            <a:endParaRPr lang="en-US" i="1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Initialize a project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r>
              <a:rPr lang="en-US" sz="2000" dirty="0"/>
              <a:t> </a:t>
            </a:r>
            <a:r>
              <a:rPr lang="en-US" sz="2000" i="1" dirty="0" err="1"/>
              <a:t>projectName</a:t>
            </a:r>
            <a:endParaRPr lang="en-US" sz="2000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r>
              <a:rPr lang="en-US" sz="2000" dirty="0"/>
              <a:t> 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a file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add </a:t>
            </a:r>
            <a:r>
              <a:rPr lang="en-US" sz="2000" i="1" dirty="0" err="1"/>
              <a:t>fileName</a:t>
            </a:r>
            <a:endParaRPr lang="en-US" sz="2000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add 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Commit changes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commit -m "</a:t>
            </a:r>
            <a:r>
              <a:rPr lang="en-US" sz="2000" i="1" dirty="0"/>
              <a:t>remark</a:t>
            </a:r>
            <a:r>
              <a:rPr lang="en-US" sz="2000" dirty="0"/>
              <a:t>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View the log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smtClean="0"/>
              <a:t>log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Get a "clean" copy from GitHub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git</a:t>
            </a:r>
            <a:r>
              <a:rPr lang="en-US" sz="2000" dirty="0" smtClean="0"/>
              <a:t> checkout </a:t>
            </a:r>
            <a:r>
              <a:rPr lang="uk-UA" sz="2000" dirty="0" smtClean="0"/>
              <a:t>--</a:t>
            </a:r>
            <a:r>
              <a:rPr lang="en-US" sz="2000" dirty="0" smtClean="0"/>
              <a:t> filename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git</a:t>
            </a:r>
            <a:r>
              <a:rPr lang="en-US" sz="2000" dirty="0" smtClean="0"/>
              <a:t> checkout --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79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Isn't Just for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commit </a:t>
            </a:r>
            <a:r>
              <a:rPr lang="en-US" i="1" dirty="0" smtClean="0"/>
              <a:t>anything </a:t>
            </a:r>
            <a:r>
              <a:rPr lang="en-US" dirty="0" smtClean="0"/>
              <a:t>to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Pictures</a:t>
            </a:r>
          </a:p>
          <a:p>
            <a:pPr lvl="1"/>
            <a:r>
              <a:rPr lang="en-US" dirty="0" smtClean="0"/>
              <a:t>Word docs</a:t>
            </a:r>
          </a:p>
          <a:p>
            <a:pPr lvl="1"/>
            <a:r>
              <a:rPr lang="en-US" dirty="0" smtClean="0"/>
              <a:t>PowerPoint presentations</a:t>
            </a:r>
          </a:p>
          <a:p>
            <a:pPr lvl="1"/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Music</a:t>
            </a:r>
          </a:p>
          <a:p>
            <a:pPr lvl="1"/>
            <a:r>
              <a:rPr lang="en-US" dirty="0" smtClean="0"/>
              <a:t>etc.</a:t>
            </a:r>
          </a:p>
        </p:txBody>
      </p:sp>
      <p:pic>
        <p:nvPicPr>
          <p:cNvPr id="27650" name="Picture 2" descr="https://encrypted-tbn2.gstatic.com/images?q=tbn:ANd9GcQbu9uB_ehuVbMgvsFYKRWvwqB1WziWqcK0PYloP1144Ettd14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3505201"/>
            <a:ext cx="2592387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4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00200"/>
            <a:ext cx="5638800" cy="4525963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GitGuys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Git</a:t>
            </a:r>
            <a:r>
              <a:rPr lang="en-US" dirty="0" smtClean="0">
                <a:hlinkClick r:id="rId3"/>
              </a:rPr>
              <a:t> Documentation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Git</a:t>
            </a:r>
            <a:r>
              <a:rPr lang="en-US" dirty="0" smtClean="0">
                <a:hlinkClick r:id="rId4"/>
              </a:rPr>
              <a:t> Cheat Sheet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8674" name="Picture 2" descr="https://encrypted-tbn2.gstatic.com/images?q=tbn:ANd9GcRJRPD3Ieg65mjhvpEtqz8P4kUVce3sQuk4xFSuDjxlWf37QQBLQ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16363"/>
            <a:ext cx="220979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9144000" cy="11430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Create a GitHub Account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3910561"/>
            <a:ext cx="6400800" cy="905896"/>
            <a:chOff x="0" y="324740"/>
            <a:chExt cx="5495580" cy="697521"/>
          </a:xfrm>
        </p:grpSpPr>
        <p:sp>
          <p:nvSpPr>
            <p:cNvPr id="6" name="Rectangle 5"/>
            <p:cNvSpPr/>
            <p:nvPr/>
          </p:nvSpPr>
          <p:spPr>
            <a:xfrm>
              <a:off x="0" y="324740"/>
              <a:ext cx="800735" cy="68897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Working</a:t>
              </a:r>
              <a:br>
                <a:rPr lang="en-US" sz="1100" b="1" dirty="0" smtClean="0">
                  <a:effectLst/>
                  <a:ea typeface="Calibri" charset="0"/>
                  <a:cs typeface="Times New Roman" charset="0"/>
                </a:rPr>
              </a:b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Directory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86968" y="508927"/>
              <a:ext cx="800735" cy="5133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Stage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3936" y="525437"/>
              <a:ext cx="911225" cy="48827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ea typeface="Calibri" charset="0"/>
                  <a:cs typeface="Times New Roman" charset="0"/>
                </a:rPr>
                <a:t>Local Repository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0545" y="333286"/>
              <a:ext cx="915035" cy="6889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effectLst/>
                  <a:ea typeface="Calibri" charset="0"/>
                  <a:cs typeface="Times New Roman" charset="0"/>
                </a:rPr>
                <a:t>Remote </a:t>
              </a: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Repository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a typeface="Calibri" charset="0"/>
                  <a:cs typeface="Times New Roman" charset="0"/>
                </a:rPr>
                <a:t>(GitHub)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03304" y="808784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290272" y="817330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888336" y="803304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800735" y="444245"/>
              <a:ext cx="3773039" cy="10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Down Arrow 17"/>
          <p:cNvSpPr/>
          <p:nvPr/>
        </p:nvSpPr>
        <p:spPr>
          <a:xfrm>
            <a:off x="7049021" y="3211499"/>
            <a:ext cx="381000" cy="71016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GitHub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GitHub </a:t>
            </a:r>
            <a:r>
              <a:rPr lang="en-US" dirty="0" smtClean="0"/>
              <a:t>is the Web "hub" for sharing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pPr marL="0" indent="0">
              <a:buNone/>
            </a:pPr>
            <a:r>
              <a:rPr lang="en-US" dirty="0" smtClean="0"/>
              <a:t>You can use </a:t>
            </a:r>
            <a:r>
              <a:rPr lang="en-US" dirty="0" err="1" smtClean="0"/>
              <a:t>Git</a:t>
            </a:r>
            <a:r>
              <a:rPr lang="en-US" dirty="0" smtClean="0"/>
              <a:t> without 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12907"/>
            <a:ext cx="6381934" cy="334509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019844">
            <a:off x="4219350" y="5973137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With a free account, all repos are public.</a:t>
            </a:r>
          </a:p>
          <a:p>
            <a:r>
              <a:rPr lang="en-US" sz="2400" dirty="0" smtClean="0"/>
              <a:t>As a student, you can also get a free private repo.</a:t>
            </a:r>
            <a:endParaRPr lang="en-US" sz="2400" dirty="0"/>
          </a:p>
        </p:txBody>
      </p:sp>
      <p:pic>
        <p:nvPicPr>
          <p:cNvPr id="9221" name="Picture 5" descr="https://encrypted-tbn3.gstatic.com/images?q=tbn:ANd9GcRlp1RvAef6lbC2QZV3I0eoKXyVmfxYMylWUEvwuisAU-vLjt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69" y="4114800"/>
            <a:ext cx="203486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1673410"/>
            <a:ext cx="4648200" cy="3965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ight Arrow 6"/>
          <p:cNvSpPr/>
          <p:nvPr/>
        </p:nvSpPr>
        <p:spPr>
          <a:xfrm rot="19019844">
            <a:off x="2815021" y="5473076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Repository on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86800" cy="379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7400" y="4114800"/>
            <a:ext cx="3048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211524"/>
            <a:ext cx="6962775" cy="5646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0462"/>
            <a:ext cx="8229600" cy="1143000"/>
          </a:xfrm>
        </p:spPr>
        <p:txBody>
          <a:bodyPr/>
          <a:lstStyle/>
          <a:p>
            <a:r>
              <a:rPr lang="en-US" dirty="0" smtClean="0"/>
              <a:t>Create a Repository on GitHub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171700"/>
            <a:ext cx="2752725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7237" y="3065131"/>
            <a:ext cx="2752725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28600" y="5152065"/>
            <a:ext cx="6096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42887" y="6405527"/>
            <a:ext cx="6096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91440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Set Up Your Local Repository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3910561"/>
            <a:ext cx="6400800" cy="905896"/>
            <a:chOff x="0" y="324740"/>
            <a:chExt cx="5495580" cy="697521"/>
          </a:xfrm>
        </p:grpSpPr>
        <p:sp>
          <p:nvSpPr>
            <p:cNvPr id="6" name="Rectangle 5"/>
            <p:cNvSpPr/>
            <p:nvPr/>
          </p:nvSpPr>
          <p:spPr>
            <a:xfrm>
              <a:off x="0" y="324740"/>
              <a:ext cx="800735" cy="68897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Working</a:t>
              </a:r>
              <a:br>
                <a:rPr lang="en-US" sz="1100" b="1" dirty="0" smtClean="0">
                  <a:effectLst/>
                  <a:ea typeface="Calibri" charset="0"/>
                  <a:cs typeface="Times New Roman" charset="0"/>
                </a:rPr>
              </a:b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Directory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86968" y="508927"/>
              <a:ext cx="800735" cy="5133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Stage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3936" y="525437"/>
              <a:ext cx="911225" cy="48827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ea typeface="Calibri" charset="0"/>
                  <a:cs typeface="Times New Roman" charset="0"/>
                </a:rPr>
                <a:t>Local Repository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0545" y="333286"/>
              <a:ext cx="915035" cy="6889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effectLst/>
                  <a:ea typeface="Calibri" charset="0"/>
                  <a:cs typeface="Times New Roman" charset="0"/>
                </a:rPr>
                <a:t>Remote </a:t>
              </a:r>
              <a:r>
                <a:rPr lang="en-US" sz="1100" b="1" dirty="0" smtClean="0">
                  <a:effectLst/>
                  <a:ea typeface="Calibri" charset="0"/>
                  <a:cs typeface="Times New Roman" charset="0"/>
                </a:rPr>
                <a:t>Repository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ea typeface="Calibri" charset="0"/>
                  <a:cs typeface="Times New Roman" charset="0"/>
                </a:rPr>
                <a:t>(GitHub)</a:t>
              </a:r>
              <a:endParaRPr lang="en-US" sz="1100" b="1" dirty="0">
                <a:effectLst/>
                <a:ea typeface="Calibri" charset="0"/>
                <a:cs typeface="Times New Roman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03304" y="808784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290272" y="817330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888336" y="803304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800735" y="444245"/>
              <a:ext cx="3773039" cy="10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Down Arrow 17"/>
          <p:cNvSpPr/>
          <p:nvPr/>
        </p:nvSpPr>
        <p:spPr>
          <a:xfrm>
            <a:off x="5180885" y="3228116"/>
            <a:ext cx="381000" cy="9216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Each commit is associated with a</a:t>
            </a:r>
            <a:br>
              <a:rPr lang="en-US" dirty="0" smtClean="0"/>
            </a:br>
            <a:r>
              <a:rPr lang="en-US" dirty="0" smtClean="0"/>
              <a:t>username and email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 smtClean="0"/>
              <a:t> </a:t>
            </a:r>
            <a:r>
              <a:rPr lang="en-US" dirty="0" smtClean="0"/>
              <a:t>is used to set the values</a:t>
            </a:r>
          </a:p>
          <a:p>
            <a:r>
              <a:rPr lang="en-US" dirty="0" smtClean="0"/>
              <a:t>SSH into </a:t>
            </a:r>
            <a:r>
              <a:rPr lang="en-US" dirty="0" err="1" smtClean="0"/>
              <a:t>greenriverdev</a:t>
            </a:r>
            <a:endParaRPr lang="en-US" dirty="0" smtClean="0"/>
          </a:p>
          <a:p>
            <a:pPr lvl="1"/>
            <a:r>
              <a:rPr lang="en-US" sz="2300" dirty="0" err="1"/>
              <a:t>ssh</a:t>
            </a:r>
            <a:r>
              <a:rPr lang="en-US" sz="2300" dirty="0"/>
              <a:t> </a:t>
            </a:r>
            <a:r>
              <a:rPr lang="en-US" sz="2300" i="1" dirty="0" err="1" smtClean="0">
                <a:solidFill>
                  <a:srgbClr val="0070C0"/>
                </a:solidFill>
              </a:rPr>
              <a:t>username</a:t>
            </a:r>
            <a:r>
              <a:rPr lang="en-US" sz="2300" dirty="0" err="1" smtClean="0"/>
              <a:t>@</a:t>
            </a:r>
            <a:r>
              <a:rPr lang="en-US" sz="2300" i="1" dirty="0" err="1" smtClean="0">
                <a:solidFill>
                  <a:srgbClr val="0070C0"/>
                </a:solidFill>
              </a:rPr>
              <a:t>domainname</a:t>
            </a:r>
            <a:r>
              <a:rPr lang="en-US" sz="2300" dirty="0" err="1" smtClean="0"/>
              <a:t>.greenriverdev.com</a:t>
            </a:r>
            <a:r>
              <a:rPr lang="en-US" sz="2300" dirty="0" smtClean="0"/>
              <a:t> </a:t>
            </a:r>
            <a:r>
              <a:rPr lang="en-US" sz="2300" dirty="0"/>
              <a:t>-p </a:t>
            </a:r>
            <a:r>
              <a:rPr lang="en-US" sz="2300" dirty="0" smtClean="0"/>
              <a:t>18765</a:t>
            </a:r>
          </a:p>
          <a:p>
            <a:r>
              <a:rPr lang="en-US" dirty="0" smtClean="0"/>
              <a:t>Configure your username and email</a:t>
            </a:r>
          </a:p>
          <a:p>
            <a:pPr lvl="1"/>
            <a:r>
              <a:rPr lang="en-US" dirty="0" smtClean="0"/>
              <a:t>This is used in tracking your </a:t>
            </a:r>
            <a:r>
              <a:rPr lang="en-US" i="1" dirty="0" smtClean="0"/>
              <a:t>commits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600" y="5537537"/>
            <a:ext cx="822960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user.name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"John Doe"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user.email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johndoe@example.com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160463"/>
            <a:ext cx="3052762" cy="25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6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7240</TotalTime>
  <Words>740</Words>
  <Application>Microsoft Macintosh PowerPoint</Application>
  <PresentationFormat>On-screen Show (4:3)</PresentationFormat>
  <Paragraphs>246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Courier</vt:lpstr>
      <vt:lpstr>Courier New</vt:lpstr>
      <vt:lpstr>Lucida Console</vt:lpstr>
      <vt:lpstr>Times New Roman</vt:lpstr>
      <vt:lpstr>Wingdings</vt:lpstr>
      <vt:lpstr>Arial</vt:lpstr>
      <vt:lpstr>Office Theme</vt:lpstr>
      <vt:lpstr>Getting Started with GIT</vt:lpstr>
      <vt:lpstr>What is Git?</vt:lpstr>
      <vt:lpstr>Create a GitHub Account</vt:lpstr>
      <vt:lpstr>Create a GitHub Account</vt:lpstr>
      <vt:lpstr>Pick a Plan</vt:lpstr>
      <vt:lpstr>Create a Repository on GitHub</vt:lpstr>
      <vt:lpstr>Create a Repository on GitHub</vt:lpstr>
      <vt:lpstr>Set Up Your Local Repository</vt:lpstr>
      <vt:lpstr>Configure Git</vt:lpstr>
      <vt:lpstr>Create a New Project</vt:lpstr>
      <vt:lpstr>1. Get the URL of your GitHub Repo</vt:lpstr>
      <vt:lpstr>2. Clone your GitHub Repo</vt:lpstr>
      <vt:lpstr>2. Clone your GitHub Repo</vt:lpstr>
      <vt:lpstr>3. Check your Status</vt:lpstr>
      <vt:lpstr>Making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It</vt:lpstr>
      <vt:lpstr>PowerPoint Presentation</vt:lpstr>
      <vt:lpstr>View your Commit Logs</vt:lpstr>
      <vt:lpstr>In Summary…</vt:lpstr>
      <vt:lpstr>Important Git Commands</vt:lpstr>
      <vt:lpstr>Git Isn't Just for Code</vt:lpstr>
      <vt:lpstr>Learn More</vt:lpstr>
    </vt:vector>
  </TitlesOfParts>
  <Company>Highline Community College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GIT</dc:title>
  <dc:creator>Ostrander, Tina</dc:creator>
  <cp:lastModifiedBy>Tina Ostrander</cp:lastModifiedBy>
  <cp:revision>109</cp:revision>
  <cp:lastPrinted>2017-04-03T18:12:14Z</cp:lastPrinted>
  <dcterms:created xsi:type="dcterms:W3CDTF">2014-02-06T17:36:31Z</dcterms:created>
  <dcterms:modified xsi:type="dcterms:W3CDTF">2018-01-17T17:03:56Z</dcterms:modified>
</cp:coreProperties>
</file>