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18" r:id="rId1"/>
  </p:sldMasterIdLst>
  <p:notesMasterIdLst>
    <p:notesMasterId r:id="rId24"/>
  </p:notesMasterIdLst>
  <p:handoutMasterIdLst>
    <p:handoutMasterId r:id="rId25"/>
  </p:handoutMasterIdLst>
  <p:sldIdLst>
    <p:sldId id="278" r:id="rId2"/>
    <p:sldId id="311" r:id="rId3"/>
    <p:sldId id="314" r:id="rId4"/>
    <p:sldId id="292" r:id="rId5"/>
    <p:sldId id="293" r:id="rId6"/>
    <p:sldId id="294" r:id="rId7"/>
    <p:sldId id="295" r:id="rId8"/>
    <p:sldId id="296" r:id="rId9"/>
    <p:sldId id="312" r:id="rId10"/>
    <p:sldId id="297" r:id="rId11"/>
    <p:sldId id="298" r:id="rId12"/>
    <p:sldId id="304" r:id="rId13"/>
    <p:sldId id="313" r:id="rId14"/>
    <p:sldId id="306" r:id="rId15"/>
    <p:sldId id="308" r:id="rId16"/>
    <p:sldId id="299" r:id="rId17"/>
    <p:sldId id="300" r:id="rId18"/>
    <p:sldId id="301" r:id="rId19"/>
    <p:sldId id="302" r:id="rId20"/>
    <p:sldId id="309" r:id="rId21"/>
    <p:sldId id="317" r:id="rId22"/>
    <p:sldId id="318" r:id="rId23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660033"/>
    <a:srgbClr val="CC0000"/>
    <a:srgbClr val="0000FF"/>
    <a:srgbClr val="553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03"/>
  </p:normalViewPr>
  <p:slideViewPr>
    <p:cSldViewPr>
      <p:cViewPr varScale="1">
        <p:scale>
          <a:sx n="95" d="100"/>
          <a:sy n="95" d="100"/>
        </p:scale>
        <p:origin x="19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86014" tIns="43007" rIns="86014" bIns="43007" rtlCol="0"/>
          <a:lstStyle>
            <a:lvl1pPr algn="l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86014" tIns="43007" rIns="86014" bIns="43007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5BE4F9E4-6C8B-A948-8DDE-FB392F52FD71}" type="datetimeFigureOut">
              <a:rPr lang="en-US" altLang="en-US"/>
              <a:pPr/>
              <a:t>3/1/16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86014" tIns="43007" rIns="86014" bIns="43007" rtlCol="0" anchor="b"/>
          <a:lstStyle>
            <a:lvl1pPr algn="l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86014" tIns="43007" rIns="86014" bIns="43007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EF644DCF-9954-784C-BE1B-3AE349E19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706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16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16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16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871D080-7396-DA47-9170-350581D1A5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20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EA2F8D-5543-8C49-BD19-3D5E2212F2BC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9961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5E0D04-F817-644A-BF73-35A1B8EAA29A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35100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E81B2A-AFE7-7142-875E-B60029EAC584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4520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92FD86-0085-7E4A-8C69-694FD2BD2AFA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910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A0EECC-3A6D-994E-A2A2-F6E712043193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34920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1BD5DD-34F0-6D48-BC9B-F2D1DD998787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39996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9CFBE69-D98E-A44B-9BA5-2C5367989A22}" type="slidenum">
              <a:rPr lang="en-GB" altLang="en-US" sz="1200"/>
              <a:pPr eaLnBrk="1" hangingPunct="1"/>
              <a:t>18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2881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History, bookmarks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strip_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51E54E-68A9-8248-8126-370A284753C0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4187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279744C-E934-954A-9194-9D2122DA3C7A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88568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3C1BCFC-0FBD-6B49-A44C-DB8BF2E96B16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7112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session ID acts as a key that allows you to register particular variables as </a:t>
            </a:r>
            <a:r>
              <a:rPr lang="en-US" altLang="en-US" i="1">
                <a:ea typeface="ＭＳ Ｐゴシック" charset="-128"/>
              </a:rPr>
              <a:t>session variables, </a:t>
            </a:r>
            <a:r>
              <a:rPr lang="en-US" altLang="en-US">
                <a:ea typeface="ＭＳ Ｐゴシック" charset="-128"/>
              </a:rPr>
              <a:t>stored at the server. Welling &amp; Thomson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D39773-A34C-C645-A5AD-5C8AEDF60B3C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6139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BCEA4-5C2A-6748-A878-9EA931ED1E6E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3711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0F51C4-71F5-764A-9EC1-E6C2CD4EBB5C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8584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5E2203-60C2-BC42-A78A-B3F46B6F76B2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9898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E080B9-8B03-8341-BDA8-AEB0C8E070E1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9174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A7A027-A82D-5F42-834B-7B211FE4752D}" type="slidenum">
              <a:rPr lang="en-GB" altLang="en-US" sz="1200"/>
              <a:pPr eaLnBrk="1" hangingPunct="1"/>
              <a:t>10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5603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2B7725-1F4C-9046-8434-4BDCE1E2D88F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7138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277E-20AE-7A49-A815-5EA06674C296}" type="datetimeFigureOut">
              <a:rPr lang="en-US" altLang="en-US" smtClean="0"/>
              <a:pPr/>
              <a:t>3/1/16</a:t>
            </a:fld>
            <a:endParaRPr lang="en-US" altLang="en-US"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A437-E5E6-6F42-8280-6ED63E146F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15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7625-315F-AD4A-AB57-7D73A263F459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7BF-5CB3-DE48-BF93-812FF496E1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B18-2B41-5040-A36F-0DDAAE771146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38E9-A411-C843-9782-F33352BA8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2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Tina Ostrander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215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8962-B7B4-B048-ABB9-A077870AF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2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7145-B24A-FF4B-876D-0F7ADCBDB6BC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30C7-475B-AC4C-A64D-CFE788D47E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A0F8-AF20-DB42-B72B-20AA30701F0E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AA2-F5B6-4C44-BBAE-E0C2449EE4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2F3-DBCE-5446-8FBF-773A188F6BF2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22A9-68CB-6C42-B058-87B8FC2C73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8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4BE0-68D8-6843-99A0-01CD94A29D14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07-F6DF-6340-8E27-CFA20008EE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32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161A-9820-D54C-BD16-3237ADC92D48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107-71C8-834D-A899-CA4F04EBA5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9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7C75-492B-F046-9299-516C7FF97FB3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9E80-CF81-974F-BC4A-0E8C2747DA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9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FE8-E269-6F4B-95E9-B43B35B63607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FCE4-98C5-C44F-A1EB-30556892D6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26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E6EE-3C14-0345-AD84-5152EE195C1D}" type="datetimeFigureOut">
              <a:rPr lang="en-US" altLang="en-US" smtClean="0"/>
              <a:pPr/>
              <a:t>3/1/16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27E9-E85C-C44B-892E-2103E81284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  <p:pic>
        <p:nvPicPr>
          <p:cNvPr id="7" name="Picture 35" descr="ph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41988"/>
            <a:ext cx="6858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07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05/sessions/login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524000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Maintaining State in </a:t>
            </a:r>
            <a:br>
              <a:rPr lang="en-GB" altLang="en-US">
                <a:ea typeface="ＭＳ Ｐゴシック" charset="-128"/>
              </a:rPr>
            </a:br>
            <a:r>
              <a:rPr lang="en-GB" altLang="en-US">
                <a:ea typeface="ＭＳ Ｐゴシック" charset="-128"/>
              </a:rPr>
              <a:t>PHP with Sessions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Storing Session Data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60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The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$_SESSION</a:t>
            </a:r>
            <a:r>
              <a:rPr lang="en-GB" altLang="en-US">
                <a:ea typeface="ＭＳ Ｐゴシック" charset="-128"/>
              </a:rPr>
              <a:t> superglobal array can be used to store any session data.</a:t>
            </a:r>
          </a:p>
          <a:p>
            <a:pPr eaLnBrk="1" hangingPunct="1">
              <a:buFontTx/>
              <a:buNone/>
            </a:pPr>
            <a:r>
              <a:rPr lang="en-GB" altLang="en-US">
                <a:ea typeface="ＭＳ Ｐゴシック" charset="-128"/>
              </a:rPr>
              <a:t>	</a:t>
            </a:r>
          </a:p>
          <a:p>
            <a:pPr eaLnBrk="1" hangingPunct="1">
              <a:buFontTx/>
              <a:buNone/>
            </a:pPr>
            <a:r>
              <a:rPr lang="en-GB" altLang="en-US">
                <a:ea typeface="ＭＳ Ｐゴシック" charset="-128"/>
              </a:rPr>
              <a:t>		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$_SESSION</a:t>
            </a:r>
            <a:r>
              <a:rPr lang="en-GB" altLang="en-US" b="1">
                <a:latin typeface="Courier New" charset="0"/>
                <a:ea typeface="ＭＳ Ｐゴシック" charset="-128"/>
              </a:rPr>
              <a:t>[</a:t>
            </a:r>
            <a:r>
              <a:rPr lang="en-GB" altLang="en-US" b="1">
                <a:solidFill>
                  <a:srgbClr val="009900"/>
                </a:solidFill>
                <a:latin typeface="Courier New" charset="0"/>
                <a:ea typeface="ＭＳ Ｐゴシック" charset="-128"/>
              </a:rPr>
              <a:t>'name'</a:t>
            </a:r>
            <a:r>
              <a:rPr lang="en-GB" altLang="en-US" b="1">
                <a:latin typeface="Courier New" charset="0"/>
                <a:ea typeface="ＭＳ Ｐゴシック" charset="-128"/>
              </a:rPr>
              <a:t>] =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$name</a:t>
            </a:r>
            <a:r>
              <a:rPr lang="en-GB" altLang="en-US" b="1">
                <a:latin typeface="Courier New" charset="0"/>
                <a:ea typeface="ＭＳ Ｐゴシック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		$_SESSION</a:t>
            </a:r>
            <a:r>
              <a:rPr lang="en-GB" altLang="en-US" b="1">
                <a:latin typeface="Courier New" charset="0"/>
                <a:ea typeface="ＭＳ Ｐゴシック" charset="-128"/>
              </a:rPr>
              <a:t>[</a:t>
            </a:r>
            <a:r>
              <a:rPr lang="en-GB" altLang="en-US" b="1">
                <a:solidFill>
                  <a:srgbClr val="009900"/>
                </a:solidFill>
                <a:latin typeface="Courier New" charset="0"/>
                <a:ea typeface="ＭＳ Ｐゴシック" charset="-128"/>
              </a:rPr>
              <a:t>'age'</a:t>
            </a:r>
            <a:r>
              <a:rPr lang="en-GB" altLang="en-US" b="1">
                <a:latin typeface="Courier New" charset="0"/>
                <a:ea typeface="ＭＳ Ｐゴシック" charset="-128"/>
              </a:rPr>
              <a:t>] =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$age</a:t>
            </a:r>
            <a:r>
              <a:rPr lang="en-GB" altLang="en-US" b="1">
                <a:latin typeface="Courier New" charset="0"/>
                <a:ea typeface="ＭＳ Ｐゴシック" charset="-128"/>
              </a:rPr>
              <a:t>;</a:t>
            </a:r>
          </a:p>
          <a:p>
            <a:pPr eaLnBrk="1" hangingPunct="1">
              <a:buFontTx/>
              <a:buNone/>
            </a:pPr>
            <a:endParaRPr lang="en-GB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Reading Session Data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6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Data is simply read back from the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$_SESSION</a:t>
            </a:r>
            <a:r>
              <a:rPr lang="en-GB" altLang="en-US">
                <a:ea typeface="ＭＳ Ｐゴシック" charset="-128"/>
              </a:rPr>
              <a:t> superglobal array.</a:t>
            </a:r>
          </a:p>
          <a:p>
            <a:pPr eaLnBrk="1" hangingPunct="1">
              <a:buFontTx/>
              <a:buNone/>
            </a:pPr>
            <a:endParaRPr lang="en-GB" altLang="en-US" b="1">
              <a:solidFill>
                <a:srgbClr val="CC0000"/>
              </a:solidFill>
              <a:latin typeface="Courier New" charset="0"/>
              <a:ea typeface="ＭＳ Ｐゴシック" charset="-128"/>
            </a:endParaRPr>
          </a:p>
          <a:p>
            <a:pPr eaLnBrk="1" hangingPunct="1">
              <a:buFontTx/>
              <a:buNone/>
            </a:pP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		$name</a:t>
            </a:r>
            <a:r>
              <a:rPr lang="en-GB" altLang="en-US">
                <a:ea typeface="ＭＳ Ｐゴシック" charset="-128"/>
              </a:rPr>
              <a:t> </a:t>
            </a:r>
            <a:r>
              <a:rPr lang="en-GB" altLang="en-US" b="1">
                <a:latin typeface="Courier New" charset="0"/>
                <a:ea typeface="ＭＳ Ｐゴシック" charset="-128"/>
              </a:rPr>
              <a:t> =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$_SESSION</a:t>
            </a:r>
            <a:r>
              <a:rPr lang="en-GB" altLang="en-US" b="1">
                <a:latin typeface="Courier New" charset="0"/>
                <a:ea typeface="ＭＳ Ｐゴシック" charset="-128"/>
              </a:rPr>
              <a:t>[</a:t>
            </a:r>
            <a:r>
              <a:rPr lang="en-GB" altLang="en-US" b="1">
                <a:solidFill>
                  <a:srgbClr val="009900"/>
                </a:solidFill>
                <a:latin typeface="Courier New" charset="0"/>
                <a:ea typeface="ＭＳ Ｐゴシック" charset="-128"/>
              </a:rPr>
              <a:t>'name'</a:t>
            </a:r>
            <a:r>
              <a:rPr lang="en-GB" altLang="en-US" b="1">
                <a:latin typeface="Courier New" charset="0"/>
                <a:ea typeface="ＭＳ Ｐゴシック" charset="-128"/>
              </a:rPr>
              <a:t>];</a:t>
            </a:r>
          </a:p>
          <a:p>
            <a:pPr eaLnBrk="1" hangingPunct="1">
              <a:buFontTx/>
              <a:buNone/>
            </a:pP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		$age </a:t>
            </a:r>
            <a:r>
              <a:rPr lang="en-GB" altLang="en-US" b="1">
                <a:latin typeface="Courier New" charset="0"/>
                <a:ea typeface="ＭＳ Ｐゴシック" charset="-128"/>
              </a:rPr>
              <a:t>=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$_SESSION</a:t>
            </a:r>
            <a:r>
              <a:rPr lang="en-GB" altLang="en-US" b="1">
                <a:latin typeface="Courier New" charset="0"/>
                <a:ea typeface="ＭＳ Ｐゴシック" charset="-128"/>
              </a:rPr>
              <a:t>[</a:t>
            </a:r>
            <a:r>
              <a:rPr lang="en-GB" altLang="en-US" b="1">
                <a:solidFill>
                  <a:srgbClr val="009900"/>
                </a:solidFill>
                <a:latin typeface="Courier New" charset="0"/>
                <a:ea typeface="ＭＳ Ｐゴシック" charset="-128"/>
              </a:rPr>
              <a:t>'age'</a:t>
            </a:r>
            <a:r>
              <a:rPr lang="en-GB" altLang="en-US" b="1">
                <a:latin typeface="Courier New" charset="0"/>
                <a:ea typeface="ＭＳ Ｐゴシック" charset="-128"/>
              </a:rPr>
              <a:t>];</a:t>
            </a:r>
          </a:p>
          <a:p>
            <a:pPr eaLnBrk="1" hangingPunct="1">
              <a:buFontTx/>
              <a:buNone/>
            </a:pPr>
            <a:endParaRPr lang="en-GB" altLang="en-US">
              <a:ea typeface="ＭＳ Ｐゴシック" charset="-128"/>
            </a:endParaRPr>
          </a:p>
          <a:p>
            <a:pPr eaLnBrk="1" hangingPunct="1"/>
            <a:endParaRPr lang="en-GB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Session Propagation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7475"/>
            <a:ext cx="8229600" cy="4937125"/>
          </a:xfrm>
        </p:spPr>
        <p:txBody>
          <a:bodyPr/>
          <a:lstStyle/>
          <a:p>
            <a:pPr eaLnBrk="1" hangingPunct="1">
              <a:buFont typeface="Wingdings 3" pitchFamily="18" charset="2"/>
              <a:buChar char=""/>
              <a:defRPr/>
            </a:pPr>
            <a:r>
              <a:rPr lang="en-GB" dirty="0" smtClean="0">
                <a:ea typeface="+mn-ea"/>
                <a:cs typeface="+mn-cs"/>
              </a:rPr>
              <a:t>Sessions need to pass the session ID between pages as a user browses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GB" dirty="0" smtClean="0">
                <a:ea typeface="+mn-ea"/>
                <a:cs typeface="+mn-cs"/>
              </a:rPr>
              <a:t>Two ways:</a:t>
            </a:r>
          </a:p>
          <a:p>
            <a:pPr lvl="1" eaLnBrk="1" hangingPunct="1">
              <a:buFont typeface="Wingdings 3" pitchFamily="18" charset="2"/>
              <a:buChar char=""/>
              <a:defRPr/>
            </a:pPr>
            <a:r>
              <a:rPr lang="en-GB" dirty="0" smtClean="0">
                <a:ea typeface="+mn-ea"/>
              </a:rPr>
              <a:t>Cookie propagation:  used when cookies are turned on</a:t>
            </a:r>
          </a:p>
          <a:p>
            <a:pPr lvl="1" eaLnBrk="1" hangingPunct="1">
              <a:buFont typeface="Wingdings 3" pitchFamily="18" charset="2"/>
              <a:buChar char=""/>
              <a:defRPr/>
            </a:pPr>
            <a:r>
              <a:rPr lang="en-GB" dirty="0" smtClean="0">
                <a:ea typeface="+mn-ea"/>
              </a:rPr>
              <a:t>URL propagation:  used when cookies are turned off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</a:t>
            </a:r>
            <a:r>
              <a:rPr lang="en-US" dirty="0" err="1" smtClean="0">
                <a:ea typeface="+mn-ea"/>
                <a:cs typeface="+mn-cs"/>
              </a:rPr>
              <a:t>session_id</a:t>
            </a:r>
            <a:r>
              <a:rPr lang="en-US" dirty="0" smtClean="0">
                <a:ea typeface="+mn-ea"/>
                <a:cs typeface="+mn-cs"/>
              </a:rPr>
              <a:t>() to retrieve Session ID</a:t>
            </a: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GB" dirty="0" smtClean="0">
              <a:ea typeface="+mn-ea"/>
              <a:cs typeface="+mn-cs"/>
            </a:endParaRP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endParaRPr lang="en-GB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Cookie Propagation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Client’s Web browser must be configured to accept cookies</a:t>
            </a:r>
          </a:p>
          <a:p>
            <a:r>
              <a:rPr lang="en-US" altLang="en-US">
                <a:ea typeface="ＭＳ Ｐゴシック" charset="-128"/>
              </a:rPr>
              <a:t>Session ID is assigned to a temporary cookie called PHPSESSID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URL Propagation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The session id is propagated in the URL </a:t>
            </a:r>
          </a:p>
          <a:p>
            <a:pPr eaLnBrk="1" hangingPunct="1">
              <a:buFontTx/>
              <a:buNone/>
            </a:pPr>
            <a:r>
              <a:rPr lang="en-GB" altLang="en-US" sz="1600">
                <a:ea typeface="ＭＳ Ｐゴシック" charset="-128"/>
              </a:rPr>
              <a:t>	 (…</a:t>
            </a:r>
            <a:r>
              <a:rPr lang="en-GB" altLang="en-US" sz="1600" b="1">
                <a:latin typeface="Courier New" charset="0"/>
                <a:ea typeface="ＭＳ Ｐゴシック" charset="-128"/>
              </a:rPr>
              <a:t>some_folder/index.php?sid=</a:t>
            </a:r>
            <a:r>
              <a:rPr lang="en-GB" altLang="en-US" sz="16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26fe536a534d3c7cde4297abb45e275a</a:t>
            </a:r>
            <a:r>
              <a:rPr lang="en-GB" altLang="en-US" sz="1600" b="1">
                <a:latin typeface="Courier New" charset="0"/>
                <a:ea typeface="ＭＳ Ｐゴシック" charset="-128"/>
              </a:rPr>
              <a:t>)</a:t>
            </a:r>
            <a:br>
              <a:rPr lang="en-GB" altLang="en-US" sz="1600" b="1">
                <a:latin typeface="Courier New" charset="0"/>
                <a:ea typeface="ＭＳ Ｐゴシック" charset="-128"/>
              </a:rPr>
            </a:br>
            <a:endParaRPr lang="en-GB" altLang="en-US" sz="1600" b="1">
              <a:latin typeface="Courier New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ea typeface="ＭＳ Ｐゴシック" charset="-128"/>
              </a:rPr>
              <a:t>PHP provides a global constant,  </a:t>
            </a:r>
            <a:r>
              <a:rPr lang="en-GB" altLang="en-US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SID</a:t>
            </a:r>
            <a:r>
              <a:rPr lang="en-GB" altLang="en-US">
                <a:ea typeface="ＭＳ Ｐゴシック" charset="-128"/>
              </a:rPr>
              <a:t>,  to append the session id to any internal links</a:t>
            </a:r>
          </a:p>
          <a:p>
            <a:pPr algn="ctr" eaLnBrk="1" hangingPunct="1">
              <a:buFont typeface="Wingdings 3" charset="2"/>
              <a:buNone/>
            </a:pPr>
            <a:r>
              <a:rPr lang="en-GB" altLang="en-US" b="1">
                <a:latin typeface="Courier New" charset="0"/>
                <a:ea typeface="ＭＳ Ｐゴシック" charset="-128"/>
              </a:rPr>
              <a:t>	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echo </a:t>
            </a:r>
            <a:r>
              <a:rPr lang="en-US" altLang="en-US" sz="2000">
                <a:ea typeface="ＭＳ Ｐゴシック" charset="-128"/>
              </a:rPr>
              <a:t>"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&lt;a href='nextpage.php?</a:t>
            </a:r>
            <a:r>
              <a:rPr lang="en-US" altLang="en-US" sz="2000">
                <a:ea typeface="ＭＳ Ｐゴシック" charset="-128"/>
              </a:rPr>
              <a:t> "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 . SID </a:t>
            </a:r>
          </a:p>
          <a:p>
            <a:pPr algn="ctr" eaLnBrk="1" hangingPunct="1">
              <a:buFont typeface="Wingdings 3" charset="2"/>
              <a:buNone/>
            </a:pPr>
            <a:r>
              <a:rPr lang="en-GB" altLang="en-US" sz="2000" b="1">
                <a:latin typeface="Courier New" charset="0"/>
                <a:ea typeface="ＭＳ Ｐゴシック" charset="-128"/>
              </a:rPr>
              <a:t>. </a:t>
            </a:r>
            <a:r>
              <a:rPr lang="en-US" altLang="en-US" sz="2000">
                <a:ea typeface="ＭＳ Ｐゴシック" charset="-128"/>
              </a:rPr>
              <a:t>"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'&gt;Next page&lt;/a&gt;</a:t>
            </a:r>
            <a:r>
              <a:rPr lang="en-GB" altLang="en-US" sz="2000">
                <a:ea typeface="ＭＳ Ｐゴシック" charset="-128"/>
              </a:rPr>
              <a:t> </a:t>
            </a:r>
            <a:r>
              <a:rPr lang="en-US" altLang="en-US" sz="2000">
                <a:ea typeface="ＭＳ Ｐゴシック" charset="-128"/>
              </a:rPr>
              <a:t>"</a:t>
            </a:r>
            <a:r>
              <a:rPr lang="en-GB" altLang="en-US" sz="2000">
                <a:ea typeface="ＭＳ Ｐゴシック" charset="-128"/>
              </a:rPr>
              <a:t>;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URL propagation is turned off on some servers as a security precaution. Therefore, if cookies are turned off, sessions won't work.</a:t>
            </a:r>
          </a:p>
          <a:p>
            <a:pPr algn="ctr" eaLnBrk="1" hangingPunct="1">
              <a:buFont typeface="Wingdings 3" charset="2"/>
              <a:buNone/>
            </a:pPr>
            <a:endParaRPr lang="en-GB" altLang="en-US" sz="20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And this means..?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sz="2800">
                <a:ea typeface="ＭＳ Ｐゴシック" charset="-128"/>
              </a:rPr>
              <a:t>We must be aware that sessions can be propagated through the URL, and append the constant </a:t>
            </a:r>
            <a:r>
              <a:rPr lang="en-GB" altLang="en-US" sz="2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SID</a:t>
            </a:r>
            <a:r>
              <a:rPr lang="en-GB" altLang="en-US" sz="2800">
                <a:ea typeface="ＭＳ Ｐゴシック" charset="-128"/>
              </a:rPr>
              <a:t> to any internal links.</a:t>
            </a:r>
            <a:r>
              <a:rPr lang="en-GB" altLang="en-US" sz="2800" u="sng">
                <a:ea typeface="ＭＳ Ｐゴシック" charset="-128"/>
              </a:rPr>
              <a:t/>
            </a:r>
            <a:br>
              <a:rPr lang="en-GB" altLang="en-US" sz="2800" u="sng">
                <a:ea typeface="ＭＳ Ｐゴシック" charset="-128"/>
              </a:rPr>
            </a:br>
            <a:endParaRPr lang="en-GB" altLang="en-US" sz="2800" u="sng">
              <a:ea typeface="ＭＳ Ｐゴシック" charset="-128"/>
            </a:endParaRP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If sessions are being propagated by cookies, the constant </a:t>
            </a:r>
            <a:r>
              <a:rPr lang="en-GB" altLang="en-US" sz="2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SID</a:t>
            </a:r>
            <a:r>
              <a:rPr lang="en-GB" altLang="en-US" sz="2800">
                <a:ea typeface="ＭＳ Ｐゴシック" charset="-128"/>
              </a:rPr>
              <a:t> is an empty string, so the session id is not passed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Destroying a Session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675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>
                <a:ea typeface="ＭＳ Ｐゴシック" charset="-128"/>
              </a:rPr>
              <a:t>Often not required, but if we want to destroy a session: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solidFill>
                  <a:srgbClr val="B2B2BE"/>
                </a:solidFill>
                <a:latin typeface="Courier New" charset="0"/>
                <a:ea typeface="ＭＳ Ｐゴシック" charset="-128"/>
              </a:rPr>
              <a:t>// unset one session 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latin typeface="Courier New" charset="0"/>
                <a:ea typeface="ＭＳ Ｐゴシック" charset="-128"/>
              </a:rPr>
              <a:t>unset($_SESSION[</a:t>
            </a:r>
            <a:r>
              <a:rPr lang="ja-JP" altLang="en-GB" sz="2000" b="1">
                <a:latin typeface="Courier New" charset="0"/>
                <a:ea typeface="ＭＳ Ｐゴシック" charset="-128"/>
              </a:rPr>
              <a:t>‘</a:t>
            </a:r>
            <a:r>
              <a:rPr lang="en-GB" altLang="ja-JP" sz="2000" b="1">
                <a:latin typeface="Courier New" charset="0"/>
                <a:ea typeface="ＭＳ Ｐゴシック" charset="-128"/>
              </a:rPr>
              <a:t>username</a:t>
            </a:r>
            <a:r>
              <a:rPr lang="ja-JP" altLang="en-GB" sz="2000" b="1">
                <a:latin typeface="Courier New" charset="0"/>
                <a:ea typeface="ＭＳ Ｐゴシック" charset="-128"/>
              </a:rPr>
              <a:t>’</a:t>
            </a:r>
            <a:r>
              <a:rPr lang="en-GB" altLang="ja-JP" sz="2000" b="1">
                <a:latin typeface="Courier New" charset="0"/>
                <a:ea typeface="ＭＳ Ｐゴシック" charset="-128"/>
              </a:rPr>
              <a:t>]);</a:t>
            </a:r>
            <a:br>
              <a:rPr lang="en-GB" altLang="ja-JP" sz="2000" b="1">
                <a:latin typeface="Courier New" charset="0"/>
                <a:ea typeface="ＭＳ Ｐゴシック" charset="-128"/>
              </a:rPr>
            </a:br>
            <a:endParaRPr lang="en-GB" altLang="ja-JP" sz="2000" b="1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solidFill>
                  <a:srgbClr val="B2B2BE"/>
                </a:solidFill>
                <a:latin typeface="Courier New" charset="0"/>
                <a:ea typeface="ＭＳ Ｐゴシック" charset="-128"/>
              </a:rPr>
              <a:t>// clear all session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latin typeface="Courier New" charset="0"/>
                <a:ea typeface="ＭＳ Ｐゴシック" charset="-128"/>
              </a:rPr>
              <a:t>$_SESSION = </a:t>
            </a:r>
            <a:r>
              <a:rPr lang="en-GB" altLang="en-US" sz="2000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array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b="1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solidFill>
                  <a:srgbClr val="B2B2BE"/>
                </a:solidFill>
                <a:latin typeface="Courier New" charset="0"/>
                <a:ea typeface="ＭＳ Ｐゴシック" charset="-128"/>
              </a:rPr>
              <a:t>// destroy session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session_destroy</a:t>
            </a:r>
            <a:r>
              <a:rPr lang="en-GB" altLang="en-US" sz="2000" b="1">
                <a:latin typeface="Courier New" charset="0"/>
                <a:ea typeface="ＭＳ Ｐゴシック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b="1">
              <a:solidFill>
                <a:schemeClr val="bg2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943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Session Expiry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6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By default, PHP sessions expire: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after a certain length of inactivity (default 1440s), the PHP garbage collector deletes session variables. </a:t>
            </a:r>
          </a:p>
          <a:p>
            <a:pPr lvl="2" eaLnBrk="1" hangingPunct="1"/>
            <a:r>
              <a:rPr lang="en-GB" altLang="en-US">
                <a:ea typeface="ＭＳ Ｐゴシック" charset="-128"/>
              </a:rPr>
              <a:t>Important as most sessions will not be explicitly destroyed.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if propagated by cookies, default is to set a cookie that is destroyed when the browser is closed.</a:t>
            </a:r>
          </a:p>
          <a:p>
            <a:pPr lvl="2" eaLnBrk="1" hangingPunct="1"/>
            <a:r>
              <a:rPr lang="en-GB" altLang="en-US">
                <a:ea typeface="ＭＳ Ｐゴシック" charset="-128"/>
              </a:rPr>
              <a:t>Cookie properties can be modified with session_set_cookie_params if required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If URL propagated, session id is lost as soon as the site is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Long-term Sessions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>
                <a:ea typeface="ＭＳ Ｐゴシック" charset="-128"/>
              </a:rPr>
              <a:t>For most practical purposes PHP sessions can be regarded as short-term. </a:t>
            </a:r>
            <a:br>
              <a:rPr lang="en-GB" altLang="en-US" sz="2800">
                <a:ea typeface="ＭＳ Ｐゴシック" charset="-128"/>
              </a:rPr>
            </a:br>
            <a:endParaRPr lang="en-GB" altLang="en-US" sz="28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>
                <a:ea typeface="ＭＳ Ｐゴシック" charset="-128"/>
              </a:rPr>
              <a:t>Long-term session data (e.g. </a:t>
            </a:r>
            <a:r>
              <a:rPr lang="ja-JP" altLang="en-GB" sz="2800">
                <a:ea typeface="ＭＳ Ｐゴシック" charset="-128"/>
              </a:rPr>
              <a:t>‘</a:t>
            </a:r>
            <a:r>
              <a:rPr lang="en-GB" altLang="ja-JP" sz="2800">
                <a:ea typeface="ＭＳ Ｐゴシック" charset="-128"/>
              </a:rPr>
              <a:t>remember me</a:t>
            </a:r>
            <a:r>
              <a:rPr lang="ja-JP" altLang="en-GB" sz="2800">
                <a:ea typeface="ＭＳ Ｐゴシック" charset="-128"/>
              </a:rPr>
              <a:t>’</a:t>
            </a:r>
            <a:r>
              <a:rPr lang="en-GB" altLang="ja-JP" sz="2800">
                <a:ea typeface="ＭＳ Ｐゴシック" charset="-128"/>
              </a:rPr>
              <a:t> boxes) is usually maintained by explicitly setting and retrieving cookie data.</a:t>
            </a:r>
            <a:endParaRPr lang="en-GB" altLang="en-US" sz="28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Session Hijacking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>
                <a:ea typeface="ＭＳ Ｐゴシック" charset="-128"/>
              </a:rPr>
              <a:t>A security issue:  a malicious user gets hold of an active session id that is not their own...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Joe is browsing site with cookies disabled </a:t>
            </a:r>
            <a:br>
              <a:rPr lang="en-GB" altLang="en-US" sz="2400">
                <a:ea typeface="ＭＳ Ｐゴシック" charset="-128"/>
              </a:rPr>
            </a:br>
            <a:r>
              <a:rPr lang="en-GB" altLang="en-US" sz="2400">
                <a:ea typeface="ＭＳ Ｐゴシック" charset="-128"/>
              </a:rPr>
              <a:t>(URL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Joe logs in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Joe sends an interesting link to Suzy by email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The URL contains his session id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Suzy looks at the link before Joe</a:t>
            </a:r>
            <a:r>
              <a:rPr lang="ja-JP" altLang="en-GB" sz="2400">
                <a:ea typeface="ＭＳ Ｐゴシック" charset="-128"/>
              </a:rPr>
              <a:t>’</a:t>
            </a:r>
            <a:r>
              <a:rPr lang="en-GB" altLang="ja-JP" sz="2400">
                <a:ea typeface="ＭＳ Ｐゴシック" charset="-128"/>
              </a:rPr>
              <a:t>s session id is destroyed, and </a:t>
            </a:r>
            <a:r>
              <a:rPr lang="ja-JP" altLang="en-GB" sz="2400">
                <a:ea typeface="ＭＳ Ｐゴシック" charset="-128"/>
              </a:rPr>
              <a:t>‘</a:t>
            </a:r>
            <a:r>
              <a:rPr lang="en-GB" altLang="ja-JP" sz="2400">
                <a:ea typeface="ＭＳ Ｐゴシック" charset="-128"/>
              </a:rPr>
              <a:t>hijacks</a:t>
            </a:r>
            <a:r>
              <a:rPr lang="ja-JP" altLang="en-GB" sz="2400">
                <a:ea typeface="ＭＳ Ｐゴシック" charset="-128"/>
              </a:rPr>
              <a:t>’</a:t>
            </a:r>
            <a:r>
              <a:rPr lang="en-GB" altLang="ja-JP" sz="2400">
                <a:ea typeface="ＭＳ Ｐゴシック" charset="-128"/>
              </a:rPr>
              <a:t> Joe</a:t>
            </a:r>
            <a:r>
              <a:rPr lang="ja-JP" altLang="en-GB" sz="2400">
                <a:ea typeface="ＭＳ Ｐゴシック" charset="-128"/>
              </a:rPr>
              <a:t>’</a:t>
            </a:r>
            <a:r>
              <a:rPr lang="en-GB" altLang="ja-JP" sz="2400">
                <a:ea typeface="ＭＳ Ｐゴシック" charset="-128"/>
              </a:rPr>
              <a:t>s session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>
                <a:ea typeface="ＭＳ Ｐゴシック" charset="-128"/>
              </a:rPr>
              <a:t>Suzy is now logged in as Joe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is a “Session”?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continuous period of access, unique to each user that requests a PHP page from a website</a:t>
            </a:r>
          </a:p>
          <a:p>
            <a:r>
              <a:rPr lang="en-US" altLang="en-US">
                <a:ea typeface="ＭＳ Ｐゴシック" charset="-128"/>
              </a:rPr>
              <a:t>Used to store “state” information on a Web server, e.g. </a:t>
            </a:r>
            <a:r>
              <a:rPr lang="en-GB" altLang="en-US">
                <a:ea typeface="ＭＳ Ｐゴシック" charset="-128"/>
              </a:rPr>
              <a:t>user name, log-in state, authorization status, etc.</a:t>
            </a: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Only available for the current browser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… rule of thumb …</a:t>
            </a:r>
          </a:p>
        </p:txBody>
      </p:sp>
      <p:sp>
        <p:nvSpPr>
          <p:cNvPr id="56322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752600"/>
            <a:ext cx="6019800" cy="41910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GB" altLang="en-US">
                <a:ea typeface="ＭＳ Ｐゴシック" charset="-128"/>
              </a:rPr>
              <a:t>	If you are truly security conscious you should assume that a session propagated by URL may be compromised. Propagation using cookies is more secure, but still not foolproof.</a:t>
            </a:r>
            <a:endParaRPr lang="en-GB" altLang="en-US" sz="1600">
              <a:ea typeface="ＭＳ Ｐゴシック" charset="-128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GB" altLang="en-US" sz="1600">
              <a:ea typeface="ＭＳ Ｐゴシック" charset="-128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GB" altLang="en-US" sz="1600">
                <a:ea typeface="ＭＳ Ｐゴシック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Try </a:t>
            </a:r>
            <a:r>
              <a:rPr lang="en-US" altLang="en-US" dirty="0" smtClean="0">
                <a:ea typeface="ＭＳ Ｐゴシック" charset="-128"/>
              </a:rPr>
              <a:t>It I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Create a PHP script, </a:t>
            </a:r>
            <a:r>
              <a:rPr lang="en-US" altLang="en-US" dirty="0" smtClean="0">
                <a:ea typeface="ＭＳ Ｐゴシック" charset="-128"/>
              </a:rPr>
              <a:t>ice-cream1.php</a:t>
            </a:r>
            <a:endParaRPr lang="en-US" altLang="en-US" dirty="0"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&lt;?</a:t>
            </a:r>
            <a:r>
              <a:rPr lang="en-US" altLang="en-US" sz="2400" dirty="0" err="1">
                <a:latin typeface="Courier New" charset="0"/>
                <a:ea typeface="ＭＳ Ｐゴシック" charset="-128"/>
              </a:rPr>
              <a:t>php</a:t>
            </a:r>
            <a:endParaRPr lang="en-US" altLang="en-US" sz="2400" dirty="0">
              <a:latin typeface="Courier New" charset="0"/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	</a:t>
            </a:r>
            <a:r>
              <a:rPr lang="en-US" altLang="en-US" sz="2400" dirty="0" err="1">
                <a:latin typeface="Courier New" charset="0"/>
                <a:ea typeface="ＭＳ Ｐゴシック" charset="-128"/>
              </a:rPr>
              <a:t>session_start</a:t>
            </a:r>
            <a:r>
              <a:rPr lang="en-US" altLang="en-US" sz="2400" dirty="0">
                <a:latin typeface="Courier New" charset="0"/>
                <a:ea typeface="ＭＳ Ｐゴシック" charset="-128"/>
              </a:rPr>
              <a:t>();</a:t>
            </a:r>
          </a:p>
          <a:p>
            <a:pPr lvl="3" eaLnBrk="1" hangingPunct="1">
              <a:buFontTx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		</a:t>
            </a:r>
            <a:r>
              <a:rPr lang="en-GB" altLang="en-US" sz="2400" dirty="0">
                <a:latin typeface="Courier New" charset="0"/>
                <a:ea typeface="ＭＳ Ｐゴシック" charset="-128"/>
              </a:rPr>
              <a:t>$_SESSION['name'] = 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"Susie";</a:t>
            </a:r>
            <a:endParaRPr lang="en-GB" altLang="en-US" sz="2400" dirty="0">
              <a:latin typeface="Courier New" charset="0"/>
              <a:ea typeface="ＭＳ Ｐゴシック" charset="-128"/>
            </a:endParaRPr>
          </a:p>
          <a:p>
            <a:pPr lvl="3">
              <a:buNone/>
            </a:pPr>
            <a:r>
              <a:rPr lang="en-GB" altLang="en-US" sz="2400" dirty="0">
                <a:latin typeface="Courier New" charset="0"/>
                <a:ea typeface="ＭＳ Ｐゴシック" charset="-128"/>
              </a:rPr>
              <a:t>		$_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SESSION['</a:t>
            </a:r>
            <a:r>
              <a:rPr lang="en-GB" altLang="en-US" sz="2400" dirty="0" err="1" smtClean="0">
                <a:latin typeface="Courier New" charset="0"/>
                <a:ea typeface="ＭＳ Ｐゴシック" charset="-128"/>
              </a:rPr>
              <a:t>flavor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'] </a:t>
            </a:r>
            <a:r>
              <a:rPr lang="en-GB" altLang="en-US" sz="2400" dirty="0">
                <a:latin typeface="Courier New" charset="0"/>
                <a:ea typeface="ＭＳ Ｐゴシック" charset="-128"/>
              </a:rPr>
              <a:t>= 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"strawberry";</a:t>
            </a:r>
            <a:endParaRPr lang="en-GB" altLang="en-US" sz="2400" dirty="0">
              <a:latin typeface="Courier New" charset="0"/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?&gt;</a:t>
            </a:r>
          </a:p>
          <a:p>
            <a:pPr marL="274638" lvl="1" indent="0">
              <a:buFont typeface="Wingdings 3" charset="2"/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Create a PHP script, </a:t>
            </a:r>
            <a:r>
              <a:rPr lang="en-US" altLang="en-US" dirty="0" smtClean="0">
                <a:ea typeface="ＭＳ Ｐゴシック" charset="-128"/>
              </a:rPr>
              <a:t>ice-cream2.php</a:t>
            </a:r>
            <a:endParaRPr lang="en-US" altLang="en-US" dirty="0"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&lt;?</a:t>
            </a:r>
            <a:r>
              <a:rPr lang="en-US" altLang="en-US" sz="2400" dirty="0" err="1">
                <a:latin typeface="Courier New" charset="0"/>
                <a:ea typeface="ＭＳ Ｐゴシック" charset="-128"/>
              </a:rPr>
              <a:t>php</a:t>
            </a:r>
            <a:endParaRPr lang="en-US" altLang="en-US" sz="2400" dirty="0">
              <a:latin typeface="Courier New" charset="0"/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	</a:t>
            </a:r>
            <a:r>
              <a:rPr lang="en-US" altLang="en-US" sz="2400" dirty="0" err="1">
                <a:latin typeface="Courier New" charset="0"/>
                <a:ea typeface="ＭＳ Ｐゴシック" charset="-128"/>
              </a:rPr>
              <a:t>session_start</a:t>
            </a:r>
            <a:r>
              <a:rPr lang="en-US" altLang="en-US" sz="2400" dirty="0">
                <a:latin typeface="Courier New" charset="0"/>
                <a:ea typeface="ＭＳ Ｐゴシック" charset="-128"/>
              </a:rPr>
              <a:t>();</a:t>
            </a:r>
          </a:p>
          <a:p>
            <a:pPr lvl="3" eaLnBrk="1" hangingPunct="1">
              <a:buFontTx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		$name = </a:t>
            </a:r>
            <a:r>
              <a:rPr lang="en-GB" altLang="en-US" sz="2400" dirty="0">
                <a:latin typeface="Courier New" charset="0"/>
                <a:ea typeface="ＭＳ Ｐゴシック" charset="-128"/>
              </a:rPr>
              <a:t>$_SESSION['name'];</a:t>
            </a:r>
          </a:p>
          <a:p>
            <a:pPr lvl="3" eaLnBrk="1" hangingPunct="1">
              <a:buFontTx/>
              <a:buNone/>
            </a:pPr>
            <a:r>
              <a:rPr lang="en-GB" altLang="en-US" sz="2400" dirty="0">
                <a:latin typeface="Courier New" charset="0"/>
                <a:ea typeface="ＭＳ Ｐゴシック" charset="-128"/>
              </a:rPr>
              <a:t>		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$</a:t>
            </a:r>
            <a:r>
              <a:rPr lang="en-GB" altLang="en-US" sz="2400" dirty="0" err="1" smtClean="0">
                <a:latin typeface="Courier New" charset="0"/>
                <a:ea typeface="ＭＳ Ｐゴシック" charset="-128"/>
              </a:rPr>
              <a:t>flavor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 </a:t>
            </a:r>
            <a:r>
              <a:rPr lang="en-GB" altLang="en-US" sz="2400" dirty="0">
                <a:latin typeface="Courier New" charset="0"/>
                <a:ea typeface="ＭＳ Ｐゴシック" charset="-128"/>
              </a:rPr>
              <a:t>= $_SESSION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['</a:t>
            </a:r>
            <a:r>
              <a:rPr lang="en-GB" altLang="en-US" sz="2400" dirty="0" err="1" smtClean="0">
                <a:latin typeface="Courier New" charset="0"/>
                <a:ea typeface="ＭＳ Ｐゴシック" charset="-128"/>
              </a:rPr>
              <a:t>flavor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'];</a:t>
            </a:r>
            <a:endParaRPr lang="en-GB" altLang="en-US" sz="2400" dirty="0">
              <a:latin typeface="Courier New" charset="0"/>
              <a:ea typeface="ＭＳ Ｐゴシック" charset="-128"/>
            </a:endParaRPr>
          </a:p>
          <a:p>
            <a:pPr lvl="3" eaLnBrk="1" hangingPunct="1">
              <a:buFontTx/>
              <a:buNone/>
            </a:pPr>
            <a:r>
              <a:rPr lang="en-GB" altLang="en-US" sz="2400" dirty="0">
                <a:latin typeface="Courier New" charset="0"/>
                <a:ea typeface="ＭＳ Ｐゴシック" charset="-128"/>
              </a:rPr>
              <a:t>		echo $name . " 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likes " </a:t>
            </a:r>
            <a:r>
              <a:rPr lang="en-GB" altLang="en-US" sz="2400" dirty="0">
                <a:latin typeface="Courier New" charset="0"/>
                <a:ea typeface="ＭＳ Ｐゴシック" charset="-128"/>
              </a:rPr>
              <a:t>. 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$</a:t>
            </a:r>
            <a:r>
              <a:rPr lang="en-GB" altLang="en-US" sz="2400" dirty="0" err="1" smtClean="0">
                <a:latin typeface="Courier New" charset="0"/>
                <a:ea typeface="ＭＳ Ｐゴシック" charset="-128"/>
              </a:rPr>
              <a:t>flavor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n-GB" altLang="en-US" sz="2400" dirty="0">
                <a:latin typeface="Courier New" charset="0"/>
                <a:ea typeface="ＭＳ Ｐゴシック" charset="-128"/>
              </a:rPr>
              <a:t>	</a:t>
            </a:r>
            <a:r>
              <a:rPr lang="en-GB" altLang="en-US" sz="2400" dirty="0" smtClean="0">
                <a:latin typeface="Courier New" charset="0"/>
                <a:ea typeface="ＭＳ Ｐゴシック" charset="-128"/>
              </a:rPr>
              <a:t>	. " ice cream.";</a:t>
            </a:r>
            <a:endParaRPr lang="en-GB" altLang="en-US" sz="2400" dirty="0">
              <a:latin typeface="Courier New" charset="0"/>
              <a:ea typeface="ＭＳ Ｐゴシック" charset="-128"/>
            </a:endParaRPr>
          </a:p>
          <a:p>
            <a:pPr marL="1098550" lvl="4" indent="0">
              <a:buFont typeface="Wingdings" charset="2"/>
              <a:buNone/>
            </a:pPr>
            <a:r>
              <a:rPr lang="en-US" altLang="en-US" sz="2400" dirty="0">
                <a:latin typeface="Courier New" charset="0"/>
                <a:ea typeface="ＭＳ Ｐゴシック" charset="-128"/>
              </a:rPr>
              <a:t>?&gt;</a:t>
            </a:r>
          </a:p>
          <a:p>
            <a:pPr marL="274638" lvl="1" indent="0">
              <a:buFont typeface="Wingdings 3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7950" y="427742"/>
            <a:ext cx="20574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/>
              <a:t>In your browser, navigate </a:t>
            </a:r>
            <a:r>
              <a:rPr lang="en-US" dirty="0"/>
              <a:t>to </a:t>
            </a:r>
            <a:r>
              <a:rPr lang="en-US" dirty="0" smtClean="0"/>
              <a:t>ice-cream1.php</a:t>
            </a:r>
            <a:r>
              <a:rPr lang="en-US" dirty="0"/>
              <a:t>, then to </a:t>
            </a:r>
            <a:r>
              <a:rPr lang="en-US" dirty="0" smtClean="0"/>
              <a:t>ice-cream2.php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2844981"/>
            <a:ext cx="5359400" cy="4019550"/>
          </a:xfrm>
          <a:prstGeom prst="rect">
            <a:avLst/>
          </a:prstGeom>
        </p:spPr>
      </p:pic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Try </a:t>
            </a:r>
            <a:r>
              <a:rPr lang="en-US" altLang="en-US" dirty="0" smtClean="0">
                <a:ea typeface="ＭＳ Ｐゴシック" charset="-128"/>
              </a:rPr>
              <a:t>It II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en-US" dirty="0" smtClean="0"/>
              <a:t>Create an html page that displays a form with two fields:  Name and Favorite Ice Cream flavor.</a:t>
            </a:r>
          </a:p>
          <a:p>
            <a:pPr>
              <a:buFont typeface="Wingdings 3" pitchFamily="18" charset="2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When the user submits the form, store the form values in a session, then redirect the user to ice-cream2.php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lvl="1">
              <a:buFont typeface="Wingdings 3" pitchFamily="18" charset="2"/>
              <a:buChar char=""/>
              <a:defRPr/>
            </a:pPr>
            <a:r>
              <a:rPr lang="en-US" dirty="0" smtClean="0"/>
              <a:t>NOTE:  Your form should NOT post data </a:t>
            </a:r>
            <a:r>
              <a:rPr lang="en-US" smtClean="0"/>
              <a:t>to ice-cream2.php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en-US" dirty="0" smtClean="0"/>
              <a:t>The ice-cream2 page should display "</a:t>
            </a:r>
            <a:r>
              <a:rPr lang="en-US" i="1" dirty="0" smtClean="0"/>
              <a:t>name </a:t>
            </a:r>
            <a:r>
              <a:rPr lang="en-US" dirty="0" smtClean="0"/>
              <a:t>likes </a:t>
            </a:r>
            <a:r>
              <a:rPr lang="en-US" i="1" dirty="0" smtClean="0"/>
              <a:t>flavor </a:t>
            </a:r>
            <a:r>
              <a:rPr lang="en-US" dirty="0" smtClean="0"/>
              <a:t>ice cream", using the values from the form.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en-US" dirty="0" smtClean="0"/>
              <a:t>Upload a link to your form.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4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Try It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Navigate to </a:t>
            </a:r>
            <a:r>
              <a:rPr lang="en-US" altLang="en-US" dirty="0">
                <a:ea typeface="ＭＳ Ｐゴシック" charset="-128"/>
                <a:hlinkClick r:id="rId2"/>
              </a:rPr>
              <a:t>http://tina.greenrivertech.net/305/sessions/login.php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Login with username: bob, password: b123</a:t>
            </a:r>
          </a:p>
          <a:p>
            <a:r>
              <a:rPr lang="en-US" altLang="en-US" dirty="0">
                <a:ea typeface="ＭＳ Ｐゴシック" charset="-128"/>
              </a:rPr>
              <a:t>Close the browser and reopen it. Does it remember you?</a:t>
            </a:r>
          </a:p>
          <a:p>
            <a:r>
              <a:rPr lang="en-US" altLang="en-US" dirty="0">
                <a:ea typeface="ＭＳ Ｐゴシック" charset="-128"/>
              </a:rPr>
              <a:t>Paste the URL into another browser. 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Cookies v. Sessions</a:t>
            </a:r>
          </a:p>
        </p:txBody>
      </p:sp>
      <p:graphicFrame>
        <p:nvGraphicFramePr>
          <p:cNvPr id="155688" name="Group 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7607147"/>
              </p:ext>
            </p:extLst>
          </p:nvPr>
        </p:nvGraphicFramePr>
        <p:xfrm>
          <a:off x="533400" y="1447800"/>
          <a:ext cx="8305800" cy="38862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Cookies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 storage space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Practically unlimited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Stored client-side (insecure)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Stored server-side (reasonably secure)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controlled (can be disabled)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user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How do </a:t>
            </a:r>
            <a:r>
              <a:rPr lang="ja-JP" altLang="en-GB">
                <a:ea typeface="ＭＳ Ｐゴシック" charset="-128"/>
              </a:rPr>
              <a:t>‘</a:t>
            </a:r>
            <a:r>
              <a:rPr lang="en-GB" altLang="ja-JP">
                <a:ea typeface="ＭＳ Ｐゴシック" charset="-128"/>
              </a:rPr>
              <a:t>Sessions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 work?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60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Each user is assigned a unique number, or </a:t>
            </a:r>
            <a:r>
              <a:rPr lang="en-GB" altLang="en-US" b="1">
                <a:ea typeface="ＭＳ Ｐゴシック" charset="-128"/>
              </a:rPr>
              <a:t>session id</a:t>
            </a:r>
            <a:r>
              <a:rPr lang="en-GB" altLang="en-US">
                <a:ea typeface="ＭＳ Ｐゴシック" charset="-128"/>
              </a:rPr>
              <a:t>, e.g.</a:t>
            </a:r>
            <a:br>
              <a:rPr lang="en-GB" altLang="en-US">
                <a:ea typeface="ＭＳ Ｐゴシック" charset="-128"/>
              </a:rPr>
            </a:br>
            <a:endParaRPr lang="en-GB" altLang="en-US">
              <a:ea typeface="ＭＳ Ｐゴシック" charset="-128"/>
            </a:endParaRPr>
          </a:p>
          <a:p>
            <a:pPr eaLnBrk="1" hangingPunct="1">
              <a:buFontTx/>
              <a:buNone/>
            </a:pPr>
            <a:r>
              <a:rPr lang="en-GB" altLang="en-US" b="1">
                <a:solidFill>
                  <a:srgbClr val="CC0000"/>
                </a:solidFill>
                <a:ea typeface="ＭＳ Ｐゴシック" charset="-128"/>
              </a:rPr>
              <a:t>	26fe536a534d3c7cde4297abb45e275a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How do </a:t>
            </a:r>
            <a:r>
              <a:rPr lang="ja-JP" altLang="en-GB">
                <a:ea typeface="ＭＳ Ｐゴシック" charset="-128"/>
              </a:rPr>
              <a:t>‘</a:t>
            </a:r>
            <a:r>
              <a:rPr lang="en-GB" altLang="ja-JP">
                <a:ea typeface="ＭＳ Ｐゴシック" charset="-128"/>
              </a:rPr>
              <a:t>Sessions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 work?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6075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b="1">
                <a:ea typeface="ＭＳ Ｐゴシック" charset="-128"/>
              </a:rPr>
              <a:t>session id</a:t>
            </a:r>
            <a:r>
              <a:rPr lang="en-GB" altLang="en-US">
                <a:ea typeface="ＭＳ Ｐゴシック" charset="-128"/>
              </a:rPr>
              <a:t> is stored in a cookie or passed between pages via the URL.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Session data is stored in a text file on the server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Filename is sess_</a:t>
            </a:r>
            <a:r>
              <a:rPr lang="en-GB" altLang="en-US" i="1">
                <a:ea typeface="ＭＳ Ｐゴシック" charset="-128"/>
              </a:rPr>
              <a:t>sessionid</a:t>
            </a:r>
            <a:endParaRPr lang="en-GB" altLang="en-US">
              <a:ea typeface="ＭＳ Ｐゴシック" charset="-128"/>
            </a:endParaRPr>
          </a:p>
          <a:p>
            <a:pPr eaLnBrk="1" hangingPunct="1"/>
            <a:r>
              <a:rPr lang="en-GB" altLang="en-US">
                <a:ea typeface="ＭＳ Ｐゴシック" charset="-128"/>
              </a:rPr>
              <a:t>Session data can be accessed through a PHP superglobal, </a:t>
            </a:r>
            <a:r>
              <a:rPr lang="en-GB" altLang="en-US" b="1">
                <a:ea typeface="ＭＳ Ｐゴシック" charset="-128"/>
              </a:rPr>
              <a:t>$_SESSION</a:t>
            </a:r>
            <a:r>
              <a:rPr lang="en-GB" altLang="en-US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990600"/>
            <a:ext cx="5334000" cy="3505200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charset="-128"/>
              </a:rPr>
              <a:t>Sessions are </a:t>
            </a:r>
            <a:r>
              <a:rPr lang="en-GB" altLang="en-US" b="1" dirty="0">
                <a:ea typeface="ＭＳ Ｐゴシック" charset="-128"/>
              </a:rPr>
              <a:t>easy</a:t>
            </a:r>
            <a:r>
              <a:rPr lang="en-GB" altLang="en-US" dirty="0">
                <a:ea typeface="ＭＳ Ｐゴシック" charset="-128"/>
              </a:rPr>
              <a:t> to implement </a:t>
            </a:r>
            <a:r>
              <a:rPr lang="en-GB" altLang="en-US" dirty="0" smtClean="0">
                <a:ea typeface="ＭＳ Ｐゴシック" charset="-128"/>
              </a:rPr>
              <a:t>because </a:t>
            </a:r>
            <a:r>
              <a:rPr lang="en-GB" altLang="en-US" b="1" dirty="0" smtClean="0">
                <a:ea typeface="ＭＳ Ｐゴシック" charset="-128"/>
              </a:rPr>
              <a:t>PHP </a:t>
            </a:r>
            <a:r>
              <a:rPr lang="en-GB" altLang="en-US" b="1" dirty="0">
                <a:ea typeface="ＭＳ Ｐゴシック" charset="-128"/>
              </a:rPr>
              <a:t>does all the work!</a:t>
            </a: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822325" y="2286000"/>
            <a:ext cx="192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Starting or Resuming a Session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session_start</a:t>
            </a:r>
            <a:r>
              <a:rPr lang="en-GB" altLang="en-US" sz="2800" b="1">
                <a:latin typeface="Courier New" charset="0"/>
                <a:ea typeface="ＭＳ Ｐゴシック" charset="-128"/>
              </a:rPr>
              <a:t>();</a:t>
            </a:r>
          </a:p>
          <a:p>
            <a:pPr eaLnBrk="1" hangingPunct="1">
              <a:buFontTx/>
              <a:buNone/>
            </a:pPr>
            <a:endParaRPr lang="en-GB" altLang="en-US" sz="2800" b="1">
              <a:latin typeface="Courier New" charset="0"/>
              <a:ea typeface="ＭＳ Ｐゴシック" charset="-128"/>
            </a:endParaRP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Must be called before </a:t>
            </a:r>
            <a:r>
              <a:rPr lang="en-GB" altLang="en-US" sz="2800" i="1">
                <a:ea typeface="ＭＳ Ｐゴシック" charset="-128"/>
              </a:rPr>
              <a:t>any output to browser</a:t>
            </a:r>
            <a:endParaRPr lang="en-GB" altLang="en-US" sz="2800">
              <a:ea typeface="ＭＳ Ｐゴシック" charset="-128"/>
            </a:endParaRP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Must be called on </a:t>
            </a:r>
            <a:r>
              <a:rPr lang="en-GB" altLang="en-US" sz="2800" i="1">
                <a:ea typeface="ＭＳ Ｐゴシック" charset="-128"/>
              </a:rPr>
              <a:t>every page </a:t>
            </a:r>
            <a:r>
              <a:rPr lang="en-GB" altLang="en-US" sz="2800">
                <a:ea typeface="ＭＳ Ｐゴシック" charset="-128"/>
              </a:rPr>
              <a:t>that will participate in the session</a:t>
            </a:r>
          </a:p>
          <a:p>
            <a:pPr lvl="1" eaLnBrk="1" hangingPunct="1"/>
            <a:r>
              <a:rPr lang="en-GB" altLang="en-US" sz="2400">
                <a:ea typeface="ＭＳ Ｐゴシック" charset="-128"/>
              </a:rPr>
              <a:t>If session_start() is not called, session data will not be available</a:t>
            </a:r>
            <a:endParaRPr lang="en-GB" altLang="en-US" sz="2500">
              <a:ea typeface="ＭＳ Ｐゴシック" charset="-128"/>
            </a:endParaRP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No parameters</a:t>
            </a: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No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Starting or Resuming a Session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session_start</a:t>
            </a:r>
            <a:r>
              <a:rPr lang="en-GB" altLang="en-US" sz="2800" b="1">
                <a:latin typeface="Courier New" charset="0"/>
                <a:ea typeface="ＭＳ Ｐゴシック" charset="-128"/>
              </a:rPr>
              <a:t>();</a:t>
            </a:r>
          </a:p>
          <a:p>
            <a:pPr eaLnBrk="1" hangingPunct="1">
              <a:buFontTx/>
              <a:buNone/>
            </a:pPr>
            <a:endParaRPr lang="en-GB" altLang="en-US" sz="2800" b="1">
              <a:latin typeface="Courier New" charset="0"/>
              <a:ea typeface="ＭＳ Ｐゴシック" charset="-128"/>
            </a:endParaRP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PHP looks for a valid session id in the </a:t>
            </a:r>
            <a:r>
              <a:rPr lang="en-GB" altLang="en-US" sz="2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$_COOKIE</a:t>
            </a:r>
            <a:r>
              <a:rPr lang="en-GB" altLang="en-US" sz="2800">
                <a:ea typeface="ＭＳ Ｐゴシック" charset="-128"/>
              </a:rPr>
              <a:t> </a:t>
            </a:r>
            <a:br>
              <a:rPr lang="en-GB" altLang="en-US" sz="2800">
                <a:ea typeface="ＭＳ Ｐゴシック" charset="-128"/>
              </a:rPr>
            </a:br>
            <a:r>
              <a:rPr lang="en-GB" altLang="en-US" sz="2800">
                <a:ea typeface="ＭＳ Ｐゴシック" charset="-128"/>
              </a:rPr>
              <a:t>or </a:t>
            </a:r>
            <a:r>
              <a:rPr lang="en-GB" altLang="en-US" sz="2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$_GET</a:t>
            </a:r>
            <a:r>
              <a:rPr lang="en-GB" altLang="en-US" sz="2800">
                <a:ea typeface="ＭＳ Ｐゴシック" charset="-128"/>
              </a:rPr>
              <a:t> superglobals </a:t>
            </a: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If found, it loads the registered session variables</a:t>
            </a:r>
          </a:p>
          <a:p>
            <a:pPr eaLnBrk="1" hangingPunct="1"/>
            <a:r>
              <a:rPr lang="en-GB" altLang="en-US" sz="2800">
                <a:ea typeface="ＭＳ Ｐゴシック" charset="-128"/>
              </a:rPr>
              <a:t>If none found, a new session id is created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717</Words>
  <Application>Microsoft Macintosh PowerPoint</Application>
  <PresentationFormat>On-screen Show (4:3)</PresentationFormat>
  <Paragraphs>146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ＭＳ Ｐゴシック</vt:lpstr>
      <vt:lpstr>Wingdings</vt:lpstr>
      <vt:lpstr>Wingdings 3</vt:lpstr>
      <vt:lpstr>Office Theme</vt:lpstr>
      <vt:lpstr>Maintaining State in  PHP with Sessions</vt:lpstr>
      <vt:lpstr>What is a “Session”?</vt:lpstr>
      <vt:lpstr>Try It</vt:lpstr>
      <vt:lpstr>Cookies v. Sessions</vt:lpstr>
      <vt:lpstr>How do ‘Sessions’ work?</vt:lpstr>
      <vt:lpstr>How do ‘Sessions’ work?</vt:lpstr>
      <vt:lpstr>Sessions are easy to implement because PHP does all the work!</vt:lpstr>
      <vt:lpstr>Starting or Resuming a Session</vt:lpstr>
      <vt:lpstr>Starting or Resuming a Session</vt:lpstr>
      <vt:lpstr>Storing Session Data</vt:lpstr>
      <vt:lpstr>Reading Session Data</vt:lpstr>
      <vt:lpstr>Session Propagation</vt:lpstr>
      <vt:lpstr>Cookie Propagation</vt:lpstr>
      <vt:lpstr>URL Propagation</vt:lpstr>
      <vt:lpstr>And this means..?</vt:lpstr>
      <vt:lpstr>Destroying a Session</vt:lpstr>
      <vt:lpstr>Session Expiry</vt:lpstr>
      <vt:lpstr>Long-term Sessions</vt:lpstr>
      <vt:lpstr>Session Hijacking</vt:lpstr>
      <vt:lpstr>… rule of thumb …</vt:lpstr>
      <vt:lpstr>Try It I</vt:lpstr>
      <vt:lpstr>Try It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Tina Ostrander</cp:lastModifiedBy>
  <cp:revision>107</cp:revision>
  <cp:lastPrinted>2013-02-07T20:47:59Z</cp:lastPrinted>
  <dcterms:created xsi:type="dcterms:W3CDTF">1601-01-01T00:00:00Z</dcterms:created>
  <dcterms:modified xsi:type="dcterms:W3CDTF">2016-03-01T20:26:16Z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