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71" r:id="rId3"/>
    <p:sldId id="272" r:id="rId4"/>
    <p:sldId id="279" r:id="rId5"/>
    <p:sldId id="282" r:id="rId6"/>
    <p:sldId id="283" r:id="rId7"/>
    <p:sldId id="284" r:id="rId8"/>
    <p:sldId id="281" r:id="rId9"/>
    <p:sldId id="273" r:id="rId10"/>
    <p:sldId id="274" r:id="rId11"/>
    <p:sldId id="285" r:id="rId12"/>
    <p:sldId id="286" r:id="rId13"/>
    <p:sldId id="287" r:id="rId14"/>
    <p:sldId id="288" r:id="rId15"/>
    <p:sldId id="290" r:id="rId16"/>
    <p:sldId id="289" r:id="rId17"/>
    <p:sldId id="293" r:id="rId18"/>
    <p:sldId id="294" r:id="rId19"/>
    <p:sldId id="295" r:id="rId20"/>
    <p:sldId id="292" r:id="rId21"/>
    <p:sldId id="296" r:id="rId22"/>
    <p:sldId id="297" r:id="rId23"/>
    <p:sldId id="298" r:id="rId24"/>
    <p:sldId id="275" r:id="rId25"/>
    <p:sldId id="276" r:id="rId26"/>
    <p:sldId id="277" r:id="rId27"/>
    <p:sldId id="278" r:id="rId28"/>
    <p:sldId id="270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4" autoAdjust="0"/>
    <p:restoredTop sz="92804"/>
  </p:normalViewPr>
  <p:slideViewPr>
    <p:cSldViewPr snapToGrid="0">
      <p:cViewPr varScale="1">
        <p:scale>
          <a:sx n="106" d="100"/>
          <a:sy n="106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A057-E43E-407C-840A-E4E623535991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6339-0728-4B68-8305-082FDD2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0A11F4E-570C-4A00-884E-58CEA6655E4B}" type="datetimeFigureOut">
              <a:rPr lang="en-US" smtClean="0"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&amp; 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Data Structure Analysis</a:t>
            </a:r>
          </a:p>
        </p:txBody>
      </p:sp>
    </p:spTree>
    <p:extLst>
      <p:ext uri="{BB962C8B-B14F-4D97-AF65-F5344CB8AC3E}">
        <p14:creationId xmlns:p14="http://schemas.microsoft.com/office/powerpoint/2010/main" val="160322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Offers dynamic resizing of an internal array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(removes fixed size)</a:t>
            </a:r>
          </a:p>
          <a:p>
            <a:pPr lvl="1"/>
            <a:r>
              <a:rPr lang="en-US" dirty="0"/>
              <a:t>Index-based access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Elements must be stored, without gaps, in the lower indices of the internal array</a:t>
            </a:r>
          </a:p>
          <a:p>
            <a:pPr lvl="1"/>
            <a:r>
              <a:rPr lang="en-US" dirty="0"/>
              <a:t>Shifting elements is costly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65070" y="4431481"/>
            <a:ext cx="5742983" cy="417614"/>
            <a:chOff x="2327563" y="4989621"/>
            <a:chExt cx="5742983" cy="417614"/>
          </a:xfrm>
        </p:grpSpPr>
        <p:sp>
          <p:nvSpPr>
            <p:cNvPr id="4" name="Rectangle 3"/>
            <p:cNvSpPr/>
            <p:nvPr/>
          </p:nvSpPr>
          <p:spPr>
            <a:xfrm>
              <a:off x="2327563" y="5003474"/>
              <a:ext cx="2909455" cy="403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Used Space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237018" y="4989621"/>
              <a:ext cx="2814452" cy="19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37018" y="5393381"/>
              <a:ext cx="28144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051470" y="4989621"/>
              <a:ext cx="0" cy="4037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35162" y="5010196"/>
              <a:ext cx="16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Unused Space</a:t>
              </a:r>
            </a:p>
          </p:txBody>
        </p:sp>
        <p:cxnSp>
          <p:nvCxnSpPr>
            <p:cNvPr id="15" name="Straight Arrow Connector 14"/>
            <p:cNvCxnSpPr>
              <a:stCxn id="4" idx="3"/>
            </p:cNvCxnSpPr>
            <p:nvPr/>
          </p:nvCxnSpPr>
          <p:spPr>
            <a:xfrm flipV="1">
              <a:off x="5237018" y="5205354"/>
              <a:ext cx="68876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5113" y="4497773"/>
            <a:ext cx="132113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Internal Array</a:t>
            </a:r>
          </a:p>
        </p:txBody>
      </p:sp>
    </p:spTree>
    <p:extLst>
      <p:ext uri="{BB962C8B-B14F-4D97-AF65-F5344CB8AC3E}">
        <p14:creationId xmlns:p14="http://schemas.microsoft.com/office/powerpoint/2010/main" val="1502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ArrayList.add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 new element at the next available index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add(T element)</a:t>
            </a:r>
          </a:p>
          <a:p>
            <a:r>
              <a:rPr lang="en-US" dirty="0"/>
              <a:t>Given add(A), add(B) &amp; add(C) invocations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53905"/>
              </p:ext>
            </p:extLst>
          </p:nvPr>
        </p:nvGraphicFramePr>
        <p:xfrm>
          <a:off x="1286493" y="37466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2737" y="48926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900" y="5388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921" y="584563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add(C)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0773" y="4488344"/>
            <a:ext cx="0" cy="4042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86939" y="4488344"/>
            <a:ext cx="1" cy="899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46960" y="4488344"/>
            <a:ext cx="11876" cy="1357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5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internal array is still fixed size</a:t>
            </a:r>
          </a:p>
          <a:p>
            <a:r>
              <a:rPr lang="en-US" sz="2000" dirty="0"/>
              <a:t>When the internal capacity is exceeded, a new array is created </a:t>
            </a:r>
          </a:p>
          <a:p>
            <a:pPr lvl="1"/>
            <a:r>
              <a:rPr lang="en-US" sz="1200" dirty="0"/>
              <a:t>The size of the new array is </a:t>
            </a:r>
            <a:r>
              <a:rPr lang="en-US" sz="1200" dirty="0" err="1"/>
              <a:t>typicall</a:t>
            </a:r>
            <a:r>
              <a:rPr lang="en-US" sz="1200" dirty="0"/>
              <a:t> 2x or 1.5x the original size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ArrayList.add</a:t>
            </a:r>
            <a:r>
              <a:rPr lang="en-US" dirty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01254"/>
              </p:ext>
            </p:extLst>
          </p:nvPr>
        </p:nvGraphicFramePr>
        <p:xfrm>
          <a:off x="835225" y="4157562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4712"/>
              </p:ext>
            </p:extLst>
          </p:nvPr>
        </p:nvGraphicFramePr>
        <p:xfrm>
          <a:off x="835225" y="5470564"/>
          <a:ext cx="7572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211283" y="4917054"/>
            <a:ext cx="3049980" cy="553509"/>
            <a:chOff x="1211283" y="4646206"/>
            <a:chExt cx="3049980" cy="82435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211283" y="4646206"/>
              <a:ext cx="0" cy="8243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57449" y="4646206"/>
              <a:ext cx="0" cy="8243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717470" y="4646206"/>
              <a:ext cx="0" cy="8243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501241" y="4646206"/>
              <a:ext cx="0" cy="8243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61263" y="4646206"/>
              <a:ext cx="0" cy="8243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08907" y="3366682"/>
            <a:ext cx="2426230" cy="781974"/>
            <a:chOff x="2608907" y="3104739"/>
            <a:chExt cx="2426230" cy="781974"/>
          </a:xfrm>
        </p:grpSpPr>
        <p:sp>
          <p:nvSpPr>
            <p:cNvPr id="32" name="Freeform 31"/>
            <p:cNvSpPr/>
            <p:nvPr/>
          </p:nvSpPr>
          <p:spPr>
            <a:xfrm>
              <a:off x="3228109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88131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62005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8907" y="312255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add(D)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3416" y="3104739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add(E)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03485" y="3113645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add(F)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69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ArrayList.add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big-oh of this operation?</a:t>
                </a:r>
              </a:p>
              <a:p>
                <a:pPr lvl="1"/>
                <a:r>
                  <a:rPr lang="en-US" dirty="0"/>
                  <a:t>Depends on the internal array when add() is invoked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when there is space for new elements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when the internal array must be resized</a:t>
                </a:r>
              </a:p>
              <a:p>
                <a:r>
                  <a:rPr lang="en-US" dirty="0"/>
                  <a:t>Calculating the </a:t>
                </a:r>
                <a:r>
                  <a:rPr lang="en-US" dirty="0">
                    <a:solidFill>
                      <a:schemeClr val="accent3"/>
                    </a:solidFill>
                  </a:rPr>
                  <a:t>amortized running time </a:t>
                </a:r>
                <a:r>
                  <a:rPr lang="en-US" dirty="0"/>
                  <a:t>can give us a clearer picture of how much work is being done when invoking add()</a:t>
                </a: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Amortized running time</a:t>
                </a:r>
                <a:r>
                  <a:rPr lang="en-US" dirty="0"/>
                  <a:t>: the average running time of an algorithm</a:t>
                </a:r>
              </a:p>
              <a:p>
                <a:pPr lvl="1"/>
                <a:r>
                  <a:rPr lang="en-US" dirty="0"/>
                  <a:t>Counts the average work done over several operations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104909" cy="4717472"/>
          </a:xfrm>
        </p:spPr>
        <p:txBody>
          <a:bodyPr>
            <a:normAutofit/>
          </a:bodyPr>
          <a:lstStyle/>
          <a:p>
            <a:r>
              <a:rPr lang="en-US" dirty="0"/>
              <a:t>How much work is done given the following scenario</a:t>
            </a:r>
          </a:p>
          <a:p>
            <a:pPr lvl="1"/>
            <a:r>
              <a:rPr lang="en-US" b="1" dirty="0"/>
              <a:t>Cost model: </a:t>
            </a:r>
            <a:r>
              <a:rPr lang="en-US" dirty="0"/>
              <a:t>array assignments</a:t>
            </a:r>
          </a:p>
          <a:p>
            <a:r>
              <a:rPr lang="en-US" dirty="0"/>
              <a:t>Scenario</a:t>
            </a:r>
          </a:p>
          <a:p>
            <a:pPr lvl="1"/>
            <a:r>
              <a:rPr lang="en-US" dirty="0"/>
              <a:t>The array list has an internal array initially of length 5</a:t>
            </a:r>
          </a:p>
          <a:p>
            <a:pPr lvl="1"/>
            <a:r>
              <a:rPr lang="en-US" dirty="0"/>
              <a:t>The array list is empty</a:t>
            </a:r>
          </a:p>
          <a:p>
            <a:pPr lvl="1"/>
            <a:r>
              <a:rPr lang="en-US" dirty="0"/>
              <a:t>You add 6 elements to the array list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The first five elements are assigned to the internal array (five operations)</a:t>
            </a:r>
          </a:p>
          <a:p>
            <a:pPr lvl="1"/>
            <a:r>
              <a:rPr lang="en-US" dirty="0"/>
              <a:t>The internal array must be resized, so we copy over five elements from old array to new array (five operations)</a:t>
            </a:r>
          </a:p>
          <a:p>
            <a:pPr lvl="1"/>
            <a:r>
              <a:rPr lang="en-US" dirty="0"/>
              <a:t>The sixth element is added to the internal array (one operation)</a:t>
            </a:r>
          </a:p>
          <a:p>
            <a:r>
              <a:rPr lang="en-US" dirty="0"/>
              <a:t>Total operations: 11</a:t>
            </a:r>
          </a:p>
        </p:txBody>
      </p:sp>
    </p:spTree>
    <p:extLst>
      <p:ext uri="{BB962C8B-B14F-4D97-AF65-F5344CB8AC3E}">
        <p14:creationId xmlns:p14="http://schemas.microsoft.com/office/powerpoint/2010/main" val="7528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104909" cy="4717472"/>
          </a:xfrm>
        </p:spPr>
        <p:txBody>
          <a:bodyPr>
            <a:normAutofit/>
          </a:bodyPr>
          <a:lstStyle/>
          <a:p>
            <a:r>
              <a:rPr lang="en-US" dirty="0"/>
              <a:t>The resize() operation is costly, whereas add() is not costly given available space</a:t>
            </a:r>
          </a:p>
          <a:p>
            <a:r>
              <a:rPr lang="en-US" dirty="0"/>
              <a:t>General principle</a:t>
            </a:r>
          </a:p>
          <a:p>
            <a:pPr lvl="1"/>
            <a:r>
              <a:rPr lang="en-US" dirty="0"/>
              <a:t>Given an internal array length of n</a:t>
            </a:r>
          </a:p>
          <a:p>
            <a:pPr lvl="1"/>
            <a:r>
              <a:rPr lang="en-US" dirty="0"/>
              <a:t>We can add n elements where each invocation of add() costs one operation</a:t>
            </a:r>
          </a:p>
          <a:p>
            <a:pPr lvl="1"/>
            <a:r>
              <a:rPr lang="en-US" dirty="0"/>
              <a:t>We then have an add() operation that costs n operations</a:t>
            </a:r>
          </a:p>
          <a:p>
            <a:pPr lvl="1"/>
            <a:r>
              <a:rPr lang="en-US" dirty="0"/>
              <a:t>The total work done over n + 1 additions is roughly 2n operations</a:t>
            </a:r>
          </a:p>
          <a:p>
            <a:pPr lvl="1"/>
            <a:r>
              <a:rPr lang="en-US" dirty="0"/>
              <a:t>The average operations per add() invocation is two operations and thus is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25" y="4853050"/>
            <a:ext cx="2636856" cy="1749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  <a:p>
            <a:pPr lvl="1"/>
            <a:r>
              <a:rPr lang="en-US" dirty="0"/>
              <a:t>We have long periods of little work</a:t>
            </a:r>
          </a:p>
          <a:p>
            <a:pPr lvl="1"/>
            <a:r>
              <a:rPr lang="en-US" dirty="0"/>
              <a:t>We then have a sharp increase in the amount of work</a:t>
            </a:r>
          </a:p>
          <a:p>
            <a:pPr lvl="1"/>
            <a:r>
              <a:rPr lang="en-US" dirty="0"/>
              <a:t>The average work done is actually still small 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866899" y="3598214"/>
            <a:ext cx="4785756" cy="1626246"/>
          </a:xfrm>
          <a:custGeom>
            <a:avLst/>
            <a:gdLst>
              <a:gd name="connsiteX0" fmla="*/ 0 w 4785756"/>
              <a:gd name="connsiteY0" fmla="*/ 1555677 h 1626246"/>
              <a:gd name="connsiteX1" fmla="*/ 95003 w 4785756"/>
              <a:gd name="connsiteY1" fmla="*/ 1472550 h 1626246"/>
              <a:gd name="connsiteX2" fmla="*/ 178130 w 4785756"/>
              <a:gd name="connsiteY2" fmla="*/ 1567552 h 1626246"/>
              <a:gd name="connsiteX3" fmla="*/ 261258 w 4785756"/>
              <a:gd name="connsiteY3" fmla="*/ 1448799 h 1626246"/>
              <a:gd name="connsiteX4" fmla="*/ 368135 w 4785756"/>
              <a:gd name="connsiteY4" fmla="*/ 1555677 h 1626246"/>
              <a:gd name="connsiteX5" fmla="*/ 451263 w 4785756"/>
              <a:gd name="connsiteY5" fmla="*/ 1460674 h 1626246"/>
              <a:gd name="connsiteX6" fmla="*/ 498764 w 4785756"/>
              <a:gd name="connsiteY6" fmla="*/ 1151916 h 1626246"/>
              <a:gd name="connsiteX7" fmla="*/ 558141 w 4785756"/>
              <a:gd name="connsiteY7" fmla="*/ 1543802 h 1626246"/>
              <a:gd name="connsiteX8" fmla="*/ 665019 w 4785756"/>
              <a:gd name="connsiteY8" fmla="*/ 1472550 h 1626246"/>
              <a:gd name="connsiteX9" fmla="*/ 771897 w 4785756"/>
              <a:gd name="connsiteY9" fmla="*/ 1555677 h 1626246"/>
              <a:gd name="connsiteX10" fmla="*/ 866899 w 4785756"/>
              <a:gd name="connsiteY10" fmla="*/ 1436924 h 1626246"/>
              <a:gd name="connsiteX11" fmla="*/ 973777 w 4785756"/>
              <a:gd name="connsiteY11" fmla="*/ 1531926 h 1626246"/>
              <a:gd name="connsiteX12" fmla="*/ 1092530 w 4785756"/>
              <a:gd name="connsiteY12" fmla="*/ 1460674 h 1626246"/>
              <a:gd name="connsiteX13" fmla="*/ 1187533 w 4785756"/>
              <a:gd name="connsiteY13" fmla="*/ 1543802 h 1626246"/>
              <a:gd name="connsiteX14" fmla="*/ 1282535 w 4785756"/>
              <a:gd name="connsiteY14" fmla="*/ 1460674 h 1626246"/>
              <a:gd name="connsiteX15" fmla="*/ 1377538 w 4785756"/>
              <a:gd name="connsiteY15" fmla="*/ 1543802 h 1626246"/>
              <a:gd name="connsiteX16" fmla="*/ 1472541 w 4785756"/>
              <a:gd name="connsiteY16" fmla="*/ 1448799 h 1626246"/>
              <a:gd name="connsiteX17" fmla="*/ 1579419 w 4785756"/>
              <a:gd name="connsiteY17" fmla="*/ 1555677 h 1626246"/>
              <a:gd name="connsiteX18" fmla="*/ 1638795 w 4785756"/>
              <a:gd name="connsiteY18" fmla="*/ 807532 h 1626246"/>
              <a:gd name="connsiteX19" fmla="*/ 1733798 w 4785756"/>
              <a:gd name="connsiteY19" fmla="*/ 1555677 h 1626246"/>
              <a:gd name="connsiteX20" fmla="*/ 1816925 w 4785756"/>
              <a:gd name="connsiteY20" fmla="*/ 1425048 h 1626246"/>
              <a:gd name="connsiteX21" fmla="*/ 1923803 w 4785756"/>
              <a:gd name="connsiteY21" fmla="*/ 1555677 h 1626246"/>
              <a:gd name="connsiteX22" fmla="*/ 2042556 w 4785756"/>
              <a:gd name="connsiteY22" fmla="*/ 1436924 h 1626246"/>
              <a:gd name="connsiteX23" fmla="*/ 2125684 w 4785756"/>
              <a:gd name="connsiteY23" fmla="*/ 1520051 h 1626246"/>
              <a:gd name="connsiteX24" fmla="*/ 2280063 w 4785756"/>
              <a:gd name="connsiteY24" fmla="*/ 1425048 h 1626246"/>
              <a:gd name="connsiteX25" fmla="*/ 2363190 w 4785756"/>
              <a:gd name="connsiteY25" fmla="*/ 1543802 h 1626246"/>
              <a:gd name="connsiteX26" fmla="*/ 2481943 w 4785756"/>
              <a:gd name="connsiteY26" fmla="*/ 1436924 h 1626246"/>
              <a:gd name="connsiteX27" fmla="*/ 2588821 w 4785756"/>
              <a:gd name="connsiteY27" fmla="*/ 1543802 h 1626246"/>
              <a:gd name="connsiteX28" fmla="*/ 2707574 w 4785756"/>
              <a:gd name="connsiteY28" fmla="*/ 1413173 h 1626246"/>
              <a:gd name="connsiteX29" fmla="*/ 2790702 w 4785756"/>
              <a:gd name="connsiteY29" fmla="*/ 1531926 h 1626246"/>
              <a:gd name="connsiteX30" fmla="*/ 2909455 w 4785756"/>
              <a:gd name="connsiteY30" fmla="*/ 1413173 h 1626246"/>
              <a:gd name="connsiteX31" fmla="*/ 3016333 w 4785756"/>
              <a:gd name="connsiteY31" fmla="*/ 1531926 h 1626246"/>
              <a:gd name="connsiteX32" fmla="*/ 3123211 w 4785756"/>
              <a:gd name="connsiteY32" fmla="*/ 1389422 h 1626246"/>
              <a:gd name="connsiteX33" fmla="*/ 3241964 w 4785756"/>
              <a:gd name="connsiteY33" fmla="*/ 1520051 h 1626246"/>
              <a:gd name="connsiteX34" fmla="*/ 3360717 w 4785756"/>
              <a:gd name="connsiteY34" fmla="*/ 1401298 h 1626246"/>
              <a:gd name="connsiteX35" fmla="*/ 3455720 w 4785756"/>
              <a:gd name="connsiteY35" fmla="*/ 1496300 h 1626246"/>
              <a:gd name="connsiteX36" fmla="*/ 3574473 w 4785756"/>
              <a:gd name="connsiteY36" fmla="*/ 1401298 h 1626246"/>
              <a:gd name="connsiteX37" fmla="*/ 3657600 w 4785756"/>
              <a:gd name="connsiteY37" fmla="*/ 1531926 h 1626246"/>
              <a:gd name="connsiteX38" fmla="*/ 3764478 w 4785756"/>
              <a:gd name="connsiteY38" fmla="*/ 9 h 1626246"/>
              <a:gd name="connsiteX39" fmla="*/ 3871356 w 4785756"/>
              <a:gd name="connsiteY39" fmla="*/ 1555677 h 1626246"/>
              <a:gd name="connsiteX40" fmla="*/ 3942608 w 4785756"/>
              <a:gd name="connsiteY40" fmla="*/ 1377547 h 1626246"/>
              <a:gd name="connsiteX41" fmla="*/ 4025735 w 4785756"/>
              <a:gd name="connsiteY41" fmla="*/ 1531926 h 1626246"/>
              <a:gd name="connsiteX42" fmla="*/ 4120738 w 4785756"/>
              <a:gd name="connsiteY42" fmla="*/ 1365672 h 1626246"/>
              <a:gd name="connsiteX43" fmla="*/ 4203865 w 4785756"/>
              <a:gd name="connsiteY43" fmla="*/ 1531926 h 1626246"/>
              <a:gd name="connsiteX44" fmla="*/ 4334494 w 4785756"/>
              <a:gd name="connsiteY44" fmla="*/ 1377547 h 1626246"/>
              <a:gd name="connsiteX45" fmla="*/ 4441372 w 4785756"/>
              <a:gd name="connsiteY45" fmla="*/ 1520051 h 1626246"/>
              <a:gd name="connsiteX46" fmla="*/ 4500748 w 4785756"/>
              <a:gd name="connsiteY46" fmla="*/ 1413173 h 1626246"/>
              <a:gd name="connsiteX47" fmla="*/ 4619502 w 4785756"/>
              <a:gd name="connsiteY47" fmla="*/ 1543802 h 1626246"/>
              <a:gd name="connsiteX48" fmla="*/ 4690754 w 4785756"/>
              <a:gd name="connsiteY48" fmla="*/ 1401298 h 1626246"/>
              <a:gd name="connsiteX49" fmla="*/ 4785756 w 4785756"/>
              <a:gd name="connsiteY49" fmla="*/ 1508176 h 162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785756" h="1626246">
                <a:moveTo>
                  <a:pt x="0" y="1555677"/>
                </a:moveTo>
                <a:cubicBezTo>
                  <a:pt x="32657" y="1513124"/>
                  <a:pt x="65315" y="1470571"/>
                  <a:pt x="95003" y="1472550"/>
                </a:cubicBezTo>
                <a:cubicBezTo>
                  <a:pt x="124691" y="1474529"/>
                  <a:pt x="150421" y="1571510"/>
                  <a:pt x="178130" y="1567552"/>
                </a:cubicBezTo>
                <a:cubicBezTo>
                  <a:pt x="205839" y="1563594"/>
                  <a:pt x="229591" y="1450778"/>
                  <a:pt x="261258" y="1448799"/>
                </a:cubicBezTo>
                <a:cubicBezTo>
                  <a:pt x="292926" y="1446820"/>
                  <a:pt x="336468" y="1553698"/>
                  <a:pt x="368135" y="1555677"/>
                </a:cubicBezTo>
                <a:cubicBezTo>
                  <a:pt x="399803" y="1557656"/>
                  <a:pt x="429492" y="1527967"/>
                  <a:pt x="451263" y="1460674"/>
                </a:cubicBezTo>
                <a:cubicBezTo>
                  <a:pt x="473034" y="1393381"/>
                  <a:pt x="480951" y="1138061"/>
                  <a:pt x="498764" y="1151916"/>
                </a:cubicBezTo>
                <a:cubicBezTo>
                  <a:pt x="516577" y="1165771"/>
                  <a:pt x="530432" y="1490363"/>
                  <a:pt x="558141" y="1543802"/>
                </a:cubicBezTo>
                <a:cubicBezTo>
                  <a:pt x="585850" y="1597241"/>
                  <a:pt x="629393" y="1470571"/>
                  <a:pt x="665019" y="1472550"/>
                </a:cubicBezTo>
                <a:cubicBezTo>
                  <a:pt x="700645" y="1474529"/>
                  <a:pt x="738250" y="1561615"/>
                  <a:pt x="771897" y="1555677"/>
                </a:cubicBezTo>
                <a:cubicBezTo>
                  <a:pt x="805544" y="1549739"/>
                  <a:pt x="833252" y="1440882"/>
                  <a:pt x="866899" y="1436924"/>
                </a:cubicBezTo>
                <a:cubicBezTo>
                  <a:pt x="900546" y="1432966"/>
                  <a:pt x="936172" y="1527968"/>
                  <a:pt x="973777" y="1531926"/>
                </a:cubicBezTo>
                <a:cubicBezTo>
                  <a:pt x="1011382" y="1535884"/>
                  <a:pt x="1056904" y="1458695"/>
                  <a:pt x="1092530" y="1460674"/>
                </a:cubicBezTo>
                <a:cubicBezTo>
                  <a:pt x="1128156" y="1462653"/>
                  <a:pt x="1155866" y="1543802"/>
                  <a:pt x="1187533" y="1543802"/>
                </a:cubicBezTo>
                <a:cubicBezTo>
                  <a:pt x="1219200" y="1543802"/>
                  <a:pt x="1250868" y="1460674"/>
                  <a:pt x="1282535" y="1460674"/>
                </a:cubicBezTo>
                <a:cubicBezTo>
                  <a:pt x="1314202" y="1460674"/>
                  <a:pt x="1345870" y="1545781"/>
                  <a:pt x="1377538" y="1543802"/>
                </a:cubicBezTo>
                <a:cubicBezTo>
                  <a:pt x="1409206" y="1541823"/>
                  <a:pt x="1438894" y="1446820"/>
                  <a:pt x="1472541" y="1448799"/>
                </a:cubicBezTo>
                <a:cubicBezTo>
                  <a:pt x="1506188" y="1450778"/>
                  <a:pt x="1551710" y="1662555"/>
                  <a:pt x="1579419" y="1555677"/>
                </a:cubicBezTo>
                <a:cubicBezTo>
                  <a:pt x="1607128" y="1448799"/>
                  <a:pt x="1613065" y="807532"/>
                  <a:pt x="1638795" y="807532"/>
                </a:cubicBezTo>
                <a:cubicBezTo>
                  <a:pt x="1664525" y="807532"/>
                  <a:pt x="1704110" y="1452758"/>
                  <a:pt x="1733798" y="1555677"/>
                </a:cubicBezTo>
                <a:cubicBezTo>
                  <a:pt x="1763486" y="1658596"/>
                  <a:pt x="1785258" y="1425048"/>
                  <a:pt x="1816925" y="1425048"/>
                </a:cubicBezTo>
                <a:cubicBezTo>
                  <a:pt x="1848592" y="1425048"/>
                  <a:pt x="1886198" y="1553698"/>
                  <a:pt x="1923803" y="1555677"/>
                </a:cubicBezTo>
                <a:cubicBezTo>
                  <a:pt x="1961408" y="1557656"/>
                  <a:pt x="2008909" y="1442862"/>
                  <a:pt x="2042556" y="1436924"/>
                </a:cubicBezTo>
                <a:cubicBezTo>
                  <a:pt x="2076203" y="1430986"/>
                  <a:pt x="2086100" y="1522030"/>
                  <a:pt x="2125684" y="1520051"/>
                </a:cubicBezTo>
                <a:cubicBezTo>
                  <a:pt x="2165268" y="1518072"/>
                  <a:pt x="2240479" y="1421090"/>
                  <a:pt x="2280063" y="1425048"/>
                </a:cubicBezTo>
                <a:cubicBezTo>
                  <a:pt x="2319647" y="1429006"/>
                  <a:pt x="2329543" y="1541823"/>
                  <a:pt x="2363190" y="1543802"/>
                </a:cubicBezTo>
                <a:cubicBezTo>
                  <a:pt x="2396837" y="1545781"/>
                  <a:pt x="2444338" y="1436924"/>
                  <a:pt x="2481943" y="1436924"/>
                </a:cubicBezTo>
                <a:cubicBezTo>
                  <a:pt x="2519548" y="1436924"/>
                  <a:pt x="2551216" y="1547760"/>
                  <a:pt x="2588821" y="1543802"/>
                </a:cubicBezTo>
                <a:cubicBezTo>
                  <a:pt x="2626426" y="1539844"/>
                  <a:pt x="2673927" y="1415152"/>
                  <a:pt x="2707574" y="1413173"/>
                </a:cubicBezTo>
                <a:cubicBezTo>
                  <a:pt x="2741221" y="1411194"/>
                  <a:pt x="2757055" y="1531926"/>
                  <a:pt x="2790702" y="1531926"/>
                </a:cubicBezTo>
                <a:cubicBezTo>
                  <a:pt x="2824349" y="1531926"/>
                  <a:pt x="2871850" y="1413173"/>
                  <a:pt x="2909455" y="1413173"/>
                </a:cubicBezTo>
                <a:cubicBezTo>
                  <a:pt x="2947060" y="1413173"/>
                  <a:pt x="2980707" y="1535884"/>
                  <a:pt x="3016333" y="1531926"/>
                </a:cubicBezTo>
                <a:cubicBezTo>
                  <a:pt x="3051959" y="1527968"/>
                  <a:pt x="3085606" y="1391401"/>
                  <a:pt x="3123211" y="1389422"/>
                </a:cubicBezTo>
                <a:cubicBezTo>
                  <a:pt x="3160816" y="1387443"/>
                  <a:pt x="3202380" y="1518072"/>
                  <a:pt x="3241964" y="1520051"/>
                </a:cubicBezTo>
                <a:cubicBezTo>
                  <a:pt x="3281548" y="1522030"/>
                  <a:pt x="3325091" y="1405256"/>
                  <a:pt x="3360717" y="1401298"/>
                </a:cubicBezTo>
                <a:cubicBezTo>
                  <a:pt x="3396343" y="1397340"/>
                  <a:pt x="3420094" y="1496300"/>
                  <a:pt x="3455720" y="1496300"/>
                </a:cubicBezTo>
                <a:cubicBezTo>
                  <a:pt x="3491346" y="1496300"/>
                  <a:pt x="3540826" y="1395360"/>
                  <a:pt x="3574473" y="1401298"/>
                </a:cubicBezTo>
                <a:cubicBezTo>
                  <a:pt x="3608120" y="1407236"/>
                  <a:pt x="3625933" y="1765474"/>
                  <a:pt x="3657600" y="1531926"/>
                </a:cubicBezTo>
                <a:cubicBezTo>
                  <a:pt x="3689267" y="1298378"/>
                  <a:pt x="3728852" y="-3949"/>
                  <a:pt x="3764478" y="9"/>
                </a:cubicBezTo>
                <a:cubicBezTo>
                  <a:pt x="3800104" y="3967"/>
                  <a:pt x="3841668" y="1326087"/>
                  <a:pt x="3871356" y="1555677"/>
                </a:cubicBezTo>
                <a:cubicBezTo>
                  <a:pt x="3901044" y="1785267"/>
                  <a:pt x="3916878" y="1381505"/>
                  <a:pt x="3942608" y="1377547"/>
                </a:cubicBezTo>
                <a:cubicBezTo>
                  <a:pt x="3968338" y="1373589"/>
                  <a:pt x="3996047" y="1533905"/>
                  <a:pt x="4025735" y="1531926"/>
                </a:cubicBezTo>
                <a:cubicBezTo>
                  <a:pt x="4055423" y="1529947"/>
                  <a:pt x="4091050" y="1365672"/>
                  <a:pt x="4120738" y="1365672"/>
                </a:cubicBezTo>
                <a:cubicBezTo>
                  <a:pt x="4150426" y="1365672"/>
                  <a:pt x="4168239" y="1529947"/>
                  <a:pt x="4203865" y="1531926"/>
                </a:cubicBezTo>
                <a:cubicBezTo>
                  <a:pt x="4239491" y="1533905"/>
                  <a:pt x="4294910" y="1379526"/>
                  <a:pt x="4334494" y="1377547"/>
                </a:cubicBezTo>
                <a:cubicBezTo>
                  <a:pt x="4374078" y="1375568"/>
                  <a:pt x="4413663" y="1514113"/>
                  <a:pt x="4441372" y="1520051"/>
                </a:cubicBezTo>
                <a:cubicBezTo>
                  <a:pt x="4469081" y="1525989"/>
                  <a:pt x="4471060" y="1409215"/>
                  <a:pt x="4500748" y="1413173"/>
                </a:cubicBezTo>
                <a:cubicBezTo>
                  <a:pt x="4530436" y="1417131"/>
                  <a:pt x="4587834" y="1545781"/>
                  <a:pt x="4619502" y="1543802"/>
                </a:cubicBezTo>
                <a:cubicBezTo>
                  <a:pt x="4651170" y="1541823"/>
                  <a:pt x="4663045" y="1407236"/>
                  <a:pt x="4690754" y="1401298"/>
                </a:cubicBezTo>
                <a:cubicBezTo>
                  <a:pt x="4718463" y="1395360"/>
                  <a:pt x="4785756" y="1508176"/>
                  <a:pt x="4785756" y="15081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9316" y="3428937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resize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910" y="5758316"/>
            <a:ext cx="2208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Periods of little work. 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add() is invoked with 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available space</a:t>
            </a:r>
          </a:p>
        </p:txBody>
      </p:sp>
      <p:cxnSp>
        <p:nvCxnSpPr>
          <p:cNvPr id="8" name="Straight Arrow Connector 7"/>
          <p:cNvCxnSpPr>
            <a:stCxn id="5" idx="2"/>
            <a:endCxn id="4" idx="6"/>
          </p:cNvCxnSpPr>
          <p:nvPr/>
        </p:nvCxnSpPr>
        <p:spPr>
          <a:xfrm flipH="1">
            <a:off x="1365663" y="3767491"/>
            <a:ext cx="1156229" cy="9826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2521892" y="3767491"/>
            <a:ext cx="0" cy="4913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2521892" y="3767491"/>
            <a:ext cx="1966981" cy="2456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 rot="16200000">
            <a:off x="1000569" y="5090790"/>
            <a:ext cx="112673" cy="380010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1"/>
            <a:endCxn id="6" idx="0"/>
          </p:cNvCxnSpPr>
          <p:nvPr/>
        </p:nvCxnSpPr>
        <p:spPr>
          <a:xfrm>
            <a:off x="1056906" y="5337132"/>
            <a:ext cx="602410" cy="42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 rot="16200000">
            <a:off x="1886190" y="4810470"/>
            <a:ext cx="115173" cy="938149"/>
          </a:xfrm>
          <a:prstGeom prst="lef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1"/>
            <a:endCxn id="6" idx="0"/>
          </p:cNvCxnSpPr>
          <p:nvPr/>
        </p:nvCxnSpPr>
        <p:spPr>
          <a:xfrm flipH="1">
            <a:off x="1659316" y="5337131"/>
            <a:ext cx="284461" cy="4211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5231" y="3890320"/>
            <a:ext cx="183896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/>
              <a:t>ArrayList.add</a:t>
            </a:r>
            <a:r>
              <a:rPr lang="en-US" dirty="0"/>
              <a:t>() </a:t>
            </a:r>
          </a:p>
          <a:p>
            <a:pPr algn="ctr"/>
            <a:r>
              <a:rPr lang="en-US" dirty="0"/>
              <a:t>is O(1)</a:t>
            </a:r>
          </a:p>
        </p:txBody>
      </p:sp>
    </p:spTree>
    <p:extLst>
      <p:ext uri="{BB962C8B-B14F-4D97-AF65-F5344CB8AC3E}">
        <p14:creationId xmlns:p14="http://schemas.microsoft.com/office/powerpoint/2010/main" val="17694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5" grpId="0" animBg="1"/>
      <p:bldP spid="18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element 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ArrayList.size</a:t>
            </a:r>
            <a:r>
              <a:rPr lang="en-US" b="1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err="1"/>
              <a:t>ArrayList.isEmpty</a:t>
            </a:r>
            <a:r>
              <a:rPr lang="en-US" b="1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Returns the number of elements in the array list</a:t>
                </a:r>
              </a:p>
              <a:p>
                <a:r>
                  <a:rPr lang="en-US" dirty="0"/>
                  <a:t>Method signature</a:t>
                </a:r>
              </a:p>
              <a:p>
                <a:pPr lvl="1"/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public </a:t>
                </a: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int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size()</a:t>
                </a:r>
              </a:p>
              <a:p>
                <a:r>
                  <a:rPr lang="en-US" dirty="0">
                    <a:ea typeface="Courier New" charset="0"/>
                    <a:cs typeface="Courier New" charset="0"/>
                  </a:rPr>
                  <a:t>What is the big-oh of this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(1)</m:t>
                    </m:r>
                  </m:oMath>
                </a14:m>
                <a:r>
                  <a:rPr lang="en-US" dirty="0">
                    <a:ea typeface="Courier New" charset="0"/>
                    <a:cs typeface="Courier New" charset="0"/>
                  </a:rPr>
                  <a:t>, using a counter to track the number of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1961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Returns true if the array list is empty, otherwise false</a:t>
                </a:r>
              </a:p>
              <a:p>
                <a:r>
                  <a:rPr lang="en-US" dirty="0"/>
                  <a:t>Method signature</a:t>
                </a:r>
              </a:p>
              <a:p>
                <a:pPr lvl="1"/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public </a:t>
                </a: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boolean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isEmpty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()</a:t>
                </a:r>
              </a:p>
              <a:p>
                <a:r>
                  <a:rPr lang="en-US" dirty="0">
                    <a:ea typeface="Courier New" charset="0"/>
                    <a:cs typeface="Courier New" charset="0"/>
                  </a:rPr>
                  <a:t>What is the big-oh of this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(1)</m:t>
                    </m:r>
                  </m:oMath>
                </a14:m>
                <a:r>
                  <a:rPr lang="en-US" dirty="0">
                    <a:ea typeface="Courier New" charset="0"/>
                    <a:cs typeface="Courier New" charset="0"/>
                  </a:rPr>
                  <a:t>, using the size() method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0">
                <a:blip r:embed="rId3"/>
                <a:stretch>
                  <a:fillRect l="-2112" t="-1246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6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ArrayList.add</a:t>
            </a:r>
            <a:r>
              <a:rPr lang="en-US" sz="4400" dirty="0"/>
              <a:t>(index,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 new element at the given index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add(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index, T element)</a:t>
            </a:r>
          </a:p>
          <a:p>
            <a:r>
              <a:rPr lang="en-US" dirty="0"/>
              <a:t>Scenario #1:</a:t>
            </a:r>
          </a:p>
          <a:p>
            <a:pPr lvl="1"/>
            <a:r>
              <a:rPr lang="en-US" dirty="0"/>
              <a:t>add() is invoked at index == size()</a:t>
            </a:r>
          </a:p>
          <a:p>
            <a:pPr lvl="1"/>
            <a:r>
              <a:rPr lang="en-US" dirty="0"/>
              <a:t>The new element is added to the next available index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75631"/>
              </p:ext>
            </p:extLst>
          </p:nvPr>
        </p:nvGraphicFramePr>
        <p:xfrm>
          <a:off x="1553123" y="4852658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719503" y="4079590"/>
            <a:ext cx="889987" cy="773068"/>
            <a:chOff x="4203485" y="3113645"/>
            <a:chExt cx="889987" cy="773068"/>
          </a:xfrm>
        </p:grpSpPr>
        <p:sp>
          <p:nvSpPr>
            <p:cNvPr id="16" name="Freeform 15"/>
            <p:cNvSpPr/>
            <p:nvPr/>
          </p:nvSpPr>
          <p:spPr>
            <a:xfrm>
              <a:off x="4762005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03485" y="3113645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add(5, F)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41589" y="5055729"/>
                <a:ext cx="2321212" cy="107721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lvl="1" algn="ctr"/>
                <a:r>
                  <a:rPr lang="en-US" sz="1600" dirty="0"/>
                  <a:t>add(index, element) </a:t>
                </a:r>
              </a:p>
              <a:p>
                <a:pPr marL="0" lvl="1" algn="ctr"/>
                <a:r>
                  <a:rPr lang="en-US" sz="1600" dirty="0"/>
                  <a:t>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/>
                  <a:t> for this</a:t>
                </a:r>
              </a:p>
              <a:p>
                <a:pPr marL="0" lvl="1" algn="ctr"/>
                <a:r>
                  <a:rPr lang="en-US" sz="1600" dirty="0"/>
                  <a:t>scenario, but this is not </a:t>
                </a:r>
              </a:p>
              <a:p>
                <a:pPr marL="0" lvl="1" algn="ctr"/>
                <a:r>
                  <a:rPr lang="en-US" sz="1600" dirty="0"/>
                  <a:t>the worst case scenario.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89" y="5055729"/>
                <a:ext cx="232121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518" t="-549" r="-259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ArrayList.add</a:t>
            </a:r>
            <a:r>
              <a:rPr lang="en-US" sz="4400" dirty="0"/>
              <a:t>(index,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#2:</a:t>
            </a:r>
          </a:p>
          <a:p>
            <a:pPr lvl="1"/>
            <a:r>
              <a:rPr lang="en-US" dirty="0"/>
              <a:t>add() is invoked on an occupied index</a:t>
            </a:r>
          </a:p>
          <a:p>
            <a:pPr lvl="1"/>
            <a:r>
              <a:rPr lang="en-US" dirty="0"/>
              <a:t>All elements from that position to size() – 1 are shifted up one position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05787"/>
              </p:ext>
            </p:extLst>
          </p:nvPr>
        </p:nvGraphicFramePr>
        <p:xfrm>
          <a:off x="1972308" y="3635048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166572" y="2757966"/>
            <a:ext cx="892334" cy="764162"/>
            <a:chOff x="2608907" y="3122551"/>
            <a:chExt cx="892334" cy="764162"/>
          </a:xfrm>
        </p:grpSpPr>
        <p:sp>
          <p:nvSpPr>
            <p:cNvPr id="6" name="Freeform 5"/>
            <p:cNvSpPr/>
            <p:nvPr/>
          </p:nvSpPr>
          <p:spPr>
            <a:xfrm>
              <a:off x="3228109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08907" y="312255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add(D)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86517" y="3198551"/>
            <a:ext cx="1911927" cy="323577"/>
            <a:chOff x="3788229" y="3281678"/>
            <a:chExt cx="1911927" cy="32357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788229" y="3605255"/>
              <a:ext cx="19119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33713" y="328167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</a:rPr>
                <a:t>shift up one index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397"/>
              </p:ext>
            </p:extLst>
          </p:nvPr>
        </p:nvGraphicFramePr>
        <p:xfrm>
          <a:off x="1972308" y="4785503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76544" y="3635048"/>
            <a:ext cx="69442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832" y="4799423"/>
            <a:ext cx="5998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97198" y="3352439"/>
                <a:ext cx="2058577" cy="107721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lvl="1" algn="ctr"/>
                <a:r>
                  <a:rPr lang="en-US" sz="1600" dirty="0"/>
                  <a:t>add(index, element) </a:t>
                </a:r>
              </a:p>
              <a:p>
                <a:pPr marL="0" lvl="1" algn="ctr"/>
                <a:r>
                  <a:rPr lang="en-US" sz="1600" dirty="0"/>
                  <a:t>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in the worst</a:t>
                </a:r>
              </a:p>
              <a:p>
                <a:pPr marL="0" lvl="1" algn="ctr"/>
                <a:r>
                  <a:rPr lang="en-US" sz="1600" dirty="0"/>
                  <a:t>case here (adding at </a:t>
                </a:r>
              </a:p>
              <a:p>
                <a:pPr marL="0" lvl="1" algn="ctr"/>
                <a:r>
                  <a:rPr lang="en-US" sz="1600" dirty="0"/>
                  <a:t>index 0).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98" y="3352439"/>
                <a:ext cx="2058577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583" t="-549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0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ArrayList.remove</a:t>
            </a:r>
            <a:r>
              <a:rPr lang="en-US" sz="4800" dirty="0"/>
              <a:t>(element)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the first occurrence of the given element from the array list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remove(T element)</a:t>
            </a:r>
          </a:p>
          <a:p>
            <a:r>
              <a:rPr lang="en-US" dirty="0"/>
              <a:t>Step #1</a:t>
            </a:r>
          </a:p>
          <a:p>
            <a:pPr lvl="1"/>
            <a:r>
              <a:rPr lang="en-US" dirty="0"/>
              <a:t>Sequentially scan the internal array using equals() to determine if the input is found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09649"/>
              </p:ext>
            </p:extLst>
          </p:nvPr>
        </p:nvGraphicFramePr>
        <p:xfrm>
          <a:off x="1405246" y="57553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45029" y="5177667"/>
            <a:ext cx="2202874" cy="475066"/>
            <a:chOff x="1045029" y="5177667"/>
            <a:chExt cx="2202874" cy="475066"/>
          </a:xfrm>
        </p:grpSpPr>
        <p:sp>
          <p:nvSpPr>
            <p:cNvPr id="7" name="Freeform 6"/>
            <p:cNvSpPr/>
            <p:nvPr/>
          </p:nvSpPr>
          <p:spPr>
            <a:xfrm>
              <a:off x="1045029" y="5177670"/>
              <a:ext cx="76002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894114" y="5177667"/>
              <a:ext cx="63533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618509" y="5177667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6261" y="4801335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7407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ArrayList.remove</a:t>
            </a:r>
            <a:r>
              <a:rPr lang="en-US" sz="4800" dirty="0"/>
              <a:t>(element)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#2</a:t>
            </a:r>
          </a:p>
          <a:p>
            <a:pPr lvl="1"/>
            <a:r>
              <a:rPr lang="en-US" dirty="0"/>
              <a:t>Remove the element if present</a:t>
            </a:r>
          </a:p>
          <a:p>
            <a:pPr lvl="1"/>
            <a:r>
              <a:rPr lang="en-US" dirty="0"/>
              <a:t>This shifts all elements at higher indices to fill the gap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55972"/>
              </p:ext>
            </p:extLst>
          </p:nvPr>
        </p:nvGraphicFramePr>
        <p:xfrm>
          <a:off x="1972308" y="3635048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166572" y="2757966"/>
            <a:ext cx="892334" cy="764162"/>
            <a:chOff x="2608907" y="3122551"/>
            <a:chExt cx="892334" cy="764162"/>
          </a:xfrm>
        </p:grpSpPr>
        <p:sp>
          <p:nvSpPr>
            <p:cNvPr id="6" name="Freeform 5"/>
            <p:cNvSpPr/>
            <p:nvPr/>
          </p:nvSpPr>
          <p:spPr>
            <a:xfrm>
              <a:off x="3228109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8907" y="3122551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add(B)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86517" y="2975866"/>
            <a:ext cx="1374094" cy="546262"/>
            <a:chOff x="3788229" y="3058993"/>
            <a:chExt cx="1374094" cy="54626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788229" y="3605255"/>
              <a:ext cx="1356735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88229" y="3058993"/>
              <a:ext cx="137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shift down one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index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83840"/>
              </p:ext>
            </p:extLst>
          </p:nvPr>
        </p:nvGraphicFramePr>
        <p:xfrm>
          <a:off x="1972308" y="4785503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6544" y="3635048"/>
            <a:ext cx="69442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Before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832" y="4799423"/>
            <a:ext cx="5998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6863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ArrayList.remove</a:t>
            </a:r>
            <a:r>
              <a:rPr lang="en-US" sz="4800" dirty="0"/>
              <a:t>(element)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big-oh of this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in the worst case</a:t>
                </a:r>
              </a:p>
              <a:p>
                <a:pPr lvl="1"/>
                <a:r>
                  <a:rPr lang="en-US" dirty="0"/>
                  <a:t>Worst cases</a:t>
                </a:r>
              </a:p>
              <a:p>
                <a:pPr lvl="2"/>
                <a:r>
                  <a:rPr lang="en-US" dirty="0"/>
                  <a:t>An element is not found and we scan the entire internal array</a:t>
                </a:r>
              </a:p>
              <a:p>
                <a:pPr lvl="2"/>
                <a:r>
                  <a:rPr lang="en-US" dirty="0"/>
                  <a:t>We remove the first element and shift all n – 1 elements down one index</a:t>
                </a:r>
              </a:p>
              <a:p>
                <a:r>
                  <a:rPr lang="en-US" dirty="0"/>
                  <a:t>Alternative method</a:t>
                </a:r>
              </a:p>
              <a:p>
                <a:pPr lvl="1"/>
                <a:r>
                  <a:rPr lang="en-US" dirty="0"/>
                  <a:t>Removes the element at the given index</a:t>
                </a:r>
              </a:p>
              <a:p>
                <a:pPr lvl="1"/>
                <a:r>
                  <a:rPr lang="en-US" dirty="0"/>
                  <a:t>Method signature</a:t>
                </a:r>
              </a:p>
              <a:p>
                <a:pPr lvl="2"/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public T remove(</a:t>
                </a: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int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index)</a:t>
                </a:r>
              </a:p>
              <a:p>
                <a:pPr lvl="1"/>
                <a:r>
                  <a:rPr lang="en-US" dirty="0">
                    <a:latin typeface="+mn-lt"/>
                    <a:ea typeface="Courier New" charset="0"/>
                    <a:cs typeface="Courier New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ourier New" charset="0"/>
                    <a:cs typeface="Courier New" charset="0"/>
                  </a:rPr>
                  <a:t> in the worst case due to shifting (why?)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82" y="5747965"/>
            <a:ext cx="2440635" cy="75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7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ArrayList.contains</a:t>
            </a:r>
            <a:r>
              <a:rPr lang="en-US" sz="4800" dirty="0"/>
              <a:t>(element)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Returns true if the given element is located in the array list, otherwise false</a:t>
                </a:r>
              </a:p>
              <a:p>
                <a:r>
                  <a:rPr lang="en-US" dirty="0"/>
                  <a:t>Method signature</a:t>
                </a:r>
              </a:p>
              <a:p>
                <a:pPr lvl="1"/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public </a:t>
                </a:r>
                <a:r>
                  <a:rPr lang="en-US" dirty="0" err="1">
                    <a:latin typeface="Courier New" charset="0"/>
                    <a:ea typeface="Courier New" charset="0"/>
                    <a:cs typeface="Courier New" charset="0"/>
                  </a:rPr>
                  <a:t>boolean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 contains(T element)</a:t>
                </a:r>
              </a:p>
              <a:p>
                <a:r>
                  <a:rPr lang="en-US" dirty="0"/>
                  <a:t>What is the big-oh of this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due </a:t>
                </a:r>
                <a:r>
                  <a:rPr lang="en-US"/>
                  <a:t>to sequentially scanning the entire internal array in the worst case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3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&amp; 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07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&amp; 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26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 </a:t>
            </a:r>
          </a:p>
          <a:p>
            <a:pPr lvl="1"/>
            <a:r>
              <a:rPr lang="en-US" dirty="0"/>
              <a:t>Fixed length data structure</a:t>
            </a:r>
          </a:p>
          <a:p>
            <a:pPr lvl="1"/>
            <a:r>
              <a:rPr lang="en-US" dirty="0"/>
              <a:t>Index-based access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0678"/>
              </p:ext>
            </p:extLst>
          </p:nvPr>
        </p:nvGraphicFramePr>
        <p:xfrm>
          <a:off x="1417121" y="441333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7056" y="3678515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char[] characters = new Char[8];</a:t>
            </a:r>
          </a:p>
        </p:txBody>
      </p:sp>
    </p:spTree>
    <p:extLst>
      <p:ext uri="{BB962C8B-B14F-4D97-AF65-F5344CB8AC3E}">
        <p14:creationId xmlns:p14="http://schemas.microsoft.com/office/powerpoint/2010/main" val="6382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and search value, return true if the array contains the search value, otherwise return false</a:t>
            </a:r>
          </a:p>
          <a:p>
            <a:pPr lvl="1"/>
            <a:r>
              <a:rPr lang="en-US" b="1" dirty="0"/>
              <a:t>Method signature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 array,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search)</a:t>
            </a:r>
          </a:p>
          <a:p>
            <a:pPr lvl="1"/>
            <a:r>
              <a:rPr lang="en-US" b="1" dirty="0"/>
              <a:t>Steps</a:t>
            </a:r>
          </a:p>
          <a:p>
            <a:pPr lvl="2"/>
            <a:r>
              <a:rPr lang="en-US" dirty="0"/>
              <a:t>Loop over the input array</a:t>
            </a:r>
          </a:p>
          <a:p>
            <a:pPr lvl="2"/>
            <a:r>
              <a:rPr lang="en-US" dirty="0"/>
              <a:t>Compare the search value against the current element</a:t>
            </a:r>
          </a:p>
          <a:p>
            <a:pPr lvl="3"/>
            <a:r>
              <a:rPr lang="en-US" dirty="0"/>
              <a:t>Primitives: use the == operator</a:t>
            </a:r>
          </a:p>
          <a:p>
            <a:pPr lvl="3"/>
            <a:r>
              <a:rPr lang="en-US" dirty="0"/>
              <a:t>Objects: use the equals()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45881"/>
              </p:ext>
            </p:extLst>
          </p:nvPr>
        </p:nvGraphicFramePr>
        <p:xfrm>
          <a:off x="1405246" y="57553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5029" y="5177667"/>
            <a:ext cx="2921332" cy="475066"/>
            <a:chOff x="1021278" y="5046960"/>
            <a:chExt cx="2921332" cy="475066"/>
          </a:xfrm>
        </p:grpSpPr>
        <p:sp>
          <p:nvSpPr>
            <p:cNvPr id="6" name="Freeform 5"/>
            <p:cNvSpPr/>
            <p:nvPr/>
          </p:nvSpPr>
          <p:spPr>
            <a:xfrm>
              <a:off x="1021278" y="5046963"/>
              <a:ext cx="76002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870363" y="5046960"/>
              <a:ext cx="63533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94758" y="5046960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313216" y="5046960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work is done in the best case?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(the inputs which require the least amount of work)</a:t>
                </a:r>
              </a:p>
              <a:p>
                <a:pPr lvl="1"/>
                <a:r>
                  <a:rPr lang="en-US" b="1" dirty="0"/>
                  <a:t>Cost model: </a:t>
                </a:r>
                <a:r>
                  <a:rPr lang="en-US" dirty="0"/>
                  <a:t>count the comparisons made</a:t>
                </a:r>
              </a:p>
              <a:p>
                <a:pPr lvl="1"/>
                <a:r>
                  <a:rPr lang="en-US" dirty="0"/>
                  <a:t>We make a single comparison and find the search element</a:t>
                </a:r>
              </a:p>
              <a:p>
                <a:r>
                  <a:rPr lang="en-US" dirty="0"/>
                  <a:t>This requires at most a constant number of operations</a:t>
                </a:r>
              </a:p>
              <a:p>
                <a:r>
                  <a:rPr lang="en-US" dirty="0"/>
                  <a:t>What is the big-oh of this operation in this case?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3501"/>
              </p:ext>
            </p:extLst>
          </p:nvPr>
        </p:nvGraphicFramePr>
        <p:xfrm>
          <a:off x="1405246" y="57553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1045029" y="5177670"/>
            <a:ext cx="760021" cy="475063"/>
          </a:xfrm>
          <a:custGeom>
            <a:avLst/>
            <a:gdLst>
              <a:gd name="connsiteX0" fmla="*/ 0 w 760021"/>
              <a:gd name="connsiteY0" fmla="*/ 451312 h 475063"/>
              <a:gd name="connsiteX1" fmla="*/ 427512 w 760021"/>
              <a:gd name="connsiteY1" fmla="*/ 50 h 475063"/>
              <a:gd name="connsiteX2" fmla="*/ 760021 w 760021"/>
              <a:gd name="connsiteY2" fmla="*/ 475063 h 4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021" h="475063">
                <a:moveTo>
                  <a:pt x="0" y="451312"/>
                </a:moveTo>
                <a:cubicBezTo>
                  <a:pt x="150421" y="223702"/>
                  <a:pt x="300842" y="-3908"/>
                  <a:pt x="427512" y="50"/>
                </a:cubicBezTo>
                <a:cubicBezTo>
                  <a:pt x="554182" y="4008"/>
                  <a:pt x="760021" y="475063"/>
                  <a:pt x="760021" y="475063"/>
                </a:cubicBezTo>
              </a:path>
            </a:pathLst>
          </a:cu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work is done in the worst case?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(the inputs which require the most amount of work)</a:t>
                </a:r>
              </a:p>
              <a:p>
                <a:pPr lvl="1"/>
                <a:r>
                  <a:rPr lang="en-US" b="1" dirty="0"/>
                  <a:t>Cost model: </a:t>
                </a:r>
                <a:r>
                  <a:rPr lang="en-US" dirty="0"/>
                  <a:t>count the comparisons made</a:t>
                </a:r>
              </a:p>
              <a:p>
                <a:pPr lvl="1"/>
                <a:r>
                  <a:rPr lang="en-US" dirty="0"/>
                  <a:t>Case #1: the search element is found at the highest index</a:t>
                </a:r>
              </a:p>
              <a:p>
                <a:pPr lvl="1"/>
                <a:r>
                  <a:rPr lang="en-US" dirty="0"/>
                  <a:t>Case #2: the search element is not found</a:t>
                </a:r>
              </a:p>
              <a:p>
                <a:r>
                  <a:rPr lang="en-US" dirty="0"/>
                  <a:t>This requires n comparisons</a:t>
                </a:r>
              </a:p>
              <a:p>
                <a:r>
                  <a:rPr lang="en-US" dirty="0"/>
                  <a:t>What is the big-oh of this operation in this case?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3501"/>
              </p:ext>
            </p:extLst>
          </p:nvPr>
        </p:nvGraphicFramePr>
        <p:xfrm>
          <a:off x="1405246" y="57553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045029" y="5146950"/>
            <a:ext cx="6016198" cy="505783"/>
            <a:chOff x="1045029" y="5146950"/>
            <a:chExt cx="6016198" cy="505783"/>
          </a:xfrm>
        </p:grpSpPr>
        <p:sp>
          <p:nvSpPr>
            <p:cNvPr id="6" name="Freeform 5"/>
            <p:cNvSpPr/>
            <p:nvPr/>
          </p:nvSpPr>
          <p:spPr>
            <a:xfrm>
              <a:off x="1045029" y="5177670"/>
              <a:ext cx="76002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894114" y="5177667"/>
              <a:ext cx="63533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618509" y="5177667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336967" y="5177667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153961" y="5146951"/>
              <a:ext cx="63533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78356" y="5146951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596814" y="5146951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31833" y="5146950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work is done on average?</a:t>
                </a:r>
              </a:p>
              <a:p>
                <a:pPr lvl="1"/>
                <a:r>
                  <a:rPr lang="en-US" b="1" dirty="0"/>
                  <a:t>Cost model: </a:t>
                </a:r>
                <a:r>
                  <a:rPr lang="en-US" dirty="0"/>
                  <a:t>count the comparisons made</a:t>
                </a:r>
              </a:p>
              <a:p>
                <a:pPr lvl="1"/>
                <a:r>
                  <a:rPr lang="en-US" dirty="0"/>
                  <a:t>This requires you to average work done over every possible scenario</a:t>
                </a:r>
              </a:p>
              <a:p>
                <a:r>
                  <a:rPr lang="en-US" dirty="0"/>
                  <a:t>It can be shown that the average number of comparisons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which is an intuitive result</a:t>
                </a:r>
              </a:p>
              <a:p>
                <a:r>
                  <a:rPr lang="en-US" dirty="0"/>
                  <a:t>What is the big-oh of this operation in this case?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3501"/>
              </p:ext>
            </p:extLst>
          </p:nvPr>
        </p:nvGraphicFramePr>
        <p:xfrm>
          <a:off x="1405246" y="57553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7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 &amp; average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analysis is useful?</a:t>
            </a:r>
          </a:p>
          <a:p>
            <a:pPr lvl="1"/>
            <a:r>
              <a:rPr lang="en-US" sz="2000" b="1" dirty="0"/>
              <a:t>Best: </a:t>
            </a:r>
            <a:r>
              <a:rPr lang="en-US" sz="2000" dirty="0"/>
              <a:t>not really useful</a:t>
            </a:r>
          </a:p>
          <a:p>
            <a:pPr lvl="1"/>
            <a:r>
              <a:rPr lang="en-US" sz="2000" b="1" dirty="0"/>
              <a:t>Average: </a:t>
            </a:r>
            <a:r>
              <a:rPr lang="en-US" sz="2000" dirty="0"/>
              <a:t>useful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but difficult to calculate</a:t>
            </a:r>
          </a:p>
          <a:p>
            <a:pPr lvl="1"/>
            <a:r>
              <a:rPr lang="en-US" sz="2000" b="1" dirty="0"/>
              <a:t>Worst: </a:t>
            </a:r>
            <a:r>
              <a:rPr lang="en-US" sz="2000" dirty="0"/>
              <a:t>most useful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most often used</a:t>
            </a:r>
          </a:p>
          <a:p>
            <a:r>
              <a:rPr lang="en-US" dirty="0"/>
              <a:t>We take a pessimistic view because we want to guarantee that our program is efficient </a:t>
            </a:r>
            <a:r>
              <a:rPr lang="en-US" u="sng" dirty="0"/>
              <a:t>for all inputs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79" y="4234487"/>
            <a:ext cx="2875642" cy="2152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81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1823</TotalTime>
  <Words>1479</Words>
  <Application>Microsoft Office PowerPoint</Application>
  <PresentationFormat>On-screen Show (4:3)</PresentationFormat>
  <Paragraphs>372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Data Structures &amp; Algorithm Analysis</vt:lpstr>
      <vt:lpstr>Arrays</vt:lpstr>
      <vt:lpstr>The array structure</vt:lpstr>
      <vt:lpstr>Linear search</vt:lpstr>
      <vt:lpstr>Best case?</vt:lpstr>
      <vt:lpstr>Worst case?</vt:lpstr>
      <vt:lpstr>Average case?</vt:lpstr>
      <vt:lpstr>Best, worst &amp; average case analysis</vt:lpstr>
      <vt:lpstr>Array Lists</vt:lpstr>
      <vt:lpstr>Array Lists</vt:lpstr>
      <vt:lpstr>ArrayList.add()</vt:lpstr>
      <vt:lpstr>ArrayList.add()</vt:lpstr>
      <vt:lpstr>ArrayList.add()</vt:lpstr>
      <vt:lpstr>Amortized running time</vt:lpstr>
      <vt:lpstr>Observations</vt:lpstr>
      <vt:lpstr>Observations</vt:lpstr>
      <vt:lpstr>ArrayList element count</vt:lpstr>
      <vt:lpstr>ArrayList.add(index, element)</vt:lpstr>
      <vt:lpstr>ArrayList.add(index, element)</vt:lpstr>
      <vt:lpstr>ArrayList.remove(element)</vt:lpstr>
      <vt:lpstr>ArrayList.remove(element)</vt:lpstr>
      <vt:lpstr>ArrayList.remove(element)</vt:lpstr>
      <vt:lpstr>ArrayList.contains(element)</vt:lpstr>
      <vt:lpstr>Linked Lists</vt:lpstr>
      <vt:lpstr>PowerPoint Presentation</vt:lpstr>
      <vt:lpstr>Stacks &amp; Queues</vt:lpstr>
      <vt:lpstr>PowerPoint Presentation</vt:lpstr>
      <vt:lpstr>Sources</vt:lpstr>
      <vt:lpstr>Data Structures &amp; Algorithm Analysis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 Analysis</dc:title>
  <dc:creator>Josh Archer</dc:creator>
  <cp:lastModifiedBy>Josh</cp:lastModifiedBy>
  <cp:revision>94</cp:revision>
  <dcterms:created xsi:type="dcterms:W3CDTF">2016-10-28T19:09:32Z</dcterms:created>
  <dcterms:modified xsi:type="dcterms:W3CDTF">2017-01-02T07:47:17Z</dcterms:modified>
</cp:coreProperties>
</file>