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1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87" r:id="rId11"/>
    <p:sldId id="265" r:id="rId12"/>
    <p:sldId id="267" r:id="rId13"/>
    <p:sldId id="268" r:id="rId14"/>
    <p:sldId id="269" r:id="rId15"/>
    <p:sldId id="270" r:id="rId16"/>
    <p:sldId id="271" r:id="rId17"/>
    <p:sldId id="284" r:id="rId18"/>
    <p:sldId id="272" r:id="rId19"/>
    <p:sldId id="273" r:id="rId20"/>
    <p:sldId id="274" r:id="rId21"/>
    <p:sldId id="285" r:id="rId22"/>
    <p:sldId id="275" r:id="rId23"/>
    <p:sldId id="276" r:id="rId24"/>
    <p:sldId id="277" r:id="rId25"/>
    <p:sldId id="288" r:id="rId26"/>
    <p:sldId id="278" r:id="rId27"/>
    <p:sldId id="286" r:id="rId28"/>
    <p:sldId id="289" r:id="rId29"/>
    <p:sldId id="290" r:id="rId30"/>
    <p:sldId id="279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DeBruy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993300"/>
    <a:srgbClr val="006600"/>
    <a:srgbClr val="003300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/>
    <p:restoredTop sz="84581"/>
  </p:normalViewPr>
  <p:slideViewPr>
    <p:cSldViewPr>
      <p:cViewPr>
        <p:scale>
          <a:sx n="100" d="100"/>
          <a:sy n="100" d="100"/>
        </p:scale>
        <p:origin x="15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B05F5D3-B7D8-4259-9F12-9978DCD7B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9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7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8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7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2EC272-CD85-4F33-A211-4DF9CEB1DBD2}" type="slidenum">
              <a:rPr lang="en-US" altLang="en-US" sz="1200" b="0" smtClean="0"/>
              <a:pPr eaLnBrk="1" hangingPunct="1"/>
              <a:t>22</a:t>
            </a:fld>
            <a:endParaRPr lang="en-US" altLang="en-US" sz="1200" b="0" smtClean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200" b="0">
                <a:latin typeface="Times New Roman" pitchFamily="18" charset="0"/>
              </a:rPr>
              <a:t>4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07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0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668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01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673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6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8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F5D3-B7D8-4259-9F12-9978DCD7BEE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7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40F-2C2C-4DE7-BBC0-519175F68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D5632-16B6-4E83-A554-068E94DC7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6E878-3C0F-4EE2-8537-067037F59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8545-C62E-489E-94C6-3B8222056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7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CA7EF-C24E-434B-9D5E-48A0CE7D2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F193A-7C03-4AD3-B9DD-64E1404CE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1F508-BE93-4051-96AE-B6F1D2C97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8AD2E-31B5-4588-B6C1-2A8910AF0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8170E-C32A-48BC-B7F9-98A42C9BA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8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5D1F3-DAEC-4B8F-B69E-77314C76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49168-27D1-48EF-990A-CB3777A32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A0E37-2F29-4353-94CD-A2378259F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B8B5CAB3-B393-4337-87D2-68BFAC5FD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609600" y="1524000"/>
            <a:ext cx="57150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6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Requirements Engineering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Classification/Categorization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3276600"/>
          </a:xfrm>
        </p:spPr>
        <p:txBody>
          <a:bodyPr/>
          <a:lstStyle/>
          <a:p>
            <a:pPr eaLnBrk="1" hangingPunct="1"/>
            <a:r>
              <a:rPr lang="en-US" altLang="en-US" sz="2800" b="1" u="sng" dirty="0" smtClean="0"/>
              <a:t>Most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high level</a:t>
            </a:r>
            <a:r>
              <a:rPr lang="en-US" altLang="en-US" sz="2800" b="1" dirty="0" smtClean="0"/>
              <a:t>:</a:t>
            </a:r>
          </a:p>
          <a:p>
            <a:pPr lvl="1" eaLnBrk="1" hangingPunct="1"/>
            <a:r>
              <a:rPr lang="en-US" altLang="en-US" sz="2400" b="1" dirty="0" smtClean="0"/>
              <a:t>Functional</a:t>
            </a:r>
          </a:p>
          <a:p>
            <a:pPr lvl="1" eaLnBrk="1" hangingPunct="1"/>
            <a:r>
              <a:rPr lang="en-US" altLang="en-US" sz="2400" b="1" dirty="0" smtClean="0"/>
              <a:t>Non-functional</a:t>
            </a:r>
          </a:p>
          <a:p>
            <a:pPr lvl="1" eaLnBrk="1" hangingPunct="1"/>
            <a:endParaRPr lang="en-US" altLang="en-US" sz="2400" b="1" dirty="0" smtClean="0"/>
          </a:p>
          <a:p>
            <a:pPr eaLnBrk="1" hangingPunct="1"/>
            <a:r>
              <a:rPr lang="en-US" altLang="en-US" sz="2800" b="1" u="sng" dirty="0" smtClean="0"/>
              <a:t>Other more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detailed grouping </a:t>
            </a:r>
            <a:r>
              <a:rPr lang="en-US" altLang="en-US" sz="2800" b="1" u="sng" dirty="0" smtClean="0"/>
              <a:t>also exists.</a:t>
            </a:r>
          </a:p>
          <a:p>
            <a:pPr lvl="1" eaLnBrk="1" hangingPunct="1"/>
            <a:r>
              <a:rPr lang="en-US" altLang="en-US" sz="2400" b="1" dirty="0" smtClean="0"/>
              <a:t>Six dimensions of requirements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00CC"/>
                </a:solidFill>
              </a:rPr>
              <a:t>Requirements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Categorization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By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detailed six requirements areas</a:t>
            </a:r>
            <a:r>
              <a:rPr lang="en-US" altLang="en-US" sz="2800" b="1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800000"/>
                </a:solidFill>
              </a:rPr>
              <a:t>Individual functionality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800000"/>
                </a:solidFill>
              </a:rPr>
              <a:t>Business flow </a:t>
            </a:r>
            <a:r>
              <a:rPr lang="en-US" altLang="en-US" sz="2400" b="1" dirty="0" smtClean="0"/>
              <a:t>(usage “scenarios”)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800000"/>
                </a:solidFill>
              </a:rPr>
              <a:t>Data and information </a:t>
            </a:r>
            <a:r>
              <a:rPr lang="en-US" altLang="en-US" sz="2400" b="1" dirty="0" smtClean="0"/>
              <a:t>needs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>
                <a:solidFill>
                  <a:srgbClr val="800000"/>
                </a:solidFill>
              </a:rPr>
              <a:t>User interfaces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Other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interfaces to external systems/platforms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 smtClean="0"/>
              <a:t>Various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constraints (non-functional)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Performance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Reliability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dirty="0" smtClean="0"/>
              <a:t>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20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</a:t>
            </a:r>
            <a:r>
              <a:rPr lang="en-US" altLang="en-US" sz="3200" b="1" dirty="0" smtClean="0">
                <a:solidFill>
                  <a:srgbClr val="006600"/>
                </a:solidFill>
              </a:rPr>
              <a:t>“Analysis/Categorization” </a:t>
            </a:r>
            <a:br>
              <a:rPr lang="en-US" altLang="en-US" sz="3200" b="1" dirty="0" smtClean="0">
                <a:solidFill>
                  <a:srgbClr val="006600"/>
                </a:solidFill>
              </a:rPr>
            </a:br>
            <a:r>
              <a:rPr lang="en-US" altLang="en-US" sz="3200" b="1" dirty="0" smtClean="0">
                <a:solidFill>
                  <a:srgbClr val="006600"/>
                </a:solidFill>
              </a:rPr>
              <a:t>of </a:t>
            </a:r>
            <a:r>
              <a:rPr lang="en-US" altLang="en-US" sz="3200" b="1" u="sng" dirty="0" smtClean="0">
                <a:solidFill>
                  <a:srgbClr val="006600"/>
                </a:solidFill>
              </a:rPr>
              <a:t>Multiple Views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eaLnBrk="1" hangingPunct="1"/>
            <a:r>
              <a:rPr lang="en-US" altLang="en-US" sz="2800" b="1" u="sng" dirty="0" smtClean="0">
                <a:solidFill>
                  <a:srgbClr val="006600"/>
                </a:solidFill>
              </a:rPr>
              <a:t>View-oriented requirements definition (VORD)</a:t>
            </a:r>
            <a:r>
              <a:rPr lang="en-US" altLang="en-US" sz="2800" b="1" dirty="0" smtClean="0">
                <a:solidFill>
                  <a:srgbClr val="006600"/>
                </a:solidFill>
              </a:rPr>
              <a:t> </a:t>
            </a:r>
            <a:r>
              <a:rPr lang="en-US" altLang="en-US" sz="2800" b="1" dirty="0" smtClean="0"/>
              <a:t>is based on the concept that requirements are </a:t>
            </a:r>
            <a:r>
              <a:rPr lang="en-US" altLang="en-US" sz="2800" b="1" dirty="0" smtClean="0">
                <a:solidFill>
                  <a:srgbClr val="006600"/>
                </a:solidFill>
              </a:rPr>
              <a:t>viewed differently</a:t>
            </a:r>
            <a:r>
              <a:rPr lang="en-US" altLang="en-US" sz="2800" b="1" dirty="0" smtClean="0"/>
              <a:t> by different people.</a:t>
            </a:r>
          </a:p>
          <a:p>
            <a:pPr lvl="1" eaLnBrk="1" hangingPunct="1"/>
            <a:r>
              <a:rPr lang="en-US" altLang="en-US" sz="2400" b="1" dirty="0" smtClean="0"/>
              <a:t>Identify stakeholders and their viewpoints of the requirements.</a:t>
            </a:r>
          </a:p>
          <a:p>
            <a:pPr lvl="1" eaLnBrk="1" hangingPunct="1"/>
            <a:r>
              <a:rPr lang="en-US" altLang="en-US" sz="2400" b="1" u="sng" dirty="0" smtClean="0"/>
              <a:t>Categorize the viewpoints of requirements</a:t>
            </a:r>
            <a:r>
              <a:rPr lang="en-US" altLang="en-US" sz="2400" b="1" dirty="0" smtClean="0"/>
              <a:t> and eliminate any duplication 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(look for consistency and completeness)</a:t>
            </a:r>
            <a:r>
              <a:rPr lang="en-US" altLang="en-US" sz="2400" b="1" dirty="0" smtClean="0"/>
              <a:t>.</a:t>
            </a:r>
          </a:p>
          <a:p>
            <a:pPr lvl="1" eaLnBrk="1" hangingPunct="1"/>
            <a:r>
              <a:rPr lang="en-US" altLang="en-US" sz="2400" b="1" dirty="0" smtClean="0"/>
              <a:t>Refine the identified viewpoints of requirements.</a:t>
            </a:r>
          </a:p>
          <a:p>
            <a:pPr lvl="1" eaLnBrk="1" hangingPunct="1"/>
            <a:r>
              <a:rPr lang="en-US" altLang="en-US" sz="2400" b="1" dirty="0" smtClean="0"/>
              <a:t>Map the viewpoints of requirements to the system and the services that the system must provide.</a:t>
            </a:r>
          </a:p>
          <a:p>
            <a:pPr eaLnBrk="1" hangingPunct="1"/>
            <a:endParaRPr lang="en-US" altLang="en-US" sz="2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Prioritization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Most of the time we have </a:t>
            </a:r>
            <a:r>
              <a:rPr lang="en-US" altLang="en-US" sz="2800" b="1" dirty="0" smtClean="0">
                <a:solidFill>
                  <a:srgbClr val="FF3300"/>
                </a:solidFill>
              </a:rPr>
              <a:t>some limitations in </a:t>
            </a:r>
            <a:r>
              <a:rPr lang="en-US" altLang="en-US" sz="2800" b="1" dirty="0" smtClean="0"/>
              <a:t>developing software:</a:t>
            </a:r>
          </a:p>
          <a:p>
            <a:pPr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Time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Resources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FF0000"/>
                </a:solidFill>
              </a:rPr>
              <a:t>Technical capabilities (existing)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/>
          </a:p>
          <a:p>
            <a:pPr eaLnBrk="1" hangingPunct="1"/>
            <a:r>
              <a:rPr lang="en-US" altLang="en-US" sz="2800" b="1" dirty="0" smtClean="0"/>
              <a:t>We need to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prioritize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800" b="1" dirty="0" smtClean="0"/>
              <a:t>the requirements to satisfy these limitations.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</a:t>
            </a:r>
            <a:r>
              <a:rPr lang="en-US" altLang="en-US" sz="3200" b="1" u="sng" dirty="0" smtClean="0">
                <a:solidFill>
                  <a:srgbClr val="993300"/>
                </a:solidFill>
              </a:rPr>
              <a:t>Priorities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Some </a:t>
            </a:r>
            <a:r>
              <a:rPr lang="en-US" altLang="en-US" sz="2800" b="1" dirty="0" smtClean="0">
                <a:solidFill>
                  <a:srgbClr val="993300"/>
                </a:solidFill>
              </a:rPr>
              <a:t>criteria for prioritization</a:t>
            </a:r>
            <a:r>
              <a:rPr lang="en-US" altLang="en-US" sz="2800" b="1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6600"/>
                </a:solidFill>
              </a:rPr>
              <a:t>Current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user/customer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/>
              <a:t>demands</a:t>
            </a:r>
            <a:r>
              <a:rPr lang="en-US" altLang="en-US" sz="2400" b="1" dirty="0" smtClean="0"/>
              <a:t> or </a:t>
            </a:r>
            <a:r>
              <a:rPr lang="en-US" altLang="en-US" sz="2400" b="1" u="sng" dirty="0" smtClean="0"/>
              <a:t>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6600"/>
                </a:solidFill>
              </a:rPr>
              <a:t>Competition</a:t>
            </a:r>
            <a:r>
              <a:rPr lang="en-US" altLang="en-US" sz="2400" b="1" dirty="0" smtClean="0"/>
              <a:t> and current </a:t>
            </a:r>
            <a:r>
              <a:rPr lang="en-US" altLang="en-US" sz="2400" b="1" u="sng" dirty="0" smtClean="0"/>
              <a:t>market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Anticipated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future</a:t>
            </a:r>
            <a:r>
              <a:rPr lang="en-US" altLang="en-US" sz="2400" b="1" dirty="0" smtClean="0"/>
              <a:t> and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new customer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/>
              <a:t>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6600"/>
                </a:solidFill>
              </a:rPr>
              <a:t>Sales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6600"/>
                </a:solidFill>
              </a:rPr>
              <a:t>Existing critical problems</a:t>
            </a:r>
            <a:r>
              <a:rPr lang="en-US" altLang="en-US" sz="2400" b="1" dirty="0" smtClean="0"/>
              <a:t> in current product 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These are often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subjective</a:t>
            </a:r>
            <a:r>
              <a:rPr lang="en-US" altLang="en-US" sz="2800" b="1" dirty="0" smtClean="0"/>
              <a:t> and requirements should be prioritized with the help of many of the stakeholders (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different </a:t>
            </a:r>
            <a:r>
              <a:rPr lang="en-US" altLang="en-US" sz="2800" b="1" dirty="0" smtClean="0">
                <a:solidFill>
                  <a:srgbClr val="006600"/>
                </a:solidFill>
              </a:rPr>
              <a:t>viewpoints</a:t>
            </a:r>
            <a:r>
              <a:rPr lang="en-US" altLang="en-US" sz="2800" b="1" dirty="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152400"/>
            <a:ext cx="8915400" cy="685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A Simple Requirements Prioritization List “Sample”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2895600" y="5410200"/>
            <a:ext cx="563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i="1" dirty="0">
                <a:solidFill>
                  <a:srgbClr val="800000"/>
                </a:solidFill>
              </a:rPr>
              <a:t>* Priority may be  1, 2, 3, or 4, with 1 being the </a:t>
            </a:r>
            <a:r>
              <a:rPr lang="en-US" altLang="en-US" sz="1600" i="1" dirty="0" smtClean="0">
                <a:solidFill>
                  <a:srgbClr val="800000"/>
                </a:solidFill>
              </a:rPr>
              <a:t>highest.</a:t>
            </a:r>
            <a:endParaRPr lang="en-US" altLang="en-US" sz="1600" i="1" dirty="0">
              <a:solidFill>
                <a:srgbClr val="800000"/>
              </a:solidFill>
            </a:endParaRPr>
          </a:p>
        </p:txBody>
      </p:sp>
      <p:pic>
        <p:nvPicPr>
          <p:cNvPr id="7170" name="Picture 2" descr="\\10.1.1.17\productions\ART\ART PROCESS\PPT Projects\Tsui_PPT_163567\JPEG and EPS\Chapter 6\9781284132786_CH06_FIGF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" y="1676400"/>
            <a:ext cx="8796338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0678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</a:t>
            </a:r>
            <a:r>
              <a:rPr lang="en-US" altLang="en-US" sz="3200" b="1" u="sng" dirty="0" smtClean="0"/>
              <a:t>Comparison and Prioritization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0000CC"/>
                </a:solidFill>
              </a:rPr>
              <a:t>Requirements prioritization</a:t>
            </a:r>
            <a:r>
              <a:rPr lang="en-US" altLang="en-US" sz="2400" b="1" dirty="0" smtClean="0"/>
              <a:t> is an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activity of comparing requirements and placing them in some order relative to each other.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000" b="1" i="1" dirty="0" smtClean="0">
              <a:solidFill>
                <a:srgbClr val="0000CC"/>
              </a:solidFill>
            </a:endParaRPr>
          </a:p>
          <a:p>
            <a:pPr marL="684213" lvl="1" eaLnBrk="1" hangingPunct="1">
              <a:lnSpc>
                <a:spcPct val="90000"/>
              </a:lnSpc>
            </a:pPr>
            <a:r>
              <a:rPr lang="en-US" altLang="en-US" sz="2000" b="1" dirty="0" smtClean="0"/>
              <a:t>Is it always performed with just </a:t>
            </a:r>
            <a:r>
              <a:rPr lang="en-US" altLang="en-US" sz="2000" b="1" u="sng" dirty="0" smtClean="0"/>
              <a:t>experience</a:t>
            </a:r>
            <a:r>
              <a:rPr lang="en-US" altLang="en-US" sz="2000" b="1" dirty="0" smtClean="0"/>
              <a:t> and </a:t>
            </a:r>
            <a:r>
              <a:rPr lang="en-US" altLang="en-US" sz="2000" b="1" u="sng" dirty="0" smtClean="0"/>
              <a:t>gut feel</a:t>
            </a:r>
            <a:r>
              <a:rPr lang="en-US" altLang="en-US" sz="2000" b="1" dirty="0" smtClean="0"/>
              <a:t>? </a:t>
            </a:r>
            <a:r>
              <a:rPr lang="en-US" altLang="en-US" sz="2000" b="1" u="sng" dirty="0" smtClean="0"/>
              <a:t> </a:t>
            </a:r>
          </a:p>
          <a:p>
            <a:pPr marL="398463" lvl="1" indent="0" algn="ctr" eaLnBrk="1" hangingPunct="1">
              <a:lnSpc>
                <a:spcPct val="90000"/>
              </a:lnSpc>
              <a:buNone/>
            </a:pPr>
            <a:r>
              <a:rPr lang="en-US" altLang="en-US" sz="500" b="1" u="sng" dirty="0" smtClean="0"/>
              <a:t/>
            </a:r>
            <a:br>
              <a:rPr lang="en-US" altLang="en-US" sz="500" b="1" u="sng" dirty="0" smtClean="0"/>
            </a:br>
            <a:r>
              <a:rPr lang="en-US" altLang="en-US" sz="2000" b="1" dirty="0" smtClean="0"/>
              <a:t>and/or</a:t>
            </a:r>
          </a:p>
          <a:p>
            <a:pPr marL="398463" lvl="1" indent="0" eaLnBrk="1" hangingPunct="1">
              <a:lnSpc>
                <a:spcPct val="90000"/>
              </a:lnSpc>
              <a:buNone/>
            </a:pPr>
            <a:endParaRPr lang="en-US" altLang="en-US" sz="500" b="1" dirty="0" smtClean="0"/>
          </a:p>
          <a:p>
            <a:pPr marL="684213" lvl="1" eaLnBrk="1" hangingPunct="1">
              <a:lnSpc>
                <a:spcPct val="90000"/>
              </a:lnSpc>
            </a:pPr>
            <a:r>
              <a:rPr lang="en-US" altLang="en-US" sz="2000" b="1" dirty="0" smtClean="0"/>
              <a:t>Done with a </a:t>
            </a:r>
            <a:r>
              <a:rPr lang="en-US" altLang="en-US" sz="2000" b="1" u="sng" dirty="0" smtClean="0"/>
              <a:t>little more rigor</a:t>
            </a:r>
            <a:r>
              <a:rPr lang="en-US" altLang="en-US" sz="2000" b="1" dirty="0"/>
              <a:t>?</a:t>
            </a:r>
            <a:endParaRPr lang="en-US" altLang="en-US" sz="2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marL="917575" lvl="2" eaLnBrk="1" hangingPunct="1">
              <a:lnSpc>
                <a:spcPct val="90000"/>
              </a:lnSpc>
            </a:pPr>
            <a:r>
              <a:rPr lang="en-US" altLang="en-US" sz="1800" b="1" u="sng" dirty="0" smtClean="0"/>
              <a:t>Sort by priority groups</a:t>
            </a:r>
            <a:r>
              <a:rPr lang="en-US" altLang="en-US" sz="1800" b="1" dirty="0" smtClean="0"/>
              <a:t> (e.g., previous 2 charts) where the priority groups are based on </a:t>
            </a:r>
            <a:r>
              <a:rPr lang="en-US" altLang="en-US" sz="1800" b="1" dirty="0" smtClean="0">
                <a:solidFill>
                  <a:srgbClr val="006600"/>
                </a:solidFill>
              </a:rPr>
              <a:t>some prioritization criteria list</a:t>
            </a:r>
            <a:r>
              <a:rPr lang="en-US" altLang="en-US" sz="1800" b="1" dirty="0" smtClean="0"/>
              <a:t> (e.g., current user needs has the highest priority). </a:t>
            </a:r>
          </a:p>
          <a:p>
            <a:pPr marL="917575" lvl="2" eaLnBrk="1" hangingPunct="1">
              <a:lnSpc>
                <a:spcPct val="90000"/>
              </a:lnSpc>
              <a:buFontTx/>
              <a:buNone/>
            </a:pPr>
            <a:endParaRPr lang="en-US" altLang="en-US" sz="800" b="1" dirty="0" smtClean="0"/>
          </a:p>
          <a:p>
            <a:pPr marL="917575" lvl="2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006600"/>
                </a:solidFill>
              </a:rPr>
              <a:t>Pair-wise comparison</a:t>
            </a:r>
            <a:r>
              <a:rPr lang="en-US" altLang="en-US" sz="1800" b="1" dirty="0" smtClean="0"/>
              <a:t>: normalize and compute relative value using the Analytical Hierarchical Process (AHP) – see pages </a:t>
            </a:r>
            <a:r>
              <a:rPr lang="en-US" altLang="en-US" sz="1800" b="1" dirty="0"/>
              <a:t>159–161 </a:t>
            </a:r>
            <a:r>
              <a:rPr lang="en-US" altLang="en-US" sz="1800" b="1" dirty="0" smtClean="0"/>
              <a:t>of textbook 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(you are responsible for reading this).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914400"/>
          </a:xfrm>
        </p:spPr>
        <p:txBody>
          <a:bodyPr/>
          <a:lstStyle/>
          <a:p>
            <a:pPr eaLnBrk="1" hangingPunct="1"/>
            <a:r>
              <a:rPr lang="en-US" altLang="en-US" sz="3000" b="1" dirty="0" smtClean="0">
                <a:solidFill>
                  <a:srgbClr val="0000CC"/>
                </a:solidFill>
              </a:rPr>
              <a:t>Analytical Hierarchical Process (AHP)</a:t>
            </a:r>
            <a:r>
              <a:rPr lang="en-US" altLang="en-US" sz="3000" b="1" dirty="0" smtClean="0"/>
              <a:t> </a:t>
            </a:r>
            <a:r>
              <a:rPr lang="en-US" altLang="en-US" sz="3000" b="1" u="sng" dirty="0"/>
              <a:t>E</a:t>
            </a:r>
            <a:r>
              <a:rPr lang="en-US" altLang="en-US" sz="3000" b="1" u="sng" dirty="0" smtClean="0"/>
              <a:t>xample</a:t>
            </a:r>
          </a:p>
        </p:txBody>
      </p:sp>
      <p:graphicFrame>
        <p:nvGraphicFramePr>
          <p:cNvPr id="34885" name="Group 69"/>
          <p:cNvGraphicFramePr>
            <a:graphicFrameLocks noGrp="1"/>
          </p:cNvGraphicFramePr>
          <p:nvPr>
            <p:ph sz="half" idx="1"/>
          </p:nvPr>
        </p:nvGraphicFramePr>
        <p:xfrm>
          <a:off x="457200" y="1371600"/>
          <a:ext cx="4038600" cy="20732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4857" name="Group 41"/>
          <p:cNvGraphicFramePr>
            <a:graphicFrameLocks noGrp="1"/>
          </p:cNvGraphicFramePr>
          <p:nvPr>
            <p:ph sz="half" idx="2"/>
          </p:nvPr>
        </p:nvGraphicFramePr>
        <p:xfrm>
          <a:off x="495300" y="3962400"/>
          <a:ext cx="4038600" cy="228600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489" name="Text Box 70"/>
          <p:cNvSpPr txBox="1">
            <a:spLocks noChangeArrowheads="1"/>
          </p:cNvSpPr>
          <p:nvPr/>
        </p:nvSpPr>
        <p:spPr bwMode="auto">
          <a:xfrm>
            <a:off x="1600200" y="34290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1.83</a:t>
            </a:r>
          </a:p>
        </p:txBody>
      </p:sp>
      <p:sp>
        <p:nvSpPr>
          <p:cNvPr id="18490" name="Text Box 71"/>
          <p:cNvSpPr txBox="1">
            <a:spLocks noChangeArrowheads="1"/>
          </p:cNvSpPr>
          <p:nvPr/>
        </p:nvSpPr>
        <p:spPr bwMode="auto">
          <a:xfrm>
            <a:off x="2514600" y="3429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3.5</a:t>
            </a:r>
          </a:p>
        </p:txBody>
      </p:sp>
      <p:sp>
        <p:nvSpPr>
          <p:cNvPr id="18491" name="Text Box 72"/>
          <p:cNvSpPr txBox="1">
            <a:spLocks noChangeArrowheads="1"/>
          </p:cNvSpPr>
          <p:nvPr/>
        </p:nvSpPr>
        <p:spPr bwMode="auto">
          <a:xfrm>
            <a:off x="3505200" y="3429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6.0</a:t>
            </a:r>
          </a:p>
        </p:txBody>
      </p:sp>
      <p:sp>
        <p:nvSpPr>
          <p:cNvPr id="18492" name="Text Box 73"/>
          <p:cNvSpPr txBox="1">
            <a:spLocks noChangeArrowheads="1"/>
          </p:cNvSpPr>
          <p:nvPr/>
        </p:nvSpPr>
        <p:spPr bwMode="auto">
          <a:xfrm>
            <a:off x="4572000" y="574833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 .49</a:t>
            </a:r>
          </a:p>
        </p:txBody>
      </p:sp>
      <p:sp>
        <p:nvSpPr>
          <p:cNvPr id="18493" name="Text Box 74"/>
          <p:cNvSpPr txBox="1">
            <a:spLocks noChangeArrowheads="1"/>
          </p:cNvSpPr>
          <p:nvPr/>
        </p:nvSpPr>
        <p:spPr bwMode="auto">
          <a:xfrm>
            <a:off x="4572000" y="51816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 .89</a:t>
            </a:r>
          </a:p>
        </p:txBody>
      </p:sp>
      <p:sp>
        <p:nvSpPr>
          <p:cNvPr id="18494" name="Text Box 75"/>
          <p:cNvSpPr txBox="1">
            <a:spLocks noChangeArrowheads="1"/>
          </p:cNvSpPr>
          <p:nvPr/>
        </p:nvSpPr>
        <p:spPr bwMode="auto">
          <a:xfrm>
            <a:off x="4572000" y="457200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800000"/>
                </a:solidFill>
              </a:rPr>
              <a:t>1.62</a:t>
            </a:r>
          </a:p>
        </p:txBody>
      </p:sp>
      <p:sp>
        <p:nvSpPr>
          <p:cNvPr id="18495" name="Text Box 76"/>
          <p:cNvSpPr txBox="1">
            <a:spLocks noChangeArrowheads="1"/>
          </p:cNvSpPr>
          <p:nvPr/>
        </p:nvSpPr>
        <p:spPr bwMode="auto">
          <a:xfrm>
            <a:off x="5646738" y="2819400"/>
            <a:ext cx="3497262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u="sng">
                <a:solidFill>
                  <a:srgbClr val="0000CC"/>
                </a:solidFill>
              </a:rPr>
              <a:t>Requirements Prioritization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Req 1 = 1.62 / 3 =  54%</a:t>
            </a:r>
          </a:p>
          <a:p>
            <a:pPr eaLnBrk="1" hangingPunct="1"/>
            <a:r>
              <a:rPr lang="en-US" altLang="en-US" sz="2000"/>
              <a:t>Req 2 =   .89 / 3 =  30%</a:t>
            </a:r>
          </a:p>
          <a:p>
            <a:pPr eaLnBrk="1" hangingPunct="1"/>
            <a:r>
              <a:rPr lang="en-US" altLang="en-US" sz="2000"/>
              <a:t>Req 3 =   .49 / 3 =  16%</a:t>
            </a:r>
          </a:p>
        </p:txBody>
      </p:sp>
      <p:sp>
        <p:nvSpPr>
          <p:cNvPr id="18496" name="Line 77"/>
          <p:cNvSpPr>
            <a:spLocks noChangeShapeType="1"/>
          </p:cNvSpPr>
          <p:nvPr/>
        </p:nvSpPr>
        <p:spPr bwMode="auto">
          <a:xfrm>
            <a:off x="990600" y="3581400"/>
            <a:ext cx="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78"/>
          <p:cNvSpPr>
            <a:spLocks noChangeShapeType="1"/>
          </p:cNvSpPr>
          <p:nvPr/>
        </p:nvSpPr>
        <p:spPr bwMode="auto">
          <a:xfrm flipV="1">
            <a:off x="5410200" y="4572000"/>
            <a:ext cx="68580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</a:t>
            </a:r>
            <a:r>
              <a:rPr lang="en-US" altLang="en-US" sz="3200" b="1" u="sng" dirty="0" smtClean="0">
                <a:solidFill>
                  <a:srgbClr val="800000"/>
                </a:solidFill>
              </a:rPr>
              <a:t>Definition/Prototyping/Review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Once the requirements are solicited, analyzed, and prioritized, more details may/must be spelled out. Three major activities that may be intertwined must be performed: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Requirements definition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Requirements prototyping</a:t>
            </a:r>
          </a:p>
          <a:p>
            <a:pPr lvl="1"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Requirements reviewing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Definitions/Documentation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30763"/>
          </a:xfrm>
        </p:spPr>
        <p:txBody>
          <a:bodyPr/>
          <a:lstStyle/>
          <a:p>
            <a:pPr marL="344488" indent="-344488" eaLnBrk="1" hangingPunct="1">
              <a:lnSpc>
                <a:spcPct val="90000"/>
              </a:lnSpc>
            </a:pPr>
            <a:r>
              <a:rPr lang="en-US" altLang="en-US" sz="2400" b="1" dirty="0" smtClean="0"/>
              <a:t>Requirements definitions may be written in different forms: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1000" b="1" dirty="0" smtClean="0"/>
          </a:p>
          <a:p>
            <a:pPr marL="795338" lvl="1" indent="-338138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dirty="0" smtClean="0">
                <a:solidFill>
                  <a:srgbClr val="0000CC"/>
                </a:solidFill>
              </a:rPr>
              <a:t>Simple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input/process/output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 (I-P-U) descriptions in English</a:t>
            </a:r>
          </a:p>
          <a:p>
            <a:pPr marL="795338" lvl="1" indent="-338138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dirty="0" smtClean="0">
                <a:solidFill>
                  <a:srgbClr val="800000"/>
                </a:solidFill>
              </a:rPr>
              <a:t>Dataflow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 diagrams (DFD)</a:t>
            </a:r>
          </a:p>
          <a:p>
            <a:pPr marL="795338" lvl="1" indent="-338138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dirty="0" smtClean="0">
                <a:solidFill>
                  <a:srgbClr val="800000"/>
                </a:solidFill>
              </a:rPr>
              <a:t>Entity relations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diagram (ERD)</a:t>
            </a:r>
          </a:p>
          <a:p>
            <a:pPr marL="795338" lvl="1" indent="-338138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 b="1" dirty="0" smtClean="0">
                <a:solidFill>
                  <a:srgbClr val="800000"/>
                </a:solidFill>
              </a:rPr>
              <a:t>Use case 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diagram from Unified Modeling Language (UML)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1200" b="1" dirty="0" smtClean="0"/>
          </a:p>
          <a:p>
            <a:pPr marL="463550" indent="-463550" eaLnBrk="1" hangingPunct="1">
              <a:lnSpc>
                <a:spcPct val="90000"/>
              </a:lnSpc>
            </a:pPr>
            <a:r>
              <a:rPr lang="en-US" altLang="en-US" sz="2400" b="1" dirty="0" smtClean="0"/>
              <a:t>Once the requirements are defined in detail using 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any of the above forms, they still need to be </a:t>
            </a:r>
            <a:br>
              <a:rPr lang="en-US" altLang="en-US" sz="2400" b="1" dirty="0" smtClean="0"/>
            </a:br>
            <a:r>
              <a:rPr lang="en-US" altLang="en-US" sz="2400" b="1" i="1" u="sng" dirty="0" smtClean="0">
                <a:solidFill>
                  <a:srgbClr val="800000"/>
                </a:solidFill>
              </a:rPr>
              <a:t>reviewed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 (see Chapter 10 of your textbook) </a:t>
            </a:r>
            <a:r>
              <a:rPr lang="en-US" altLang="en-US" sz="2400" b="1" dirty="0" smtClean="0"/>
              <a:t>by the users/customers and other stakeholders.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000" b="1" dirty="0" smtClean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5194300"/>
            <a:ext cx="1133475" cy="8255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dirty="0"/>
              <a:t>Formal </a:t>
            </a:r>
          </a:p>
          <a:p>
            <a:pPr eaLnBrk="1" hangingPunct="1"/>
            <a:r>
              <a:rPr lang="en-US" altLang="en-US" sz="1600" dirty="0" smtClean="0"/>
              <a:t>review 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by </a:t>
            </a:r>
            <a:r>
              <a:rPr lang="en-US" altLang="en-US" sz="1600" dirty="0" smtClean="0"/>
              <a:t>others</a:t>
            </a:r>
            <a:endParaRPr lang="en-US" altLang="en-US" sz="1600" dirty="0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457200" y="4648200"/>
            <a:ext cx="4572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868363"/>
          </a:xfrm>
        </p:spPr>
        <p:txBody>
          <a:bodyPr/>
          <a:lstStyle/>
          <a:p>
            <a:pPr eaLnBrk="1" hangingPunct="1"/>
            <a:r>
              <a:rPr lang="en-US" altLang="en-US" sz="3200" b="1" u="sng" dirty="0" smtClean="0">
                <a:solidFill>
                  <a:srgbClr val="800000"/>
                </a:solidFill>
              </a:rPr>
              <a:t>Preparation</a:t>
            </a:r>
            <a:r>
              <a:rPr lang="en-US" altLang="en-US" sz="3200" b="1" dirty="0" smtClean="0"/>
              <a:t> for Requirements Engineering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28600" y="4217075"/>
            <a:ext cx="8915400" cy="2031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4163" indent="-284163" eaLnBrk="1" hangingPunct="1"/>
            <a:r>
              <a:rPr lang="en-US" altLang="en-US" sz="1800" dirty="0"/>
              <a:t>1. Prior </a:t>
            </a:r>
            <a:r>
              <a:rPr lang="en-US" altLang="en-US" sz="1800" dirty="0" smtClean="0"/>
              <a:t>to actually performing the requirements engineering activities, it is important to </a:t>
            </a:r>
            <a:r>
              <a:rPr lang="en-US" altLang="en-US" sz="1800" u="sng" dirty="0" smtClean="0">
                <a:solidFill>
                  <a:srgbClr val="0000CC"/>
                </a:solidFill>
              </a:rPr>
              <a:t>plan for the resources, methodology, and time needed</a:t>
            </a:r>
            <a:r>
              <a:rPr lang="en-US" altLang="en-US" sz="1800" dirty="0" smtClean="0"/>
              <a:t> to perform this crucial step in software engineering.</a:t>
            </a:r>
          </a:p>
          <a:p>
            <a:pPr marL="284163" indent="-284163" eaLnBrk="1" hangingPunct="1"/>
            <a:endParaRPr lang="en-US" altLang="en-US" sz="1800" dirty="0" smtClean="0"/>
          </a:p>
          <a:p>
            <a:pPr marL="284163" indent="-284163" eaLnBrk="1" hangingPunct="1"/>
            <a:r>
              <a:rPr lang="en-US" altLang="en-US" sz="1800" dirty="0" smtClean="0"/>
              <a:t>2. Some organizations even perform requirements engineering </a:t>
            </a:r>
            <a:r>
              <a:rPr lang="en-US" altLang="en-US" sz="1800" u="sng" dirty="0" smtClean="0">
                <a:solidFill>
                  <a:srgbClr val="0000CC"/>
                </a:solidFill>
              </a:rPr>
              <a:t>as a separate, stand-alone activity and price it separately</a:t>
            </a:r>
            <a:r>
              <a:rPr lang="en-US" altLang="en-US" sz="1800" dirty="0" smtClean="0"/>
              <a:t>, with the option of folding the cost into the whole project if they get the call to complete the software project.</a:t>
            </a:r>
            <a:endParaRPr lang="en-US" altLang="en-US" sz="1800" dirty="0"/>
          </a:p>
        </p:txBody>
      </p:sp>
      <p:pic>
        <p:nvPicPr>
          <p:cNvPr id="4098" name="Picture 2" descr="\\10.1.1.17\productions\ART\ART PROCESS\PPT Projects\Tsui_PPT_163567\JPEG and EPS\Chapter 6\9781284132786_CH06_FIGF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3326"/>
            <a:ext cx="8491538" cy="22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9445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Definition Using 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English and </a:t>
            </a:r>
            <a:br>
              <a:rPr lang="en-US" altLang="en-US" sz="3200" b="1" dirty="0" smtClean="0">
                <a:solidFill>
                  <a:srgbClr val="0000CC"/>
                </a:solidFill>
              </a:rPr>
            </a:br>
            <a:r>
              <a:rPr lang="en-US" altLang="en-US" sz="3200" b="1" dirty="0" smtClean="0">
                <a:solidFill>
                  <a:srgbClr val="0000CC"/>
                </a:solidFill>
              </a:rPr>
              <a:t>Input-Process-Output </a:t>
            </a:r>
            <a:r>
              <a:rPr lang="en-US" altLang="en-US" sz="3200" b="1" dirty="0" smtClean="0"/>
              <a:t>Diagram Form</a:t>
            </a: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1143000" y="5257800"/>
            <a:ext cx="661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800000"/>
                </a:solidFill>
              </a:rPr>
              <a:t>English </a:t>
            </a:r>
            <a:r>
              <a:rPr lang="en-US" altLang="en-US" sz="2000" dirty="0" smtClean="0">
                <a:solidFill>
                  <a:srgbClr val="800000"/>
                </a:solidFill>
              </a:rPr>
              <a:t>I-P</a:t>
            </a:r>
            <a:r>
              <a:rPr lang="en-US" altLang="en-US" sz="2000" dirty="0">
                <a:solidFill>
                  <a:srgbClr val="800000"/>
                </a:solidFill>
              </a:rPr>
              <a:t>-</a:t>
            </a:r>
            <a:r>
              <a:rPr lang="en-US" altLang="en-US" sz="2000" dirty="0" smtClean="0">
                <a:solidFill>
                  <a:srgbClr val="800000"/>
                </a:solidFill>
              </a:rPr>
              <a:t>O: functionality</a:t>
            </a:r>
            <a:r>
              <a:rPr lang="en-US" altLang="en-US" sz="2000" dirty="0">
                <a:solidFill>
                  <a:srgbClr val="800000"/>
                </a:solidFill>
              </a:rPr>
              <a:t>, </a:t>
            </a:r>
            <a:r>
              <a:rPr lang="en-US" altLang="en-US" sz="2000" dirty="0" smtClean="0">
                <a:solidFill>
                  <a:srgbClr val="800000"/>
                </a:solidFill>
              </a:rPr>
              <a:t>business, </a:t>
            </a:r>
            <a:r>
              <a:rPr lang="en-US" altLang="en-US" sz="2000" dirty="0">
                <a:solidFill>
                  <a:srgbClr val="800000"/>
                </a:solidFill>
              </a:rPr>
              <a:t>and data flow</a:t>
            </a:r>
          </a:p>
        </p:txBody>
      </p:sp>
      <p:pic>
        <p:nvPicPr>
          <p:cNvPr id="8194" name="Picture 2" descr="\\10.1.1.17\productions\ART\ART PROCESS\PPT Projects\Tsui_PPT_163567\JPEG and EPS\Chapter 6\9781284132786_CH06_FIGF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" y="2044874"/>
            <a:ext cx="8802688" cy="249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Syntax of Data Flow Diagram (DFD)</a:t>
            </a:r>
          </a:p>
        </p:txBody>
      </p:sp>
      <p:pic>
        <p:nvPicPr>
          <p:cNvPr id="9218" name="Picture 2" descr="\\10.1.1.17\productions\ART\ART PROCESS\PPT Projects\Tsui_PPT_163567\JPEG and EPS\Chapter 6\9781284132786_CH06_FIGF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615431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Definition Using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DFD</a:t>
            </a:r>
          </a:p>
        </p:txBody>
      </p:sp>
      <p:sp>
        <p:nvSpPr>
          <p:cNvPr id="23584" name="TextBox 31"/>
          <p:cNvSpPr txBox="1">
            <a:spLocks noChangeArrowheads="1"/>
          </p:cNvSpPr>
          <p:nvPr/>
        </p:nvSpPr>
        <p:spPr bwMode="auto">
          <a:xfrm>
            <a:off x="1198563" y="1219200"/>
            <a:ext cx="674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800000"/>
                </a:solidFill>
              </a:rPr>
              <a:t> Captures </a:t>
            </a:r>
            <a:r>
              <a:rPr lang="en-US" altLang="en-US" sz="2400" dirty="0" smtClean="0">
                <a:solidFill>
                  <a:srgbClr val="800000"/>
                </a:solidFill>
              </a:rPr>
              <a:t>functionality</a:t>
            </a:r>
            <a:r>
              <a:rPr lang="en-US" altLang="en-US" sz="2400" dirty="0">
                <a:solidFill>
                  <a:srgbClr val="800000"/>
                </a:solidFill>
              </a:rPr>
              <a:t>, business flow, </a:t>
            </a:r>
            <a:r>
              <a:rPr lang="en-US" altLang="en-US" sz="2400" dirty="0" smtClean="0">
                <a:solidFill>
                  <a:srgbClr val="800000"/>
                </a:solidFill>
              </a:rPr>
              <a:t>data.</a:t>
            </a:r>
            <a:endParaRPr lang="en-US" altLang="en-US" sz="2400" dirty="0">
              <a:solidFill>
                <a:srgbClr val="800000"/>
              </a:solidFill>
            </a:endParaRPr>
          </a:p>
        </p:txBody>
      </p:sp>
      <p:pic>
        <p:nvPicPr>
          <p:cNvPr id="1027" name="Picture 3" descr="\\10.1.1.17\productions\ART\ART PROCESS\PPT Projects\Tsui_PPT_163567\JPEG and EPS\Chapter 6\9781284132786_CH06_FIGF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049528"/>
            <a:ext cx="870585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800000"/>
                </a:solidFill>
              </a:rPr>
              <a:t>Requirements Definition Using </a:t>
            </a:r>
            <a:br>
              <a:rPr lang="en-US" altLang="en-US" sz="2800" b="1" dirty="0" smtClean="0">
                <a:solidFill>
                  <a:srgbClr val="800000"/>
                </a:solidFill>
              </a:rPr>
            </a:br>
            <a:r>
              <a:rPr lang="en-US" altLang="en-US" sz="2800" b="1" u="sng" dirty="0" smtClean="0">
                <a:solidFill>
                  <a:srgbClr val="800000"/>
                </a:solidFill>
              </a:rPr>
              <a:t>Entity Relation Diagram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(ERD)</a:t>
            </a:r>
          </a:p>
        </p:txBody>
      </p:sp>
      <p:sp>
        <p:nvSpPr>
          <p:cNvPr id="24594" name="TextBox 17"/>
          <p:cNvSpPr txBox="1">
            <a:spLocks noChangeArrowheads="1"/>
          </p:cNvSpPr>
          <p:nvPr/>
        </p:nvSpPr>
        <p:spPr bwMode="auto">
          <a:xfrm>
            <a:off x="1954213" y="5710238"/>
            <a:ext cx="488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800000"/>
                </a:solidFill>
              </a:rPr>
              <a:t>Captures </a:t>
            </a:r>
            <a:r>
              <a:rPr lang="en-US" altLang="en-US" sz="2400" dirty="0" smtClean="0">
                <a:solidFill>
                  <a:srgbClr val="800000"/>
                </a:solidFill>
              </a:rPr>
              <a:t>relations </a:t>
            </a:r>
            <a:r>
              <a:rPr lang="en-US" altLang="en-US" sz="2400" dirty="0">
                <a:solidFill>
                  <a:srgbClr val="800000"/>
                </a:solidFill>
              </a:rPr>
              <a:t>among </a:t>
            </a:r>
            <a:r>
              <a:rPr lang="en-US" altLang="en-US" sz="2400" dirty="0" smtClean="0">
                <a:solidFill>
                  <a:srgbClr val="800000"/>
                </a:solidFill>
              </a:rPr>
              <a:t>data.</a:t>
            </a:r>
            <a:endParaRPr lang="en-US" altLang="en-US" sz="2400" dirty="0">
              <a:solidFill>
                <a:srgbClr val="800000"/>
              </a:solidFill>
            </a:endParaRPr>
          </a:p>
        </p:txBody>
      </p:sp>
      <p:pic>
        <p:nvPicPr>
          <p:cNvPr id="2051" name="Picture 3" descr="\\10.1.1.17\productions\ART\ART PROCESS\PPT Projects\Tsui_PPT_163567\JPEG and EPS\Chapter 6\9781284132786_CH06_FIGF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8" y="1676400"/>
            <a:ext cx="8620125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800000"/>
                </a:solidFill>
              </a:rPr>
              <a:t>Requirements Definition Specifying</a:t>
            </a:r>
            <a:br>
              <a:rPr lang="en-US" altLang="en-US" sz="2800" b="1" dirty="0" smtClean="0">
                <a:solidFill>
                  <a:srgbClr val="800000"/>
                </a:solidFill>
              </a:rPr>
            </a:b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Entity and Attributes</a:t>
            </a:r>
          </a:p>
        </p:txBody>
      </p: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1600200" y="5486400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800000"/>
                </a:solidFill>
              </a:rPr>
              <a:t>Captures </a:t>
            </a:r>
            <a:r>
              <a:rPr lang="en-US" altLang="en-US" sz="2400" dirty="0" smtClean="0">
                <a:solidFill>
                  <a:srgbClr val="800000"/>
                </a:solidFill>
              </a:rPr>
              <a:t>relations </a:t>
            </a:r>
            <a:r>
              <a:rPr lang="en-US" altLang="en-US" sz="2400" dirty="0">
                <a:solidFill>
                  <a:srgbClr val="800000"/>
                </a:solidFill>
              </a:rPr>
              <a:t>among </a:t>
            </a:r>
            <a:r>
              <a:rPr lang="en-US" altLang="en-US" sz="2400" dirty="0" smtClean="0">
                <a:solidFill>
                  <a:srgbClr val="800000"/>
                </a:solidFill>
              </a:rPr>
              <a:t>data.</a:t>
            </a:r>
            <a:endParaRPr lang="en-US" altLang="en-US" sz="2400" dirty="0">
              <a:solidFill>
                <a:srgbClr val="800000"/>
              </a:solidFill>
            </a:endParaRPr>
          </a:p>
        </p:txBody>
      </p:sp>
      <p:pic>
        <p:nvPicPr>
          <p:cNvPr id="3075" name="Picture 3" descr="\\10.1.1.17\productions\ART\ART PROCESS\PPT Projects\Tsui_PPT_163567\JPEG and EPS\Chapter 6\9781284132786_CH06_FIGF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2" y="1304534"/>
            <a:ext cx="840581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Requirements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Analysis &amp; Definition Methodology Using UML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Using </a:t>
            </a:r>
            <a:r>
              <a:rPr lang="en-US" altLang="en-US" sz="2000" b="1" u="sng" dirty="0" smtClean="0">
                <a:solidFill>
                  <a:srgbClr val="800000"/>
                </a:solidFill>
              </a:rPr>
              <a:t>OO Use Case </a:t>
            </a:r>
            <a:r>
              <a:rPr lang="en-US" altLang="en-US" sz="2000" b="1" dirty="0" smtClean="0"/>
              <a:t>Methodology and Notation, which identifies: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9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6600"/>
                </a:solidFill>
              </a:rPr>
              <a:t>Basic/main functionalities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Pre-conditions of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6600"/>
                </a:solidFill>
              </a:rPr>
              <a:t>Flow of events or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Post-conditions for the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Error conditions and alternative flows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Using OO Use Case Diagram, which identifies: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800000"/>
                </a:solidFill>
              </a:rPr>
              <a:t>Actors</a:t>
            </a:r>
            <a:r>
              <a:rPr lang="en-US" altLang="en-US" sz="1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1800" b="1" dirty="0" smtClean="0"/>
              <a:t>(or all external interfaces with the system, including the users)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Related “</a:t>
            </a:r>
            <a:r>
              <a:rPr lang="en-US" altLang="en-US" sz="1800" b="1" u="sng" dirty="0" smtClean="0">
                <a:solidFill>
                  <a:srgbClr val="800000"/>
                </a:solidFill>
              </a:rPr>
              <a:t>use cases</a:t>
            </a:r>
            <a:r>
              <a:rPr lang="en-US" altLang="en-US" sz="1800" b="1" dirty="0" smtClean="0"/>
              <a:t>” (major functionalities)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u="sng" dirty="0" smtClean="0">
                <a:solidFill>
                  <a:srgbClr val="800000"/>
                </a:solidFill>
              </a:rPr>
              <a:t>Boundary conditions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dirty="0" smtClean="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524000" y="5467350"/>
            <a:ext cx="6053138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CC"/>
                </a:solidFill>
              </a:rPr>
              <a:t>Use </a:t>
            </a:r>
            <a:r>
              <a:rPr lang="en-US" altLang="en-US" sz="2000" dirty="0" smtClean="0">
                <a:solidFill>
                  <a:srgbClr val="0000CC"/>
                </a:solidFill>
              </a:rPr>
              <a:t>cases </a:t>
            </a:r>
            <a:r>
              <a:rPr lang="en-US" altLang="en-US" sz="2000" dirty="0">
                <a:solidFill>
                  <a:srgbClr val="0000CC"/>
                </a:solidFill>
              </a:rPr>
              <a:t>may be further refined during </a:t>
            </a:r>
            <a:r>
              <a:rPr lang="en-US" altLang="en-US" sz="2000" dirty="0" smtClean="0">
                <a:solidFill>
                  <a:srgbClr val="0000CC"/>
                </a:solidFill>
              </a:rPr>
              <a:t>design.</a:t>
            </a:r>
            <a:endParaRPr lang="en-US" altLang="en-US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152400" y="152400"/>
            <a:ext cx="891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000" dirty="0">
                <a:solidFill>
                  <a:srgbClr val="800000"/>
                </a:solidFill>
              </a:rPr>
              <a:t>Requirements Definition </a:t>
            </a:r>
            <a:r>
              <a:rPr lang="en-US" altLang="en-US" sz="3000" dirty="0" smtClean="0">
                <a:solidFill>
                  <a:srgbClr val="800000"/>
                </a:solidFill>
              </a:rPr>
              <a:t>Using </a:t>
            </a:r>
            <a:r>
              <a:rPr lang="en-US" altLang="en-US" sz="3000" u="sng" dirty="0">
                <a:solidFill>
                  <a:srgbClr val="0000CC"/>
                </a:solidFill>
              </a:rPr>
              <a:t>Use </a:t>
            </a:r>
            <a:r>
              <a:rPr lang="en-US" altLang="en-US" sz="3000" u="sng" dirty="0" smtClean="0">
                <a:solidFill>
                  <a:srgbClr val="0000CC"/>
                </a:solidFill>
              </a:rPr>
              <a:t>Case Diagram</a:t>
            </a:r>
            <a:r>
              <a:rPr lang="en-US" altLang="en-US" sz="3000" dirty="0">
                <a:solidFill>
                  <a:srgbClr val="0000CC"/>
                </a:solidFill>
              </a:rPr>
              <a:t> </a:t>
            </a:r>
            <a:r>
              <a:rPr lang="en-US" altLang="en-US" sz="2400" dirty="0" smtClean="0">
                <a:solidFill>
                  <a:srgbClr val="800000"/>
                </a:solidFill>
              </a:rPr>
              <a:t>(</a:t>
            </a:r>
            <a:r>
              <a:rPr lang="en-US" altLang="en-US" sz="2400" dirty="0">
                <a:solidFill>
                  <a:srgbClr val="800000"/>
                </a:solidFill>
              </a:rPr>
              <a:t>for </a:t>
            </a:r>
            <a:r>
              <a:rPr lang="en-US" altLang="en-US" sz="2400" dirty="0" smtClean="0">
                <a:solidFill>
                  <a:srgbClr val="800000"/>
                </a:solidFill>
              </a:rPr>
              <a:t>major </a:t>
            </a:r>
            <a:r>
              <a:rPr lang="en-US" altLang="en-US" sz="2400" dirty="0">
                <a:solidFill>
                  <a:srgbClr val="800000"/>
                </a:solidFill>
              </a:rPr>
              <a:t>functionalities)</a:t>
            </a:r>
          </a:p>
        </p:txBody>
      </p:sp>
      <p:pic>
        <p:nvPicPr>
          <p:cNvPr id="10242" name="Picture 2" descr="\\10.1.1.17\productions\ART\ART PROCESS\PPT Projects\Tsui_PPT_163567\JPEG and EPS\Chapter 6\9781284132786_CH07_FIGF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889277" cy="49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Definition Using </a:t>
            </a:r>
            <a:br>
              <a:rPr lang="en-US" altLang="en-US" sz="3200" b="1" dirty="0" smtClean="0">
                <a:solidFill>
                  <a:srgbClr val="800000"/>
                </a:solidFill>
              </a:rPr>
            </a:br>
            <a:r>
              <a:rPr lang="en-US" altLang="en-US" sz="3200" b="1" u="sng" dirty="0" smtClean="0">
                <a:solidFill>
                  <a:srgbClr val="0000CC"/>
                </a:solidFill>
              </a:rPr>
              <a:t>Use Case Description</a:t>
            </a:r>
            <a:br>
              <a:rPr lang="en-US" altLang="en-US" sz="3200" b="1" u="sng" dirty="0" smtClean="0">
                <a:solidFill>
                  <a:srgbClr val="0000CC"/>
                </a:solidFill>
              </a:rPr>
            </a:br>
            <a:endParaRPr lang="en-US" altLang="en-US" sz="3200" b="1" u="sng" dirty="0" smtClean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Use case diagrams are </a:t>
            </a:r>
            <a:r>
              <a:rPr lang="en-US" altLang="en-US" sz="2400" b="1" u="sng" dirty="0" smtClean="0"/>
              <a:t>mostly for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993300"/>
                </a:solidFill>
              </a:rPr>
              <a:t>functionalities and are not detailed enough</a:t>
            </a:r>
            <a:r>
              <a:rPr lang="en-US" altLang="en-US" sz="2400" b="1" dirty="0" smtClean="0"/>
              <a:t>—so we </a:t>
            </a:r>
            <a:r>
              <a:rPr lang="en-US" altLang="en-US" sz="2400" b="1" u="sng" dirty="0" smtClean="0">
                <a:solidFill>
                  <a:srgbClr val="FF0000"/>
                </a:solidFill>
              </a:rPr>
              <a:t>need to use “English” text</a:t>
            </a:r>
            <a:r>
              <a:rPr lang="en-US" altLang="en-US" sz="2400" b="1" dirty="0" smtClean="0"/>
              <a:t> for further descriptions of the requirements: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Functional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Pre-conditions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Post-conditions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Non-functional characteristics about the functionalities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“Alternative paths”  (e.g., error processing)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UI sample  (e.g., “looks”)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Etc.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Requirements </a:t>
            </a:r>
            <a:r>
              <a:rPr lang="en-US" altLang="en-US" sz="3200" b="1" u="sng" dirty="0" smtClean="0">
                <a:solidFill>
                  <a:srgbClr val="0000CC"/>
                </a:solidFill>
              </a:rPr>
              <a:t>Traceability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724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Capability to </a:t>
            </a:r>
            <a:r>
              <a:rPr lang="en-US" altLang="en-US" sz="2800" b="1" u="sng" dirty="0" smtClean="0"/>
              <a:t>trace a requirement</a:t>
            </a:r>
            <a:r>
              <a:rPr lang="en-US" altLang="en-US" sz="2800" b="1" dirty="0" smtClean="0"/>
              <a:t> is needed to ensure that the product has </a:t>
            </a:r>
            <a:r>
              <a:rPr lang="en-US" altLang="en-US" sz="2800" b="1" u="sng" dirty="0" smtClean="0"/>
              <a:t>fully implemented the requirements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(while not part of requirements process activities – it needs to be started early).</a:t>
            </a:r>
            <a:endParaRPr lang="en-US" altLang="en-US" sz="2800" b="1" dirty="0" smtClean="0"/>
          </a:p>
          <a:p>
            <a:pPr eaLnBrk="1" hangingPunct="1"/>
            <a:r>
              <a:rPr lang="en-US" altLang="en-US" sz="2800" b="1" dirty="0" smtClean="0"/>
              <a:t>We need to trace requirements:</a:t>
            </a:r>
          </a:p>
          <a:p>
            <a:pPr lvl="1" eaLnBrk="1" hangingPunct="1"/>
            <a:r>
              <a:rPr lang="en-US" altLang="en-US" sz="2400" b="1" dirty="0" smtClean="0"/>
              <a:t>Requirements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from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source</a:t>
            </a:r>
            <a:r>
              <a:rPr lang="en-US" altLang="en-US" sz="2400" b="1" dirty="0" smtClean="0"/>
              <a:t> (people and documents)</a:t>
            </a:r>
          </a:p>
          <a:p>
            <a:pPr lvl="1" eaLnBrk="1" hangingPunct="1"/>
            <a:r>
              <a:rPr lang="en-US" altLang="en-US" sz="2400" b="1" dirty="0" smtClean="0"/>
              <a:t>Requirements </a:t>
            </a:r>
            <a:r>
              <a:rPr lang="en-US" altLang="en-US" sz="2400" b="1" i="1" u="sng" dirty="0" smtClean="0">
                <a:solidFill>
                  <a:srgbClr val="0000CC"/>
                </a:solidFill>
              </a:rPr>
              <a:t>to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later steps</a:t>
            </a:r>
            <a:r>
              <a:rPr lang="en-US" altLang="en-US" sz="2400" b="1" dirty="0" smtClean="0"/>
              <a:t> (design, implementation, test, and release)</a:t>
            </a:r>
          </a:p>
          <a:p>
            <a:pPr eaLnBrk="1" hangingPunct="1"/>
            <a:r>
              <a:rPr lang="en-US" altLang="en-US" sz="2800" b="1" dirty="0" smtClean="0"/>
              <a:t>We also need to </a:t>
            </a:r>
            <a:r>
              <a:rPr lang="en-US" altLang="en-US" sz="2800" b="1" i="1" dirty="0" smtClean="0">
                <a:solidFill>
                  <a:srgbClr val="0000CC"/>
                </a:solidFill>
              </a:rPr>
              <a:t>link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requirements</a:t>
            </a:r>
            <a:r>
              <a:rPr lang="en-US" altLang="en-US" sz="2800" b="1" dirty="0" smtClean="0"/>
              <a:t> to other </a:t>
            </a:r>
            <a:br>
              <a:rPr lang="en-US" altLang="en-US" sz="2800" b="1" dirty="0" smtClean="0"/>
            </a:br>
            <a:r>
              <a:rPr lang="en-US" altLang="en-US" sz="2800" b="1" u="sng" dirty="0" smtClean="0"/>
              <a:t>“prerequisite” requirements</a:t>
            </a:r>
            <a:r>
              <a:rPr lang="en-US" altLang="en-US" sz="2800" b="1" dirty="0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Partially Filled Traceability Table</a:t>
            </a:r>
          </a:p>
        </p:txBody>
      </p:sp>
      <p:graphicFrame>
        <p:nvGraphicFramePr>
          <p:cNvPr id="33853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487907"/>
              </p:ext>
            </p:extLst>
          </p:nvPr>
        </p:nvGraphicFramePr>
        <p:xfrm>
          <a:off x="152400" y="1066800"/>
          <a:ext cx="8839200" cy="5064127"/>
        </p:xfrm>
        <a:graphic>
          <a:graphicData uri="http://schemas.openxmlformats.org/drawingml/2006/table">
            <a:tbl>
              <a:tblPr/>
              <a:tblGrid>
                <a:gridCol w="1964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Other Related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 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Case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Module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Case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X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Module 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Case 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00CC"/>
                </a:solidFill>
              </a:rPr>
              <a:t>Major Requirements Engineering Activities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Elicitation</a:t>
            </a:r>
          </a:p>
          <a:p>
            <a:pPr eaLnBrk="1" hangingPunct="1"/>
            <a:r>
              <a:rPr lang="en-US" altLang="en-US" sz="2800" b="1" dirty="0" smtClean="0"/>
              <a:t>Documentation and definitions</a:t>
            </a:r>
          </a:p>
          <a:p>
            <a:pPr eaLnBrk="1" hangingPunct="1"/>
            <a:r>
              <a:rPr lang="en-US" altLang="en-US" sz="2800" b="1" dirty="0" smtClean="0"/>
              <a:t>Prototyping</a:t>
            </a:r>
          </a:p>
          <a:p>
            <a:pPr eaLnBrk="1" hangingPunct="1"/>
            <a:r>
              <a:rPr lang="en-US" altLang="en-US" sz="2800" b="1" dirty="0" smtClean="0"/>
              <a:t>Analysis</a:t>
            </a:r>
          </a:p>
          <a:p>
            <a:pPr eaLnBrk="1" hangingPunct="1"/>
            <a:r>
              <a:rPr lang="en-US" altLang="en-US" sz="2800" b="1" dirty="0" smtClean="0"/>
              <a:t>Specification(s)</a:t>
            </a:r>
          </a:p>
          <a:p>
            <a:pPr eaLnBrk="1" hangingPunct="1"/>
            <a:r>
              <a:rPr lang="en-US" altLang="en-US" sz="2800" b="1" dirty="0" smtClean="0"/>
              <a:t>Review and validations</a:t>
            </a:r>
          </a:p>
          <a:p>
            <a:pPr eaLnBrk="1" hangingPunct="1"/>
            <a:r>
              <a:rPr lang="en-US" altLang="en-US" sz="2800" b="1" dirty="0" smtClean="0"/>
              <a:t>Gain agreement and acceptance</a:t>
            </a:r>
          </a:p>
          <a:p>
            <a:pPr eaLnBrk="1" hangingPunct="1"/>
            <a:endParaRPr lang="en-US" altLang="en-US" sz="2800" b="1" dirty="0" smtClean="0"/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849312" y="5257800"/>
            <a:ext cx="722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u="sng" dirty="0">
                <a:solidFill>
                  <a:srgbClr val="800000"/>
                </a:solidFill>
              </a:rPr>
              <a:t>Note</a:t>
            </a:r>
            <a:r>
              <a:rPr lang="en-US" altLang="en-US" sz="2400" dirty="0">
                <a:solidFill>
                  <a:srgbClr val="800000"/>
                </a:solidFill>
              </a:rPr>
              <a:t>: This list does not address </a:t>
            </a:r>
            <a:r>
              <a:rPr lang="en-US" altLang="en-US" sz="2400" u="sng" dirty="0">
                <a:solidFill>
                  <a:srgbClr val="800000"/>
                </a:solidFill>
              </a:rPr>
              <a:t>“inventing”</a:t>
            </a:r>
            <a:r>
              <a:rPr lang="en-US" altLang="en-US" sz="2400" dirty="0">
                <a:solidFill>
                  <a:srgbClr val="800000"/>
                </a:solidFill>
              </a:rPr>
              <a:t> new </a:t>
            </a:r>
            <a:r>
              <a:rPr lang="en-US" altLang="en-US" sz="2400" dirty="0" smtClean="0">
                <a:solidFill>
                  <a:srgbClr val="800000"/>
                </a:solidFill>
              </a:rPr>
              <a:t>requirements.</a:t>
            </a:r>
            <a:endParaRPr lang="en-US" alt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Prototyping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Requirements prototyping mostly addresses the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user interface (UI)</a:t>
            </a:r>
            <a:r>
              <a:rPr lang="en-US" altLang="en-US" sz="2800" b="1" dirty="0" smtClean="0">
                <a:solidFill>
                  <a:srgbClr val="800000"/>
                </a:solidFill>
              </a:rPr>
              <a:t> </a:t>
            </a:r>
            <a:r>
              <a:rPr lang="en-US" altLang="en-US" sz="2800" b="1" dirty="0" smtClean="0"/>
              <a:t>part of the requirement in terms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 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Visual looks</a:t>
            </a:r>
            <a:r>
              <a:rPr lang="en-US" altLang="en-US" sz="2400" b="1" i="1" dirty="0" smtClean="0"/>
              <a:t>  (size, shape, position, color)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  </a:t>
            </a:r>
            <a:r>
              <a:rPr lang="en-US" altLang="en-US" sz="2400" b="1" i="1" dirty="0" smtClean="0">
                <a:solidFill>
                  <a:srgbClr val="0000CC"/>
                </a:solidFill>
              </a:rPr>
              <a:t>Flow</a:t>
            </a:r>
            <a:r>
              <a:rPr lang="en-US" altLang="en-US" sz="2400" b="1" i="1" dirty="0" smtClean="0"/>
              <a:t> (control and logical flow; depth of flow)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The prototyping may be performed in one of the two modes: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Low fidelity</a:t>
            </a:r>
            <a:r>
              <a:rPr lang="en-US" altLang="en-US" sz="2400" b="1" dirty="0" smtClean="0"/>
              <a:t>: using paper/cardboard to represent screens and human to move the boards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High fidelity</a:t>
            </a:r>
            <a:r>
              <a:rPr lang="en-US" altLang="en-US" sz="2400" b="1" dirty="0" smtClean="0"/>
              <a:t>: using automated tools such as Visual Basic to code the screens and direct the logical flow of these screens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Specification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5562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Once the requirements are </a:t>
            </a:r>
            <a:r>
              <a:rPr lang="en-US" altLang="en-US" sz="2400" b="1" u="sng" dirty="0" smtClean="0"/>
              <a:t>defined</a:t>
            </a:r>
            <a:r>
              <a:rPr lang="en-US" altLang="en-US" sz="2400" b="1" dirty="0" smtClean="0"/>
              <a:t>, </a:t>
            </a:r>
            <a:r>
              <a:rPr lang="en-US" altLang="en-US" sz="2400" b="1" u="sng" dirty="0" smtClean="0"/>
              <a:t>prototyped</a:t>
            </a:r>
            <a:r>
              <a:rPr lang="en-US" altLang="en-US" sz="2400" b="1" dirty="0" smtClean="0"/>
              <a:t>, and </a:t>
            </a:r>
            <a:r>
              <a:rPr lang="en-US" altLang="en-US" sz="2400" b="1" u="sng" dirty="0" smtClean="0"/>
              <a:t>reviewed</a:t>
            </a:r>
            <a:r>
              <a:rPr lang="en-US" altLang="en-US" sz="2400" b="1" dirty="0" smtClean="0"/>
              <a:t>, they must be placed into a </a:t>
            </a:r>
            <a:r>
              <a:rPr lang="en-US" altLang="en-US" sz="2400" b="1" u="sng" dirty="0" smtClean="0">
                <a:solidFill>
                  <a:srgbClr val="800000"/>
                </a:solidFill>
              </a:rPr>
              <a:t>Requirements Specification document</a:t>
            </a:r>
            <a:r>
              <a:rPr lang="en-US" altLang="en-US" sz="2400" b="1" dirty="0" smtClean="0">
                <a:solidFill>
                  <a:srgbClr val="800000"/>
                </a:solidFill>
              </a:rPr>
              <a:t>.</a:t>
            </a:r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IEEE /EIA Standard 12207.1-1997</a:t>
            </a:r>
            <a:r>
              <a:rPr lang="en-US" altLang="en-US" sz="2400" b="1" dirty="0" smtClean="0"/>
              <a:t> may be purchased from IEEE. It outlines the guideline for three major sections of a requirements specification document.</a:t>
            </a:r>
          </a:p>
          <a:p>
            <a:pPr lvl="1" eaLnBrk="1" hangingPunct="1"/>
            <a:r>
              <a:rPr lang="en-US" altLang="en-US" sz="2000" b="1" dirty="0" smtClean="0"/>
              <a:t>Introduction</a:t>
            </a:r>
          </a:p>
          <a:p>
            <a:pPr lvl="1" eaLnBrk="1" hangingPunct="1"/>
            <a:r>
              <a:rPr lang="en-US" altLang="en-US" sz="2000" b="1" dirty="0" smtClean="0"/>
              <a:t>High-level description</a:t>
            </a:r>
          </a:p>
          <a:p>
            <a:pPr lvl="1" eaLnBrk="1" hangingPunct="1"/>
            <a:r>
              <a:rPr lang="en-US" altLang="en-US" sz="2000" b="1" dirty="0" smtClean="0"/>
              <a:t>Detailed descriptions</a:t>
            </a:r>
          </a:p>
          <a:p>
            <a:pPr marL="1035050" lvl="2" eaLnBrk="1" hangingPunct="1"/>
            <a:r>
              <a:rPr lang="en-US" altLang="en-US" sz="1800" b="1" dirty="0" smtClean="0"/>
              <a:t>Details of each functionality (input-output-process)</a:t>
            </a:r>
          </a:p>
          <a:p>
            <a:pPr marL="1035050" lvl="2" eaLnBrk="1" hangingPunct="1"/>
            <a:r>
              <a:rPr lang="en-US" altLang="en-US" sz="1800" b="1" dirty="0" smtClean="0"/>
              <a:t>Interfaces, including user interfaces and network interfaces</a:t>
            </a:r>
          </a:p>
          <a:p>
            <a:pPr marL="1035050" lvl="2" eaLnBrk="1" hangingPunct="1"/>
            <a:r>
              <a:rPr lang="en-US" altLang="en-US" sz="1800" b="1" dirty="0" smtClean="0"/>
              <a:t>Performance requirements (response time, throughput, etc.)</a:t>
            </a:r>
          </a:p>
          <a:p>
            <a:pPr marL="1035050" lvl="2" eaLnBrk="1" hangingPunct="1"/>
            <a:r>
              <a:rPr lang="en-US" altLang="en-US" sz="1800" b="1" dirty="0" smtClean="0"/>
              <a:t>Design constraints, standards, etc.</a:t>
            </a:r>
          </a:p>
          <a:p>
            <a:pPr marL="1035050" lvl="2" eaLnBrk="1" hangingPunct="1"/>
            <a:r>
              <a:rPr lang="en-US" altLang="en-US" sz="1800" b="1" dirty="0" smtClean="0"/>
              <a:t>Additional attributes such as security, reliability, etc.</a:t>
            </a:r>
          </a:p>
          <a:p>
            <a:pPr marL="1035050" lvl="2" eaLnBrk="1" hangingPunct="1"/>
            <a:r>
              <a:rPr lang="en-US" altLang="en-US" sz="1800" b="1" dirty="0" smtClean="0"/>
              <a:t>Any additional unique requirements</a:t>
            </a:r>
          </a:p>
          <a:p>
            <a:pPr lvl="2" eaLnBrk="1" hangingPunct="1"/>
            <a:endParaRPr lang="en-US" altLang="en-US" sz="1800" b="1" dirty="0" smtClean="0"/>
          </a:p>
          <a:p>
            <a:pPr lvl="1" eaLnBrk="1" hangingPunct="1"/>
            <a:endParaRPr lang="en-US" altLang="en-US" sz="20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Finally </a:t>
            </a:r>
            <a:r>
              <a:rPr lang="en-US" altLang="en-US" sz="3200" i="1" dirty="0">
                <a:solidFill>
                  <a:srgbClr val="800000"/>
                </a:solidFill>
              </a:rPr>
              <a:t>—</a:t>
            </a:r>
            <a:r>
              <a:rPr lang="en-US" sz="3200" dirty="0" smtClean="0"/>
              <a:t> 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Requirements 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“Sign-Off”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6764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Having a requirements specification agreed to and signed off on is important.</a:t>
            </a:r>
          </a:p>
          <a:p>
            <a:pPr lvl="1" eaLnBrk="1" hangingPunct="1"/>
            <a:endParaRPr lang="en-US" altLang="en-US" sz="1000" b="1" dirty="0" smtClean="0"/>
          </a:p>
          <a:p>
            <a:pPr lvl="1" eaLnBrk="1" hangingPunct="1"/>
            <a:r>
              <a:rPr lang="en-US" altLang="en-US" sz="2400" b="1" dirty="0" smtClean="0"/>
              <a:t>Serves as a milestone marker and </a:t>
            </a:r>
            <a:r>
              <a:rPr lang="en-US" altLang="en-US" sz="2400" b="1" u="sng" dirty="0" smtClean="0"/>
              <a:t>formally exits</a:t>
            </a:r>
            <a:r>
              <a:rPr lang="en-US" altLang="en-US" sz="2400" b="1" dirty="0" smtClean="0"/>
              <a:t> a phase of software engineering.</a:t>
            </a:r>
          </a:p>
          <a:p>
            <a:pPr lvl="1" eaLnBrk="1" hangingPunct="1"/>
            <a:r>
              <a:rPr lang="en-US" altLang="en-US" sz="2400" b="1" dirty="0" smtClean="0"/>
              <a:t>Serves as </a:t>
            </a:r>
            <a:r>
              <a:rPr lang="en-US" altLang="en-US" sz="2400" b="1" u="sng" dirty="0" smtClean="0"/>
              <a:t>baseline</a:t>
            </a:r>
            <a:r>
              <a:rPr lang="en-US" altLang="en-US" sz="2400" b="1" dirty="0" smtClean="0"/>
              <a:t> from which any future changes can be monitored and controlled.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832961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800000"/>
                </a:solidFill>
              </a:rPr>
              <a:t>Remember </a:t>
            </a:r>
            <a:r>
              <a:rPr lang="en-US" altLang="en-US" sz="2000" i="1" dirty="0" smtClean="0">
                <a:solidFill>
                  <a:srgbClr val="800000"/>
                </a:solidFill>
              </a:rPr>
              <a:t>“agile”—which </a:t>
            </a:r>
            <a:r>
              <a:rPr lang="en-US" altLang="en-US" sz="2000" i="1" dirty="0">
                <a:solidFill>
                  <a:srgbClr val="800000"/>
                </a:solidFill>
              </a:rPr>
              <a:t>wants less “legalese” like sign-off</a:t>
            </a:r>
          </a:p>
          <a:p>
            <a:pPr eaLnBrk="1" hangingPunct="1"/>
            <a:r>
              <a:rPr lang="en-US" altLang="en-US" sz="2000" i="1" dirty="0" smtClean="0"/>
              <a:t>—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obviously</a:t>
            </a:r>
            <a:r>
              <a:rPr lang="en-US" altLang="en-US" sz="2000" i="1" dirty="0">
                <a:solidFill>
                  <a:srgbClr val="0000CC"/>
                </a:solidFill>
              </a:rPr>
              <a:t>, I disagree when it comes to large/expensive </a:t>
            </a:r>
            <a:r>
              <a:rPr lang="en-US" altLang="en-US" sz="2000" i="1" dirty="0" smtClean="0">
                <a:solidFill>
                  <a:srgbClr val="0000CC"/>
                </a:solidFill>
              </a:rPr>
              <a:t>projects!</a:t>
            </a:r>
            <a:endParaRPr lang="en-US" altLang="en-US" sz="20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6397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0000CC"/>
                </a:solidFill>
              </a:rPr>
              <a:t>Requirements Engineering Activities</a:t>
            </a:r>
          </a:p>
        </p:txBody>
      </p:sp>
      <p:pic>
        <p:nvPicPr>
          <p:cNvPr id="2" name="Picture 2" descr="\\10.1.1.17\productions\ART\ART PROCESS\PPT Projects\Tsui_PPT_163567\JPEG and EPS\Chapter 6\9781284132786_CH06_FIGF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990600"/>
            <a:ext cx="8729663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0000CC"/>
                </a:solidFill>
              </a:rPr>
              <a:t>Why Is This Set of Activities Important and Why Should Requirements Be Documented?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000" b="1" i="1" dirty="0" smtClean="0">
                <a:solidFill>
                  <a:srgbClr val="800000"/>
                </a:solidFill>
              </a:rPr>
              <a:t>(Remember </a:t>
            </a:r>
            <a:r>
              <a:rPr lang="en-US" altLang="en-US" sz="2000" b="1" i="1" dirty="0" smtClean="0">
                <a:solidFill>
                  <a:srgbClr val="800000"/>
                </a:solidFill>
              </a:rPr>
              <a:t>Chaos Report?)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000" b="1" i="1" u="sng" dirty="0" smtClean="0"/>
              <a:t>Clear requirements</a:t>
            </a:r>
            <a:r>
              <a:rPr lang="en-US" altLang="en-US" sz="2000" b="1" i="1" dirty="0" smtClean="0"/>
              <a:t> are needed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for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design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 and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implementation</a:t>
            </a:r>
            <a:r>
              <a:rPr lang="en-US" altLang="en-US" sz="2000" b="1" i="1" u="sng" dirty="0" smtClean="0"/>
              <a:t> </a:t>
            </a:r>
            <a:r>
              <a:rPr lang="en-US" altLang="en-US" sz="2000" b="1" i="1" dirty="0" smtClean="0"/>
              <a:t>activities.</a:t>
            </a:r>
          </a:p>
          <a:p>
            <a:pPr eaLnBrk="1" hangingPunct="1"/>
            <a:r>
              <a:rPr lang="en-US" altLang="en-US" sz="2000" b="1" i="1" dirty="0" smtClean="0"/>
              <a:t>Requirements </a:t>
            </a:r>
            <a:r>
              <a:rPr lang="en-US" altLang="en-US" sz="2000" b="1" i="1" u="sng" dirty="0" smtClean="0"/>
              <a:t>documentation</a:t>
            </a:r>
            <a:r>
              <a:rPr lang="en-US" altLang="en-US" sz="2000" b="1" i="1" dirty="0" smtClean="0"/>
              <a:t> is needed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to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create test cases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and test scenarios</a:t>
            </a:r>
            <a:r>
              <a:rPr lang="en-US" altLang="en-US" sz="2000" b="1" i="1" dirty="0" smtClean="0"/>
              <a:t>—especially for large systems where the test team is a separate group of people from the developers.</a:t>
            </a:r>
          </a:p>
          <a:p>
            <a:pPr eaLnBrk="1" hangingPunct="1"/>
            <a:r>
              <a:rPr lang="en-US" altLang="en-US" sz="2000" b="1" i="1" dirty="0" smtClean="0"/>
              <a:t>Requirements </a:t>
            </a:r>
            <a:r>
              <a:rPr lang="en-US" altLang="en-US" sz="2000" b="1" i="1" u="sng" dirty="0" smtClean="0"/>
              <a:t>document</a:t>
            </a:r>
            <a:r>
              <a:rPr lang="en-US" altLang="en-US" sz="2000" b="1" i="1" dirty="0" smtClean="0"/>
              <a:t> is needed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to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control potential scope-creep</a:t>
            </a:r>
            <a:r>
              <a:rPr lang="en-US" altLang="en-US" sz="2000" b="1" i="1" dirty="0" smtClean="0"/>
              <a:t>. </a:t>
            </a:r>
          </a:p>
          <a:p>
            <a:pPr eaLnBrk="1" hangingPunct="1"/>
            <a:r>
              <a:rPr lang="en-US" altLang="en-US" sz="2000" b="1" i="1" dirty="0" smtClean="0"/>
              <a:t>Requirements </a:t>
            </a:r>
            <a:r>
              <a:rPr lang="en-US" altLang="en-US" sz="2000" b="1" i="1" u="sng" dirty="0" smtClean="0"/>
              <a:t>document</a:t>
            </a:r>
            <a:r>
              <a:rPr lang="en-US" altLang="en-US" sz="2000" b="1" i="1" dirty="0" smtClean="0"/>
              <a:t> is needed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to create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user training</a:t>
            </a:r>
            <a:r>
              <a:rPr lang="en-US" altLang="en-US" sz="2000" b="1" i="1" u="sng" dirty="0" smtClean="0"/>
              <a:t> </a:t>
            </a:r>
            <a:r>
              <a:rPr lang="en-US" altLang="en-US" sz="2000" b="1" i="1" dirty="0" smtClean="0"/>
              <a:t>material, marketing material, and documents for support and maintenance.</a:t>
            </a:r>
          </a:p>
          <a:p>
            <a:pPr eaLnBrk="1" hangingPunct="1"/>
            <a:r>
              <a:rPr lang="en-US" altLang="en-US" sz="2000" b="1" i="1" dirty="0" smtClean="0"/>
              <a:t>Requirements </a:t>
            </a:r>
            <a:r>
              <a:rPr lang="en-US" altLang="en-US" sz="2000" b="1" i="1" u="sng" dirty="0" smtClean="0"/>
              <a:t>document</a:t>
            </a:r>
            <a:r>
              <a:rPr lang="en-US" altLang="en-US" sz="2000" b="1" i="1" dirty="0"/>
              <a:t> </a:t>
            </a:r>
            <a:r>
              <a:rPr lang="en-US" altLang="en-US" sz="2000" b="1" i="1" dirty="0" smtClean="0"/>
              <a:t>provides a way </a:t>
            </a:r>
            <a:r>
              <a:rPr lang="en-US" altLang="en-US" sz="2000" b="1" i="1" dirty="0" smtClean="0">
                <a:solidFill>
                  <a:srgbClr val="006600"/>
                </a:solidFill>
              </a:rPr>
              <a:t>to </a:t>
            </a:r>
            <a:r>
              <a:rPr lang="en-US" altLang="en-US" sz="2000" b="1" i="1" u="sng" dirty="0" smtClean="0">
                <a:solidFill>
                  <a:srgbClr val="006600"/>
                </a:solidFill>
              </a:rPr>
              <a:t>segment a large project</a:t>
            </a:r>
            <a:r>
              <a:rPr lang="en-US" altLang="en-US" sz="2000" b="1" i="1" dirty="0" smtClean="0"/>
              <a:t>, prioritize releases, and simplify project management.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5638800"/>
            <a:ext cx="78930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800" u="sng" dirty="0">
                <a:solidFill>
                  <a:srgbClr val="FF3300"/>
                </a:solidFill>
              </a:rPr>
              <a:t>Think about agile processes where this crucial step may sometimes be</a:t>
            </a:r>
          </a:p>
          <a:p>
            <a:pPr eaLnBrk="1" hangingPunct="1"/>
            <a:r>
              <a:rPr lang="en-US" altLang="en-US" sz="1800" u="sng" dirty="0">
                <a:solidFill>
                  <a:srgbClr val="FF3300"/>
                </a:solidFill>
              </a:rPr>
              <a:t>“compromised” by the novice software engineers.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200" b="1" u="sng" dirty="0" smtClean="0">
                <a:solidFill>
                  <a:srgbClr val="800000"/>
                </a:solidFill>
              </a:rPr>
              <a:t>Requirements Elicitation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Requirements: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dirty="0" smtClean="0"/>
              <a:t>May be </a:t>
            </a:r>
            <a:r>
              <a:rPr lang="en-US" altLang="en-US" sz="2400" b="1" u="sng" dirty="0" smtClean="0"/>
              <a:t>given</a:t>
            </a:r>
            <a:r>
              <a:rPr lang="en-US" altLang="en-US" sz="2400" b="1" dirty="0" smtClean="0"/>
              <a:t> to the software engineers.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Initial product/system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For second and/or third follow-on release of a “planned” sequence of software product where a preliminary set of requirements are already established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Requirements provided as part of a request for price quotation for a software development project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dirty="0" smtClean="0"/>
              <a:t>Have to be </a:t>
            </a:r>
            <a:r>
              <a:rPr lang="en-US" altLang="en-US" sz="2400" b="1" u="sng" dirty="0" smtClean="0"/>
              <a:t>established</a:t>
            </a:r>
            <a:r>
              <a:rPr lang="en-US" altLang="en-US" sz="2400" b="1" dirty="0" smtClean="0"/>
              <a:t> by software engineers.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Users sometimes have an understanding of only the requirements related to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their specific job tasks.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The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business rationale and goals </a:t>
            </a:r>
            <a:r>
              <a:rPr lang="en-US" altLang="en-US" sz="2000" b="1" dirty="0" smtClean="0"/>
              <a:t>are not always clear to individual user and needs to be established for prioritization reason.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 dirty="0" smtClean="0"/>
              <a:t>There may be </a:t>
            </a:r>
            <a:r>
              <a:rPr lang="en-US" altLang="en-US" sz="2000" b="1" dirty="0" smtClean="0">
                <a:solidFill>
                  <a:srgbClr val="800000"/>
                </a:solidFill>
              </a:rPr>
              <a:t>contradicting and incomplete </a:t>
            </a:r>
            <a:r>
              <a:rPr lang="en-US" altLang="en-US" sz="2000" b="1" dirty="0" smtClean="0"/>
              <a:t>requirements stated by the users and customers.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 b="1" dirty="0" smtClean="0"/>
          </a:p>
          <a:p>
            <a:pPr lvl="2" eaLnBrk="1" hangingPunct="1">
              <a:lnSpc>
                <a:spcPct val="80000"/>
              </a:lnSpc>
            </a:pP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sz="3200" b="1" u="sng" dirty="0" smtClean="0">
                <a:solidFill>
                  <a:srgbClr val="800000"/>
                </a:solidFill>
              </a:rPr>
              <a:t>High-Level</a:t>
            </a:r>
            <a:r>
              <a:rPr lang="en-US" altLang="en-US" sz="3200" b="1" dirty="0" smtClean="0">
                <a:solidFill>
                  <a:srgbClr val="800000"/>
                </a:solidFill>
              </a:rPr>
              <a:t> Requirements Elicitation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Need to seek out the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business and management perceptions and goals</a:t>
            </a:r>
            <a:r>
              <a:rPr lang="en-US" altLang="en-US" sz="2800" b="1" dirty="0" smtClean="0"/>
              <a:t> for the software project.</a:t>
            </a:r>
          </a:p>
          <a:p>
            <a:pPr lvl="1" eaLnBrk="1" hangingPunct="1"/>
            <a:r>
              <a:rPr lang="en-US" altLang="en-US" sz="2400" b="1" dirty="0" smtClean="0"/>
              <a:t>Business opportunity and business needs</a:t>
            </a:r>
          </a:p>
          <a:p>
            <a:pPr lvl="1" eaLnBrk="1" hangingPunct="1"/>
            <a:r>
              <a:rPr lang="en-US" altLang="en-US" sz="2400" b="1" dirty="0" smtClean="0"/>
              <a:t>Justification for the project</a:t>
            </a:r>
          </a:p>
          <a:p>
            <a:pPr lvl="1" eaLnBrk="1" hangingPunct="1"/>
            <a:r>
              <a:rPr lang="en-US" altLang="en-US" sz="2400" b="1" dirty="0" smtClean="0"/>
              <a:t>Scope</a:t>
            </a:r>
          </a:p>
          <a:p>
            <a:pPr lvl="1" eaLnBrk="1" hangingPunct="1"/>
            <a:r>
              <a:rPr lang="en-US" altLang="en-US" sz="2400" b="1" dirty="0" smtClean="0"/>
              <a:t>Major constraints</a:t>
            </a:r>
          </a:p>
          <a:p>
            <a:pPr lvl="1" eaLnBrk="1" hangingPunct="1"/>
            <a:r>
              <a:rPr lang="en-US" altLang="en-US" sz="2400" b="1" dirty="0" smtClean="0"/>
              <a:t>Major functionality</a:t>
            </a:r>
          </a:p>
          <a:p>
            <a:pPr lvl="1" eaLnBrk="1" hangingPunct="1"/>
            <a:r>
              <a:rPr lang="en-US" altLang="en-US" sz="2400" b="1" dirty="0" smtClean="0"/>
              <a:t>Success factor</a:t>
            </a:r>
          </a:p>
          <a:p>
            <a:pPr lvl="1" eaLnBrk="1" hangingPunct="1"/>
            <a:r>
              <a:rPr lang="en-US" altLang="en-US" sz="2400" b="1" dirty="0" smtClean="0"/>
              <a:t>User characteristics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5494338"/>
            <a:ext cx="8584851" cy="70788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dirty="0"/>
              <a:t>Software </a:t>
            </a:r>
            <a:r>
              <a:rPr lang="en-US" altLang="en-US" sz="2000" i="1" dirty="0" smtClean="0"/>
              <a:t>engineers </a:t>
            </a:r>
            <a:r>
              <a:rPr lang="en-US" altLang="en-US" sz="2000" i="1" dirty="0"/>
              <a:t>who have to interact with business management</a:t>
            </a:r>
          </a:p>
          <a:p>
            <a:pPr eaLnBrk="1" hangingPunct="1"/>
            <a:r>
              <a:rPr lang="en-US" altLang="en-US" sz="2000" i="1" dirty="0"/>
              <a:t>and handle requirements are sometimes called </a:t>
            </a:r>
            <a:r>
              <a:rPr lang="en-US" altLang="en-US" sz="2000" i="1" u="sng" dirty="0">
                <a:solidFill>
                  <a:srgbClr val="0000CC"/>
                </a:solidFill>
              </a:rPr>
              <a:t>b</a:t>
            </a:r>
            <a:r>
              <a:rPr lang="en-US" altLang="en-US" sz="2000" i="1" u="sng" dirty="0" smtClean="0">
                <a:solidFill>
                  <a:srgbClr val="0000CC"/>
                </a:solidFill>
              </a:rPr>
              <a:t>usiness analysts</a:t>
            </a:r>
            <a:r>
              <a:rPr lang="en-US" altLang="en-US" sz="2000" i="1" dirty="0" smtClean="0"/>
              <a:t>.</a:t>
            </a:r>
            <a:endParaRPr lang="en-US" altLang="en-US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98438"/>
            <a:ext cx="8763000" cy="63976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00CC"/>
                </a:solidFill>
              </a:rPr>
              <a:t>6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 Dimensions of </a:t>
            </a:r>
            <a:r>
              <a:rPr lang="en-US" altLang="en-US" sz="2800" b="1" u="sng" dirty="0" smtClean="0">
                <a:solidFill>
                  <a:srgbClr val="800000"/>
                </a:solidFill>
              </a:rPr>
              <a:t>Detailed </a:t>
            </a:r>
            <a:r>
              <a:rPr lang="en-US" altLang="en-US" sz="2800" b="1" i="1" u="sng" dirty="0" smtClean="0">
                <a:solidFill>
                  <a:srgbClr val="800000"/>
                </a:solidFill>
              </a:rPr>
              <a:t>Requirements Elicitation</a:t>
            </a:r>
          </a:p>
        </p:txBody>
      </p:sp>
      <p:pic>
        <p:nvPicPr>
          <p:cNvPr id="6146" name="Picture 2" descr="\\10.1.1.17\productions\ART\ART PROCESS\PPT Projects\Tsui_PPT_163567\JPEG and EPS\Chapter 6\9781284132786_CH06_FIGF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7" y="1066800"/>
            <a:ext cx="8759825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800000"/>
                </a:solidFill>
              </a:rPr>
              <a:t>Requirements Analysis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3657600"/>
          </a:xfrm>
          <a:solidFill>
            <a:srgbClr val="FFFF99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Requirements “</a:t>
            </a:r>
            <a:r>
              <a:rPr lang="en-US" altLang="en-US" sz="2800" b="1" u="sng" dirty="0" smtClean="0"/>
              <a:t>analysis</a:t>
            </a:r>
            <a:r>
              <a:rPr lang="en-US" altLang="en-US" sz="2800" b="1" dirty="0" smtClean="0"/>
              <a:t>” is composed of: 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Categorizing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the requirements (by some criteria)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u="sng" dirty="0" smtClean="0">
                <a:solidFill>
                  <a:srgbClr val="0000CC"/>
                </a:solidFill>
              </a:rPr>
              <a:t>Prioritizing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the requirements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2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Also “</a:t>
            </a:r>
            <a:r>
              <a:rPr lang="en-US" altLang="en-US" sz="2800" b="1" i="1" dirty="0" smtClean="0"/>
              <a:t>start to look” </a:t>
            </a:r>
            <a:r>
              <a:rPr lang="en-US" altLang="en-US" sz="2800" b="1" dirty="0" smtClean="0"/>
              <a:t>for </a:t>
            </a:r>
            <a:r>
              <a:rPr lang="en-US" altLang="en-US" sz="2800" b="1" u="sng" dirty="0" smtClean="0"/>
              <a:t>consistency and completeness</a:t>
            </a:r>
            <a:r>
              <a:rPr lang="en-US" altLang="en-US" sz="2800" b="1" dirty="0" smtClean="0"/>
              <a:t>  (see VORD Slide)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1553</Words>
  <Application>Microsoft Macintosh PowerPoint</Application>
  <PresentationFormat>On-screen Show (4:3)</PresentationFormat>
  <Paragraphs>298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Times New Roman</vt:lpstr>
      <vt:lpstr>Arial</vt:lpstr>
      <vt:lpstr>Default Design</vt:lpstr>
      <vt:lpstr>Chapter 6: Requirements Engineering </vt:lpstr>
      <vt:lpstr>Preparation for Requirements Engineering</vt:lpstr>
      <vt:lpstr>Major Requirements Engineering Activities</vt:lpstr>
      <vt:lpstr>Requirements Engineering Activities</vt:lpstr>
      <vt:lpstr>Why Is This Set of Activities Important and Why Should Requirements Be Documented? (Remember Chaos Report?)</vt:lpstr>
      <vt:lpstr>Requirements Elicitation</vt:lpstr>
      <vt:lpstr>High-Level Requirements Elicitation</vt:lpstr>
      <vt:lpstr>6 Dimensions of Detailed Requirements Elicitation</vt:lpstr>
      <vt:lpstr>Requirements Analysis</vt:lpstr>
      <vt:lpstr>Requirements Classification/Categorization</vt:lpstr>
      <vt:lpstr>Requirements Categorization</vt:lpstr>
      <vt:lpstr>Requirements “Analysis/Categorization”  of Multiple Views</vt:lpstr>
      <vt:lpstr>Requirements Prioritization</vt:lpstr>
      <vt:lpstr>Requirements Priorities</vt:lpstr>
      <vt:lpstr>A Simple Requirements Prioritization List “Sample”</vt:lpstr>
      <vt:lpstr>Requirements Comparison and Prioritization</vt:lpstr>
      <vt:lpstr>Analytical Hierarchical Process (AHP) Example</vt:lpstr>
      <vt:lpstr>Requirements Definition/Prototyping/Review</vt:lpstr>
      <vt:lpstr>Requirements Definitions/Documentation</vt:lpstr>
      <vt:lpstr>Requirements Definition Using English and  Input-Process-Output Diagram Form</vt:lpstr>
      <vt:lpstr>Syntax of Data Flow Diagram (DFD)</vt:lpstr>
      <vt:lpstr>Requirements Definition Using DFD</vt:lpstr>
      <vt:lpstr>Requirements Definition Using  Entity Relation Diagram (ERD)</vt:lpstr>
      <vt:lpstr>Requirements Definition Specifying  Entity and Attributes</vt:lpstr>
      <vt:lpstr>Requirements Analysis &amp; Definition Methodology Using UML</vt:lpstr>
      <vt:lpstr>PowerPoint Presentation</vt:lpstr>
      <vt:lpstr>Requirements Definition Using  Use Case Description </vt:lpstr>
      <vt:lpstr>Requirements Traceability</vt:lpstr>
      <vt:lpstr>Partially Filled Traceability Table</vt:lpstr>
      <vt:lpstr>Requirements Prototyping</vt:lpstr>
      <vt:lpstr>Requirements Specification</vt:lpstr>
      <vt:lpstr>Finally — Requirements “Sign-Off”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Victoria Bernal</dc:creator>
  <cp:lastModifiedBy>Microsoft Office User</cp:lastModifiedBy>
  <cp:revision>113</cp:revision>
  <dcterms:created xsi:type="dcterms:W3CDTF">2006-06-19T14:44:06Z</dcterms:created>
  <dcterms:modified xsi:type="dcterms:W3CDTF">2016-11-08T16:10:10Z</dcterms:modified>
</cp:coreProperties>
</file>