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4" r:id="rId17"/>
    <p:sldId id="275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da DeBruy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000099"/>
    <a:srgbClr val="006600"/>
    <a:srgbClr val="FF33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8" autoAdjust="0"/>
    <p:restoredTop sz="88027" autoAdjust="0"/>
  </p:normalViewPr>
  <p:slideViewPr>
    <p:cSldViewPr>
      <p:cViewPr>
        <p:scale>
          <a:sx n="100" d="100"/>
          <a:sy n="100" d="100"/>
        </p:scale>
        <p:origin x="632" y="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79A82-BB36-2041-A84D-D9FC56D3B73F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F0090-6BBD-A943-84A6-67B8EE15F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0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F0090-6BBD-A943-84A6-67B8EE15F2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79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F0090-6BBD-A943-84A6-67B8EE15F2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19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F0090-6BBD-A943-84A6-67B8EE15F2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21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F0090-6BBD-A943-84A6-67B8EE15F2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97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F0090-6BBD-A943-84A6-67B8EE15F2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14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F0090-6BBD-A943-84A6-67B8EE15F2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50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F0090-6BBD-A943-84A6-67B8EE15F2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16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F0090-6BBD-A943-84A6-67B8EE15F2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03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F0090-6BBD-A943-84A6-67B8EE15F2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52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F0090-6BBD-A943-84A6-67B8EE15F2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9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F0090-6BBD-A943-84A6-67B8EE15F2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97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F0090-6BBD-A943-84A6-67B8EE15F2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57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F0090-6BBD-A943-84A6-67B8EE15F2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5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F0090-6BBD-A943-84A6-67B8EE15F2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07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F0090-6BBD-A943-84A6-67B8EE15F2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18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F0090-6BBD-A943-84A6-67B8EE15F2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03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F0090-6BBD-A943-84A6-67B8EE15F2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FA5D9-E3A3-4893-829C-61B2FEB0C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0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A0F84-DB22-41C3-ABE7-9535449AC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1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AAD23-A3C9-4BBA-A5E9-B5DCB46C2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4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9A0F8-9CA9-47C4-A72A-C143A6B14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1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23B71-A218-44FF-82DA-C9DA8AD17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8A78C-D720-4E7C-80D8-9C1830C7D7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0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E92F1-89F9-4355-AB2C-8E2F04BCD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3DD16-B0BE-40B1-A1C2-F4A6EF7DB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9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D35CF-CFFD-447C-BD0A-4B32E097B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CB15C-472A-495C-9F12-1B07328BD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5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734D4-5F42-41D1-8C07-9FE6CC85E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Arial" charset="0"/>
              </a:defRPr>
            </a:lvl1pPr>
          </a:lstStyle>
          <a:p>
            <a:pPr>
              <a:defRPr/>
            </a:pPr>
            <a:fld id="{0EEB0176-04F5-4BCA-BFBA-C97462492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-228600" y="1752600"/>
            <a:ext cx="4953000" cy="1470025"/>
          </a:xfrm>
        </p:spPr>
        <p:txBody>
          <a:bodyPr/>
          <a:lstStyle/>
          <a:p>
            <a:r>
              <a:rPr lang="en-US" altLang="en-US" u="sng" dirty="0" smtClean="0">
                <a:solidFill>
                  <a:schemeClr val="bg1"/>
                </a:solidFill>
              </a:rPr>
              <a:t>Chapter 8</a:t>
            </a:r>
            <a:r>
              <a:rPr lang="en-US" altLang="en-US" dirty="0" smtClean="0">
                <a:solidFill>
                  <a:schemeClr val="bg1"/>
                </a:solidFill>
              </a:rPr>
              <a:t>:</a:t>
            </a:r>
            <a:r>
              <a:rPr lang="en-US" altLang="en-US" dirty="0">
                <a:solidFill>
                  <a:schemeClr val="bg1"/>
                </a:solidFill>
              </a:rPr>
              <a:t/>
            </a:r>
            <a:br>
              <a:rPr lang="en-US" altLang="en-US" dirty="0">
                <a:solidFill>
                  <a:schemeClr val="bg1"/>
                </a:solidFill>
              </a:rPr>
            </a:br>
            <a:r>
              <a:rPr lang="en-US" altLang="en-US" dirty="0" smtClean="0">
                <a:solidFill>
                  <a:schemeClr val="bg1"/>
                </a:solidFill>
              </a:rPr>
              <a:t>Design: </a:t>
            </a:r>
            <a:r>
              <a:rPr lang="en-US" altLang="en-US" dirty="0">
                <a:solidFill>
                  <a:schemeClr val="bg1"/>
                </a:solidFill>
              </a:rPr>
              <a:t>Characteristics and Metrics</a:t>
            </a:r>
            <a:br>
              <a:rPr lang="en-US" altLang="en-US" dirty="0">
                <a:solidFill>
                  <a:schemeClr val="bg1"/>
                </a:solidFill>
              </a:rPr>
            </a:b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915400" cy="792162"/>
          </a:xfrm>
        </p:spPr>
        <p:txBody>
          <a:bodyPr/>
          <a:lstStyle/>
          <a:p>
            <a:pPr eaLnBrk="1" hangingPunct="1"/>
            <a:r>
              <a:rPr lang="en-US" altLang="en-US" sz="3400" b="1" dirty="0" smtClean="0">
                <a:solidFill>
                  <a:srgbClr val="0000CC"/>
                </a:solidFill>
              </a:rPr>
              <a:t>Using Program and Data Slices to Measure Program Cohesion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4267200"/>
          </a:xfrm>
        </p:spPr>
        <p:txBody>
          <a:bodyPr/>
          <a:lstStyle/>
          <a:p>
            <a:pPr eaLnBrk="1" hangingPunct="1"/>
            <a:r>
              <a:rPr lang="en-US" altLang="en-US" sz="2000" b="1" u="sng" dirty="0" err="1" smtClean="0"/>
              <a:t>Bieman</a:t>
            </a:r>
            <a:r>
              <a:rPr lang="en-US" altLang="en-US" sz="2000" b="1" u="sng" dirty="0" smtClean="0"/>
              <a:t> and </a:t>
            </a:r>
            <a:r>
              <a:rPr lang="en-US" altLang="en-US" sz="2000" b="1" u="sng" dirty="0" err="1" smtClean="0"/>
              <a:t>Ott</a:t>
            </a:r>
            <a:r>
              <a:rPr lang="en-US" altLang="en-US" sz="2000" b="1" u="sng" dirty="0" smtClean="0"/>
              <a:t> </a:t>
            </a:r>
            <a:r>
              <a:rPr lang="en-US" altLang="en-US" sz="2000" b="1" dirty="0" smtClean="0"/>
              <a:t>introduced a measure of </a:t>
            </a:r>
            <a:r>
              <a:rPr lang="en-US" altLang="en-US" sz="2000" b="1" u="sng" dirty="0" smtClean="0"/>
              <a:t>program cohesion</a:t>
            </a:r>
            <a:r>
              <a:rPr lang="en-US" altLang="en-US" sz="2000" b="1" dirty="0" smtClean="0"/>
              <a:t> using the following concepts from program and data slices:</a:t>
            </a:r>
          </a:p>
          <a:p>
            <a:pPr lvl="1" eaLnBrk="1" hangingPunct="1"/>
            <a:r>
              <a:rPr lang="en-US" altLang="en-US" sz="1800" b="1" dirty="0" smtClean="0"/>
              <a:t>A </a:t>
            </a:r>
            <a:r>
              <a:rPr lang="en-US" altLang="en-US" sz="1800" b="1" u="sng" dirty="0" smtClean="0">
                <a:solidFill>
                  <a:srgbClr val="0000CC"/>
                </a:solidFill>
              </a:rPr>
              <a:t>data token</a:t>
            </a:r>
            <a:r>
              <a:rPr lang="en-US" altLang="en-US" sz="1800" b="1" dirty="0" smtClean="0"/>
              <a:t> is any occurrence of variable or constant in the program.</a:t>
            </a:r>
          </a:p>
          <a:p>
            <a:pPr lvl="1" eaLnBrk="1" hangingPunct="1"/>
            <a:r>
              <a:rPr lang="en-US" altLang="en-US" sz="1800" b="1" dirty="0" smtClean="0"/>
              <a:t>A </a:t>
            </a:r>
            <a:r>
              <a:rPr lang="en-US" altLang="en-US" sz="1800" b="1" u="sng" dirty="0" smtClean="0">
                <a:solidFill>
                  <a:srgbClr val="0000CC"/>
                </a:solidFill>
              </a:rPr>
              <a:t>slice</a:t>
            </a:r>
            <a:r>
              <a:rPr lang="en-US" altLang="en-US" sz="1800" b="1" dirty="0" smtClean="0"/>
              <a:t> within a program is the collection of all the statements that can affect the value of some specific variable of interest.</a:t>
            </a:r>
          </a:p>
          <a:p>
            <a:pPr lvl="1" eaLnBrk="1" hangingPunct="1"/>
            <a:r>
              <a:rPr lang="en-US" altLang="en-US" sz="1800" b="1" dirty="0" smtClean="0"/>
              <a:t>A </a:t>
            </a:r>
            <a:r>
              <a:rPr lang="en-US" altLang="en-US" sz="1800" b="1" u="sng" dirty="0" smtClean="0">
                <a:solidFill>
                  <a:srgbClr val="0000CC"/>
                </a:solidFill>
              </a:rPr>
              <a:t>data slice</a:t>
            </a:r>
            <a:r>
              <a:rPr lang="en-US" altLang="en-US" sz="1800" b="1" dirty="0" smtClean="0"/>
              <a:t> is the collection of all the data tokens in the slice that will affect the value of a specific variable of interest.</a:t>
            </a:r>
          </a:p>
          <a:p>
            <a:pPr lvl="1" eaLnBrk="1" hangingPunct="1"/>
            <a:r>
              <a:rPr lang="en-US" altLang="en-US" sz="1800" b="1" u="sng" dirty="0" smtClean="0">
                <a:solidFill>
                  <a:srgbClr val="0000CC"/>
                </a:solidFill>
              </a:rPr>
              <a:t>Glue tokens</a:t>
            </a:r>
            <a:r>
              <a:rPr lang="en-US" altLang="en-US" sz="1800" b="1" dirty="0" smtClean="0"/>
              <a:t> are the data tokens in the program that lie in more than one data slice.</a:t>
            </a:r>
          </a:p>
          <a:p>
            <a:pPr lvl="1" eaLnBrk="1" hangingPunct="1"/>
            <a:r>
              <a:rPr lang="en-US" altLang="en-US" sz="1800" b="1" u="sng" dirty="0" smtClean="0">
                <a:solidFill>
                  <a:srgbClr val="0000CC"/>
                </a:solidFill>
              </a:rPr>
              <a:t>Super glue tokens</a:t>
            </a:r>
            <a:r>
              <a:rPr lang="en-US" altLang="en-US" sz="1800" b="1" dirty="0" smtClean="0"/>
              <a:t> are the data tokens in the program that lie in every data slice of the program.</a:t>
            </a:r>
          </a:p>
          <a:p>
            <a:pPr eaLnBrk="1" hangingPunct="1"/>
            <a:endParaRPr lang="en-US" altLang="en-US" sz="2400" b="1" dirty="0" smtClean="0"/>
          </a:p>
          <a:p>
            <a:pPr lvl="1" eaLnBrk="1" hangingPunct="1">
              <a:buFontTx/>
              <a:buNone/>
            </a:pPr>
            <a:endParaRPr lang="en-US" altLang="en-US" sz="2000" b="1" dirty="0" smtClean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6200" y="5018782"/>
            <a:ext cx="9053455" cy="107721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b="1" i="0" dirty="0"/>
              <a:t>Measure </a:t>
            </a:r>
            <a:r>
              <a:rPr lang="en-US" altLang="en-US" b="1" i="0" dirty="0" smtClean="0"/>
              <a:t>program cohesion </a:t>
            </a:r>
            <a:r>
              <a:rPr lang="en-US" altLang="en-US" b="1" i="0" dirty="0"/>
              <a:t>through </a:t>
            </a:r>
            <a:r>
              <a:rPr lang="en-US" altLang="en-US" b="1" i="0" dirty="0" smtClean="0"/>
              <a:t>two </a:t>
            </a:r>
            <a:r>
              <a:rPr lang="en-US" altLang="en-US" b="1" i="0" dirty="0"/>
              <a:t>metrics:</a:t>
            </a:r>
          </a:p>
          <a:p>
            <a:pPr eaLnBrk="1" hangingPunct="1"/>
            <a:endParaRPr lang="en-US" altLang="en-US" sz="1000" b="1" i="0" dirty="0"/>
          </a:p>
          <a:p>
            <a:pPr eaLnBrk="1" hangingPunct="1"/>
            <a:r>
              <a:rPr lang="en-US" altLang="en-US" b="1" i="0" dirty="0"/>
              <a:t>   </a:t>
            </a:r>
            <a:r>
              <a:rPr lang="en-US" altLang="en-US" b="1" dirty="0"/>
              <a:t>–</a:t>
            </a:r>
            <a:r>
              <a:rPr lang="en-US" altLang="en-US" b="1" i="0" dirty="0" smtClean="0"/>
              <a:t> </a:t>
            </a:r>
            <a:r>
              <a:rPr lang="en-US" altLang="en-US" b="1" i="0" u="sng" dirty="0">
                <a:solidFill>
                  <a:srgbClr val="006600"/>
                </a:solidFill>
              </a:rPr>
              <a:t>weak functional cohesion</a:t>
            </a:r>
            <a:r>
              <a:rPr lang="en-US" altLang="en-US" b="1" i="0" dirty="0"/>
              <a:t> = (# of glue tokens) / (total # of data tokens)</a:t>
            </a:r>
          </a:p>
          <a:p>
            <a:pPr eaLnBrk="1" hangingPunct="1"/>
            <a:r>
              <a:rPr lang="en-US" altLang="en-US" b="1" i="0" dirty="0"/>
              <a:t>   </a:t>
            </a:r>
            <a:r>
              <a:rPr lang="en-US" altLang="en-US" b="1" dirty="0"/>
              <a:t>–</a:t>
            </a:r>
            <a:r>
              <a:rPr lang="en-US" altLang="en-US" b="1" i="0" dirty="0" smtClean="0"/>
              <a:t> </a:t>
            </a:r>
            <a:r>
              <a:rPr lang="en-US" altLang="en-US" b="1" i="0" u="sng" dirty="0">
                <a:solidFill>
                  <a:srgbClr val="006600"/>
                </a:solidFill>
              </a:rPr>
              <a:t>strong functional cohesion</a:t>
            </a:r>
            <a:r>
              <a:rPr lang="en-US" altLang="en-US" b="1" i="0" dirty="0"/>
              <a:t> = (</a:t>
            </a:r>
            <a:r>
              <a:rPr lang="en-US" altLang="en-US" b="1" i="0" dirty="0" smtClean="0"/>
              <a:t># of </a:t>
            </a:r>
            <a:r>
              <a:rPr lang="en-US" altLang="en-US" b="1" i="0" dirty="0"/>
              <a:t>super glue tokens) / (total # of data tokens)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313" y="5105400"/>
            <a:ext cx="3962400" cy="6096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 A Pseudo-Code Example of Functional </a:t>
            </a:r>
            <a:br>
              <a:rPr lang="en-US" altLang="en-US" sz="2400" b="1" dirty="0" smtClean="0"/>
            </a:br>
            <a:r>
              <a:rPr lang="en-US" altLang="en-US" sz="2400" b="1" dirty="0" smtClean="0"/>
              <a:t>Cohesion Measure</a:t>
            </a:r>
            <a:r>
              <a:rPr lang="en-US" altLang="en-US" sz="2800" b="1" dirty="0" smtClean="0"/>
              <a:t> </a:t>
            </a:r>
          </a:p>
        </p:txBody>
      </p:sp>
      <p:pic>
        <p:nvPicPr>
          <p:cNvPr id="1026" name="Picture 2" descr="\\10.1.1.17\productions\ART\ART PROCESS\PPT Projects\Tsui_PPT_163567\JPEG and EPS\Chapter 8\9781284132786_CH08_FIGF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511" y="113211"/>
            <a:ext cx="6913563" cy="466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915400" cy="71596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Example of Pseudo-Code Cohesion Metrics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2819400"/>
          </a:xfrm>
        </p:spPr>
        <p:txBody>
          <a:bodyPr/>
          <a:lstStyle/>
          <a:p>
            <a:pPr eaLnBrk="1" hangingPunct="1"/>
            <a:r>
              <a:rPr lang="en-US" altLang="en-US" sz="2000" b="1" dirty="0" smtClean="0"/>
              <a:t>For the example of finding min and max, the glue tokens are the same as the super glue tokens.</a:t>
            </a:r>
            <a:r>
              <a:rPr lang="en-US" altLang="en-US" sz="2400" b="1" dirty="0" smtClean="0"/>
              <a:t> </a:t>
            </a:r>
          </a:p>
          <a:p>
            <a:pPr lvl="1" eaLnBrk="1" hangingPunct="1"/>
            <a:r>
              <a:rPr lang="en-US" altLang="en-US" sz="1800" b="1" dirty="0" smtClean="0"/>
              <a:t>Super glue tokens = 11</a:t>
            </a:r>
          </a:p>
          <a:p>
            <a:pPr lvl="1" eaLnBrk="1" hangingPunct="1"/>
            <a:r>
              <a:rPr lang="en-US" altLang="en-US" sz="1800" b="1" dirty="0" smtClean="0"/>
              <a:t>Glue tokens = 11</a:t>
            </a:r>
          </a:p>
          <a:p>
            <a:pPr eaLnBrk="1" hangingPunct="1"/>
            <a:r>
              <a:rPr lang="en-US" altLang="en-US" sz="2000" b="1" dirty="0" smtClean="0"/>
              <a:t>The data slice for min and data slice for max turns out to be the same number, 22.</a:t>
            </a:r>
          </a:p>
          <a:p>
            <a:pPr eaLnBrk="1" hangingPunct="1"/>
            <a:r>
              <a:rPr lang="en-US" altLang="en-US" sz="2000" b="1" dirty="0" smtClean="0"/>
              <a:t>The total number of data tokens is 33.</a:t>
            </a:r>
            <a:endParaRPr lang="en-US" altLang="en-US" sz="2400" b="1" dirty="0" smtClean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57200" y="3794125"/>
            <a:ext cx="6051550" cy="915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b="1" i="0"/>
              <a:t>The cohesion metrics for the example of min-max are:</a:t>
            </a:r>
          </a:p>
          <a:p>
            <a:pPr eaLnBrk="1" hangingPunct="1"/>
            <a:r>
              <a:rPr lang="en-US" altLang="en-US" b="1" i="0"/>
              <a:t>    weak functional cohesion   =  11 / 33  =  1/3</a:t>
            </a:r>
          </a:p>
          <a:p>
            <a:pPr eaLnBrk="1" hangingPunct="1"/>
            <a:r>
              <a:rPr lang="en-US" altLang="en-US" b="1" i="0"/>
              <a:t>    strong functional cohesion =  11 / 33  =  1/3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57200" y="4953000"/>
            <a:ext cx="6289102" cy="92333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b="1" i="0" dirty="0"/>
              <a:t>If we had only computed </a:t>
            </a:r>
            <a:r>
              <a:rPr lang="en-US" altLang="en-US" b="1" i="0" u="sng" dirty="0"/>
              <a:t>one function</a:t>
            </a:r>
            <a:r>
              <a:rPr lang="en-US" altLang="en-US" b="1" i="0" dirty="0"/>
              <a:t> (e.g</a:t>
            </a:r>
            <a:r>
              <a:rPr lang="en-US" altLang="en-US" b="1" i="0" dirty="0" smtClean="0"/>
              <a:t>., </a:t>
            </a:r>
            <a:r>
              <a:rPr lang="en-US" altLang="en-US" b="1" i="0" dirty="0"/>
              <a:t>max), </a:t>
            </a:r>
            <a:r>
              <a:rPr lang="en-US" altLang="en-US" b="1" i="0" dirty="0" smtClean="0"/>
              <a:t>then:</a:t>
            </a:r>
            <a:endParaRPr lang="en-US" altLang="en-US" b="1" i="0" dirty="0"/>
          </a:p>
          <a:p>
            <a:pPr eaLnBrk="1" hangingPunct="1"/>
            <a:r>
              <a:rPr lang="en-US" altLang="en-US" b="1" i="0" dirty="0"/>
              <a:t>   weak functional cohesion   = </a:t>
            </a:r>
            <a:r>
              <a:rPr lang="en-US" altLang="en-US" b="1" i="0" dirty="0" smtClean="0"/>
              <a:t> 22 </a:t>
            </a:r>
            <a:r>
              <a:rPr lang="en-US" altLang="en-US" b="1" i="0" dirty="0"/>
              <a:t>/ 22  = 1</a:t>
            </a:r>
          </a:p>
          <a:p>
            <a:pPr eaLnBrk="1" hangingPunct="1"/>
            <a:r>
              <a:rPr lang="en-US" altLang="en-US" b="1" i="0" dirty="0"/>
              <a:t>   strong functional cohesion = </a:t>
            </a:r>
            <a:r>
              <a:rPr lang="en-US" altLang="en-US" b="1" i="0" dirty="0" smtClean="0"/>
              <a:t> 22 / </a:t>
            </a:r>
            <a:r>
              <a:rPr lang="en-US" altLang="en-US" b="1" i="0" dirty="0"/>
              <a:t>22  </a:t>
            </a:r>
            <a:r>
              <a:rPr lang="en-US" altLang="en-US" b="1" i="0" dirty="0" smtClean="0"/>
              <a:t>= </a:t>
            </a:r>
            <a:r>
              <a:rPr lang="en-US" altLang="en-US" b="1" i="0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rgbClr val="006600"/>
                </a:solidFill>
              </a:rPr>
              <a:t>Coupling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Coupling addresses the attribute of “</a:t>
            </a:r>
            <a:r>
              <a:rPr lang="en-US" altLang="en-US" sz="2400" b="1" u="sng" dirty="0" smtClean="0">
                <a:solidFill>
                  <a:srgbClr val="006600"/>
                </a:solidFill>
              </a:rPr>
              <a:t>degree of</a:t>
            </a:r>
            <a:r>
              <a:rPr lang="en-US" altLang="en-US" sz="2400" b="1" dirty="0" smtClean="0">
                <a:solidFill>
                  <a:srgbClr val="006600"/>
                </a:solidFill>
              </a:rPr>
              <a:t> </a:t>
            </a:r>
            <a:r>
              <a:rPr lang="en-US" altLang="en-US" sz="2400" b="1" i="1" u="sng" dirty="0" smtClean="0">
                <a:solidFill>
                  <a:srgbClr val="006600"/>
                </a:solidFill>
              </a:rPr>
              <a:t>interdependence</a:t>
            </a:r>
            <a:r>
              <a:rPr lang="en-US" altLang="en-US" sz="2400" b="1" u="sng" dirty="0" smtClean="0"/>
              <a:t>”</a:t>
            </a:r>
            <a:r>
              <a:rPr lang="en-US" altLang="en-US" sz="2400" b="1" dirty="0" smtClean="0"/>
              <a:t>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between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 software units, modules, or components.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98513" y="2057400"/>
            <a:ext cx="2743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i="0"/>
              <a:t>Content Coupling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798513" y="2743200"/>
            <a:ext cx="2743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i="0"/>
              <a:t>Common Coupling</a:t>
            </a: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798513" y="3505200"/>
            <a:ext cx="2743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i="0"/>
              <a:t>Control Coupling</a:t>
            </a: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798513" y="4191000"/>
            <a:ext cx="2743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i="0"/>
              <a:t>Stamp Coupling</a:t>
            </a: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798513" y="5029200"/>
            <a:ext cx="2743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i="0"/>
              <a:t>Data Coupling</a:t>
            </a:r>
          </a:p>
        </p:txBody>
      </p:sp>
      <p:sp>
        <p:nvSpPr>
          <p:cNvPr id="14345" name="Text Box 10"/>
          <p:cNvSpPr txBox="1">
            <a:spLocks noChangeArrowheads="1"/>
          </p:cNvSpPr>
          <p:nvPr/>
        </p:nvSpPr>
        <p:spPr bwMode="auto">
          <a:xfrm>
            <a:off x="4098925" y="2551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 i="0"/>
          </a:p>
        </p:txBody>
      </p:sp>
      <p:sp>
        <p:nvSpPr>
          <p:cNvPr id="14346" name="Text Box 11"/>
          <p:cNvSpPr txBox="1">
            <a:spLocks noChangeArrowheads="1"/>
          </p:cNvSpPr>
          <p:nvPr/>
        </p:nvSpPr>
        <p:spPr bwMode="auto">
          <a:xfrm>
            <a:off x="4075113" y="5181600"/>
            <a:ext cx="40243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600" b="1" i="0">
                <a:solidFill>
                  <a:srgbClr val="006600"/>
                </a:solidFill>
              </a:rPr>
              <a:t>Passing only the necessary information</a:t>
            </a:r>
          </a:p>
        </p:txBody>
      </p:sp>
      <p:sp>
        <p:nvSpPr>
          <p:cNvPr id="14347" name="Rectangle 13"/>
          <p:cNvSpPr>
            <a:spLocks noChangeArrowheads="1"/>
          </p:cNvSpPr>
          <p:nvPr/>
        </p:nvSpPr>
        <p:spPr bwMode="auto">
          <a:xfrm>
            <a:off x="798513" y="5791200"/>
            <a:ext cx="2743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i="0"/>
              <a:t>No Coupling</a:t>
            </a:r>
          </a:p>
        </p:txBody>
      </p:sp>
      <p:sp>
        <p:nvSpPr>
          <p:cNvPr id="14348" name="Text Box 14"/>
          <p:cNvSpPr txBox="1">
            <a:spLocks noChangeArrowheads="1"/>
          </p:cNvSpPr>
          <p:nvPr/>
        </p:nvSpPr>
        <p:spPr bwMode="auto">
          <a:xfrm>
            <a:off x="4151313" y="5791200"/>
            <a:ext cx="2344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600" b="1" i="0"/>
              <a:t>Ideal, but not practical</a:t>
            </a:r>
          </a:p>
        </p:txBody>
      </p:sp>
      <p:sp>
        <p:nvSpPr>
          <p:cNvPr id="14349" name="Text Box 15"/>
          <p:cNvSpPr txBox="1">
            <a:spLocks noChangeArrowheads="1"/>
          </p:cNvSpPr>
          <p:nvPr/>
        </p:nvSpPr>
        <p:spPr bwMode="auto">
          <a:xfrm>
            <a:off x="3733800" y="2057400"/>
            <a:ext cx="5370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600" b="1" i="0">
                <a:solidFill>
                  <a:srgbClr val="660033"/>
                </a:solidFill>
              </a:rPr>
              <a:t>Accessing the internal data or procedural information</a:t>
            </a:r>
          </a:p>
        </p:txBody>
      </p:sp>
      <p:sp>
        <p:nvSpPr>
          <p:cNvPr id="14350" name="AutoShape 16"/>
          <p:cNvSpPr>
            <a:spLocks noChangeArrowheads="1"/>
          </p:cNvSpPr>
          <p:nvPr/>
        </p:nvSpPr>
        <p:spPr bwMode="auto">
          <a:xfrm>
            <a:off x="4151313" y="2590800"/>
            <a:ext cx="2743200" cy="2438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i="0" dirty="0"/>
              <a:t>Levels of</a:t>
            </a:r>
          </a:p>
          <a:p>
            <a:pPr algn="ctr" eaLnBrk="1" hangingPunct="1"/>
            <a:r>
              <a:rPr lang="en-US" altLang="en-US" b="1" i="0" dirty="0"/>
              <a:t>coupling </a:t>
            </a:r>
            <a:r>
              <a:rPr lang="en-US" altLang="en-US" b="1" i="0" dirty="0" smtClean="0"/>
              <a:t>where</a:t>
            </a:r>
            <a:endParaRPr lang="en-US" altLang="en-US" b="1" i="0" dirty="0"/>
          </a:p>
          <a:p>
            <a:pPr algn="ctr" eaLnBrk="1" hangingPunct="1"/>
            <a:r>
              <a:rPr lang="en-US" altLang="en-US" b="1" u="sng" dirty="0"/>
              <a:t>Data </a:t>
            </a:r>
            <a:r>
              <a:rPr lang="en-US" altLang="en-US" b="1" u="sng" dirty="0" smtClean="0"/>
              <a:t>Coupling</a:t>
            </a:r>
            <a:r>
              <a:rPr lang="en-US" altLang="en-US" b="1" i="0" dirty="0" smtClean="0"/>
              <a:t> </a:t>
            </a:r>
            <a:br>
              <a:rPr lang="en-US" altLang="en-US" b="1" i="0" dirty="0" smtClean="0"/>
            </a:br>
            <a:r>
              <a:rPr lang="en-US" altLang="en-US" b="1" i="0" dirty="0" smtClean="0"/>
              <a:t>is</a:t>
            </a:r>
            <a:r>
              <a:rPr lang="en-US" altLang="en-US" b="1" i="0" dirty="0"/>
              <a:t> </a:t>
            </a:r>
            <a:r>
              <a:rPr lang="en-US" altLang="en-US" b="1" i="0" dirty="0" smtClean="0"/>
              <a:t>lowest</a:t>
            </a:r>
            <a:endParaRPr lang="en-US" altLang="en-US" b="1" i="0" dirty="0"/>
          </a:p>
        </p:txBody>
      </p:sp>
      <p:sp>
        <p:nvSpPr>
          <p:cNvPr id="14351" name="Text Box 18"/>
          <p:cNvSpPr txBox="1">
            <a:spLocks noChangeArrowheads="1"/>
          </p:cNvSpPr>
          <p:nvPr/>
        </p:nvSpPr>
        <p:spPr bwMode="auto">
          <a:xfrm>
            <a:off x="6437313" y="3276600"/>
            <a:ext cx="19621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b="1" i="0"/>
              <a:t>Lower the better</a:t>
            </a:r>
          </a:p>
        </p:txBody>
      </p:sp>
      <p:cxnSp>
        <p:nvCxnSpPr>
          <p:cNvPr id="14352" name="Straight Arrow Connector 17"/>
          <p:cNvCxnSpPr>
            <a:cxnSpLocks noChangeShapeType="1"/>
          </p:cNvCxnSpPr>
          <p:nvPr/>
        </p:nvCxnSpPr>
        <p:spPr bwMode="auto">
          <a:xfrm rot="10800000" flipV="1">
            <a:off x="3541713" y="2209800"/>
            <a:ext cx="228600" cy="22225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Straight Arrow Connector 18"/>
          <p:cNvCxnSpPr>
            <a:cxnSpLocks noChangeShapeType="1"/>
            <a:stCxn id="14346" idx="1"/>
          </p:cNvCxnSpPr>
          <p:nvPr/>
        </p:nvCxnSpPr>
        <p:spPr bwMode="auto">
          <a:xfrm rot="10800000">
            <a:off x="3694113" y="5280025"/>
            <a:ext cx="381000" cy="69850"/>
          </a:xfrm>
          <a:prstGeom prst="straightConnector1">
            <a:avLst/>
          </a:prstGeom>
          <a:noFill/>
          <a:ln w="28575" algn="ctr">
            <a:solidFill>
              <a:srgbClr val="00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Straight Arrow Connector 18"/>
          <p:cNvCxnSpPr>
            <a:cxnSpLocks noChangeShapeType="1"/>
            <a:stCxn id="14348" idx="1"/>
          </p:cNvCxnSpPr>
          <p:nvPr/>
        </p:nvCxnSpPr>
        <p:spPr bwMode="auto">
          <a:xfrm rot="10800000" flipV="1">
            <a:off x="3617913" y="5959475"/>
            <a:ext cx="533400" cy="603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991600" cy="944562"/>
          </a:xfrm>
        </p:spPr>
        <p:txBody>
          <a:bodyPr/>
          <a:lstStyle/>
          <a:p>
            <a:pPr eaLnBrk="1" hangingPunct="1"/>
            <a:r>
              <a:rPr lang="en-US" altLang="en-US" sz="3400" b="1" dirty="0" err="1" smtClean="0"/>
              <a:t>Chidamber</a:t>
            </a:r>
            <a:r>
              <a:rPr lang="en-US" altLang="en-US" sz="3400" b="1" dirty="0" smtClean="0"/>
              <a:t> and </a:t>
            </a:r>
            <a:r>
              <a:rPr lang="en-US" altLang="en-US" sz="3400" b="1" dirty="0" err="1" smtClean="0"/>
              <a:t>Kemerer</a:t>
            </a:r>
            <a:r>
              <a:rPr lang="en-US" altLang="en-US" sz="3400" b="1" dirty="0" smtClean="0"/>
              <a:t> (C-K</a:t>
            </a:r>
            <a:r>
              <a:rPr lang="en-US" altLang="en-US" sz="3400" b="1" dirty="0" smtClean="0">
                <a:solidFill>
                  <a:schemeClr val="tx1"/>
                </a:solidFill>
              </a:rPr>
              <a:t>)</a:t>
            </a:r>
            <a:r>
              <a:rPr lang="en-US" altLang="en-US" sz="3400" b="1" dirty="0" smtClean="0">
                <a:solidFill>
                  <a:srgbClr val="000099"/>
                </a:solidFill>
              </a:rPr>
              <a:t> </a:t>
            </a:r>
            <a:r>
              <a:rPr lang="en-US" altLang="en-US" sz="3400" b="1" u="sng" dirty="0" smtClean="0">
                <a:solidFill>
                  <a:srgbClr val="000099"/>
                </a:solidFill>
              </a:rPr>
              <a:t>OO Metrics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35052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Weighted methods per class (WMC)</a:t>
            </a:r>
          </a:p>
          <a:p>
            <a:pPr eaLnBrk="1" hangingPunct="1"/>
            <a:r>
              <a:rPr lang="en-US" altLang="en-US" sz="2800" b="1" dirty="0" smtClean="0"/>
              <a:t>Depth of inheritance tree (DIT)</a:t>
            </a:r>
          </a:p>
          <a:p>
            <a:pPr eaLnBrk="1" hangingPunct="1"/>
            <a:r>
              <a:rPr lang="en-US" altLang="en-US" sz="2800" b="1" dirty="0" smtClean="0"/>
              <a:t>Number of children (NOC)</a:t>
            </a:r>
          </a:p>
          <a:p>
            <a:pPr eaLnBrk="1" hangingPunct="1"/>
            <a:r>
              <a:rPr lang="en-US" altLang="en-US" sz="2800" b="1" dirty="0" smtClean="0"/>
              <a:t>Coupling between </a:t>
            </a:r>
            <a:r>
              <a:rPr lang="en-US" altLang="en-US" sz="2800" b="1" dirty="0"/>
              <a:t>o</a:t>
            </a:r>
            <a:r>
              <a:rPr lang="en-US" altLang="en-US" sz="2800" b="1" dirty="0" smtClean="0"/>
              <a:t>bject </a:t>
            </a:r>
            <a:r>
              <a:rPr lang="en-US" altLang="en-US" sz="2800" b="1" dirty="0"/>
              <a:t>c</a:t>
            </a:r>
            <a:r>
              <a:rPr lang="en-US" altLang="en-US" sz="2800" b="1" dirty="0" smtClean="0"/>
              <a:t>lasses (CBO)</a:t>
            </a:r>
          </a:p>
          <a:p>
            <a:pPr eaLnBrk="1" hangingPunct="1"/>
            <a:r>
              <a:rPr lang="en-US" altLang="en-US" sz="2800" b="1" dirty="0" smtClean="0"/>
              <a:t>Response for a class (RFC)</a:t>
            </a:r>
          </a:p>
          <a:p>
            <a:pPr eaLnBrk="1" hangingPunct="1"/>
            <a:r>
              <a:rPr lang="en-US" altLang="en-US" sz="2800" b="1" dirty="0" smtClean="0"/>
              <a:t>Lack of cohesion in methods (LCOM)</a:t>
            </a:r>
          </a:p>
          <a:p>
            <a:pPr eaLnBrk="1" hangingPunct="1"/>
            <a:endParaRPr lang="en-US" altLang="en-US" sz="2800" b="1" dirty="0" smtClean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33400" y="4648200"/>
            <a:ext cx="7991475" cy="147796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b="1" dirty="0"/>
              <a:t>Note that LCOM is a </a:t>
            </a:r>
            <a:r>
              <a:rPr lang="en-US" altLang="en-US" b="1" u="sng" dirty="0"/>
              <a:t>reverse measure </a:t>
            </a:r>
            <a:r>
              <a:rPr lang="en-US" altLang="en-US" b="1" dirty="0"/>
              <a:t>in that high LCOM indicates </a:t>
            </a:r>
          </a:p>
          <a:p>
            <a:pPr eaLnBrk="1" hangingPunct="1"/>
            <a:r>
              <a:rPr lang="en-US" altLang="en-US" b="1" dirty="0"/>
              <a:t>low cohesion and possibly high complexity. 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dirty="0" smtClean="0"/>
              <a:t>#</a:t>
            </a:r>
            <a:r>
              <a:rPr lang="en-US" altLang="en-US" b="1" dirty="0"/>
              <a:t>p = number of pairs of methods in class that have no common instance variable; #q = number of pairs of methods in the class that have common instance </a:t>
            </a:r>
            <a:r>
              <a:rPr lang="en-US" altLang="en-US" b="1" dirty="0" smtClean="0"/>
              <a:t>variables: </a:t>
            </a:r>
            <a:r>
              <a:rPr lang="en-US" altLang="en-US" b="1" dirty="0"/>
              <a:t>LCOM = #p – #q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81600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en-US" sz="3800" b="1" dirty="0" smtClean="0"/>
              <a:t>Cohesion and Coupling</a:t>
            </a:r>
          </a:p>
        </p:txBody>
      </p:sp>
      <p:pic>
        <p:nvPicPr>
          <p:cNvPr id="2050" name="Picture 2" descr="\\10.1.1.17\productions\ART\ART PROCESS\PPT Projects\Tsui_PPT_163567\JPEG and EPS\Chapter 8\9781284132786_CH08_FIGF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5" y="337457"/>
            <a:ext cx="7849793" cy="475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3800" b="1" dirty="0" smtClean="0"/>
              <a:t>Origin of </a:t>
            </a:r>
            <a:r>
              <a:rPr lang="en-US" altLang="en-US" sz="3800" b="1" dirty="0" smtClean="0">
                <a:solidFill>
                  <a:srgbClr val="0000CC"/>
                </a:solidFill>
              </a:rPr>
              <a:t>Law of Demeter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93837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A 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design “guideline”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 for OO systems</a:t>
            </a:r>
            <a:r>
              <a:rPr lang="en-US" altLang="en-US" sz="2400" b="1" dirty="0" smtClean="0"/>
              <a:t> that originated from the Demeter System project at:</a:t>
            </a:r>
          </a:p>
          <a:p>
            <a:pPr eaLnBrk="1" hangingPunct="1">
              <a:buFontTx/>
              <a:buNone/>
            </a:pPr>
            <a:endParaRPr lang="en-US" altLang="en-US" sz="1200" b="1" dirty="0" smtClean="0"/>
          </a:p>
          <a:p>
            <a:pPr lvl="1" eaLnBrk="1" hangingPunct="1"/>
            <a:r>
              <a:rPr lang="en-US" altLang="en-US" sz="2000" b="1" dirty="0" smtClean="0"/>
              <a:t>Northeastern University in the 1980s</a:t>
            </a:r>
          </a:p>
          <a:p>
            <a:pPr lvl="1" eaLnBrk="1" hangingPunct="1"/>
            <a:r>
              <a:rPr lang="en-US" altLang="en-US" sz="2000" b="1" dirty="0" smtClean="0"/>
              <a:t>Aspect-Oriented Programming Project</a:t>
            </a:r>
          </a:p>
          <a:p>
            <a:pPr lvl="1" eaLnBrk="1" hangingPunct="1"/>
            <a:endParaRPr lang="en-US" altLang="en-US" sz="2000" b="1" dirty="0" smtClean="0"/>
          </a:p>
          <a:p>
            <a:pPr eaLnBrk="1" hangingPunct="1"/>
            <a:r>
              <a:rPr lang="en-US" altLang="en-US" sz="2400" b="1" dirty="0" smtClean="0">
                <a:solidFill>
                  <a:srgbClr val="0000CC"/>
                </a:solidFill>
              </a:rPr>
              <a:t>Addresses the design coupling issue</a:t>
            </a:r>
            <a:r>
              <a:rPr lang="en-US" altLang="en-US" sz="2400" b="1" dirty="0" smtClean="0"/>
              <a:t> through placing constraints on messaging among the objects</a:t>
            </a:r>
          </a:p>
          <a:p>
            <a:pPr lvl="1" eaLnBrk="1" hangingPunct="1"/>
            <a:endParaRPr lang="en-US" altLang="en-US" sz="1200" b="1" dirty="0" smtClean="0"/>
          </a:p>
          <a:p>
            <a:pPr lvl="1" eaLnBrk="1" hangingPunct="1"/>
            <a:r>
              <a:rPr lang="en-US" altLang="en-US" sz="2000" b="1" dirty="0" smtClean="0"/>
              <a:t>Limits the sending of messages to objects that are directly known to 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3800" b="1" dirty="0" smtClean="0">
                <a:solidFill>
                  <a:srgbClr val="0000CC"/>
                </a:solidFill>
              </a:rPr>
              <a:t>Law of Demeter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/>
              <a:t>An object should 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send messages</a:t>
            </a:r>
            <a:r>
              <a:rPr lang="en-US" altLang="en-US" sz="2800" b="1" dirty="0" smtClean="0"/>
              <a:t> </a:t>
            </a:r>
            <a:r>
              <a:rPr lang="en-US" altLang="en-US" sz="2800" b="1" u="sng" dirty="0" smtClean="0">
                <a:solidFill>
                  <a:srgbClr val="0000CC"/>
                </a:solidFill>
              </a:rPr>
              <a:t>to only</a:t>
            </a:r>
            <a:r>
              <a:rPr lang="en-US" altLang="en-US" sz="2800" b="1" dirty="0" smtClean="0"/>
              <a:t> the following kinds of objects:</a:t>
            </a:r>
          </a:p>
          <a:p>
            <a:pPr eaLnBrk="1" hangingPunct="1">
              <a:lnSpc>
                <a:spcPct val="90000"/>
              </a:lnSpc>
            </a:pPr>
            <a:endParaRPr lang="en-US" altLang="en-US" sz="12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i="1" dirty="0" smtClean="0"/>
              <a:t>The object itself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i="1" dirty="0" smtClean="0"/>
              <a:t>The object’s attributes (instance variables)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i="1" dirty="0" smtClean="0"/>
              <a:t>The parameters of the methods in the object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i="1" dirty="0" smtClean="0"/>
              <a:t>Any object created by a method in the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i="1" dirty="0" smtClean="0"/>
              <a:t>Any object returned from a call to one of the methods of the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i="1" dirty="0" smtClean="0"/>
              <a:t>Any object in any collection that is one of the above categories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z="3800" b="1" dirty="0" smtClean="0">
                <a:solidFill>
                  <a:srgbClr val="0000CC"/>
                </a:solidFill>
              </a:rPr>
              <a:t>User Interface</a:t>
            </a:r>
            <a:r>
              <a:rPr lang="en-US" altLang="en-US" sz="3800" b="1" dirty="0" smtClean="0"/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638800"/>
          </a:xfrm>
        </p:spPr>
        <p:txBody>
          <a:bodyPr/>
          <a:lstStyle/>
          <a:p>
            <a:pPr eaLnBrk="1" hangingPunct="1"/>
            <a:r>
              <a:rPr lang="en-US" altLang="en-US" sz="2000" b="1" u="sng" dirty="0" smtClean="0">
                <a:solidFill>
                  <a:srgbClr val="660033"/>
                </a:solidFill>
              </a:rPr>
              <a:t>Mandel’s three “golden rules”</a:t>
            </a:r>
            <a:r>
              <a:rPr lang="en-US" altLang="en-US" sz="2000" b="1" dirty="0" smtClean="0"/>
              <a:t> for user interface (UI) design</a:t>
            </a:r>
          </a:p>
          <a:p>
            <a:pPr eaLnBrk="1" hangingPunct="1">
              <a:buFontTx/>
              <a:buNone/>
            </a:pPr>
            <a:endParaRPr lang="en-US" altLang="en-US" sz="900" b="1" dirty="0" smtClean="0"/>
          </a:p>
          <a:p>
            <a:pPr lvl="1" eaLnBrk="1" hangingPunct="1"/>
            <a:r>
              <a:rPr lang="en-US" altLang="en-US" sz="1800" b="1" i="1" dirty="0" smtClean="0"/>
              <a:t>Place the </a:t>
            </a:r>
            <a:r>
              <a:rPr lang="en-US" altLang="en-US" sz="1800" b="1" i="1" dirty="0" smtClean="0">
                <a:solidFill>
                  <a:srgbClr val="660033"/>
                </a:solidFill>
              </a:rPr>
              <a:t>user in control.</a:t>
            </a:r>
          </a:p>
          <a:p>
            <a:pPr lvl="1" eaLnBrk="1" hangingPunct="1"/>
            <a:r>
              <a:rPr lang="en-US" altLang="en-US" sz="1800" b="1" i="1" dirty="0" smtClean="0">
                <a:solidFill>
                  <a:srgbClr val="660033"/>
                </a:solidFill>
              </a:rPr>
              <a:t>Reduce the users’ memory load</a:t>
            </a:r>
            <a:r>
              <a:rPr lang="en-US" altLang="en-US" sz="1800" b="1" i="1" dirty="0" smtClean="0"/>
              <a:t>  (G. Miller’s 7 + or – 2).</a:t>
            </a:r>
          </a:p>
          <a:p>
            <a:pPr lvl="1" eaLnBrk="1" hangingPunct="1"/>
            <a:r>
              <a:rPr lang="en-US" altLang="en-US" sz="1800" b="1" i="1" dirty="0" smtClean="0">
                <a:solidFill>
                  <a:srgbClr val="660033"/>
                </a:solidFill>
              </a:rPr>
              <a:t>Consistency</a:t>
            </a:r>
            <a:r>
              <a:rPr lang="en-US" altLang="en-US" sz="1800" b="1" i="1" dirty="0" smtClean="0"/>
              <a:t> (</a:t>
            </a:r>
            <a:r>
              <a:rPr lang="en-US" altLang="en-US" sz="1800" b="1" i="1" dirty="0"/>
              <a:t>earlier – </a:t>
            </a:r>
            <a:r>
              <a:rPr lang="en-US" altLang="en-US" sz="1800" b="1" i="1" dirty="0" smtClean="0"/>
              <a:t>design completeness and consistency).</a:t>
            </a:r>
          </a:p>
          <a:p>
            <a:pPr lvl="1" eaLnBrk="1" hangingPunct="1"/>
            <a:endParaRPr lang="en-US" altLang="en-US" sz="1800" b="1" i="1" dirty="0" smtClean="0"/>
          </a:p>
          <a:p>
            <a:pPr eaLnBrk="1" hangingPunct="1"/>
            <a:r>
              <a:rPr lang="en-US" altLang="en-US" sz="2000" b="1" u="sng" dirty="0" err="1" smtClean="0">
                <a:solidFill>
                  <a:srgbClr val="006600"/>
                </a:solidFill>
              </a:rPr>
              <a:t>Shneiderman</a:t>
            </a:r>
            <a:r>
              <a:rPr lang="en-US" altLang="en-US" sz="2000" b="1" u="sng" dirty="0" smtClean="0">
                <a:solidFill>
                  <a:srgbClr val="006600"/>
                </a:solidFill>
              </a:rPr>
              <a:t> and </a:t>
            </a:r>
            <a:r>
              <a:rPr lang="en-US" altLang="en-US" sz="2000" b="1" u="sng" dirty="0" err="1" smtClean="0">
                <a:solidFill>
                  <a:srgbClr val="006600"/>
                </a:solidFill>
              </a:rPr>
              <a:t>Plaisant</a:t>
            </a:r>
            <a:r>
              <a:rPr lang="en-US" altLang="en-US" sz="2000" b="1" dirty="0" smtClean="0"/>
              <a:t> (eight rules for design)</a:t>
            </a:r>
          </a:p>
          <a:p>
            <a:pPr eaLnBrk="1" hangingPunct="1">
              <a:buFontTx/>
              <a:buNone/>
            </a:pPr>
            <a:endParaRPr lang="en-US" altLang="en-US" sz="900" b="1" dirty="0" smtClean="0"/>
          </a:p>
          <a:p>
            <a:pPr lvl="1" eaLnBrk="1" hangingPunct="1"/>
            <a:r>
              <a:rPr lang="en-US" altLang="en-US" sz="1800" b="1" i="1" dirty="0" smtClean="0"/>
              <a:t>Consistency.</a:t>
            </a:r>
          </a:p>
          <a:p>
            <a:pPr lvl="1" eaLnBrk="1" hangingPunct="1"/>
            <a:r>
              <a:rPr lang="en-US" altLang="en-US" sz="1800" b="1" i="1" dirty="0" smtClean="0"/>
              <a:t>Short cuts for frequent (or experienced) users.</a:t>
            </a:r>
          </a:p>
          <a:p>
            <a:pPr lvl="1" eaLnBrk="1" hangingPunct="1"/>
            <a:r>
              <a:rPr lang="en-US" altLang="en-US" sz="1800" b="1" i="1" dirty="0" smtClean="0"/>
              <a:t>Informative feedback.</a:t>
            </a:r>
          </a:p>
          <a:p>
            <a:pPr lvl="1" eaLnBrk="1" hangingPunct="1"/>
            <a:r>
              <a:rPr lang="en-US" altLang="en-US" sz="1800" b="1" i="1" dirty="0" smtClean="0"/>
              <a:t>Dialogues should result in closure.</a:t>
            </a:r>
          </a:p>
          <a:p>
            <a:pPr lvl="1" eaLnBrk="1" hangingPunct="1"/>
            <a:r>
              <a:rPr lang="en-US" altLang="en-US" sz="1800" b="1" i="1" dirty="0" smtClean="0"/>
              <a:t>Strive for error prevention and simple error handling. </a:t>
            </a:r>
          </a:p>
          <a:p>
            <a:pPr lvl="1" eaLnBrk="1" hangingPunct="1"/>
            <a:r>
              <a:rPr lang="en-US" altLang="en-US" sz="1800" b="1" i="1" dirty="0" smtClean="0"/>
              <a:t>Easy reversal of action (“undo” of action).</a:t>
            </a:r>
          </a:p>
          <a:p>
            <a:pPr lvl="1" eaLnBrk="1" hangingPunct="1"/>
            <a:r>
              <a:rPr lang="en-US" altLang="en-US" sz="1800" b="1" i="1" dirty="0" smtClean="0"/>
              <a:t>Internal locus of control.</a:t>
            </a:r>
          </a:p>
          <a:p>
            <a:pPr lvl="1" eaLnBrk="1" hangingPunct="1"/>
            <a:r>
              <a:rPr lang="en-US" altLang="en-US" sz="1800" b="1" i="1" dirty="0" smtClean="0"/>
              <a:t>Reduce short-term memory.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3800" b="1" dirty="0" smtClean="0">
                <a:solidFill>
                  <a:srgbClr val="0000CC"/>
                </a:solidFill>
              </a:rPr>
              <a:t>UI Design Prototype</a:t>
            </a:r>
            <a:r>
              <a:rPr lang="en-US" altLang="en-US" sz="3800" b="1" dirty="0" smtClean="0"/>
              <a:t> and </a:t>
            </a:r>
            <a:r>
              <a:rPr lang="en-US" altLang="en-US" sz="3800" b="1" dirty="0" smtClean="0">
                <a:solidFill>
                  <a:srgbClr val="0000CC"/>
                </a:solidFill>
              </a:rPr>
              <a:t>“Test”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>
                <a:solidFill>
                  <a:srgbClr val="0000CC"/>
                </a:solidFill>
              </a:rPr>
              <a:t>UI design prototypes</a:t>
            </a:r>
            <a:r>
              <a:rPr lang="en-US" altLang="en-US" sz="2800" b="1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Low fidelity (with cardboards)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High fidelity (with “story board” tools)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200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>
                <a:solidFill>
                  <a:srgbClr val="0000CC"/>
                </a:solidFill>
              </a:rPr>
              <a:t>Usability “laboratories</a:t>
            </a:r>
            <a:r>
              <a:rPr lang="en-US" altLang="en-US" sz="2800" b="1" dirty="0" smtClean="0"/>
              <a:t> 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test”</a:t>
            </a:r>
            <a:r>
              <a:rPr lang="en-US" altLang="en-US" sz="2800" b="1" dirty="0" smtClean="0"/>
              <a:t> and statistical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Number of subjects who can complete the tasks within some specified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Length of time required to complete different 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Number of times “help” functions needed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Number of times “redo” used and where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/>
              <a:t>Number of times “short cuts” were used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533400"/>
          </a:xfrm>
        </p:spPr>
        <p:txBody>
          <a:bodyPr/>
          <a:lstStyle/>
          <a:p>
            <a:pPr eaLnBrk="1" hangingPunct="1"/>
            <a:r>
              <a:rPr lang="en-US" altLang="en-US" sz="3800" b="1" dirty="0" smtClean="0">
                <a:solidFill>
                  <a:srgbClr val="0000CC"/>
                </a:solidFill>
              </a:rPr>
              <a:t>Characterizing “Good” Design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Besides the obvious — </a:t>
            </a:r>
            <a:r>
              <a:rPr lang="en-US" altLang="en-US" sz="2400" b="1" dirty="0" smtClean="0">
                <a:solidFill>
                  <a:srgbClr val="006600"/>
                </a:solidFill>
              </a:rPr>
              <a:t>design should match the requirements</a:t>
            </a:r>
            <a:r>
              <a:rPr lang="en-US" altLang="en-US" sz="2400" b="1" dirty="0" smtClean="0"/>
              <a:t> — there are two “basic” characteristics: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200" b="1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0000CC"/>
                </a:solidFill>
              </a:rPr>
              <a:t>C</a:t>
            </a:r>
            <a:r>
              <a:rPr lang="en-US" altLang="en-US" sz="2000" b="1" u="sng" dirty="0" smtClean="0">
                <a:solidFill>
                  <a:srgbClr val="0000CC"/>
                </a:solidFill>
              </a:rPr>
              <a:t>onsistency</a:t>
            </a:r>
            <a:r>
              <a:rPr lang="en-US" altLang="en-US" sz="2000" b="1" u="sng" dirty="0" smtClean="0"/>
              <a:t> </a:t>
            </a:r>
            <a:r>
              <a:rPr lang="en-US" altLang="en-US" sz="2000" b="1" dirty="0" smtClean="0"/>
              <a:t>across design: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1" dirty="0" smtClean="0"/>
              <a:t>Common UI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600" b="1" dirty="0"/>
              <a:t>L</a:t>
            </a:r>
            <a:r>
              <a:rPr lang="en-US" altLang="en-US" sz="1600" b="1" dirty="0" smtClean="0"/>
              <a:t>ooks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600" b="1" dirty="0" smtClean="0"/>
              <a:t>Logical flow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1" dirty="0" smtClean="0"/>
              <a:t>Common error processing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1" dirty="0" smtClean="0"/>
              <a:t>Common reports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1" dirty="0" smtClean="0"/>
              <a:t>Common system interfaces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1" dirty="0" smtClean="0"/>
              <a:t>Common help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1" dirty="0" smtClean="0"/>
              <a:t>All design carried to the same depth level       </a:t>
            </a:r>
            <a:r>
              <a:rPr lang="en-US" altLang="en-US" sz="1800" b="1" dirty="0" smtClean="0">
                <a:solidFill>
                  <a:srgbClr val="660033"/>
                </a:solidFill>
              </a:rPr>
              <a:t>(what do you think?)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900" b="1" dirty="0" smtClean="0">
              <a:solidFill>
                <a:srgbClr val="660033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u="sng" dirty="0" smtClean="0">
                <a:solidFill>
                  <a:srgbClr val="0000CC"/>
                </a:solidFill>
              </a:rPr>
              <a:t>Completeness</a:t>
            </a:r>
            <a:r>
              <a:rPr lang="en-US" altLang="en-US" sz="2000" b="1" dirty="0" smtClean="0">
                <a:solidFill>
                  <a:srgbClr val="0000CC"/>
                </a:solidFill>
              </a:rPr>
              <a:t> </a:t>
            </a:r>
            <a:r>
              <a:rPr lang="en-US" altLang="en-US" sz="2000" b="1" dirty="0" smtClean="0"/>
              <a:t>of the design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1" dirty="0" smtClean="0"/>
              <a:t>All requirements are accounted for.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b="1" dirty="0" smtClean="0"/>
              <a:t>All parts of the design are carried to completion, to the same </a:t>
            </a:r>
            <a:br>
              <a:rPr lang="en-US" altLang="en-US" sz="1800" b="1" dirty="0" smtClean="0"/>
            </a:br>
            <a:r>
              <a:rPr lang="en-US" altLang="en-US" sz="1800" b="1" dirty="0" smtClean="0"/>
              <a:t>depth level.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b="1" dirty="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b="1" dirty="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b="1" dirty="0" smtClean="0"/>
          </a:p>
          <a:p>
            <a:pPr lvl="2" eaLnBrk="1" hangingPunct="1">
              <a:lnSpc>
                <a:spcPct val="90000"/>
              </a:lnSpc>
            </a:pPr>
            <a:endParaRPr lang="en-US" altLang="en-US" sz="1800" b="1" dirty="0" smtClean="0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7162800" y="4655460"/>
            <a:ext cx="228600" cy="8309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 flipH="1" flipV="1">
            <a:off x="6096000" y="457926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b="1" dirty="0" smtClean="0"/>
              <a:t>Intuitively, </a:t>
            </a:r>
            <a:r>
              <a:rPr lang="en-US" altLang="en-US" sz="3800" b="1" dirty="0" smtClean="0">
                <a:solidFill>
                  <a:srgbClr val="0000CC"/>
                </a:solidFill>
              </a:rPr>
              <a:t>Complexity</a:t>
            </a:r>
            <a:r>
              <a:rPr lang="en-US" altLang="en-US" sz="3800" b="1" dirty="0" smtClean="0"/>
              <a:t> Is Related to </a:t>
            </a:r>
            <a:r>
              <a:rPr lang="en-US" altLang="en-US" sz="3800" b="1" dirty="0" smtClean="0">
                <a:solidFill>
                  <a:srgbClr val="660033"/>
                </a:solidFill>
              </a:rPr>
              <a:t>“Good/Bad”</a:t>
            </a:r>
            <a:r>
              <a:rPr lang="en-US" altLang="en-US" sz="3800" b="1" dirty="0" smtClean="0"/>
              <a:t> Design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4525963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Some “legacy characterization” of design complexity</a:t>
            </a:r>
          </a:p>
          <a:p>
            <a:pPr eaLnBrk="1" hangingPunct="1">
              <a:buFontTx/>
              <a:buNone/>
            </a:pPr>
            <a:endParaRPr lang="en-US" altLang="en-US" sz="1000" b="1" dirty="0" smtClean="0"/>
          </a:p>
          <a:p>
            <a:pPr lvl="1" eaLnBrk="1" hangingPunct="1"/>
            <a:r>
              <a:rPr lang="en-US" altLang="en-US" sz="2400" b="1" dirty="0" smtClean="0">
                <a:solidFill>
                  <a:srgbClr val="0000CC"/>
                </a:solidFill>
              </a:rPr>
              <a:t>Halstead</a:t>
            </a:r>
            <a:r>
              <a:rPr lang="en-US" altLang="en-US" sz="2400" b="1" dirty="0" smtClean="0"/>
              <a:t> metrics</a:t>
            </a:r>
          </a:p>
          <a:p>
            <a:pPr lvl="1" eaLnBrk="1" hangingPunct="1"/>
            <a:r>
              <a:rPr lang="en-US" altLang="en-US" sz="2400" b="1" dirty="0" smtClean="0"/>
              <a:t>McCabe’s </a:t>
            </a:r>
            <a:r>
              <a:rPr lang="en-US" altLang="en-US" sz="2400" b="1" dirty="0" err="1" smtClean="0">
                <a:solidFill>
                  <a:srgbClr val="0000CC"/>
                </a:solidFill>
              </a:rPr>
              <a:t>Cyclomatic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 </a:t>
            </a:r>
            <a:r>
              <a:rPr lang="en-US" altLang="en-US" sz="2400" b="1" dirty="0" smtClean="0"/>
              <a:t>Complexity metric </a:t>
            </a:r>
            <a:r>
              <a:rPr lang="en-US" altLang="en-US" sz="2400" b="1" dirty="0" smtClean="0">
                <a:solidFill>
                  <a:srgbClr val="660033"/>
                </a:solidFill>
              </a:rPr>
              <a:t>(most broadly used)</a:t>
            </a:r>
          </a:p>
          <a:p>
            <a:pPr lvl="1" eaLnBrk="1" hangingPunct="1"/>
            <a:r>
              <a:rPr lang="en-US" altLang="en-US" sz="2400" b="1" dirty="0" smtClean="0"/>
              <a:t>Henry-</a:t>
            </a:r>
            <a:r>
              <a:rPr lang="en-US" altLang="en-US" sz="2400" b="1" dirty="0" err="1" smtClean="0"/>
              <a:t>Kafura</a:t>
            </a:r>
            <a:r>
              <a:rPr lang="en-US" altLang="en-US" sz="2400" b="1" dirty="0" smtClean="0"/>
              <a:t>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Information Flow (fan-in/fan-out)</a:t>
            </a:r>
            <a:r>
              <a:rPr lang="en-US" altLang="en-US" sz="2400" b="1" dirty="0" smtClean="0"/>
              <a:t> metrics</a:t>
            </a:r>
          </a:p>
          <a:p>
            <a:pPr lvl="1" eaLnBrk="1" hangingPunct="1"/>
            <a:r>
              <a:rPr lang="en-US" altLang="en-US" sz="2400" b="1" dirty="0" smtClean="0"/>
              <a:t>Card and Glass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design complexity</a:t>
            </a:r>
            <a:r>
              <a:rPr lang="en-US" altLang="en-US" sz="2400" b="1" dirty="0" smtClean="0"/>
              <a:t>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3800" b="1" dirty="0" smtClean="0"/>
              <a:t>Halstead Metrics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/>
              <a:t>Developed by Maurice Halstead of Purdue in the 1970s to mostly analyze program source code complexity.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660033"/>
                </a:solidFill>
              </a:rPr>
              <a:t>Used four fundamental units of measurements from</a:t>
            </a:r>
            <a:r>
              <a:rPr lang="en-US" altLang="en-US" sz="2000" b="1" u="sng" dirty="0" smtClean="0">
                <a:solidFill>
                  <a:srgbClr val="660033"/>
                </a:solidFill>
              </a:rPr>
              <a:t> code</a:t>
            </a:r>
            <a:r>
              <a:rPr lang="en-US" altLang="en-US" sz="2000" b="1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n1 = number of distinct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n2 = number of distinct operands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N1 = sum of all occurrences of the n1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N2 = sum of all occurrences of the n2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/>
              <a:t>Program vocabulary</a:t>
            </a:r>
            <a:r>
              <a:rPr lang="en-US" altLang="en-US" sz="2000" b="1" dirty="0"/>
              <a:t>:</a:t>
            </a:r>
            <a:r>
              <a:rPr lang="en-US" altLang="en-US" sz="2000" b="1" dirty="0" smtClean="0"/>
              <a:t> n = n1 + n2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/>
              <a:t>Program length</a:t>
            </a:r>
            <a:r>
              <a:rPr lang="en-US" altLang="en-US" sz="2000" b="1" dirty="0"/>
              <a:t>:</a:t>
            </a:r>
            <a:r>
              <a:rPr lang="en-US" altLang="en-US" sz="2000" b="1" dirty="0" smtClean="0"/>
              <a:t> N = N1 + N2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/>
              <a:t>Using these, he defined four metrics: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>
                <a:solidFill>
                  <a:srgbClr val="0000CC"/>
                </a:solidFill>
              </a:rPr>
              <a:t>Volume: V = N * (Log</a:t>
            </a:r>
            <a:r>
              <a:rPr lang="en-US" altLang="en-US" sz="1800" b="1" baseline="-25000" dirty="0" smtClean="0">
                <a:solidFill>
                  <a:srgbClr val="0000CC"/>
                </a:solidFill>
              </a:rPr>
              <a:t>2</a:t>
            </a:r>
            <a:r>
              <a:rPr lang="en-US" altLang="en-US" sz="1800" b="1" dirty="0" smtClean="0">
                <a:solidFill>
                  <a:srgbClr val="0000CC"/>
                </a:solidFill>
              </a:rPr>
              <a:t> n)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Potential volume: V</a:t>
            </a:r>
            <a:r>
              <a:rPr lang="en-US" altLang="en-US" sz="1800" b="1" baseline="30000" dirty="0" smtClean="0"/>
              <a:t>@</a:t>
            </a:r>
            <a:r>
              <a:rPr lang="en-US" altLang="en-US" sz="1800" b="1" dirty="0" smtClean="0"/>
              <a:t> =  (2 + n2</a:t>
            </a:r>
            <a:r>
              <a:rPr lang="en-US" altLang="en-US" sz="1800" b="1" baseline="30000" dirty="0" smtClean="0"/>
              <a:t>@</a:t>
            </a:r>
            <a:r>
              <a:rPr lang="en-US" altLang="en-US" sz="1800" b="1" dirty="0" smtClean="0"/>
              <a:t>) log</a:t>
            </a:r>
            <a:r>
              <a:rPr lang="en-US" altLang="en-US" sz="1800" b="1" baseline="-25000" dirty="0" smtClean="0"/>
              <a:t>2</a:t>
            </a:r>
            <a:r>
              <a:rPr lang="en-US" altLang="en-US" sz="1800" b="1" dirty="0" smtClean="0"/>
              <a:t> (2+n2</a:t>
            </a:r>
            <a:r>
              <a:rPr lang="en-US" altLang="en-US" sz="1800" b="1" baseline="30000" dirty="0" smtClean="0"/>
              <a:t>@</a:t>
            </a:r>
            <a:r>
              <a:rPr lang="en-US" altLang="en-US" sz="1800" b="1" dirty="0" smtClean="0"/>
              <a:t>) </a:t>
            </a:r>
            <a:r>
              <a:rPr lang="en-US" altLang="en-US" sz="1600" b="1" i="1" dirty="0" smtClean="0">
                <a:solidFill>
                  <a:srgbClr val="660033"/>
                </a:solidFill>
              </a:rPr>
              <a:t>(based on most “succinct” program’s n2 </a:t>
            </a:r>
            <a:r>
              <a:rPr lang="en-US" altLang="en-US" sz="1600" b="1" i="1" dirty="0">
                <a:solidFill>
                  <a:srgbClr val="660033"/>
                </a:solidFill>
              </a:rPr>
              <a:t>—</a:t>
            </a:r>
            <a:r>
              <a:rPr lang="en-US" altLang="en-US" sz="1600" b="1" i="1" dirty="0" smtClean="0">
                <a:solidFill>
                  <a:srgbClr val="660033"/>
                </a:solidFill>
              </a:rPr>
              <a:t> thus n2</a:t>
            </a:r>
            <a:r>
              <a:rPr lang="en-US" altLang="en-US" sz="1600" b="1" i="1" baseline="30000" dirty="0" smtClean="0">
                <a:solidFill>
                  <a:srgbClr val="660033"/>
                </a:solidFill>
              </a:rPr>
              <a:t>@</a:t>
            </a:r>
            <a:r>
              <a:rPr lang="en-US" altLang="en-US" sz="1600" b="1" i="1" dirty="0" smtClean="0">
                <a:solidFill>
                  <a:srgbClr val="660033"/>
                </a:solidFill>
              </a:rPr>
              <a:t>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Program implementation level</a:t>
            </a:r>
            <a:r>
              <a:rPr lang="en-US" altLang="en-US" sz="1800" b="1" dirty="0"/>
              <a:t>:</a:t>
            </a:r>
            <a:r>
              <a:rPr lang="en-US" altLang="en-US" sz="1800" b="1" dirty="0" smtClean="0"/>
              <a:t> L = V</a:t>
            </a:r>
            <a:r>
              <a:rPr lang="en-US" altLang="en-US" sz="1800" b="1" baseline="30000" dirty="0" smtClean="0"/>
              <a:t>@</a:t>
            </a:r>
            <a:r>
              <a:rPr lang="en-US" altLang="en-US" sz="1800" b="1" dirty="0" smtClean="0"/>
              <a:t>/ V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 smtClean="0"/>
              <a:t>Effort: E = V / L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68313" y="5638800"/>
            <a:ext cx="8212137" cy="5810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600" b="1" i="0" dirty="0"/>
              <a:t>Halstead metrics really only </a:t>
            </a:r>
            <a:r>
              <a:rPr lang="en-US" altLang="en-US" sz="1600" b="1" i="0" dirty="0" smtClean="0"/>
              <a:t>measure </a:t>
            </a:r>
            <a:r>
              <a:rPr lang="en-US" altLang="en-US" sz="1600" b="1" i="0" dirty="0"/>
              <a:t>the </a:t>
            </a:r>
            <a:r>
              <a:rPr lang="en-US" altLang="en-US" sz="1600" b="1" i="0" u="sng" dirty="0"/>
              <a:t>lexical complexity</a:t>
            </a:r>
            <a:r>
              <a:rPr lang="en-US" altLang="en-US" sz="1600" b="1" i="0" dirty="0"/>
              <a:t>, rather than structural</a:t>
            </a:r>
          </a:p>
          <a:p>
            <a:pPr eaLnBrk="1" hangingPunct="1"/>
            <a:r>
              <a:rPr lang="en-US" altLang="en-US" sz="1600" b="1" i="0" dirty="0"/>
              <a:t>complexity of </a:t>
            </a:r>
            <a:r>
              <a:rPr lang="en-US" altLang="en-US" sz="1600" b="1" i="0" dirty="0" smtClean="0"/>
              <a:t>source </a:t>
            </a:r>
            <a:r>
              <a:rPr lang="en-US" altLang="en-US" sz="1600" b="1" i="0" dirty="0"/>
              <a:t>code </a:t>
            </a:r>
            <a:r>
              <a:rPr lang="en-US" altLang="en-US" sz="1600" b="1" i="0" dirty="0" smtClean="0"/>
              <a:t>— </a:t>
            </a:r>
            <a:r>
              <a:rPr lang="en-US" altLang="en-US" sz="1600" b="1" i="0" dirty="0"/>
              <a:t>also </a:t>
            </a:r>
            <a:r>
              <a:rPr lang="en-US" altLang="en-US" sz="1600" b="1" i="0" dirty="0">
                <a:solidFill>
                  <a:srgbClr val="660033"/>
                </a:solidFill>
              </a:rPr>
              <a:t>“potential volume” is a suspect</a:t>
            </a:r>
            <a:r>
              <a:rPr lang="en-US" altLang="en-US" sz="1600" b="1" i="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5148263"/>
            <a:ext cx="8229600" cy="12192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T.J. 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McCabe’s </a:t>
            </a:r>
            <a:r>
              <a:rPr lang="en-US" altLang="en-US" sz="2400" b="1" dirty="0" err="1" smtClean="0">
                <a:solidFill>
                  <a:srgbClr val="0000CC"/>
                </a:solidFill>
              </a:rPr>
              <a:t>Cyclomatic</a:t>
            </a:r>
            <a:r>
              <a:rPr lang="en-US" altLang="en-US" sz="2400" b="1" dirty="0" smtClean="0">
                <a:solidFill>
                  <a:srgbClr val="0000CC"/>
                </a:solidFill>
              </a:rPr>
              <a:t> Complexity</a:t>
            </a:r>
            <a:r>
              <a:rPr lang="en-US" altLang="en-US" sz="2400" b="1" dirty="0" smtClean="0"/>
              <a:t> metric is based on the belief that </a:t>
            </a:r>
            <a:r>
              <a:rPr lang="en-US" altLang="en-US" sz="2400" b="1" i="1" u="sng" dirty="0" smtClean="0">
                <a:solidFill>
                  <a:srgbClr val="660033"/>
                </a:solidFill>
              </a:rPr>
              <a:t>program quality</a:t>
            </a:r>
            <a:r>
              <a:rPr lang="en-US" altLang="en-US" sz="2400" b="1" dirty="0" smtClean="0"/>
              <a:t> is </a:t>
            </a:r>
            <a:r>
              <a:rPr lang="en-US" altLang="en-US" sz="2400" b="1" u="sng" dirty="0" smtClean="0">
                <a:solidFill>
                  <a:srgbClr val="660033"/>
                </a:solidFill>
              </a:rPr>
              <a:t>related to</a:t>
            </a:r>
            <a:r>
              <a:rPr lang="en-US" altLang="en-US" sz="2400" b="1" dirty="0" smtClean="0"/>
              <a:t> the </a:t>
            </a:r>
            <a:r>
              <a:rPr lang="en-US" altLang="en-US" sz="2400" b="1" i="1" u="sng" dirty="0" smtClean="0">
                <a:solidFill>
                  <a:srgbClr val="660033"/>
                </a:solidFill>
              </a:rPr>
              <a:t>complexity of the</a:t>
            </a:r>
            <a:r>
              <a:rPr lang="en-US" altLang="en-US" sz="2400" b="1" i="1" u="sng" dirty="0" smtClean="0"/>
              <a:t> </a:t>
            </a:r>
            <a:r>
              <a:rPr lang="en-US" altLang="en-US" sz="2400" b="1" i="1" u="sng" dirty="0" smtClean="0">
                <a:solidFill>
                  <a:srgbClr val="660033"/>
                </a:solidFill>
              </a:rPr>
              <a:t>program “</a:t>
            </a:r>
            <a:r>
              <a:rPr lang="en-US" altLang="en-US" sz="2400" b="1" i="1" u="sng" dirty="0" smtClean="0">
                <a:solidFill>
                  <a:srgbClr val="FF3399"/>
                </a:solidFill>
              </a:rPr>
              <a:t>control flow</a:t>
            </a:r>
            <a:r>
              <a:rPr lang="en-US" altLang="en-US" sz="2400" b="1" i="1" u="sng" dirty="0" smtClean="0">
                <a:solidFill>
                  <a:srgbClr val="660033"/>
                </a:solidFill>
              </a:rPr>
              <a:t>”</a:t>
            </a:r>
            <a:r>
              <a:rPr lang="en-US" altLang="en-US" sz="2400" b="1" i="1" dirty="0" smtClean="0">
                <a:solidFill>
                  <a:srgbClr val="660033"/>
                </a:solidFill>
              </a:rPr>
              <a:t>.</a:t>
            </a:r>
            <a:endParaRPr lang="en-US" altLang="en-US" sz="2400" b="1" dirty="0" smtClean="0"/>
          </a:p>
        </p:txBody>
      </p:sp>
      <p:sp>
        <p:nvSpPr>
          <p:cNvPr id="6173" name="Text Box 31"/>
          <p:cNvSpPr txBox="1">
            <a:spLocks noChangeArrowheads="1"/>
          </p:cNvSpPr>
          <p:nvPr/>
        </p:nvSpPr>
        <p:spPr bwMode="auto">
          <a:xfrm>
            <a:off x="5181600" y="914400"/>
            <a:ext cx="3733800" cy="193899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600" b="1" dirty="0" err="1"/>
              <a:t>Cyclomatic</a:t>
            </a:r>
            <a:r>
              <a:rPr lang="en-US" altLang="en-US" sz="1600" b="1" dirty="0"/>
              <a:t> complexity = E – N + 2p</a:t>
            </a:r>
          </a:p>
          <a:p>
            <a:pPr eaLnBrk="1" hangingPunct="1"/>
            <a:r>
              <a:rPr lang="en-US" altLang="en-US" sz="1600" b="1" dirty="0"/>
              <a:t>   where E = number of edges</a:t>
            </a:r>
          </a:p>
          <a:p>
            <a:pPr eaLnBrk="1" hangingPunct="1"/>
            <a:r>
              <a:rPr lang="en-US" altLang="en-US" sz="1600" b="1" dirty="0"/>
              <a:t>              </a:t>
            </a:r>
            <a:r>
              <a:rPr lang="en-US" altLang="en-US" sz="1600" b="1" dirty="0" smtClean="0"/>
              <a:t>N = number </a:t>
            </a:r>
            <a:r>
              <a:rPr lang="en-US" altLang="en-US" sz="1600" b="1" dirty="0"/>
              <a:t>of nodes</a:t>
            </a:r>
          </a:p>
          <a:p>
            <a:pPr eaLnBrk="1" hangingPunct="1"/>
            <a:r>
              <a:rPr lang="en-US" altLang="en-US" sz="1600" b="1" dirty="0"/>
              <a:t>              p = number of connected </a:t>
            </a:r>
          </a:p>
          <a:p>
            <a:pPr eaLnBrk="1" hangingPunct="1"/>
            <a:r>
              <a:rPr lang="en-US" altLang="en-US" sz="1600" b="1" dirty="0"/>
              <a:t>                     components (usually 1)</a:t>
            </a:r>
          </a:p>
          <a:p>
            <a:pPr eaLnBrk="1" hangingPunct="1"/>
            <a:endParaRPr lang="en-US" altLang="en-US" sz="800" b="1" dirty="0"/>
          </a:p>
          <a:p>
            <a:pPr eaLnBrk="1" hangingPunct="1"/>
            <a:r>
              <a:rPr lang="en-US" altLang="en-US" sz="1600" b="1" dirty="0"/>
              <a:t>So, for this control flow :</a:t>
            </a:r>
          </a:p>
          <a:p>
            <a:pPr eaLnBrk="1" hangingPunct="1"/>
            <a:r>
              <a:rPr lang="en-US" altLang="en-US" sz="1600" b="1" dirty="0"/>
              <a:t>            7 edges – 6 nodes + 2 = </a:t>
            </a:r>
            <a:r>
              <a:rPr lang="en-US" altLang="en-US" sz="1600" b="1" dirty="0" smtClean="0"/>
              <a:t>3</a:t>
            </a:r>
            <a:endParaRPr lang="en-US" altLang="en-US" sz="1600" b="1" dirty="0"/>
          </a:p>
        </p:txBody>
      </p:sp>
      <p:sp>
        <p:nvSpPr>
          <p:cNvPr id="6174" name="Text Box 32"/>
          <p:cNvSpPr txBox="1">
            <a:spLocks noChangeArrowheads="1"/>
          </p:cNvSpPr>
          <p:nvPr/>
        </p:nvSpPr>
        <p:spPr bwMode="auto">
          <a:xfrm>
            <a:off x="5029200" y="3962400"/>
            <a:ext cx="4129957" cy="107721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600" b="1" i="0" dirty="0" err="1"/>
              <a:t>Cyclomatic</a:t>
            </a:r>
            <a:r>
              <a:rPr lang="en-US" altLang="en-US" sz="1600" b="1" i="0" dirty="0"/>
              <a:t> </a:t>
            </a:r>
            <a:r>
              <a:rPr lang="en-US" altLang="en-US" sz="1600" b="1" i="0" dirty="0" smtClean="0"/>
              <a:t>complexity </a:t>
            </a:r>
            <a:r>
              <a:rPr lang="en-US" altLang="en-US" sz="1600" b="1" i="0" dirty="0"/>
              <a:t>number can also</a:t>
            </a:r>
          </a:p>
          <a:p>
            <a:pPr eaLnBrk="1" hangingPunct="1"/>
            <a:r>
              <a:rPr lang="en-US" altLang="en-US" sz="1600" b="1" i="0" dirty="0"/>
              <a:t>be computed as follows:</a:t>
            </a:r>
          </a:p>
          <a:p>
            <a:pPr eaLnBrk="1" hangingPunct="1"/>
            <a:r>
              <a:rPr lang="en-US" altLang="en-US" sz="1600" b="1" i="0" dirty="0"/>
              <a:t>    </a:t>
            </a:r>
            <a:r>
              <a:rPr lang="en-US" altLang="en-US" sz="1600" b="1" dirty="0"/>
              <a:t>–</a:t>
            </a:r>
            <a:r>
              <a:rPr lang="en-US" altLang="en-US" sz="1600" b="1" i="0" dirty="0" smtClean="0"/>
              <a:t> </a:t>
            </a:r>
            <a:r>
              <a:rPr lang="en-US" altLang="en-US" sz="1600" b="1" i="0" u="sng" dirty="0">
                <a:solidFill>
                  <a:srgbClr val="0000CC"/>
                </a:solidFill>
              </a:rPr>
              <a:t>number of binary decision +1</a:t>
            </a:r>
          </a:p>
          <a:p>
            <a:pPr eaLnBrk="1" hangingPunct="1"/>
            <a:r>
              <a:rPr lang="en-US" altLang="en-US" sz="1600" b="1" i="0" dirty="0"/>
              <a:t>    </a:t>
            </a:r>
            <a:r>
              <a:rPr lang="en-US" altLang="en-US" sz="1600" b="1" dirty="0"/>
              <a:t>–</a:t>
            </a:r>
            <a:r>
              <a:rPr lang="en-US" altLang="en-US" sz="1600" b="1" i="0" dirty="0" smtClean="0"/>
              <a:t> </a:t>
            </a:r>
            <a:r>
              <a:rPr lang="en-US" altLang="en-US" sz="1600" b="1" i="0" dirty="0"/>
              <a:t>number of closed regions + 1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787750"/>
            <a:ext cx="4708410" cy="4012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3800" b="1" dirty="0" smtClean="0"/>
              <a:t>Henry-</a:t>
            </a:r>
            <a:r>
              <a:rPr lang="en-US" altLang="en-US" sz="3800" b="1" dirty="0" err="1" smtClean="0"/>
              <a:t>Kafura</a:t>
            </a:r>
            <a:r>
              <a:rPr lang="en-US" altLang="en-US" sz="3800" b="1" dirty="0" smtClean="0"/>
              <a:t> (Fan-In and Fan-Out)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32766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Henry and </a:t>
            </a:r>
            <a:r>
              <a:rPr lang="en-US" altLang="en-US" sz="2400" b="1" dirty="0" err="1" smtClean="0"/>
              <a:t>Kafura</a:t>
            </a:r>
            <a:r>
              <a:rPr lang="en-US" altLang="en-US" sz="2400" b="1" dirty="0" smtClean="0"/>
              <a:t> metric measures the </a:t>
            </a:r>
            <a:r>
              <a:rPr lang="en-US" altLang="en-US" sz="2400" b="1" u="sng" dirty="0" err="1" smtClean="0">
                <a:solidFill>
                  <a:srgbClr val="0000CC"/>
                </a:solidFill>
              </a:rPr>
              <a:t>intermodular</a:t>
            </a:r>
            <a:r>
              <a:rPr lang="en-US" altLang="en-US" sz="2400" b="1" u="sng" dirty="0" smtClean="0">
                <a:solidFill>
                  <a:srgbClr val="0000CC"/>
                </a:solidFill>
              </a:rPr>
              <a:t> flow</a:t>
            </a:r>
            <a:r>
              <a:rPr lang="en-US" altLang="en-US" sz="2400" b="1" dirty="0" smtClean="0"/>
              <a:t>, which includes:</a:t>
            </a:r>
          </a:p>
          <a:p>
            <a:pPr lvl="1" eaLnBrk="1" hangingPunct="1"/>
            <a:r>
              <a:rPr lang="en-US" altLang="en-US" sz="2000" b="1" dirty="0" smtClean="0"/>
              <a:t>Parameter passing</a:t>
            </a:r>
          </a:p>
          <a:p>
            <a:pPr lvl="1" eaLnBrk="1" hangingPunct="1"/>
            <a:r>
              <a:rPr lang="en-US" altLang="en-US" sz="2000" b="1" dirty="0" smtClean="0"/>
              <a:t>Global variable access</a:t>
            </a:r>
          </a:p>
          <a:p>
            <a:pPr lvl="1" eaLnBrk="1" hangingPunct="1"/>
            <a:r>
              <a:rPr lang="en-US" altLang="en-US" sz="2000" b="1" dirty="0"/>
              <a:t>I</a:t>
            </a:r>
            <a:r>
              <a:rPr lang="en-US" altLang="en-US" sz="2000" b="1" dirty="0" smtClean="0"/>
              <a:t>nputs</a:t>
            </a:r>
          </a:p>
          <a:p>
            <a:pPr lvl="1" eaLnBrk="1" hangingPunct="1"/>
            <a:r>
              <a:rPr lang="en-US" altLang="en-US" sz="2000" b="1" dirty="0"/>
              <a:t>O</a:t>
            </a:r>
            <a:r>
              <a:rPr lang="en-US" altLang="en-US" sz="2000" b="1" dirty="0" smtClean="0"/>
              <a:t>utputs</a:t>
            </a:r>
          </a:p>
          <a:p>
            <a:pPr eaLnBrk="1" hangingPunct="1"/>
            <a:r>
              <a:rPr lang="en-US" altLang="en-US" sz="2400" b="1" u="sng" dirty="0" smtClean="0"/>
              <a:t>Fan-in</a:t>
            </a:r>
            <a:r>
              <a:rPr lang="en-US" altLang="en-US" sz="2400" b="1" dirty="0" smtClean="0"/>
              <a:t> : number of </a:t>
            </a:r>
            <a:r>
              <a:rPr lang="en-US" altLang="en-US" sz="2400" b="1" dirty="0" err="1" smtClean="0"/>
              <a:t>intermodular</a:t>
            </a:r>
            <a:r>
              <a:rPr lang="en-US" altLang="en-US" sz="2400" b="1" dirty="0" smtClean="0"/>
              <a:t> flow into a program</a:t>
            </a:r>
          </a:p>
          <a:p>
            <a:pPr eaLnBrk="1" hangingPunct="1"/>
            <a:r>
              <a:rPr lang="en-US" altLang="en-US" sz="2400" b="1" u="sng" dirty="0" smtClean="0"/>
              <a:t>Fan-out</a:t>
            </a:r>
            <a:r>
              <a:rPr lang="en-US" altLang="en-US" sz="2400" b="1" dirty="0" smtClean="0"/>
              <a:t>: number of </a:t>
            </a:r>
            <a:r>
              <a:rPr lang="en-US" altLang="en-US" sz="2400" b="1" dirty="0" err="1" smtClean="0"/>
              <a:t>intermodular</a:t>
            </a:r>
            <a:r>
              <a:rPr lang="en-US" altLang="en-US" sz="2400" b="1" dirty="0" smtClean="0"/>
              <a:t> flow out of a program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77913" y="5791200"/>
            <a:ext cx="5330459" cy="73866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b="1" i="0" dirty="0">
                <a:solidFill>
                  <a:srgbClr val="0000CC"/>
                </a:solidFill>
              </a:rPr>
              <a:t>Module’s </a:t>
            </a:r>
            <a:r>
              <a:rPr lang="en-US" altLang="en-US" b="1" i="0" dirty="0" smtClean="0">
                <a:solidFill>
                  <a:srgbClr val="0000CC"/>
                </a:solidFill>
              </a:rPr>
              <a:t>complexity</a:t>
            </a:r>
            <a:r>
              <a:rPr lang="en-US" altLang="en-US" b="1" i="0" dirty="0"/>
              <a:t>:</a:t>
            </a:r>
            <a:r>
              <a:rPr lang="en-US" altLang="en-US" b="1" i="0" dirty="0" smtClean="0"/>
              <a:t> </a:t>
            </a:r>
            <a:r>
              <a:rPr lang="en-US" altLang="en-US" b="1" i="0" dirty="0" err="1"/>
              <a:t>Cp</a:t>
            </a:r>
            <a:r>
              <a:rPr lang="en-US" altLang="en-US" b="1" i="0" dirty="0"/>
              <a:t> = </a:t>
            </a:r>
            <a:r>
              <a:rPr lang="en-US" altLang="en-US" b="1" i="0" dirty="0">
                <a:solidFill>
                  <a:srgbClr val="0000CC"/>
                </a:solidFill>
              </a:rPr>
              <a:t>( fan-in  x  fan-out )</a:t>
            </a:r>
            <a:r>
              <a:rPr lang="en-US" altLang="en-US" sz="2000" b="1" i="0" baseline="30000" dirty="0">
                <a:solidFill>
                  <a:srgbClr val="0000CC"/>
                </a:solidFill>
              </a:rPr>
              <a:t>2</a:t>
            </a:r>
          </a:p>
          <a:p>
            <a:pPr eaLnBrk="1" hangingPunct="1"/>
            <a:endParaRPr lang="en-US" altLang="en-US" sz="900" b="1" i="0" baseline="30000" dirty="0"/>
          </a:p>
          <a:p>
            <a:pPr eaLnBrk="1" hangingPunct="1"/>
            <a:r>
              <a:rPr lang="en-US" altLang="en-US" b="1" i="0" dirty="0"/>
              <a:t>for the “picture” above: </a:t>
            </a:r>
            <a:r>
              <a:rPr lang="en-US" altLang="en-US" b="1" i="0" dirty="0" err="1" smtClean="0"/>
              <a:t>Cp</a:t>
            </a:r>
            <a:r>
              <a:rPr lang="en-US" altLang="en-US" b="1" i="0" dirty="0" smtClean="0"/>
              <a:t> </a:t>
            </a:r>
            <a:r>
              <a:rPr lang="en-US" altLang="en-US" b="1" i="0" dirty="0"/>
              <a:t>= (3 x 1)</a:t>
            </a:r>
            <a:r>
              <a:rPr lang="en-US" altLang="en-US" sz="2000" b="1" i="0" baseline="30000" dirty="0"/>
              <a:t>2</a:t>
            </a:r>
            <a:r>
              <a:rPr lang="en-US" altLang="en-US" b="1" i="0" dirty="0"/>
              <a:t> </a:t>
            </a:r>
            <a:r>
              <a:rPr lang="en-US" altLang="en-US" b="1" i="0" dirty="0" smtClean="0"/>
              <a:t>= </a:t>
            </a:r>
            <a:r>
              <a:rPr lang="en-US" altLang="en-US" b="1" i="0" dirty="0"/>
              <a:t>9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895600" y="4800600"/>
            <a:ext cx="1524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600" b="1" i="0"/>
              <a:t>Module, P</a:t>
            </a:r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 flipH="1">
            <a:off x="3733800" y="44196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8"/>
          <p:cNvSpPr>
            <a:spLocks noChangeShapeType="1"/>
          </p:cNvSpPr>
          <p:nvPr/>
        </p:nvSpPr>
        <p:spPr bwMode="auto">
          <a:xfrm>
            <a:off x="3200400" y="44196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 flipH="1">
            <a:off x="2971800" y="54102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10"/>
          <p:cNvSpPr>
            <a:spLocks noChangeShapeType="1"/>
          </p:cNvSpPr>
          <p:nvPr/>
        </p:nvSpPr>
        <p:spPr bwMode="auto">
          <a:xfrm flipH="1">
            <a:off x="4191000" y="441960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6781800" y="5029200"/>
            <a:ext cx="121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FF3399"/>
                </a:solidFill>
              </a:rPr>
              <a:t>non-linear</a:t>
            </a:r>
          </a:p>
        </p:txBody>
      </p:sp>
      <p:sp>
        <p:nvSpPr>
          <p:cNvPr id="7179" name="Line 12"/>
          <p:cNvSpPr>
            <a:spLocks noChangeShapeType="1"/>
          </p:cNvSpPr>
          <p:nvPr/>
        </p:nvSpPr>
        <p:spPr bwMode="auto">
          <a:xfrm flipH="1">
            <a:off x="6477000" y="5257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944562"/>
          </a:xfrm>
        </p:spPr>
        <p:txBody>
          <a:bodyPr/>
          <a:lstStyle/>
          <a:p>
            <a:pPr eaLnBrk="1" hangingPunct="1"/>
            <a:r>
              <a:rPr lang="en-US" altLang="en-US" sz="3800" b="1" dirty="0" smtClean="0"/>
              <a:t>Card and Glass </a:t>
            </a:r>
            <a:r>
              <a:rPr lang="en-US" altLang="en-US" sz="3200" b="1" dirty="0" smtClean="0"/>
              <a:t>(Higher Level Complexity)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953000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Card and Glass used the same concept of fan-in and fan-out to describe design complexity:</a:t>
            </a:r>
          </a:p>
          <a:p>
            <a:pPr eaLnBrk="1" hangingPunct="1"/>
            <a:endParaRPr lang="en-US" altLang="en-US" sz="1200" b="1" dirty="0" smtClean="0"/>
          </a:p>
          <a:p>
            <a:pPr lvl="1" eaLnBrk="1" hangingPunct="1"/>
            <a:r>
              <a:rPr lang="en-US" altLang="en-US" sz="2000" b="1" dirty="0" smtClean="0">
                <a:solidFill>
                  <a:srgbClr val="660033"/>
                </a:solidFill>
              </a:rPr>
              <a:t>Structural complexity</a:t>
            </a:r>
            <a:r>
              <a:rPr lang="en-US" altLang="en-US" sz="2000" b="1" dirty="0" smtClean="0"/>
              <a:t> of module x</a:t>
            </a:r>
          </a:p>
          <a:p>
            <a:pPr lvl="1" eaLnBrk="1" hangingPunct="1"/>
            <a:endParaRPr lang="en-US" altLang="en-US" sz="1000" b="1" dirty="0" smtClean="0"/>
          </a:p>
          <a:p>
            <a:pPr lvl="2" eaLnBrk="1" hangingPunct="1"/>
            <a:r>
              <a:rPr lang="en-US" altLang="en-US" sz="1800" b="1" dirty="0" err="1" smtClean="0">
                <a:solidFill>
                  <a:srgbClr val="660033"/>
                </a:solidFill>
              </a:rPr>
              <a:t>Sx</a:t>
            </a:r>
            <a:r>
              <a:rPr lang="en-US" altLang="en-US" sz="1800" b="1" dirty="0" smtClean="0"/>
              <a:t>  = (fan-out )</a:t>
            </a:r>
            <a:r>
              <a:rPr lang="en-US" altLang="en-US" sz="1800" b="1" baseline="30000" dirty="0" smtClean="0"/>
              <a:t>2</a:t>
            </a:r>
          </a:p>
          <a:p>
            <a:pPr lvl="2" eaLnBrk="1" hangingPunct="1"/>
            <a:endParaRPr lang="en-US" altLang="en-US" sz="900" b="1" baseline="30000" dirty="0" smtClean="0"/>
          </a:p>
          <a:p>
            <a:pPr lvl="1" eaLnBrk="1" hangingPunct="1"/>
            <a:r>
              <a:rPr lang="en-US" altLang="en-US" sz="2000" b="1" dirty="0" smtClean="0">
                <a:solidFill>
                  <a:srgbClr val="660033"/>
                </a:solidFill>
              </a:rPr>
              <a:t>Data complexity</a:t>
            </a:r>
          </a:p>
          <a:p>
            <a:pPr lvl="1" eaLnBrk="1" hangingPunct="1"/>
            <a:endParaRPr lang="en-US" altLang="en-US" sz="1000" b="1" dirty="0" smtClean="0"/>
          </a:p>
          <a:p>
            <a:pPr lvl="2" eaLnBrk="1" hangingPunct="1"/>
            <a:r>
              <a:rPr lang="en-US" altLang="en-US" sz="1800" b="1" dirty="0" err="1" smtClean="0">
                <a:solidFill>
                  <a:srgbClr val="660033"/>
                </a:solidFill>
              </a:rPr>
              <a:t>Dx</a:t>
            </a:r>
            <a:r>
              <a:rPr lang="en-US" altLang="en-US" sz="1800" b="1" dirty="0" smtClean="0">
                <a:solidFill>
                  <a:srgbClr val="660033"/>
                </a:solidFill>
              </a:rPr>
              <a:t> </a:t>
            </a:r>
            <a:r>
              <a:rPr lang="en-US" altLang="en-US" sz="1800" b="1" dirty="0" smtClean="0"/>
              <a:t> =  </a:t>
            </a:r>
            <a:r>
              <a:rPr lang="en-US" altLang="en-US" sz="1800" b="1" dirty="0" err="1" smtClean="0"/>
              <a:t>Px</a:t>
            </a:r>
            <a:r>
              <a:rPr lang="en-US" altLang="en-US" sz="1800" b="1" dirty="0" smtClean="0"/>
              <a:t> / (fan-out + 1), where</a:t>
            </a:r>
            <a:r>
              <a:rPr lang="en-US" altLang="en-US" sz="1800" b="1" u="sng" dirty="0" smtClean="0"/>
              <a:t> </a:t>
            </a:r>
            <a:r>
              <a:rPr lang="en-US" altLang="en-US" sz="1800" b="1" u="sng" dirty="0" err="1" smtClean="0">
                <a:solidFill>
                  <a:srgbClr val="000099"/>
                </a:solidFill>
              </a:rPr>
              <a:t>Px</a:t>
            </a:r>
            <a:r>
              <a:rPr lang="en-US" altLang="en-US" sz="1800" b="1" u="sng" dirty="0" smtClean="0"/>
              <a:t> </a:t>
            </a:r>
            <a:r>
              <a:rPr lang="en-US" altLang="en-US" sz="1800" b="1" dirty="0" smtClean="0"/>
              <a:t>is </a:t>
            </a:r>
            <a:r>
              <a:rPr lang="en-US" altLang="en-US" sz="1800" b="1" dirty="0" smtClean="0">
                <a:solidFill>
                  <a:srgbClr val="000099"/>
                </a:solidFill>
              </a:rPr>
              <a:t>the number of </a:t>
            </a:r>
            <a:r>
              <a:rPr lang="en-US" altLang="en-US" sz="1800" b="1" i="1" u="sng" dirty="0" smtClean="0">
                <a:solidFill>
                  <a:srgbClr val="000099"/>
                </a:solidFill>
              </a:rPr>
              <a:t>variables </a:t>
            </a:r>
            <a:r>
              <a:rPr lang="en-US" altLang="en-US" sz="1800" b="1" dirty="0" smtClean="0">
                <a:solidFill>
                  <a:srgbClr val="000099"/>
                </a:solidFill>
              </a:rPr>
              <a:t>passed </a:t>
            </a:r>
            <a:r>
              <a:rPr lang="en-US" altLang="en-US" sz="1800" b="1" u="sng" dirty="0" smtClean="0">
                <a:solidFill>
                  <a:srgbClr val="000099"/>
                </a:solidFill>
              </a:rPr>
              <a:t>to and from</a:t>
            </a:r>
            <a:r>
              <a:rPr lang="en-US" altLang="en-US" sz="1800" b="1" dirty="0" smtClean="0">
                <a:solidFill>
                  <a:srgbClr val="000099"/>
                </a:solidFill>
              </a:rPr>
              <a:t> the module</a:t>
            </a:r>
          </a:p>
          <a:p>
            <a:pPr lvl="2" eaLnBrk="1" hangingPunct="1"/>
            <a:endParaRPr lang="en-US" altLang="en-US" sz="900" b="1" dirty="0" smtClean="0"/>
          </a:p>
          <a:p>
            <a:pPr lvl="1" eaLnBrk="1" hangingPunct="1"/>
            <a:r>
              <a:rPr lang="en-US" altLang="en-US" sz="2000" b="1" dirty="0" smtClean="0">
                <a:solidFill>
                  <a:srgbClr val="0000CC"/>
                </a:solidFill>
              </a:rPr>
              <a:t>System complexity</a:t>
            </a:r>
          </a:p>
          <a:p>
            <a:pPr lvl="1" eaLnBrk="1" hangingPunct="1">
              <a:buFontTx/>
              <a:buNone/>
            </a:pPr>
            <a:endParaRPr lang="en-US" altLang="en-US" sz="1000" b="1" dirty="0" smtClean="0"/>
          </a:p>
          <a:p>
            <a:pPr lvl="2" eaLnBrk="1" hangingPunct="1"/>
            <a:r>
              <a:rPr lang="en-US" altLang="en-US" sz="1800" b="1" dirty="0" err="1" smtClean="0">
                <a:solidFill>
                  <a:srgbClr val="0000CC"/>
                </a:solidFill>
              </a:rPr>
              <a:t>Cx</a:t>
            </a:r>
            <a:r>
              <a:rPr lang="en-US" altLang="en-US" sz="1800" b="1" dirty="0" smtClean="0"/>
              <a:t> = </a:t>
            </a:r>
            <a:r>
              <a:rPr lang="en-US" altLang="en-US" sz="1800" b="1" dirty="0" err="1" smtClean="0">
                <a:solidFill>
                  <a:srgbClr val="660033"/>
                </a:solidFill>
              </a:rPr>
              <a:t>Sx</a:t>
            </a:r>
            <a:r>
              <a:rPr lang="en-US" altLang="en-US" sz="1800" b="1" dirty="0" smtClean="0"/>
              <a:t> + </a:t>
            </a:r>
            <a:r>
              <a:rPr lang="en-US" altLang="en-US" sz="1800" b="1" dirty="0" err="1" smtClean="0">
                <a:solidFill>
                  <a:srgbClr val="660033"/>
                </a:solidFill>
              </a:rPr>
              <a:t>Dx</a:t>
            </a:r>
            <a:endParaRPr lang="en-US" altLang="en-US" sz="1800" b="1" dirty="0" smtClean="0">
              <a:solidFill>
                <a:srgbClr val="660033"/>
              </a:solidFill>
            </a:endParaRPr>
          </a:p>
          <a:p>
            <a:pPr lvl="1" eaLnBrk="1" hangingPunct="1"/>
            <a:endParaRPr lang="en-US" altLang="en-US" sz="2000" b="1" dirty="0" smtClean="0">
              <a:solidFill>
                <a:srgbClr val="660033"/>
              </a:solidFill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105400" y="4953000"/>
            <a:ext cx="3868595" cy="646331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b="1" dirty="0"/>
              <a:t>Note:  Except for </a:t>
            </a:r>
            <a:r>
              <a:rPr lang="en-US" altLang="en-US" b="1" dirty="0" err="1"/>
              <a:t>Px</a:t>
            </a:r>
            <a:r>
              <a:rPr lang="en-US" altLang="en-US" b="1" dirty="0"/>
              <a:t>, fan-in is not</a:t>
            </a:r>
          </a:p>
          <a:p>
            <a:pPr eaLnBrk="1" hangingPunct="1"/>
            <a:r>
              <a:rPr lang="en-US" altLang="en-US" b="1" dirty="0"/>
              <a:t>considered </a:t>
            </a:r>
            <a:r>
              <a:rPr lang="en-US" altLang="en-US" b="1" dirty="0" smtClean="0"/>
              <a:t>here.</a:t>
            </a:r>
            <a:endParaRPr lang="en-US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1596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A Little “Deeper” on </a:t>
            </a:r>
            <a:r>
              <a:rPr lang="en-US" altLang="en-US" sz="3200" b="1" dirty="0" smtClean="0">
                <a:solidFill>
                  <a:srgbClr val="0000CC"/>
                </a:solidFill>
              </a:rPr>
              <a:t>Good</a:t>
            </a:r>
            <a:r>
              <a:rPr lang="en-US" altLang="en-US" sz="3200" b="1" dirty="0" smtClean="0"/>
              <a:t> Design Attributes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>
                <a:solidFill>
                  <a:srgbClr val="0000CC"/>
                </a:solidFill>
              </a:rPr>
              <a:t>Easy to</a:t>
            </a:r>
            <a:r>
              <a:rPr lang="en-US" altLang="en-US" sz="2800" b="1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660033"/>
                </a:solidFill>
              </a:rPr>
              <a:t>Understand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660033"/>
                </a:solidFill>
              </a:rPr>
              <a:t>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660033"/>
                </a:solidFill>
              </a:rPr>
              <a:t>Reuse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660033"/>
                </a:solidFill>
              </a:rPr>
              <a:t>Test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660033"/>
                </a:solidFill>
              </a:rPr>
              <a:t>Integrate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660033"/>
                </a:solidFill>
              </a:rPr>
              <a:t>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/>
              <a:t>Believe that we can get many of these 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“easy </a:t>
            </a:r>
            <a:r>
              <a:rPr lang="en-US" altLang="en-US" sz="2800" b="1" dirty="0" err="1" smtClean="0">
                <a:solidFill>
                  <a:srgbClr val="0000CC"/>
                </a:solidFill>
              </a:rPr>
              <a:t>to’s</a:t>
            </a:r>
            <a:r>
              <a:rPr lang="en-US" altLang="en-US" sz="2800" b="1" dirty="0" smtClean="0">
                <a:solidFill>
                  <a:srgbClr val="0000CC"/>
                </a:solidFill>
              </a:rPr>
              <a:t>”</a:t>
            </a:r>
            <a:r>
              <a:rPr lang="en-US" altLang="en-US" sz="2800" b="1" dirty="0" smtClean="0"/>
              <a:t> if we consider: </a:t>
            </a:r>
          </a:p>
          <a:p>
            <a:pPr eaLnBrk="1" hangingPunct="1">
              <a:lnSpc>
                <a:spcPct val="90000"/>
              </a:lnSpc>
            </a:pPr>
            <a:endParaRPr lang="en-US" altLang="en-US" sz="10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i="1" dirty="0" smtClean="0"/>
              <a:t>  </a:t>
            </a:r>
            <a:r>
              <a:rPr lang="en-US" altLang="en-US" sz="2400" b="1" i="1" u="sng" dirty="0" smtClean="0">
                <a:solidFill>
                  <a:srgbClr val="006600"/>
                </a:solidFill>
              </a:rPr>
              <a:t>Cohesion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i="1" dirty="0" smtClean="0"/>
              <a:t>  </a:t>
            </a:r>
            <a:r>
              <a:rPr lang="en-US" altLang="en-US" sz="2400" b="1" i="1" u="sng" dirty="0" smtClean="0">
                <a:solidFill>
                  <a:srgbClr val="006600"/>
                </a:solidFill>
              </a:rPr>
              <a:t>Coupling   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b="1" i="1" u="sng" dirty="0" smtClean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3800" b="1" dirty="0" smtClean="0">
                <a:solidFill>
                  <a:srgbClr val="006600"/>
                </a:solidFill>
              </a:rPr>
              <a:t>Cohesion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219200"/>
          </a:xfrm>
        </p:spPr>
        <p:txBody>
          <a:bodyPr/>
          <a:lstStyle/>
          <a:p>
            <a:pPr eaLnBrk="1" hangingPunct="1"/>
            <a:r>
              <a:rPr lang="en-US" altLang="en-US" sz="2000" b="1" smtClean="0">
                <a:solidFill>
                  <a:srgbClr val="006600"/>
                </a:solidFill>
              </a:rPr>
              <a:t>Cohesion </a:t>
            </a:r>
            <a:r>
              <a:rPr lang="en-US" altLang="en-US" sz="2000" b="1" smtClean="0"/>
              <a:t>of a unit, of a module, of an object, or a component addresses the attribute of </a:t>
            </a:r>
            <a:r>
              <a:rPr lang="en-US" altLang="en-US" sz="2000" b="1" u="sng" smtClean="0">
                <a:solidFill>
                  <a:srgbClr val="006600"/>
                </a:solidFill>
              </a:rPr>
              <a:t>“degree of </a:t>
            </a:r>
            <a:r>
              <a:rPr lang="en-US" altLang="en-US" sz="2000" b="1" i="1" u="sng" smtClean="0">
                <a:solidFill>
                  <a:srgbClr val="006600"/>
                </a:solidFill>
              </a:rPr>
              <a:t>relatedness</a:t>
            </a:r>
            <a:r>
              <a:rPr lang="en-US" altLang="en-US" sz="2000" b="1" u="sng" smtClean="0">
                <a:solidFill>
                  <a:srgbClr val="006600"/>
                </a:solidFill>
              </a:rPr>
              <a:t>”</a:t>
            </a:r>
            <a:r>
              <a:rPr lang="en-US" altLang="en-US" sz="2000" b="1" u="sng" smtClean="0"/>
              <a:t> </a:t>
            </a:r>
            <a:r>
              <a:rPr lang="en-US" altLang="en-US" sz="2000" b="1" u="sng" smtClean="0">
                <a:solidFill>
                  <a:srgbClr val="0000CC"/>
                </a:solidFill>
              </a:rPr>
              <a:t>within</a:t>
            </a:r>
            <a:r>
              <a:rPr lang="en-US" altLang="en-US" sz="2000" b="1" smtClean="0">
                <a:solidFill>
                  <a:srgbClr val="0000CC"/>
                </a:solidFill>
              </a:rPr>
              <a:t> that unit, module, object, or component.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85800" y="2020888"/>
            <a:ext cx="2971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600" b="1" i="0"/>
              <a:t>Functional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685800" y="2630488"/>
            <a:ext cx="2971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600" b="1" i="0"/>
              <a:t>Sequential</a:t>
            </a: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685800" y="3240088"/>
            <a:ext cx="2971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600" b="1" i="0"/>
              <a:t>Communicational</a:t>
            </a:r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685800" y="3849688"/>
            <a:ext cx="2971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600" b="1" i="0"/>
              <a:t>Procedural</a:t>
            </a:r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685800" y="4459288"/>
            <a:ext cx="2971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600" b="1" i="0"/>
              <a:t>Temporal</a:t>
            </a:r>
          </a:p>
        </p:txBody>
      </p:sp>
      <p:sp>
        <p:nvSpPr>
          <p:cNvPr id="10249" name="Rectangle 10"/>
          <p:cNvSpPr>
            <a:spLocks noChangeArrowheads="1"/>
          </p:cNvSpPr>
          <p:nvPr/>
        </p:nvSpPr>
        <p:spPr bwMode="auto">
          <a:xfrm>
            <a:off x="685800" y="5068888"/>
            <a:ext cx="2971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600" b="1" i="0"/>
              <a:t>Logical</a:t>
            </a:r>
          </a:p>
        </p:txBody>
      </p:sp>
      <p:sp>
        <p:nvSpPr>
          <p:cNvPr id="10250" name="Rectangle 11"/>
          <p:cNvSpPr>
            <a:spLocks noChangeArrowheads="1"/>
          </p:cNvSpPr>
          <p:nvPr/>
        </p:nvSpPr>
        <p:spPr bwMode="auto">
          <a:xfrm>
            <a:off x="685800" y="5678488"/>
            <a:ext cx="2971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1600" b="1" i="0"/>
              <a:t>Coincidental</a:t>
            </a:r>
          </a:p>
        </p:txBody>
      </p:sp>
      <p:sp>
        <p:nvSpPr>
          <p:cNvPr id="10251" name="AutoShape 12"/>
          <p:cNvSpPr>
            <a:spLocks noChangeArrowheads="1"/>
          </p:cNvSpPr>
          <p:nvPr/>
        </p:nvSpPr>
        <p:spPr bwMode="auto">
          <a:xfrm>
            <a:off x="4267200" y="2325688"/>
            <a:ext cx="2133600" cy="3124200"/>
          </a:xfrm>
          <a:prstGeom prst="upArrow">
            <a:avLst>
              <a:gd name="adj1" fmla="val 50000"/>
              <a:gd name="adj2" fmla="val 366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i="0" dirty="0"/>
              <a:t>Levels of Cohesion</a:t>
            </a:r>
          </a:p>
          <a:p>
            <a:pPr algn="ctr" eaLnBrk="1" hangingPunct="1"/>
            <a:r>
              <a:rPr lang="en-US" altLang="en-US" b="1" i="0" dirty="0"/>
              <a:t>where </a:t>
            </a:r>
            <a:r>
              <a:rPr lang="en-US" altLang="en-US" b="1" u="sng" dirty="0"/>
              <a:t>Functional</a:t>
            </a:r>
            <a:r>
              <a:rPr lang="en-US" altLang="en-US" b="1" i="0" dirty="0"/>
              <a:t> is the</a:t>
            </a:r>
          </a:p>
          <a:p>
            <a:pPr algn="ctr" eaLnBrk="1" hangingPunct="1"/>
            <a:r>
              <a:rPr lang="en-US" altLang="en-US" b="1" i="0" dirty="0"/>
              <a:t>“highest”</a:t>
            </a:r>
          </a:p>
        </p:txBody>
      </p:sp>
      <p:sp>
        <p:nvSpPr>
          <p:cNvPr id="10252" name="Text Box 14"/>
          <p:cNvSpPr txBox="1">
            <a:spLocks noChangeArrowheads="1"/>
          </p:cNvSpPr>
          <p:nvPr/>
        </p:nvSpPr>
        <p:spPr bwMode="auto">
          <a:xfrm>
            <a:off x="4038600" y="5602288"/>
            <a:ext cx="24780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600" b="1" i="0" dirty="0"/>
              <a:t>Performing </a:t>
            </a:r>
            <a:r>
              <a:rPr lang="en-US" altLang="en-US" sz="1600" b="1" i="0" dirty="0">
                <a:solidFill>
                  <a:srgbClr val="660033"/>
                </a:solidFill>
              </a:rPr>
              <a:t>more than 1</a:t>
            </a:r>
          </a:p>
          <a:p>
            <a:pPr eaLnBrk="1" hangingPunct="1"/>
            <a:r>
              <a:rPr lang="en-US" altLang="en-US" sz="1600" b="1" i="0" dirty="0">
                <a:solidFill>
                  <a:srgbClr val="660033"/>
                </a:solidFill>
              </a:rPr>
              <a:t>unrelated </a:t>
            </a:r>
            <a:r>
              <a:rPr lang="en-US" altLang="en-US" sz="1600" b="1" i="0" dirty="0" smtClean="0">
                <a:solidFill>
                  <a:srgbClr val="660033"/>
                </a:solidFill>
              </a:rPr>
              <a:t>function</a:t>
            </a:r>
            <a:endParaRPr lang="en-US" altLang="en-US" sz="1600" b="1" i="0" dirty="0">
              <a:solidFill>
                <a:srgbClr val="660033"/>
              </a:solidFill>
            </a:endParaRPr>
          </a:p>
        </p:txBody>
      </p:sp>
      <p:sp>
        <p:nvSpPr>
          <p:cNvPr id="10253" name="Text Box 15"/>
          <p:cNvSpPr txBox="1">
            <a:spLocks noChangeArrowheads="1"/>
          </p:cNvSpPr>
          <p:nvPr/>
        </p:nvSpPr>
        <p:spPr bwMode="auto">
          <a:xfrm>
            <a:off x="3886200" y="2020888"/>
            <a:ext cx="2998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1600" b="1" i="0" dirty="0"/>
              <a:t>Performing </a:t>
            </a:r>
            <a:r>
              <a:rPr lang="en-US" altLang="en-US" sz="1600" b="1" i="0" dirty="0">
                <a:solidFill>
                  <a:srgbClr val="006600"/>
                </a:solidFill>
              </a:rPr>
              <a:t>1 single </a:t>
            </a:r>
            <a:r>
              <a:rPr lang="en-US" altLang="en-US" sz="1600" b="1" i="0" dirty="0" smtClean="0">
                <a:solidFill>
                  <a:srgbClr val="006600"/>
                </a:solidFill>
              </a:rPr>
              <a:t>function</a:t>
            </a:r>
            <a:endParaRPr lang="en-US" altLang="en-US" sz="1600" b="1" i="0" dirty="0">
              <a:solidFill>
                <a:srgbClr val="006600"/>
              </a:solidFill>
            </a:endParaRPr>
          </a:p>
        </p:txBody>
      </p:sp>
      <p:sp>
        <p:nvSpPr>
          <p:cNvPr id="10254" name="Text Box 16"/>
          <p:cNvSpPr txBox="1">
            <a:spLocks noChangeArrowheads="1"/>
          </p:cNvSpPr>
          <p:nvPr/>
        </p:nvSpPr>
        <p:spPr bwMode="auto">
          <a:xfrm>
            <a:off x="6172200" y="3697288"/>
            <a:ext cx="201295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b="1" i="0"/>
              <a:t>Higher the better</a:t>
            </a:r>
          </a:p>
        </p:txBody>
      </p:sp>
      <p:cxnSp>
        <p:nvCxnSpPr>
          <p:cNvPr id="10255" name="Straight Arrow Connector 17"/>
          <p:cNvCxnSpPr>
            <a:cxnSpLocks noChangeShapeType="1"/>
            <a:stCxn id="10253" idx="1"/>
            <a:endCxn id="10244" idx="3"/>
          </p:cNvCxnSpPr>
          <p:nvPr/>
        </p:nvCxnSpPr>
        <p:spPr bwMode="auto">
          <a:xfrm rot="10800000" flipV="1">
            <a:off x="3657600" y="2189163"/>
            <a:ext cx="228600" cy="222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Straight Arrow Connector 19"/>
          <p:cNvCxnSpPr>
            <a:cxnSpLocks noChangeShapeType="1"/>
          </p:cNvCxnSpPr>
          <p:nvPr/>
        </p:nvCxnSpPr>
        <p:spPr bwMode="auto">
          <a:xfrm rot="10800000" flipV="1">
            <a:off x="3733800" y="5867400"/>
            <a:ext cx="228600" cy="222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1413</Words>
  <Application>Microsoft Macintosh PowerPoint</Application>
  <PresentationFormat>On-screen Show (4:3)</PresentationFormat>
  <Paragraphs>224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Arial</vt:lpstr>
      <vt:lpstr>Default Design</vt:lpstr>
      <vt:lpstr>Chapter 8: Design: Characteristics and Metrics </vt:lpstr>
      <vt:lpstr>Characterizing “Good” Design</vt:lpstr>
      <vt:lpstr>Intuitively, Complexity Is Related to “Good/Bad” Design</vt:lpstr>
      <vt:lpstr>Halstead Metrics</vt:lpstr>
      <vt:lpstr>PowerPoint Presentation</vt:lpstr>
      <vt:lpstr>Henry-Kafura (Fan-In and Fan-Out)</vt:lpstr>
      <vt:lpstr>Card and Glass (Higher Level Complexity)</vt:lpstr>
      <vt:lpstr>A Little “Deeper” on Good Design Attributes</vt:lpstr>
      <vt:lpstr>Cohesion</vt:lpstr>
      <vt:lpstr>Using Program and Data Slices to Measure Program Cohesion</vt:lpstr>
      <vt:lpstr> A Pseudo-Code Example of Functional  Cohesion Measure </vt:lpstr>
      <vt:lpstr>Example of Pseudo-Code Cohesion Metrics </vt:lpstr>
      <vt:lpstr>Coupling</vt:lpstr>
      <vt:lpstr>Chidamber and Kemerer (C-K) OO Metrics</vt:lpstr>
      <vt:lpstr>Cohesion and Coupling</vt:lpstr>
      <vt:lpstr>Origin of Law of Demeter</vt:lpstr>
      <vt:lpstr>Law of Demeter</vt:lpstr>
      <vt:lpstr>User Interface </vt:lpstr>
      <vt:lpstr>UI Design Prototype and “Test”</vt:lpstr>
    </vt:vector>
  </TitlesOfParts>
  <Company>spsu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Barbara Victoria Bernal</dc:creator>
  <cp:lastModifiedBy>Microsoft Office User</cp:lastModifiedBy>
  <cp:revision>79</cp:revision>
  <dcterms:created xsi:type="dcterms:W3CDTF">2006-06-22T19:40:26Z</dcterms:created>
  <dcterms:modified xsi:type="dcterms:W3CDTF">2016-11-08T19:23:50Z</dcterms:modified>
</cp:coreProperties>
</file>