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58" r:id="rId2"/>
    <p:sldId id="286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84" r:id="rId12"/>
    <p:sldId id="267" r:id="rId13"/>
    <p:sldId id="283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85" r:id="rId24"/>
    <p:sldId id="274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99"/>
    <a:srgbClr val="800000"/>
    <a:srgbClr val="FF3300"/>
    <a:srgbClr val="FFFFCC"/>
    <a:srgbClr val="ECFECE"/>
    <a:srgbClr val="CCFF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8174" autoAdjust="0"/>
  </p:normalViewPr>
  <p:slideViewPr>
    <p:cSldViewPr>
      <p:cViewPr>
        <p:scale>
          <a:sx n="100" d="100"/>
          <a:sy n="100" d="100"/>
        </p:scale>
        <p:origin x="15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BD2A3-9294-8144-BE9C-74F4F4090B3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C04E7-CB4B-F440-B4DB-5D626732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74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8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5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47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40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34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0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8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7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10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2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8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32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65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2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27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8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C04E7-CB4B-F440-B4DB-5D62673290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1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225AAA7-B5A3-4E3C-BE74-19CDADD41D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1D2C1-2448-4316-BE51-9834529DC5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9388B-A5E3-4850-AD57-414D1C768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36358-D5A6-4D0B-B8A2-37548EC75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A56D0-BF41-468D-A4EA-D6E935334E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D2BFB-CBDA-44E9-8302-6D78E365B0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3EAAC-D682-4C52-890E-19CD5D887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7E0A2-F367-4F95-8499-77C1963B56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BB742-92A8-4E85-99B7-7DAE30FFAC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2E288-A1B9-498C-B330-9549F53EEC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04CE1-F342-46DC-BAED-B4EC99E000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1F5D480-B22F-4C18-A23F-171CCEAFD7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104731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11187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11187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C6BCC34-F041-467B-97E8-BE6FF067A5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Arial (Headings)"/>
          <a:ea typeface="+mj-ea"/>
          <a:cs typeface="Arial (Headings)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Tx/>
        <a:buSzPct val="100000"/>
        <a:buFont typeface="Arial"/>
        <a:buChar char="•"/>
        <a:defRPr kumimoji="0" sz="2700" kern="1200">
          <a:solidFill>
            <a:schemeClr val="tx1"/>
          </a:solidFill>
          <a:latin typeface="Arial (Body)"/>
          <a:ea typeface="+mn-ea"/>
          <a:cs typeface="Arial (Body)"/>
        </a:defRPr>
      </a:lvl1pPr>
      <a:lvl2pPr marL="690563" indent="-298450" algn="l" rtl="0" eaLnBrk="1" latinLnBrk="0" hangingPunct="1">
        <a:spcBef>
          <a:spcPts val="324"/>
        </a:spcBef>
        <a:buClrTx/>
        <a:buFont typeface="Lucida Grande"/>
        <a:buChar char="−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09638" indent="-219075" algn="l" defTabSz="1030288" rtl="0" eaLnBrk="1" latinLnBrk="0" hangingPunct="1">
        <a:spcBef>
          <a:spcPts val="350"/>
        </a:spcBef>
        <a:buClrTx/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39825" indent="-230188" algn="l" rtl="0" eaLnBrk="1" latinLnBrk="0" hangingPunct="1">
        <a:spcBef>
          <a:spcPts val="350"/>
        </a:spcBef>
        <a:buClrTx/>
        <a:buSzPct val="100000"/>
        <a:buFont typeface="Lucida Grande"/>
        <a:buChar char="−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Tx/>
        <a:buFont typeface="Lucida Grande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0236" y="1371600"/>
            <a:ext cx="4125036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400" b="0" u="sng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10</a:t>
            </a:r>
            <a:r>
              <a:rPr lang="en-US" altLang="en-US" sz="4400" b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altLang="en-US" sz="4400" b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400" b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and Quality</a:t>
            </a:r>
            <a:br>
              <a:rPr lang="en-US" altLang="en-US" sz="4400" b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400" b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Assurance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 eaLnBrk="1" hangingPunct="1"/>
            <a:r>
              <a:rPr lang="en-US" altLang="en-US" sz="3200" b="1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  <a:t>Equivalence Class</a:t>
            </a:r>
            <a:r>
              <a:rPr lang="en-US" altLang="en-US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  <a:t> </a:t>
            </a:r>
            <a:r>
              <a:rPr lang="en-US" altLang="en-US" sz="3200" b="1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  <a:t>Partitioning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4343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Pct val="100000"/>
              <a:buFont typeface="Arial"/>
              <a:buChar char="•"/>
            </a:pPr>
            <a:r>
              <a:rPr lang="en-US" altLang="en-US" sz="2400" b="1" dirty="0" smtClean="0">
                <a:latin typeface="Arial (Body)"/>
                <a:cs typeface="Arial (Body)"/>
              </a:rPr>
              <a:t>Divide the input into several </a:t>
            </a:r>
            <a:r>
              <a:rPr lang="en-US" altLang="en-US" sz="2400" b="1" u="sng" dirty="0" smtClean="0">
                <a:latin typeface="Arial (Body)"/>
                <a:cs typeface="Arial (Body)"/>
              </a:rPr>
              <a:t>groups</a:t>
            </a:r>
            <a:r>
              <a:rPr lang="en-US" altLang="en-US" sz="2400" b="1" dirty="0" smtClean="0">
                <a:latin typeface="Arial (Body)"/>
                <a:cs typeface="Arial (Body)"/>
              </a:rPr>
              <a:t>, deemed “equivalent” for purposes of finding errors. </a:t>
            </a:r>
          </a:p>
          <a:p>
            <a:pPr eaLnBrk="1" hangingPunct="1">
              <a:lnSpc>
                <a:spcPct val="80000"/>
              </a:lnSpc>
              <a:buClrTx/>
              <a:buSzPct val="100000"/>
              <a:buFont typeface="Arial"/>
              <a:buChar char="•"/>
            </a:pPr>
            <a:endParaRPr lang="en-US" altLang="en-US" sz="2400" b="1" dirty="0" smtClean="0">
              <a:latin typeface="Arial (Body)"/>
              <a:cs typeface="Arial (Body)"/>
            </a:endParaRPr>
          </a:p>
          <a:p>
            <a:pPr eaLnBrk="1" hangingPunct="1">
              <a:lnSpc>
                <a:spcPct val="80000"/>
              </a:lnSpc>
              <a:buClrTx/>
              <a:buSzPct val="100000"/>
              <a:buFont typeface="Arial"/>
              <a:buChar char="•"/>
            </a:pPr>
            <a:r>
              <a:rPr lang="en-US" altLang="en-US" sz="2400" b="1" dirty="0" smtClean="0">
                <a:latin typeface="Arial (Body)"/>
                <a:cs typeface="Arial (Body)"/>
              </a:rPr>
              <a:t>Pick </a:t>
            </a:r>
            <a:r>
              <a:rPr lang="en-US" altLang="en-US" sz="2400" b="1" u="sng" dirty="0" smtClean="0">
                <a:latin typeface="Arial (Body)"/>
                <a:cs typeface="Arial (Body)"/>
              </a:rPr>
              <a:t>one “representative” </a:t>
            </a:r>
            <a:r>
              <a:rPr lang="en-US" altLang="en-US" sz="2400" b="1" dirty="0" smtClean="0">
                <a:latin typeface="Arial (Body)"/>
                <a:cs typeface="Arial (Body)"/>
              </a:rPr>
              <a:t>for each class used for testing.</a:t>
            </a:r>
          </a:p>
          <a:p>
            <a:pPr eaLnBrk="1" hangingPunct="1">
              <a:lnSpc>
                <a:spcPct val="80000"/>
              </a:lnSpc>
              <a:buClrTx/>
              <a:buSzPct val="100000"/>
              <a:buFont typeface="Arial"/>
              <a:buChar char="•"/>
            </a:pPr>
            <a:endParaRPr lang="en-US" altLang="en-US" sz="2400" b="1" dirty="0" smtClean="0">
              <a:latin typeface="Arial (Body)"/>
              <a:cs typeface="Arial (Body)"/>
            </a:endParaRPr>
          </a:p>
          <a:p>
            <a:pPr eaLnBrk="1" hangingPunct="1">
              <a:lnSpc>
                <a:spcPct val="80000"/>
              </a:lnSpc>
              <a:buClrTx/>
              <a:buSzPct val="100000"/>
              <a:buFont typeface="Arial"/>
              <a:buChar char="•"/>
            </a:pPr>
            <a:r>
              <a:rPr lang="en-US" altLang="en-US" sz="2400" b="1" dirty="0" smtClean="0">
                <a:latin typeface="Arial (Body)"/>
                <a:cs typeface="Arial (Body)"/>
              </a:rPr>
              <a:t>Equivalence classes determined by req./design specifications and some intuition</a:t>
            </a:r>
          </a:p>
        </p:txBody>
      </p:sp>
      <p:sp>
        <p:nvSpPr>
          <p:cNvPr id="10261" name="Text Box 27"/>
          <p:cNvSpPr txBox="1">
            <a:spLocks noChangeArrowheads="1"/>
          </p:cNvSpPr>
          <p:nvPr/>
        </p:nvSpPr>
        <p:spPr bwMode="auto">
          <a:xfrm>
            <a:off x="4970462" y="1676400"/>
            <a:ext cx="3944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u="sng" dirty="0">
                <a:solidFill>
                  <a:srgbClr val="00B050"/>
                </a:solidFill>
              </a:rPr>
              <a:t>Example</a:t>
            </a:r>
            <a:r>
              <a:rPr lang="en-US" altLang="en-US" sz="2400" dirty="0">
                <a:solidFill>
                  <a:srgbClr val="00B050"/>
                </a:solidFill>
              </a:rPr>
              <a:t>: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b="1" i="1" dirty="0">
                <a:solidFill>
                  <a:srgbClr val="00B050"/>
                </a:solidFill>
              </a:rPr>
              <a:t>pick “larger” of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rgbClr val="00B050"/>
                </a:solidFill>
              </a:rPr>
              <a:t>two integers </a:t>
            </a:r>
            <a:r>
              <a:rPr lang="en-US" altLang="en-US" sz="2400" b="1" i="1" dirty="0" smtClean="0">
                <a:solidFill>
                  <a:srgbClr val="00B050"/>
                </a:solidFill>
              </a:rPr>
              <a:t>and . . .</a:t>
            </a:r>
            <a:endParaRPr lang="en-US" altLang="en-US" sz="2400" b="1" i="1" dirty="0">
              <a:solidFill>
                <a:srgbClr val="00B050"/>
              </a:solidFill>
            </a:endParaRPr>
          </a:p>
        </p:txBody>
      </p:sp>
      <p:sp>
        <p:nvSpPr>
          <p:cNvPr id="10262" name="Text Box 28"/>
          <p:cNvSpPr txBox="1">
            <a:spLocks noChangeArrowheads="1"/>
          </p:cNvSpPr>
          <p:nvPr/>
        </p:nvSpPr>
        <p:spPr bwMode="auto">
          <a:xfrm>
            <a:off x="2743200" y="5410200"/>
            <a:ext cx="426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5613" indent="-455613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b="1" i="1" dirty="0">
                <a:solidFill>
                  <a:srgbClr val="0000CC"/>
                </a:solidFill>
              </a:rPr>
              <a:t>Lessen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duplication.</a:t>
            </a:r>
            <a:endParaRPr lang="en-US" altLang="en-US" sz="2400" b="1" i="1" dirty="0">
              <a:solidFill>
                <a:srgbClr val="0000CC"/>
              </a:solidFill>
            </a:endParaRPr>
          </a:p>
          <a:p>
            <a:pPr marL="455613" indent="-455613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b="1" i="1" dirty="0">
                <a:solidFill>
                  <a:srgbClr val="0000CC"/>
                </a:solidFill>
              </a:rPr>
              <a:t>Complete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coverage.</a:t>
            </a:r>
            <a:endParaRPr lang="en-US" altLang="en-US" sz="2400" b="1" i="1" dirty="0">
              <a:solidFill>
                <a:srgbClr val="0000C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552586"/>
            <a:ext cx="3886200" cy="2857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"/>
                <a:cs typeface="Arial"/>
              </a:rPr>
              <a:t>Suppose we have </a:t>
            </a:r>
            <a:r>
              <a:rPr lang="en-US" altLang="en-US" sz="2800" b="1" u="sng" dirty="0" smtClean="0">
                <a:latin typeface="Arial"/>
                <a:cs typeface="Arial"/>
              </a:rPr>
              <a:t>n distinct functional requirements</a:t>
            </a:r>
            <a:r>
              <a:rPr lang="en-US" altLang="en-US" sz="2800" b="1" dirty="0" smtClean="0">
                <a:latin typeface="Arial"/>
                <a:cs typeface="Arial"/>
              </a:rPr>
              <a:t>.</a:t>
            </a:r>
            <a:endParaRPr lang="en-US" altLang="en-US" sz="1000" b="1" dirty="0" smtClean="0">
              <a:latin typeface="Arial"/>
              <a:cs typeface="Arial"/>
            </a:endParaRP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sz="2400" b="1" dirty="0" smtClean="0">
                <a:latin typeface="Arial"/>
                <a:cs typeface="Arial"/>
              </a:rPr>
              <a:t>Suppose further that these n “functional” requirements are such that </a:t>
            </a:r>
          </a:p>
          <a:p>
            <a:pPr marL="969963" lvl="2" indent="-227013" defTabSz="969963" eaLnBrk="1" hangingPunct="1">
              <a:buClrTx/>
            </a:pPr>
            <a:r>
              <a:rPr lang="en-US" altLang="en-US" b="1" dirty="0" smtClean="0">
                <a:latin typeface="Arial"/>
                <a:cs typeface="Arial"/>
              </a:rPr>
              <a:t>r1 U r2 U — U </a:t>
            </a:r>
            <a:r>
              <a:rPr lang="en-US" altLang="en-US" b="1" dirty="0" err="1" smtClean="0">
                <a:latin typeface="Arial"/>
                <a:cs typeface="Arial"/>
              </a:rPr>
              <a:t>rn</a:t>
            </a:r>
            <a:r>
              <a:rPr lang="en-US" altLang="en-US" b="1" dirty="0" smtClean="0">
                <a:latin typeface="Arial"/>
                <a:cs typeface="Arial"/>
              </a:rPr>
              <a:t>  = all n requirements and</a:t>
            </a:r>
          </a:p>
          <a:p>
            <a:pPr marL="969963" lvl="2" indent="-227013" defTabSz="969963" eaLnBrk="1" hangingPunct="1">
              <a:buClrTx/>
            </a:pPr>
            <a:r>
              <a:rPr lang="en-US" altLang="en-US" b="1" dirty="0" err="1" smtClean="0">
                <a:latin typeface="Arial"/>
                <a:cs typeface="Arial"/>
              </a:rPr>
              <a:t>ri</a:t>
            </a:r>
            <a:r>
              <a:rPr lang="en-US" altLang="en-US" b="1" dirty="0" smtClean="0">
                <a:latin typeface="Arial"/>
                <a:cs typeface="Arial"/>
              </a:rPr>
              <a:t> ∩ </a:t>
            </a:r>
            <a:r>
              <a:rPr lang="en-US" altLang="en-US" b="1" dirty="0" err="1" smtClean="0">
                <a:latin typeface="Arial"/>
                <a:cs typeface="Arial"/>
              </a:rPr>
              <a:t>rj</a:t>
            </a:r>
            <a:r>
              <a:rPr lang="en-US" altLang="en-US" b="1" dirty="0" smtClean="0">
                <a:latin typeface="Arial"/>
                <a:cs typeface="Arial"/>
              </a:rPr>
              <a:t>  = </a:t>
            </a:r>
            <a:r>
              <a:rPr lang="el-GR" altLang="en-US" b="1" dirty="0" smtClean="0">
                <a:latin typeface="Arial"/>
                <a:cs typeface="Arial"/>
              </a:rPr>
              <a:t>θ</a:t>
            </a:r>
            <a:r>
              <a:rPr lang="en-US" altLang="en-US" b="1" dirty="0" smtClean="0">
                <a:latin typeface="Arial"/>
                <a:cs typeface="Arial"/>
              </a:rPr>
              <a:t>  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sz="2400" b="1" dirty="0" smtClean="0">
                <a:latin typeface="Arial"/>
                <a:cs typeface="Arial"/>
              </a:rPr>
              <a:t>We can devise a test scenario, </a:t>
            </a:r>
            <a:r>
              <a:rPr lang="en-US" altLang="en-US" sz="2400" b="1" dirty="0" err="1" smtClean="0">
                <a:latin typeface="Arial"/>
                <a:cs typeface="Arial"/>
              </a:rPr>
              <a:t>ti</a:t>
            </a:r>
            <a:r>
              <a:rPr lang="en-US" altLang="en-US" sz="2400" b="1" dirty="0" smtClean="0">
                <a:latin typeface="Arial"/>
                <a:cs typeface="Arial"/>
              </a:rPr>
              <a:t>, for each of the </a:t>
            </a:r>
            <a:r>
              <a:rPr lang="en-US" altLang="en-US" sz="2400" b="1" dirty="0" err="1" smtClean="0">
                <a:latin typeface="Arial"/>
                <a:cs typeface="Arial"/>
              </a:rPr>
              <a:t>ri</a:t>
            </a:r>
            <a:r>
              <a:rPr lang="en-US" altLang="en-US" sz="2400" b="1" dirty="0" smtClean="0">
                <a:latin typeface="Arial"/>
                <a:cs typeface="Arial"/>
              </a:rPr>
              <a:t> functionality to check if </a:t>
            </a:r>
            <a:r>
              <a:rPr lang="en-US" altLang="en-US" sz="2400" b="1" dirty="0" err="1" smtClean="0">
                <a:latin typeface="Arial"/>
                <a:cs typeface="Arial"/>
              </a:rPr>
              <a:t>ri</a:t>
            </a:r>
            <a:r>
              <a:rPr lang="en-US" altLang="en-US" sz="2400" b="1" dirty="0" smtClean="0">
                <a:latin typeface="Arial"/>
                <a:cs typeface="Arial"/>
              </a:rPr>
              <a:t> “works.” Then:</a:t>
            </a:r>
          </a:p>
          <a:p>
            <a:pPr marL="966788" lvl="2" eaLnBrk="1" hangingPunct="1">
              <a:buClrTx/>
            </a:pPr>
            <a:r>
              <a:rPr lang="en-US" altLang="en-US" sz="2000" b="1" dirty="0" smtClean="0">
                <a:latin typeface="Arial"/>
                <a:cs typeface="Arial"/>
              </a:rPr>
              <a:t>t1 U t2 U — </a:t>
            </a:r>
            <a:r>
              <a:rPr lang="en-US" altLang="en-US" sz="2000" b="1" dirty="0" err="1" smtClean="0">
                <a:latin typeface="Arial"/>
                <a:cs typeface="Arial"/>
              </a:rPr>
              <a:t>tn</a:t>
            </a:r>
            <a:r>
              <a:rPr lang="en-US" altLang="en-US" sz="2000" b="1" dirty="0" smtClean="0">
                <a:latin typeface="Arial"/>
                <a:cs typeface="Arial"/>
              </a:rPr>
              <a:t>  = all the test cases to cover the software functionalities.</a:t>
            </a:r>
          </a:p>
          <a:p>
            <a:pPr marL="966788" lvl="2" eaLnBrk="1" hangingPunct="1">
              <a:buClrTx/>
            </a:pPr>
            <a:r>
              <a:rPr lang="en-US" altLang="en-US" sz="2000" b="1" dirty="0" smtClean="0">
                <a:solidFill>
                  <a:srgbClr val="0000CC"/>
                </a:solidFill>
                <a:latin typeface="Arial"/>
                <a:cs typeface="Arial"/>
              </a:rPr>
              <a:t>Note that there may be more than one </a:t>
            </a:r>
            <a:r>
              <a:rPr lang="en-US" altLang="en-US" sz="2000" b="1" dirty="0" err="1" smtClean="0">
                <a:solidFill>
                  <a:srgbClr val="0000CC"/>
                </a:solidFill>
                <a:latin typeface="Arial"/>
                <a:cs typeface="Arial"/>
              </a:rPr>
              <a:t>ti</a:t>
            </a:r>
            <a:r>
              <a:rPr lang="en-US" altLang="en-US" sz="2000" b="1" dirty="0" smtClean="0">
                <a:solidFill>
                  <a:srgbClr val="0000CC"/>
                </a:solidFill>
                <a:latin typeface="Arial"/>
                <a:cs typeface="Arial"/>
              </a:rPr>
              <a:t> for </a:t>
            </a:r>
            <a:r>
              <a:rPr lang="en-US" altLang="en-US" sz="2000" b="1" dirty="0" err="1" smtClean="0">
                <a:solidFill>
                  <a:srgbClr val="0000CC"/>
                </a:solidFill>
                <a:latin typeface="Arial"/>
                <a:cs typeface="Arial"/>
              </a:rPr>
              <a:t>ri</a:t>
            </a:r>
            <a:r>
              <a:rPr lang="en-US" altLang="en-US" sz="2000" b="1" dirty="0" smtClean="0">
                <a:solidFill>
                  <a:srgbClr val="0000CC"/>
                </a:solidFill>
                <a:latin typeface="Arial"/>
                <a:cs typeface="Arial"/>
              </a:rPr>
              <a:t>. But </a:t>
            </a:r>
            <a:r>
              <a:rPr lang="en-US" altLang="en-US" sz="2000" b="1" u="sng" dirty="0" smtClean="0">
                <a:solidFill>
                  <a:srgbClr val="0000CC"/>
                </a:solidFill>
                <a:latin typeface="Arial"/>
                <a:cs typeface="Arial"/>
              </a:rPr>
              <a:t>picking only one from the set of potential test cases </a:t>
            </a:r>
            <a:r>
              <a:rPr lang="en-US" altLang="en-US" sz="2000" b="1" dirty="0" smtClean="0">
                <a:solidFill>
                  <a:srgbClr val="0000CC"/>
                </a:solidFill>
                <a:latin typeface="Arial"/>
                <a:cs typeface="Arial"/>
              </a:rPr>
              <a:t>for </a:t>
            </a:r>
            <a:r>
              <a:rPr lang="en-US" altLang="en-US" sz="2000" b="1" dirty="0" err="1" smtClean="0">
                <a:solidFill>
                  <a:srgbClr val="0000CC"/>
                </a:solidFill>
                <a:latin typeface="Arial"/>
                <a:cs typeface="Arial"/>
              </a:rPr>
              <a:t>ri</a:t>
            </a:r>
            <a:r>
              <a:rPr lang="en-US" altLang="en-US" sz="2000" b="1" dirty="0" smtClean="0">
                <a:solidFill>
                  <a:srgbClr val="0000CC"/>
                </a:solidFill>
                <a:latin typeface="Arial"/>
                <a:cs typeface="Arial"/>
              </a:rPr>
              <a:t>, we form an equivalence class of test cases.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  <a:t>Simple Example of Equivalence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495800"/>
          </a:xfrm>
        </p:spPr>
        <p:txBody>
          <a:bodyPr/>
          <a:lstStyle/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sz="2800" u="sng" dirty="0" smtClean="0">
                <a:solidFill>
                  <a:srgbClr val="800000"/>
                </a:solidFill>
                <a:latin typeface="Arial (Body)"/>
                <a:cs typeface="Arial (Body)"/>
              </a:rPr>
              <a:t>Past experiences show that</a:t>
            </a:r>
            <a:r>
              <a:rPr lang="en-US" altLang="en-US" sz="2800" b="1" u="sng" dirty="0" smtClean="0">
                <a:solidFill>
                  <a:srgbClr val="800000"/>
                </a:solidFill>
                <a:latin typeface="Arial (Body)"/>
                <a:cs typeface="Arial (Body)"/>
              </a:rPr>
              <a:t> “boundaries”</a:t>
            </a:r>
            <a:r>
              <a:rPr lang="en-US" altLang="en-US" sz="2800" dirty="0" smtClean="0">
                <a:solidFill>
                  <a:srgbClr val="800000"/>
                </a:solidFill>
                <a:latin typeface="Arial (Body)"/>
                <a:cs typeface="Arial (Body)"/>
              </a:rPr>
              <a:t> are error prone. 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 (Body)"/>
                <a:cs typeface="Arial (Body)"/>
              </a:rPr>
              <a:t>Do equivalence-class partitioning</a:t>
            </a:r>
            <a:r>
              <a:rPr lang="en-US" altLang="en-US" sz="2800" dirty="0"/>
              <a:t>;</a:t>
            </a:r>
            <a:r>
              <a:rPr lang="en-US" altLang="en-US" sz="2800" dirty="0" smtClean="0">
                <a:latin typeface="Arial (Body)"/>
                <a:cs typeface="Arial (Body)"/>
              </a:rPr>
              <a:t> add test cases for boundaries (</a:t>
            </a:r>
            <a:r>
              <a:rPr lang="en-US" altLang="en-US" sz="2800" i="1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at</a:t>
            </a:r>
            <a:r>
              <a:rPr lang="en-US" altLang="en-US" sz="2800" u="sng" dirty="0" smtClean="0">
                <a:latin typeface="Arial (Body)"/>
                <a:cs typeface="Arial (Body)"/>
              </a:rPr>
              <a:t> </a:t>
            </a:r>
            <a:r>
              <a:rPr lang="en-US" altLang="en-US" sz="2800" i="1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boundary</a:t>
            </a:r>
            <a:r>
              <a:rPr lang="en-US" altLang="en-US" sz="2800" dirty="0" smtClean="0">
                <a:latin typeface="Arial (Body)"/>
                <a:cs typeface="Arial (Body)"/>
              </a:rPr>
              <a:t>, </a:t>
            </a:r>
            <a:r>
              <a:rPr lang="en-US" altLang="en-US" sz="2800" i="1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outside</a:t>
            </a:r>
            <a:r>
              <a:rPr lang="en-US" altLang="en-US" sz="2800" dirty="0" smtClean="0">
                <a:latin typeface="Arial (Body)"/>
                <a:cs typeface="Arial (Body)"/>
              </a:rPr>
              <a:t>, </a:t>
            </a:r>
            <a:r>
              <a:rPr lang="en-US" altLang="en-US" sz="2800" i="1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inside</a:t>
            </a:r>
            <a:r>
              <a:rPr lang="en-US" altLang="en-US" sz="2800" dirty="0" smtClean="0">
                <a:latin typeface="Arial (Body)"/>
                <a:cs typeface="Arial (Body)"/>
              </a:rPr>
              <a:t>).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sz="2400" b="1" dirty="0" smtClean="0">
                <a:latin typeface="Arial (Body)"/>
                <a:cs typeface="Arial (Body)"/>
              </a:rPr>
              <a:t>Reduced cases</a:t>
            </a:r>
            <a:r>
              <a:rPr lang="en-US" altLang="en-US" sz="2400" dirty="0" smtClean="0">
                <a:latin typeface="Arial (Body)"/>
                <a:cs typeface="Arial (Body)"/>
              </a:rPr>
              <a:t>: consider boundary as falling between numbers.</a:t>
            </a:r>
          </a:p>
          <a:p>
            <a:pPr marL="969963" lvl="2" indent="-227013" eaLnBrk="1" hangingPunct="1">
              <a:buClrTx/>
            </a:pPr>
            <a:r>
              <a:rPr lang="en-US" altLang="en-US" sz="2000" dirty="0" smtClean="0">
                <a:latin typeface="Arial (Body)"/>
                <a:cs typeface="Arial (Body)"/>
              </a:rPr>
              <a:t>If boundary is at 12</a:t>
            </a:r>
            <a:r>
              <a:rPr lang="en-US" altLang="en-US" sz="2000" dirty="0">
                <a:latin typeface="Arial (Body)"/>
                <a:cs typeface="Arial (Body)"/>
              </a:rPr>
              <a:t>:</a:t>
            </a:r>
            <a:r>
              <a:rPr lang="en-US" altLang="en-US" sz="2000" dirty="0" smtClean="0">
                <a:latin typeface="Arial (Body)"/>
                <a:cs typeface="Arial (Body)"/>
              </a:rPr>
              <a:t> </a:t>
            </a:r>
            <a:br>
              <a:rPr lang="en-US" altLang="en-US" sz="2000" dirty="0" smtClean="0">
                <a:latin typeface="Arial (Body)"/>
                <a:cs typeface="Arial (Body)"/>
              </a:rPr>
            </a:br>
            <a:r>
              <a:rPr lang="en-US" altLang="en-US" sz="2000" b="1" u="sng" dirty="0" smtClean="0">
                <a:latin typeface="Arial (Body)"/>
                <a:cs typeface="Arial (Body)"/>
              </a:rPr>
              <a:t>normal</a:t>
            </a:r>
            <a:r>
              <a:rPr lang="en-US" altLang="en-US" sz="2000" dirty="0" smtClean="0">
                <a:latin typeface="Arial (Body)"/>
                <a:cs typeface="Arial (Body)"/>
              </a:rPr>
              <a:t>: 11, 12, 13; </a:t>
            </a:r>
            <a:r>
              <a:rPr lang="en-US" altLang="en-US" sz="2000" b="1" u="sng" dirty="0" smtClean="0">
                <a:latin typeface="Arial (Body)"/>
                <a:cs typeface="Arial (Body)"/>
              </a:rPr>
              <a:t>reduced</a:t>
            </a:r>
            <a:r>
              <a:rPr lang="en-US" altLang="en-US" sz="2000" dirty="0" smtClean="0">
                <a:latin typeface="Arial (Body)"/>
                <a:cs typeface="Arial (Body)"/>
              </a:rPr>
              <a:t>: 12, 13 (boundary 12 and 13)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 (Body)"/>
                <a:cs typeface="Arial (Body)"/>
              </a:rPr>
              <a:t>Large number of cases</a:t>
            </a:r>
            <a:r>
              <a:rPr lang="en-US" altLang="en-US" sz="2800" dirty="0" smtClean="0">
                <a:latin typeface="Arial (Body)"/>
                <a:cs typeface="Arial (Body)"/>
              </a:rPr>
              <a:t> (~3 per boundary).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sz="2800" b="1" i="1" dirty="0" smtClean="0">
                <a:latin typeface="Arial (Body)"/>
                <a:cs typeface="Arial (Body)"/>
              </a:rPr>
              <a:t>Good for “ordinal values.”</a:t>
            </a:r>
            <a:r>
              <a:rPr lang="en-US" altLang="en-US" sz="2800" dirty="0" smtClean="0">
                <a:latin typeface="Arial (Body)"/>
                <a:cs typeface="Arial (Body)"/>
              </a:rPr>
              <a:t>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  <a:t>Boundary Value Analysis</a:t>
            </a:r>
            <a:r>
              <a:rPr lang="en-US" altLang="en-US" sz="3200" b="1" dirty="0" smtClean="0">
                <a:effectLst/>
                <a:latin typeface="Arial (Headings)"/>
                <a:cs typeface="Arial (Headings)"/>
              </a:rPr>
              <a:t/>
            </a:r>
            <a:br>
              <a:rPr lang="en-US" altLang="en-US" sz="3200" b="1" dirty="0" smtClean="0">
                <a:effectLst/>
                <a:latin typeface="Arial (Headings)"/>
                <a:cs typeface="Arial (Headings)"/>
              </a:rPr>
            </a:br>
            <a:r>
              <a:rPr lang="en-US" altLang="en-US" sz="3200" b="1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(A </a:t>
            </a:r>
            <a:r>
              <a:rPr lang="en-US" altLang="en-US" sz="3200" b="1" u="sng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Black-Box</a:t>
            </a:r>
            <a:r>
              <a:rPr lang="en-US" altLang="en-US" sz="3200" b="1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 Technique)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b="1" u="sng" dirty="0" smtClean="0">
                <a:solidFill>
                  <a:srgbClr val="000000"/>
                </a:solidFill>
                <a:effectLst/>
                <a:latin typeface="Arial (Headings)"/>
                <a:cs typeface="Arial (Headings)"/>
              </a:rPr>
              <a:t>Boundaries</a:t>
            </a:r>
            <a:r>
              <a:rPr lang="en-US" altLang="en-US" sz="4000" b="1" dirty="0" smtClean="0">
                <a:solidFill>
                  <a:srgbClr val="000000"/>
                </a:solidFill>
                <a:effectLst/>
                <a:latin typeface="Arial (Headings)"/>
                <a:cs typeface="Arial (Headings)"/>
              </a:rPr>
              <a:t> of the Input Values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 flipH="1">
            <a:off x="1844675" y="19050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733800" y="17129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n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4359275" y="19050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371600" y="1712913"/>
            <a:ext cx="31115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035675" y="1752600"/>
            <a:ext cx="1211577" cy="36933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1,000,000</a:t>
            </a:r>
            <a:endParaRPr lang="en-US" altLang="en-US" sz="1800" b="1" dirty="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1920875" y="33528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673475" y="31242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age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4359275" y="3328987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387475" y="3200400"/>
            <a:ext cx="3111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111875" y="3100387"/>
            <a:ext cx="565150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150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066800" y="3810297"/>
            <a:ext cx="702416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</a:rPr>
              <a:t>The “basic” boundary value testing for a value would include:</a:t>
            </a:r>
          </a:p>
          <a:p>
            <a:pPr marL="1604963" indent="-227013" eaLnBrk="1" hangingPunct="1">
              <a:spcBef>
                <a:spcPct val="0"/>
              </a:spcBef>
            </a:pPr>
            <a:r>
              <a:rPr lang="en-US" altLang="en-US" sz="1800" b="1" i="1" dirty="0" smtClean="0">
                <a:solidFill>
                  <a:srgbClr val="000000"/>
                </a:solidFill>
              </a:rPr>
              <a:t>At </a:t>
            </a:r>
            <a:r>
              <a:rPr lang="en-US" altLang="en-US" sz="1800" b="1" i="1" dirty="0">
                <a:solidFill>
                  <a:srgbClr val="000000"/>
                </a:solidFill>
              </a:rPr>
              <a:t>the “minimum” boundary</a:t>
            </a:r>
          </a:p>
          <a:p>
            <a:pPr marL="1604963" indent="-227013" eaLnBrk="1" hangingPunct="1">
              <a:spcBef>
                <a:spcPct val="0"/>
              </a:spcBef>
            </a:pPr>
            <a:r>
              <a:rPr lang="en-US" altLang="en-US" sz="1800" b="1" i="1" dirty="0" smtClean="0">
                <a:solidFill>
                  <a:srgbClr val="000000"/>
                </a:solidFill>
              </a:rPr>
              <a:t>Immediately </a:t>
            </a:r>
            <a:r>
              <a:rPr lang="en-US" altLang="en-US" sz="1800" b="1" i="1" dirty="0">
                <a:solidFill>
                  <a:srgbClr val="000000"/>
                </a:solidFill>
              </a:rPr>
              <a:t>above minimum</a:t>
            </a:r>
          </a:p>
          <a:p>
            <a:pPr marL="1604963" indent="-227013" eaLnBrk="1" hangingPunct="1">
              <a:spcBef>
                <a:spcPct val="0"/>
              </a:spcBef>
            </a:pPr>
            <a:r>
              <a:rPr lang="en-US" altLang="en-US" sz="1800" b="1" i="1" dirty="0" smtClean="0">
                <a:solidFill>
                  <a:srgbClr val="000000"/>
                </a:solidFill>
              </a:rPr>
              <a:t>Between </a:t>
            </a:r>
            <a:r>
              <a:rPr lang="en-US" altLang="en-US" sz="1800" b="1" i="1" dirty="0">
                <a:solidFill>
                  <a:srgbClr val="000000"/>
                </a:solidFill>
              </a:rPr>
              <a:t>minimum and maximum (nominal)</a:t>
            </a:r>
          </a:p>
          <a:p>
            <a:pPr marL="1604963" indent="-227013" eaLnBrk="1" hangingPunct="1">
              <a:spcBef>
                <a:spcPct val="0"/>
              </a:spcBef>
            </a:pPr>
            <a:r>
              <a:rPr lang="en-US" altLang="en-US" sz="1800" b="1" i="1" dirty="0" smtClean="0">
                <a:solidFill>
                  <a:srgbClr val="000000"/>
                </a:solidFill>
              </a:rPr>
              <a:t>Immediately </a:t>
            </a:r>
            <a:r>
              <a:rPr lang="en-US" altLang="en-US" sz="1800" b="1" i="1" dirty="0">
                <a:solidFill>
                  <a:srgbClr val="000000"/>
                </a:solidFill>
              </a:rPr>
              <a:t>below maximum</a:t>
            </a:r>
          </a:p>
          <a:p>
            <a:pPr marL="1604963" indent="-227013" eaLnBrk="1" hangingPunct="1">
              <a:spcBef>
                <a:spcPct val="0"/>
              </a:spcBef>
            </a:pPr>
            <a:r>
              <a:rPr lang="en-US" altLang="en-US" sz="1800" b="1" i="1" dirty="0">
                <a:solidFill>
                  <a:srgbClr val="000000"/>
                </a:solidFill>
              </a:rPr>
              <a:t>A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t </a:t>
            </a:r>
            <a:r>
              <a:rPr lang="en-US" altLang="en-US" sz="1800" b="1" i="1" dirty="0">
                <a:solidFill>
                  <a:srgbClr val="000000"/>
                </a:solidFill>
              </a:rPr>
              <a:t>the “maximum” boundary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/>
              <a:t>      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768475" y="1219200"/>
            <a:ext cx="5650818" cy="36933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bg1"/>
                </a:solidFill>
              </a:rPr>
              <a:t>1 &lt;=       number of employees,  </a:t>
            </a:r>
            <a:r>
              <a:rPr lang="en-US" altLang="en-US" sz="1800" b="1" dirty="0">
                <a:solidFill>
                  <a:schemeClr val="bg1"/>
                </a:solidFill>
              </a:rPr>
              <a:t>n </a:t>
            </a:r>
            <a:r>
              <a:rPr lang="en-US" altLang="en-US" sz="1800" dirty="0">
                <a:solidFill>
                  <a:schemeClr val="bg1"/>
                </a:solidFill>
              </a:rPr>
              <a:t>       &lt;=  </a:t>
            </a:r>
            <a:r>
              <a:rPr lang="en-US" altLang="en-US" sz="1800" dirty="0" smtClean="0">
                <a:solidFill>
                  <a:schemeClr val="bg1"/>
                </a:solidFill>
              </a:rPr>
              <a:t>1,000,000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149475" y="2667000"/>
            <a:ext cx="4108450" cy="3698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bg1"/>
                </a:solidFill>
              </a:rPr>
              <a:t>1 &lt;=         employee </a:t>
            </a:r>
            <a:r>
              <a:rPr lang="en-US" altLang="en-US" sz="1800" b="1" dirty="0">
                <a:solidFill>
                  <a:schemeClr val="bg1"/>
                </a:solidFill>
              </a:rPr>
              <a:t>age</a:t>
            </a:r>
            <a:r>
              <a:rPr lang="en-US" altLang="en-US" sz="1800" dirty="0">
                <a:solidFill>
                  <a:schemeClr val="bg1"/>
                </a:solidFill>
              </a:rPr>
              <a:t>         &lt;=  150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51406" y="5710535"/>
            <a:ext cx="86777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800000"/>
                </a:solidFill>
              </a:rPr>
              <a:t>**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Note </a:t>
            </a:r>
            <a:r>
              <a:rPr lang="en-US" altLang="en-US" sz="2000" b="1" dirty="0">
                <a:solidFill>
                  <a:srgbClr val="800000"/>
                </a:solidFill>
              </a:rPr>
              <a:t>that we did not include the </a:t>
            </a:r>
            <a:r>
              <a:rPr lang="en-US" altLang="en-US" sz="2000" b="1" u="sng" dirty="0">
                <a:solidFill>
                  <a:srgbClr val="CC0099"/>
                </a:solidFill>
              </a:rPr>
              <a:t>“outside”</a:t>
            </a:r>
            <a:r>
              <a:rPr lang="en-US" altLang="en-US" sz="2000" b="1" dirty="0">
                <a:solidFill>
                  <a:srgbClr val="800000"/>
                </a:solidFill>
              </a:rPr>
              <a:t> </a:t>
            </a:r>
            <a:r>
              <a:rPr lang="en-US" altLang="en-US" sz="2000" b="1" u="sng" dirty="0">
                <a:solidFill>
                  <a:srgbClr val="800000"/>
                </a:solidFill>
              </a:rPr>
              <a:t>of the boundaries</a:t>
            </a:r>
            <a:r>
              <a:rPr lang="en-US" altLang="en-US" sz="2000" b="1" dirty="0">
                <a:solidFill>
                  <a:srgbClr val="8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here.*</a:t>
            </a:r>
            <a:r>
              <a:rPr lang="en-US" altLang="en-US" sz="2000" b="1" dirty="0">
                <a:solidFill>
                  <a:srgbClr val="800000"/>
                </a:solidFill>
              </a:rPr>
              <a:t>*</a:t>
            </a:r>
            <a:r>
              <a:rPr lang="en-US" altLang="en-US" sz="2400" b="1" dirty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10.1.1.17\productions\ART\ART PROCESS\PPT Projects\Tsui_PPT_163567\JPEG and EPS\Chapter 10\9781284132786_CH10_FIGF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0" t="34986" b="10315"/>
          <a:stretch/>
        </p:blipFill>
        <p:spPr bwMode="auto">
          <a:xfrm>
            <a:off x="5257800" y="4396639"/>
            <a:ext cx="3076095" cy="17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953000" cy="4525031"/>
          </a:xfrm>
        </p:spPr>
        <p:txBody>
          <a:bodyPr/>
          <a:lstStyle/>
          <a:p>
            <a:pPr marL="347663" indent="-347663"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Arial (Body)"/>
                <a:cs typeface="Arial (Body)"/>
              </a:rPr>
              <a:t>A</a:t>
            </a:r>
            <a:r>
              <a:rPr lang="en-US" altLang="en-US" b="1" dirty="0" smtClean="0">
                <a:solidFill>
                  <a:srgbClr val="800000"/>
                </a:solidFill>
                <a:latin typeface="Arial (Body)"/>
                <a:cs typeface="Arial (Body)"/>
              </a:rPr>
              <a:t> </a:t>
            </a:r>
            <a:r>
              <a:rPr lang="en-US" altLang="en-US" b="1" u="sng" dirty="0" smtClean="0">
                <a:solidFill>
                  <a:srgbClr val="800000"/>
                </a:solidFill>
                <a:latin typeface="Arial (Body)"/>
                <a:cs typeface="Arial (Body)"/>
              </a:rPr>
              <a:t>white-box</a:t>
            </a:r>
            <a:r>
              <a:rPr lang="en-US" altLang="en-US" dirty="0" smtClean="0">
                <a:solidFill>
                  <a:srgbClr val="0000CC"/>
                </a:solidFill>
                <a:latin typeface="Arial (Body)"/>
                <a:cs typeface="Arial (Body)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(Body)"/>
                <a:cs typeface="Arial (Body)"/>
              </a:rPr>
              <a:t>technique</a:t>
            </a:r>
          </a:p>
          <a:p>
            <a:pPr marL="347663" indent="-347663"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b="1" i="1" dirty="0" smtClean="0">
                <a:solidFill>
                  <a:srgbClr val="0000CC"/>
                </a:solidFill>
                <a:latin typeface="Arial (Body)"/>
                <a:cs typeface="Arial (Body)"/>
              </a:rPr>
              <a:t>Two tasks</a:t>
            </a:r>
          </a:p>
          <a:p>
            <a:pPr marL="862013" lvl="1" indent="-404813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altLang="en-US" b="1" dirty="0" smtClean="0">
                <a:solidFill>
                  <a:srgbClr val="000000"/>
                </a:solidFill>
                <a:latin typeface="Arial (Body)"/>
                <a:cs typeface="Arial (Body)"/>
              </a:rPr>
              <a:t>Analyze </a:t>
            </a:r>
            <a:r>
              <a:rPr lang="en-US" altLang="en-US" b="1" u="sng" dirty="0" smtClean="0">
                <a:solidFill>
                  <a:srgbClr val="000000"/>
                </a:solidFill>
                <a:latin typeface="Arial (Body)"/>
                <a:cs typeface="Arial (Body)"/>
              </a:rPr>
              <a:t>number of paths</a:t>
            </a:r>
            <a:r>
              <a:rPr lang="en-US" altLang="en-US" b="1" dirty="0" smtClean="0">
                <a:solidFill>
                  <a:srgbClr val="000000"/>
                </a:solidFill>
                <a:latin typeface="Arial (Body)"/>
                <a:cs typeface="Arial (Body)"/>
              </a:rPr>
              <a:t> </a:t>
            </a:r>
            <a:br>
              <a:rPr lang="en-US" altLang="en-US" b="1" dirty="0" smtClean="0">
                <a:solidFill>
                  <a:srgbClr val="000000"/>
                </a:solidFill>
                <a:latin typeface="Arial (Body)"/>
                <a:cs typeface="Arial (Body)"/>
              </a:rPr>
            </a:br>
            <a:r>
              <a:rPr lang="en-US" altLang="en-US" b="1" dirty="0" smtClean="0">
                <a:solidFill>
                  <a:srgbClr val="000000"/>
                </a:solidFill>
                <a:latin typeface="Arial (Body)"/>
                <a:cs typeface="Arial (Body)"/>
              </a:rPr>
              <a:t>in program.</a:t>
            </a:r>
          </a:p>
          <a:p>
            <a:pPr marL="862013" lvl="1" indent="-404813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altLang="en-US" b="1" dirty="0" smtClean="0">
                <a:solidFill>
                  <a:srgbClr val="000000"/>
                </a:solidFill>
                <a:latin typeface="Arial (Body)"/>
                <a:cs typeface="Arial (Body)"/>
              </a:rPr>
              <a:t>Decide </a:t>
            </a:r>
            <a:r>
              <a:rPr lang="en-US" altLang="en-US" b="1" u="sng" dirty="0" smtClean="0">
                <a:solidFill>
                  <a:srgbClr val="000000"/>
                </a:solidFill>
                <a:latin typeface="Arial (Body)"/>
                <a:cs typeface="Arial (Body)"/>
              </a:rPr>
              <a:t>which ones</a:t>
            </a:r>
            <a:r>
              <a:rPr lang="en-US" altLang="en-US" b="1" dirty="0" smtClean="0">
                <a:solidFill>
                  <a:srgbClr val="000000"/>
                </a:solidFill>
                <a:latin typeface="Arial (Body)"/>
                <a:cs typeface="Arial (Body)"/>
              </a:rPr>
              <a:t> to test.</a:t>
            </a:r>
          </a:p>
          <a:p>
            <a:pPr marL="347663" indent="-347663"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b="1" i="1" dirty="0" smtClean="0">
                <a:solidFill>
                  <a:srgbClr val="0000CC"/>
                </a:solidFill>
                <a:latin typeface="Arial (Body)"/>
                <a:cs typeface="Arial (Body)"/>
              </a:rPr>
              <a:t>Decreasing coverage</a:t>
            </a:r>
            <a:r>
              <a:rPr lang="en-US" altLang="en-US" b="1" dirty="0" smtClean="0">
                <a:solidFill>
                  <a:srgbClr val="0000CC"/>
                </a:solidFill>
                <a:latin typeface="Arial (Body)"/>
                <a:cs typeface="Arial (Body)"/>
              </a:rPr>
              <a:t>:</a:t>
            </a:r>
          </a:p>
          <a:p>
            <a:pPr marL="862013" lvl="1" indent="-404813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b="1" dirty="0" smtClean="0">
                <a:solidFill>
                  <a:srgbClr val="800000"/>
                </a:solidFill>
                <a:latin typeface="Arial (Body)"/>
                <a:cs typeface="Arial (Body)"/>
              </a:rPr>
              <a:t>Logical paths</a:t>
            </a:r>
          </a:p>
          <a:p>
            <a:pPr marL="862013" lvl="1" indent="-404813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b="1" dirty="0" smtClean="0">
                <a:solidFill>
                  <a:srgbClr val="800000"/>
                </a:solidFill>
                <a:latin typeface="Arial (Body)"/>
                <a:cs typeface="Arial (Body)"/>
              </a:rPr>
              <a:t>Independent paths</a:t>
            </a:r>
          </a:p>
          <a:p>
            <a:pPr marL="862013" lvl="1" indent="-404813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b="1" dirty="0" smtClean="0">
                <a:solidFill>
                  <a:srgbClr val="800000"/>
                </a:solidFill>
                <a:latin typeface="Arial (Body)"/>
                <a:cs typeface="Arial (Body)"/>
              </a:rPr>
              <a:t>Branch coverage</a:t>
            </a:r>
          </a:p>
          <a:p>
            <a:pPr marL="862013" lvl="1" indent="-404813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b="1" dirty="0" smtClean="0">
                <a:solidFill>
                  <a:srgbClr val="800000"/>
                </a:solidFill>
                <a:latin typeface="Arial (Body)"/>
                <a:cs typeface="Arial (Body)"/>
              </a:rPr>
              <a:t>Statement coverage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610600" cy="10207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b="1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  <a:t>Path Analysis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57800" y="2895600"/>
            <a:ext cx="372249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sv-SE" sz="2000" b="1" i="0" dirty="0" smtClean="0">
                <a:solidFill>
                  <a:srgbClr val="FF0000"/>
                </a:solidFill>
                <a:latin typeface="Verdana" panose="020B0604030504040204" pitchFamily="34" charset="0"/>
              </a:rPr>
              <a:t>&lt;INSERT FIGURE 10.2&gt; </a:t>
            </a:r>
            <a:endParaRPr lang="en-US" sz="2000" b="1" i="0" dirty="0">
              <a:solidFill>
                <a:srgbClr val="FF0000"/>
              </a:solidFill>
            </a:endParaRPr>
          </a:p>
        </p:txBody>
      </p:sp>
      <p:pic>
        <p:nvPicPr>
          <p:cNvPr id="2050" name="Picture 2" descr="\\10.1.1.17\productions\ART\ART PROCESS\PPT Projects\Tsui_PPT_163567\JPEG and EPS\Chapter 10\9781284132786_CH10_FIGF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0"/>
          <a:stretch/>
        </p:blipFill>
        <p:spPr bwMode="auto">
          <a:xfrm>
            <a:off x="5252581" y="1370219"/>
            <a:ext cx="3528164" cy="31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2895600" y="5715000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 </a:t>
            </a:r>
            <a:r>
              <a:rPr lang="en-US" altLang="en-US" sz="2800" b="1" dirty="0">
                <a:solidFill>
                  <a:srgbClr val="0000CC"/>
                </a:solidFill>
              </a:rPr>
              <a:t>A “CASE” Structure</a:t>
            </a:r>
          </a:p>
        </p:txBody>
      </p:sp>
      <p:pic>
        <p:nvPicPr>
          <p:cNvPr id="3074" name="Picture 2" descr="\\10.1.1.17\productions\ART\ART PROCESS\PPT Projects\Tsui_PPT_163567\JPEG and EPS\Chapter 10\9781284132786_CH10_FIGF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31800"/>
            <a:ext cx="8324850" cy="512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635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TW" sz="4000" b="1" dirty="0" smtClean="0">
                <a:solidFill>
                  <a:srgbClr val="000000"/>
                </a:solidFill>
                <a:effectLst/>
                <a:latin typeface="Arial (Headings)"/>
                <a:ea typeface="新細明體" pitchFamily="18" charset="-120"/>
                <a:cs typeface="Arial (Headings)"/>
              </a:rPr>
              <a:t>Example with a Loop</a:t>
            </a:r>
            <a:endParaRPr lang="en-US" altLang="en-US" sz="4000" b="1" dirty="0" smtClean="0">
              <a:solidFill>
                <a:srgbClr val="000000"/>
              </a:solidFill>
              <a:effectLst/>
              <a:latin typeface="Arial (Headings)"/>
              <a:cs typeface="Arial (Headings)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09600" y="42703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752600" y="5591175"/>
            <a:ext cx="586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  </a:t>
            </a:r>
            <a:r>
              <a:rPr lang="en-US" altLang="en-US" sz="2800" b="1" dirty="0">
                <a:solidFill>
                  <a:srgbClr val="0000CC"/>
                </a:solidFill>
              </a:rPr>
              <a:t>A Simple Loop Structure</a:t>
            </a:r>
          </a:p>
        </p:txBody>
      </p:sp>
      <p:pic>
        <p:nvPicPr>
          <p:cNvPr id="4098" name="Picture 2" descr="\\10.1.1.17\productions\ART\ART PROCESS\PPT Projects\Tsui_PPT_163567\JPEG and EPS\Chapter 10\9781284132786_CH10_FIGF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3144"/>
            <a:ext cx="7848600" cy="431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144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b="1" dirty="0" smtClean="0">
                <a:latin typeface="Arial (Headings)"/>
                <a:cs typeface="Arial (Headings)"/>
              </a:rPr>
              <a:t> </a:t>
            </a:r>
            <a:r>
              <a:rPr lang="en-US" altLang="en-US" sz="4000" b="1" dirty="0" smtClean="0">
                <a:solidFill>
                  <a:srgbClr val="0000CC"/>
                </a:solidFill>
                <a:latin typeface="Arial (Headings)"/>
                <a:cs typeface="Arial (Headings)"/>
              </a:rPr>
              <a:t>Linearly Independent Set of Paths</a:t>
            </a:r>
          </a:p>
        </p:txBody>
      </p:sp>
      <p:sp>
        <p:nvSpPr>
          <p:cNvPr id="17471" name="TextBox 62"/>
          <p:cNvSpPr txBox="1">
            <a:spLocks noChangeArrowheads="1"/>
          </p:cNvSpPr>
          <p:nvPr/>
        </p:nvSpPr>
        <p:spPr bwMode="auto">
          <a:xfrm>
            <a:off x="3048000" y="5105400"/>
            <a:ext cx="5699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800000"/>
                </a:solidFill>
              </a:rPr>
              <a:t>Remember McCabe’s </a:t>
            </a:r>
            <a:r>
              <a:rPr lang="en-US" altLang="en-US" sz="1800" b="1" dirty="0" err="1">
                <a:solidFill>
                  <a:srgbClr val="800000"/>
                </a:solidFill>
              </a:rPr>
              <a:t>c</a:t>
            </a:r>
            <a:r>
              <a:rPr lang="en-US" altLang="en-US" sz="1800" b="1" dirty="0" err="1" smtClean="0">
                <a:solidFill>
                  <a:srgbClr val="800000"/>
                </a:solidFill>
              </a:rPr>
              <a:t>yclomatic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 number?</a:t>
            </a:r>
            <a:endParaRPr lang="en-US" altLang="en-US" sz="1800" b="1" dirty="0">
              <a:solidFill>
                <a:srgbClr val="8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800000"/>
                </a:solidFill>
              </a:rPr>
              <a:t>It is the same as linearly independent set of 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paths. </a:t>
            </a:r>
            <a:endParaRPr lang="en-US" altLang="en-US" sz="1800" b="1" dirty="0">
              <a:solidFill>
                <a:srgbClr val="800000"/>
              </a:solidFill>
            </a:endParaRPr>
          </a:p>
        </p:txBody>
      </p:sp>
      <p:pic>
        <p:nvPicPr>
          <p:cNvPr id="5122" name="Picture 2" descr="\\10.1.1.17\productions\ART\ART PROCESS\PPT Projects\Tsui_PPT_163567\JPEG and EPS\Chapter 10\9781284132786_CH10_FIGF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98500"/>
            <a:ext cx="6067425" cy="39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562600"/>
            <a:ext cx="6477000" cy="7429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  <a:t>Total # of Paths</a:t>
            </a:r>
            <a:r>
              <a:rPr lang="en-US" altLang="en-US" sz="2400" b="1" dirty="0" smtClean="0">
                <a:effectLst/>
                <a:latin typeface="Arial (Headings)"/>
                <a:cs typeface="Arial (Headings)"/>
              </a:rPr>
              <a:t> </a:t>
            </a:r>
            <a:r>
              <a:rPr lang="en-US" altLang="en-US" sz="2400" b="1" dirty="0" smtClean="0">
                <a:solidFill>
                  <a:srgbClr val="000000"/>
                </a:solidFill>
                <a:effectLst/>
                <a:latin typeface="Arial (Headings)"/>
                <a:cs typeface="Arial (Headings)"/>
              </a:rPr>
              <a:t>and</a:t>
            </a:r>
            <a:r>
              <a:rPr lang="en-US" altLang="en-US" sz="2400" b="1" dirty="0" smtClean="0">
                <a:effectLst/>
                <a:latin typeface="Arial (Headings)"/>
                <a:cs typeface="Arial (Headings)"/>
              </a:rPr>
              <a:t> </a:t>
            </a:r>
            <a:r>
              <a:rPr lang="en-US" altLang="en-US" sz="2400" b="1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  <a:t>Linearly </a:t>
            </a:r>
            <a:br>
              <a:rPr lang="en-US" altLang="en-US" sz="2400" b="1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</a:br>
            <a:r>
              <a:rPr lang="en-US" altLang="en-US" sz="2400" b="1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  <a:t>Independent Paths</a:t>
            </a:r>
          </a:p>
        </p:txBody>
      </p:sp>
      <p:pic>
        <p:nvPicPr>
          <p:cNvPr id="6146" name="Picture 2" descr="\\10.1.1.17\productions\ART\ART PROCESS\PPT Projects\Tsui_PPT_163567\JPEG and EPS\Chapter 10\9781284132786_CH10_FIGF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30342"/>
            <a:ext cx="5943600" cy="531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 (Body)"/>
                <a:cs typeface="Arial (Body)"/>
              </a:rPr>
              <a:t>For functions of </a:t>
            </a:r>
            <a:r>
              <a:rPr lang="en-US" altLang="en-US" sz="2800" b="1" u="sng" dirty="0" smtClean="0">
                <a:latin typeface="Arial (Body)"/>
                <a:cs typeface="Arial (Body)"/>
              </a:rPr>
              <a:t>several</a:t>
            </a:r>
            <a:r>
              <a:rPr lang="en-US" altLang="en-US" sz="2800" b="1" dirty="0" smtClean="0">
                <a:latin typeface="Arial (Body)"/>
                <a:cs typeface="Arial (Body)"/>
              </a:rPr>
              <a:t> </a:t>
            </a:r>
            <a:r>
              <a:rPr lang="en-US" altLang="en-US" sz="2800" b="1" u="sng" dirty="0" smtClean="0">
                <a:solidFill>
                  <a:srgbClr val="800000"/>
                </a:solidFill>
                <a:latin typeface="Arial (Body)"/>
                <a:cs typeface="Arial (Body)"/>
              </a:rPr>
              <a:t>related variables</a:t>
            </a:r>
            <a:r>
              <a:rPr lang="en-US" altLang="en-US" sz="2800" b="1" dirty="0" smtClean="0">
                <a:solidFill>
                  <a:srgbClr val="800000"/>
                </a:solidFill>
                <a:latin typeface="Arial (Body)"/>
                <a:cs typeface="Arial (Body)"/>
              </a:rPr>
              <a:t>.</a:t>
            </a:r>
            <a:r>
              <a:rPr lang="en-US" altLang="en-US" sz="2800" b="1" dirty="0" smtClean="0">
                <a:latin typeface="Arial (Body)"/>
                <a:cs typeface="Arial (Body)"/>
              </a:rPr>
              <a:t> 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endParaRPr lang="en-US" altLang="en-US" sz="2800" b="1" dirty="0" smtClean="0">
              <a:latin typeface="Arial (Body)"/>
              <a:cs typeface="Arial (Body)"/>
            </a:endParaRP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 (Body)"/>
                <a:cs typeface="Arial (Body)"/>
              </a:rPr>
              <a:t>To fully test, we need all possible combinations (of equivalence classes).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endParaRPr lang="en-US" altLang="en-US" sz="2800" b="1" dirty="0" smtClean="0">
              <a:latin typeface="Arial (Body)"/>
              <a:cs typeface="Arial (Body)"/>
            </a:endParaRP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 (Body)"/>
                <a:cs typeface="Arial (Body)"/>
              </a:rPr>
              <a:t>How to reduce testing:</a:t>
            </a:r>
          </a:p>
          <a:p>
            <a:pPr marL="742950" lvl="1" indent="-350838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sz="2400" b="1" dirty="0" smtClean="0">
                <a:latin typeface="Arial (Body)"/>
                <a:cs typeface="Arial (Body)"/>
              </a:rPr>
              <a:t>Coverage analysis.</a:t>
            </a:r>
          </a:p>
          <a:p>
            <a:pPr marL="742950" lvl="1" indent="-350838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sz="2400" b="1" dirty="0" smtClean="0">
                <a:latin typeface="Arial (Body)"/>
                <a:cs typeface="Arial (Body)"/>
              </a:rPr>
              <a:t>Assess “important” (e.g., main functionalities) cases.</a:t>
            </a:r>
          </a:p>
          <a:p>
            <a:pPr marL="742950" lvl="1" indent="-350838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sz="2400" b="1" dirty="0" smtClean="0">
                <a:latin typeface="Arial (Body)"/>
                <a:cs typeface="Arial (Body)"/>
              </a:rPr>
              <a:t>Test all pairs of relations</a:t>
            </a:r>
            <a:r>
              <a:rPr lang="en-US" altLang="en-US" sz="2400" dirty="0" smtClean="0">
                <a:latin typeface="Arial (Body)"/>
                <a:cs typeface="Arial (Body)"/>
              </a:rPr>
              <a:t> (but not all combinations).</a:t>
            </a:r>
            <a:br>
              <a:rPr lang="en-US" altLang="en-US" sz="2400" dirty="0" smtClean="0">
                <a:latin typeface="Arial (Body)"/>
                <a:cs typeface="Arial (Body)"/>
              </a:rPr>
            </a:br>
            <a:endParaRPr lang="en-US" altLang="en-US" sz="2400" dirty="0" smtClean="0">
              <a:latin typeface="Arial (Body)"/>
              <a:cs typeface="Arial (Body)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b="1" dirty="0" smtClean="0">
                <a:solidFill>
                  <a:srgbClr val="800000"/>
                </a:solidFill>
                <a:effectLst/>
                <a:latin typeface="Arial (Headings)"/>
                <a:cs typeface="Arial (Headings)"/>
              </a:rPr>
              <a:t>Combinations of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7663" indent="-347663"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"/>
                <a:cs typeface="Arial"/>
              </a:rPr>
              <a:t>Understand </a:t>
            </a:r>
            <a:r>
              <a:rPr lang="en-US" altLang="en-US" sz="2800" b="1" u="sng" dirty="0">
                <a:solidFill>
                  <a:srgbClr val="003399"/>
                </a:solidFill>
                <a:latin typeface="Arial"/>
                <a:cs typeface="Arial"/>
              </a:rPr>
              <a:t>q</a:t>
            </a:r>
            <a:r>
              <a:rPr lang="en-US" altLang="en-US" sz="2800" b="1" u="sng" dirty="0" smtClean="0">
                <a:solidFill>
                  <a:srgbClr val="003399"/>
                </a:solidFill>
                <a:latin typeface="Arial"/>
                <a:cs typeface="Arial"/>
              </a:rPr>
              <a:t>uality</a:t>
            </a:r>
            <a:r>
              <a:rPr lang="en-US" altLang="en-US" sz="2800" b="1" dirty="0" smtClean="0">
                <a:latin typeface="Arial"/>
                <a:cs typeface="Arial"/>
              </a:rPr>
              <a:t> </a:t>
            </a:r>
            <a:r>
              <a:rPr lang="en-US" altLang="en-US" sz="2800" b="1" dirty="0">
                <a:latin typeface="Arial"/>
                <a:cs typeface="Arial"/>
              </a:rPr>
              <a:t>&amp; basic techniques for software </a:t>
            </a:r>
            <a:r>
              <a:rPr lang="en-US" altLang="en-US" sz="2800" b="1" u="sng" dirty="0">
                <a:latin typeface="Arial"/>
                <a:cs typeface="Arial"/>
              </a:rPr>
              <a:t>verification and </a:t>
            </a:r>
            <a:r>
              <a:rPr lang="en-US" altLang="en-US" sz="2800" b="1" u="sng" dirty="0" smtClean="0">
                <a:latin typeface="Arial"/>
                <a:cs typeface="Arial"/>
              </a:rPr>
              <a:t>validation</a:t>
            </a:r>
            <a:r>
              <a:rPr lang="en-US" altLang="en-US" sz="2800" b="1" dirty="0" smtClean="0">
                <a:latin typeface="Arial"/>
                <a:cs typeface="Arial"/>
              </a:rPr>
              <a:t>.</a:t>
            </a:r>
            <a:endParaRPr lang="en-US" altLang="en-US" sz="2800" b="1" dirty="0">
              <a:latin typeface="Arial"/>
              <a:cs typeface="Arial"/>
            </a:endParaRPr>
          </a:p>
          <a:p>
            <a:pPr marL="347663" indent="-347663">
              <a:buClrTx/>
              <a:buSzPct val="100000"/>
              <a:buFont typeface="Arial"/>
              <a:buChar char="•"/>
            </a:pPr>
            <a:endParaRPr lang="en-US" altLang="en-US" sz="2800" b="1" dirty="0">
              <a:latin typeface="Arial"/>
              <a:cs typeface="Arial"/>
            </a:endParaRPr>
          </a:p>
          <a:p>
            <a:pPr marL="347663" indent="-347663">
              <a:buClrTx/>
              <a:buSzPct val="100000"/>
              <a:buFont typeface="Arial"/>
              <a:buChar char="•"/>
            </a:pPr>
            <a:r>
              <a:rPr lang="en-US" altLang="en-US" sz="2800" b="1" dirty="0">
                <a:latin typeface="Arial"/>
                <a:cs typeface="Arial"/>
              </a:rPr>
              <a:t>Analyze basics of software testing and </a:t>
            </a:r>
            <a:r>
              <a:rPr lang="en-US" altLang="en-US" sz="2800" b="1" u="sng" dirty="0">
                <a:latin typeface="Arial"/>
                <a:cs typeface="Arial"/>
              </a:rPr>
              <a:t>testing </a:t>
            </a:r>
            <a:r>
              <a:rPr lang="en-US" altLang="en-US" sz="2800" b="1" u="sng" dirty="0" smtClean="0">
                <a:latin typeface="Arial"/>
                <a:cs typeface="Arial"/>
              </a:rPr>
              <a:t>techniques</a:t>
            </a:r>
            <a:r>
              <a:rPr lang="en-US" altLang="en-US" sz="2800" b="1" dirty="0">
                <a:latin typeface="Arial"/>
                <a:cs typeface="Arial"/>
              </a:rPr>
              <a:t>.</a:t>
            </a:r>
            <a:endParaRPr lang="en-US" altLang="en-US" sz="2800" b="1" u="sng" dirty="0">
              <a:latin typeface="Arial"/>
              <a:cs typeface="Arial"/>
            </a:endParaRPr>
          </a:p>
          <a:p>
            <a:pPr marL="347663" indent="-347663">
              <a:buClrTx/>
              <a:buSzPct val="100000"/>
              <a:buFont typeface="Arial"/>
              <a:buChar char="•"/>
            </a:pPr>
            <a:endParaRPr lang="en-US" altLang="en-US" sz="2800" b="1" dirty="0">
              <a:latin typeface="Arial"/>
              <a:cs typeface="Arial"/>
            </a:endParaRPr>
          </a:p>
          <a:p>
            <a:pPr marL="347663" indent="-347663">
              <a:buClrTx/>
              <a:buSzPct val="100000"/>
              <a:buFont typeface="Arial"/>
              <a:buChar char="•"/>
            </a:pPr>
            <a:r>
              <a:rPr lang="en-US" altLang="en-US" sz="2800" b="1" dirty="0">
                <a:latin typeface="Arial"/>
                <a:cs typeface="Arial"/>
              </a:rPr>
              <a:t>Discuss the concept of “</a:t>
            </a:r>
            <a:r>
              <a:rPr lang="en-US" altLang="en-US" sz="2800" b="1" u="sng" dirty="0">
                <a:latin typeface="Arial"/>
                <a:cs typeface="Arial"/>
              </a:rPr>
              <a:t>inspection</a:t>
            </a:r>
            <a:r>
              <a:rPr lang="en-US" altLang="en-US" sz="2800" b="1" dirty="0">
                <a:latin typeface="Arial"/>
                <a:cs typeface="Arial"/>
              </a:rPr>
              <a:t>”</a:t>
            </a:r>
            <a:r>
              <a:rPr lang="en-US" altLang="en-US" sz="2800" b="1" u="sng" dirty="0">
                <a:latin typeface="Arial"/>
                <a:cs typeface="Arial"/>
              </a:rPr>
              <a:t>  </a:t>
            </a:r>
            <a:r>
              <a:rPr lang="en-US" altLang="en-US" sz="2800" b="1" u="sng" dirty="0" smtClean="0">
                <a:latin typeface="Arial"/>
                <a:cs typeface="Arial"/>
              </a:rPr>
              <a:t>process</a:t>
            </a:r>
            <a:r>
              <a:rPr lang="en-US" altLang="en-US" sz="2800" b="1" dirty="0">
                <a:latin typeface="Arial"/>
                <a:cs typeface="Arial"/>
              </a:rPr>
              <a:t>.</a:t>
            </a:r>
            <a:endParaRPr lang="en-US" altLang="en-US" sz="2800" b="1" u="sng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Objectives</a:t>
            </a:r>
            <a:r>
              <a:rPr lang="en-US" altLang="en-US" sz="4000" dirty="0">
                <a:solidFill>
                  <a:srgbClr val="000000"/>
                </a:solidFill>
                <a:effectLst/>
                <a:latin typeface="Arial"/>
                <a:cs typeface="Arial"/>
              </a:rPr>
              <a:t/>
            </a:r>
            <a:br>
              <a:rPr lang="en-US" altLang="en-US" sz="4000" dirty="0">
                <a:solidFill>
                  <a:srgbClr val="000000"/>
                </a:solidFill>
                <a:effectLst/>
                <a:latin typeface="Arial"/>
                <a:cs typeface="Arial"/>
              </a:rPr>
            </a:br>
            <a:endParaRPr lang="en-US" sz="40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0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534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 (Body)"/>
                <a:cs typeface="Arial (Body)"/>
              </a:rPr>
              <a:t>Unit Testing</a:t>
            </a:r>
            <a:r>
              <a:rPr lang="en-US" altLang="en-US" sz="2800" dirty="0" smtClean="0">
                <a:latin typeface="Arial (Body)"/>
                <a:cs typeface="Arial (Body)"/>
              </a:rPr>
              <a:t>: Test each individual unit.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endParaRPr lang="en-US" altLang="en-US" sz="1400" dirty="0" smtClean="0">
              <a:latin typeface="Arial (Body)"/>
              <a:cs typeface="Arial (Body)"/>
            </a:endParaRP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 (Body)"/>
                <a:cs typeface="Arial (Body)"/>
              </a:rPr>
              <a:t>Usually done by the programmer.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endParaRPr lang="en-US" altLang="en-US" sz="1400" b="1" dirty="0" smtClean="0">
              <a:latin typeface="Arial (Body)"/>
              <a:cs typeface="Arial (Body)"/>
            </a:endParaRP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 (Body)"/>
                <a:cs typeface="Arial (Body)"/>
              </a:rPr>
              <a:t>Test each unit as it is developed</a:t>
            </a:r>
            <a:r>
              <a:rPr lang="en-US" altLang="en-US" sz="2800" dirty="0" smtClean="0">
                <a:latin typeface="Arial (Body)"/>
                <a:cs typeface="Arial (Body)"/>
              </a:rPr>
              <a:t> (small chunks).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endParaRPr lang="en-US" altLang="en-US" sz="1400" b="1" dirty="0" smtClean="0">
              <a:latin typeface="Arial (Body)"/>
              <a:cs typeface="Arial (Body)"/>
            </a:endParaRP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 (Body)"/>
                <a:cs typeface="Arial (Body)"/>
              </a:rPr>
              <a:t>Keep test cases/results around</a:t>
            </a:r>
            <a:r>
              <a:rPr lang="en-US" altLang="en-US" sz="2800" dirty="0" smtClean="0">
                <a:latin typeface="Arial (Body)"/>
                <a:cs typeface="Arial (Body)"/>
              </a:rPr>
              <a:t> </a:t>
            </a:r>
            <a:br>
              <a:rPr lang="en-US" altLang="en-US" sz="2800" dirty="0" smtClean="0">
                <a:latin typeface="Arial (Body)"/>
                <a:cs typeface="Arial (Body)"/>
              </a:rPr>
            </a:br>
            <a:r>
              <a:rPr lang="en-US" altLang="en-US" sz="2800" dirty="0" smtClean="0">
                <a:latin typeface="Arial (Body)"/>
                <a:cs typeface="Arial (Body)"/>
              </a:rPr>
              <a:t>(use </a:t>
            </a:r>
            <a:r>
              <a:rPr lang="en-US" altLang="en-US" sz="2800" dirty="0" err="1" smtClean="0">
                <a:latin typeface="Arial (Body)"/>
                <a:cs typeface="Arial (Body)"/>
              </a:rPr>
              <a:t>Junit</a:t>
            </a:r>
            <a:r>
              <a:rPr lang="en-US" altLang="en-US" sz="2800" dirty="0" smtClean="0">
                <a:latin typeface="Arial (Body)"/>
                <a:cs typeface="Arial (Body)"/>
              </a:rPr>
              <a:t> or </a:t>
            </a:r>
            <a:r>
              <a:rPr lang="en-US" altLang="en-US" sz="2800" dirty="0" err="1" smtClean="0">
                <a:latin typeface="Arial (Body)"/>
                <a:cs typeface="Arial (Body)"/>
              </a:rPr>
              <a:t>xxxUnit</a:t>
            </a:r>
            <a:r>
              <a:rPr lang="en-US" altLang="en-US" sz="2800" dirty="0" smtClean="0">
                <a:latin typeface="Arial (Body)"/>
                <a:cs typeface="Arial (Body)"/>
              </a:rPr>
              <a:t>).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endParaRPr lang="en-US" altLang="en-US" sz="800" dirty="0" smtClean="0">
              <a:latin typeface="Arial (Body)"/>
              <a:cs typeface="Arial (Body)"/>
            </a:endParaRPr>
          </a:p>
          <a:p>
            <a:pPr marL="742950" lvl="1" indent="-350838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sz="2400" b="1" dirty="0" smtClean="0">
                <a:latin typeface="Arial (Body)"/>
                <a:cs typeface="Arial (Body)"/>
              </a:rPr>
              <a:t>Allows for regression testing.</a:t>
            </a:r>
          </a:p>
          <a:p>
            <a:pPr marL="742950" lvl="1" indent="-350838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sz="2400" b="1" dirty="0" smtClean="0">
                <a:latin typeface="Arial (Body)"/>
                <a:cs typeface="Arial (Body)"/>
              </a:rPr>
              <a:t>Facilitates refactoring.</a:t>
            </a:r>
          </a:p>
          <a:p>
            <a:pPr marL="742950" lvl="1" indent="-350838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sz="2400" b="1" dirty="0" smtClean="0">
                <a:latin typeface="Arial (Body)"/>
                <a:cs typeface="Arial (Body)"/>
              </a:rPr>
              <a:t>Tests become documentation !!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latin typeface="Arial (Body)"/>
              <a:cs typeface="Arial (Body)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Arial (Body)"/>
              <a:cs typeface="Arial (Body)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Unit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763000" cy="4602163"/>
          </a:xfrm>
        </p:spPr>
        <p:txBody>
          <a:bodyPr/>
          <a:lstStyle/>
          <a:p>
            <a:pPr marL="609600" indent="-385763"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dirty="0" smtClean="0">
                <a:solidFill>
                  <a:srgbClr val="0000CC"/>
                </a:solidFill>
                <a:latin typeface="Arial (Body)"/>
                <a:cs typeface="Arial (Body)"/>
              </a:rPr>
              <a:t>Write unit test cases </a:t>
            </a:r>
            <a:r>
              <a:rPr lang="en-US" altLang="en-US" sz="2800" b="1" dirty="0" smtClean="0">
                <a:solidFill>
                  <a:srgbClr val="0000CC"/>
                </a:solidFill>
                <a:latin typeface="Arial (Body)"/>
                <a:cs typeface="Arial (Body)"/>
              </a:rPr>
              <a:t>BEFORE</a:t>
            </a:r>
            <a:r>
              <a:rPr lang="en-US" altLang="en-US" sz="2800" dirty="0" smtClean="0">
                <a:solidFill>
                  <a:srgbClr val="0000CC"/>
                </a:solidFill>
                <a:latin typeface="Arial (Body)"/>
                <a:cs typeface="Arial (Body)"/>
              </a:rPr>
              <a:t> the code!</a:t>
            </a:r>
          </a:p>
          <a:p>
            <a:pPr marL="609600" indent="-385763"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dirty="0" smtClean="0">
                <a:solidFill>
                  <a:srgbClr val="0000CC"/>
                </a:solidFill>
                <a:latin typeface="Arial (Body)"/>
                <a:cs typeface="Arial (Body)"/>
              </a:rPr>
              <a:t>Test cases “are”/“become” requirements.</a:t>
            </a:r>
          </a:p>
          <a:p>
            <a:pPr marL="609600" indent="-385763"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dirty="0" smtClean="0">
                <a:latin typeface="Arial (Body)"/>
                <a:cs typeface="Arial (Body)"/>
              </a:rPr>
              <a:t>Forces development in small steps.</a:t>
            </a:r>
          </a:p>
          <a:p>
            <a:pPr marL="609600" indent="-385763"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u="sng" dirty="0" smtClean="0">
                <a:latin typeface="Arial (Body)"/>
                <a:cs typeface="Arial (Body)"/>
              </a:rPr>
              <a:t>Steps</a:t>
            </a:r>
            <a:r>
              <a:rPr lang="en-US" altLang="en-US" sz="2800" dirty="0" smtClean="0">
                <a:latin typeface="Arial (Body)"/>
                <a:cs typeface="Arial (Body)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endParaRPr lang="en-US" altLang="en-US" sz="1200" u="sng" dirty="0" smtClean="0">
              <a:latin typeface="Arial (Body)"/>
              <a:cs typeface="Arial (Body)"/>
            </a:endParaRPr>
          </a:p>
          <a:p>
            <a:pPr marL="990600" lvl="1" indent="-415925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altLang="en-US" b="1" dirty="0" smtClean="0">
                <a:latin typeface="Arial (Body)"/>
                <a:cs typeface="Arial (Body)"/>
              </a:rPr>
              <a:t>Write test case and code.</a:t>
            </a:r>
          </a:p>
          <a:p>
            <a:pPr marL="990600" lvl="1" indent="-415925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altLang="en-US" b="1" dirty="0" smtClean="0">
                <a:latin typeface="Arial (Body)"/>
                <a:cs typeface="Arial (Body)"/>
              </a:rPr>
              <a:t>Verify (it fails or runs).</a:t>
            </a:r>
          </a:p>
          <a:p>
            <a:pPr marL="990600" lvl="1" indent="-415925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altLang="en-US" b="1" dirty="0" smtClean="0">
                <a:latin typeface="Arial (Body)"/>
                <a:cs typeface="Arial (Body)"/>
              </a:rPr>
              <a:t>Modify code so it succeeds.</a:t>
            </a:r>
          </a:p>
          <a:p>
            <a:pPr marL="990600" lvl="1" indent="-415925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altLang="en-US" b="1" dirty="0" smtClean="0">
                <a:latin typeface="Arial (Body)"/>
                <a:cs typeface="Arial (Body)"/>
              </a:rPr>
              <a:t>Rerun test case, previous tests.</a:t>
            </a:r>
          </a:p>
          <a:p>
            <a:pPr marL="990600" lvl="1" indent="-415925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altLang="en-US" b="1" dirty="0" smtClean="0">
                <a:latin typeface="Arial (Body)"/>
                <a:cs typeface="Arial (Body)"/>
              </a:rPr>
              <a:t>Refactor until (success and satisfaction).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Test-Driven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610600" cy="5638800"/>
          </a:xfrm>
        </p:spPr>
        <p:txBody>
          <a:bodyPr/>
          <a:lstStyle/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b="1" u="sng" dirty="0" smtClean="0">
                <a:latin typeface="Arial (Body)"/>
                <a:cs typeface="Arial (Body)"/>
              </a:rPr>
              <a:t>Simple answer</a:t>
            </a:r>
            <a:r>
              <a:rPr lang="en-US" altLang="en-US" dirty="0"/>
              <a:t>:</a:t>
            </a:r>
            <a:r>
              <a:rPr lang="en-US" altLang="en-US" dirty="0" smtClean="0">
                <a:latin typeface="Arial (Body)"/>
                <a:cs typeface="Arial (Body)"/>
              </a:rPr>
              <a:t> stop when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b="1" dirty="0" smtClean="0">
                <a:solidFill>
                  <a:srgbClr val="0000CC"/>
                </a:solidFill>
                <a:latin typeface="Arial (Body)"/>
                <a:cs typeface="Arial (Body)"/>
              </a:rPr>
              <a:t>All planned </a:t>
            </a:r>
            <a:r>
              <a:rPr lang="en-US" altLang="en-US" b="1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test cases are executed</a:t>
            </a:r>
            <a:r>
              <a:rPr lang="en-US" altLang="en-US" b="1" dirty="0" smtClean="0">
                <a:solidFill>
                  <a:srgbClr val="0000CC"/>
                </a:solidFill>
                <a:latin typeface="Arial (Body)"/>
                <a:cs typeface="Arial (Body)"/>
              </a:rPr>
              <a:t>.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b="1" dirty="0" smtClean="0">
                <a:solidFill>
                  <a:srgbClr val="0000CC"/>
                </a:solidFill>
                <a:latin typeface="Arial (Body)"/>
                <a:cs typeface="Arial (Body)"/>
              </a:rPr>
              <a:t>All problems that are found </a:t>
            </a:r>
            <a:r>
              <a:rPr lang="en-US" altLang="en-US" b="1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are fixed</a:t>
            </a:r>
            <a:r>
              <a:rPr lang="en-US" altLang="en-US" b="1" dirty="0" smtClean="0">
                <a:solidFill>
                  <a:srgbClr val="0000CC"/>
                </a:solidFill>
                <a:latin typeface="Arial (Body)"/>
                <a:cs typeface="Arial (Body)"/>
              </a:rPr>
              <a:t>.</a:t>
            </a:r>
          </a:p>
          <a:p>
            <a:pPr lvl="1" eaLnBrk="1" hangingPunct="1">
              <a:buFontTx/>
              <a:buNone/>
            </a:pPr>
            <a:endParaRPr lang="en-US" altLang="en-US" sz="1200" dirty="0" smtClean="0">
              <a:latin typeface="Arial (Body)"/>
              <a:cs typeface="Arial (Body)"/>
            </a:endParaRP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b="1" dirty="0" smtClean="0">
                <a:latin typeface="Arial (Body)"/>
                <a:cs typeface="Arial (Body)"/>
              </a:rPr>
              <a:t>Other techniques: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i="1" dirty="0" smtClean="0">
                <a:solidFill>
                  <a:srgbClr val="0000CC"/>
                </a:solidFill>
                <a:latin typeface="Arial (Body)"/>
                <a:cs typeface="Arial (Body)"/>
              </a:rPr>
              <a:t>Stop when you are not finding any more errors.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b="1" i="1" dirty="0" smtClean="0">
                <a:solidFill>
                  <a:srgbClr val="800000"/>
                </a:solidFill>
                <a:latin typeface="Arial (Body)"/>
                <a:cs typeface="Arial (Body)"/>
              </a:rPr>
              <a:t>Defect seeding </a:t>
            </a:r>
            <a:r>
              <a:rPr lang="en-US" altLang="en-US" b="1" i="1" dirty="0" smtClean="0">
                <a:latin typeface="Arial (Body)"/>
                <a:cs typeface="Arial (Body)"/>
              </a:rPr>
              <a:t>— test until all (or % of ) the seeded bugs are found.</a:t>
            </a:r>
          </a:p>
          <a:p>
            <a:pPr lvl="1" eaLnBrk="1" hangingPunct="1"/>
            <a:endParaRPr lang="en-US" altLang="en-US" sz="1200" b="1" i="1" dirty="0" smtClean="0">
              <a:latin typeface="Arial (Body)"/>
              <a:cs typeface="Arial (Body)"/>
            </a:endParaRPr>
          </a:p>
          <a:p>
            <a:pPr eaLnBrk="1" hangingPunct="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en-US" b="1" u="sng" dirty="0" smtClean="0">
                <a:solidFill>
                  <a:srgbClr val="C00000"/>
                </a:solidFill>
                <a:latin typeface="Arial (Body)"/>
                <a:cs typeface="Arial (Body)"/>
              </a:rPr>
              <a:t>NOT</a:t>
            </a:r>
            <a:r>
              <a:rPr lang="en-US" altLang="en-US" b="1" dirty="0" smtClean="0">
                <a:latin typeface="Arial (Body)"/>
                <a:cs typeface="Arial (Body)"/>
              </a:rPr>
              <a:t> when you ran out of time — poor planning!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When to Stop Testing?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943600"/>
          </a:xfrm>
        </p:spPr>
        <p:txBody>
          <a:bodyPr/>
          <a:lstStyle/>
          <a:p>
            <a:pPr>
              <a:buClrTx/>
              <a:buSzPct val="100000"/>
              <a:buFont typeface="Arial"/>
              <a:buChar char="•"/>
            </a:pPr>
            <a:r>
              <a:rPr lang="en-US" altLang="en-US" b="1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Seed</a:t>
            </a:r>
            <a:r>
              <a:rPr lang="en-US" altLang="en-US" b="1" dirty="0" smtClean="0">
                <a:latin typeface="Arial (Body)"/>
                <a:cs typeface="Arial (Body)"/>
              </a:rPr>
              <a:t> the program (component): </a:t>
            </a:r>
          </a:p>
          <a:p>
            <a:pPr marL="742950" lvl="1" indent="-350838">
              <a:buClrTx/>
              <a:buFont typeface="Lucida Grande"/>
              <a:buChar char="−"/>
            </a:pPr>
            <a:r>
              <a:rPr lang="en-US" altLang="en-US" sz="2200" b="1" dirty="0" smtClean="0">
                <a:solidFill>
                  <a:srgbClr val="0000CC"/>
                </a:solidFill>
                <a:latin typeface="Arial (Body)"/>
                <a:cs typeface="Arial (Body)"/>
              </a:rPr>
              <a:t>Generate and scatter with “x” number of bugs.</a:t>
            </a:r>
            <a:r>
              <a:rPr lang="en-US" altLang="en-US" sz="2200" b="1" dirty="0" smtClean="0">
                <a:latin typeface="Arial (Body)"/>
                <a:cs typeface="Arial (Body)"/>
              </a:rPr>
              <a:t> </a:t>
            </a:r>
          </a:p>
          <a:p>
            <a:pPr marL="742950" lvl="1" indent="-350838">
              <a:buClrTx/>
              <a:buFont typeface="Lucida Grande"/>
              <a:buChar char="−"/>
            </a:pPr>
            <a:r>
              <a:rPr lang="en-US" altLang="en-US" sz="2200" b="1" i="1" dirty="0">
                <a:solidFill>
                  <a:srgbClr val="0000CC"/>
                </a:solidFill>
                <a:latin typeface="Arial (Body)"/>
                <a:cs typeface="Arial (Body)"/>
              </a:rPr>
              <a:t>D</a:t>
            </a:r>
            <a:r>
              <a:rPr lang="en-US" altLang="en-US" sz="2200" b="1" i="1" dirty="0" smtClean="0">
                <a:solidFill>
                  <a:srgbClr val="0000CC"/>
                </a:solidFill>
                <a:latin typeface="Arial (Body)"/>
                <a:cs typeface="Arial (Body)"/>
              </a:rPr>
              <a:t>o not tell the testers</a:t>
            </a:r>
            <a:r>
              <a:rPr lang="en-US" altLang="en-US" sz="2200" b="1" dirty="0" smtClean="0">
                <a:solidFill>
                  <a:srgbClr val="0000CC"/>
                </a:solidFill>
                <a:latin typeface="Arial (Body)"/>
                <a:cs typeface="Arial (Body)"/>
              </a:rPr>
              <a:t>.</a:t>
            </a:r>
          </a:p>
          <a:p>
            <a:pPr marL="742950" lvl="1" indent="-350838">
              <a:buClrTx/>
              <a:buFont typeface="Lucida Grande"/>
              <a:buChar char="−"/>
            </a:pPr>
            <a:r>
              <a:rPr lang="en-US" altLang="en-US" sz="2200" b="1" dirty="0">
                <a:latin typeface="Arial (Body)"/>
                <a:cs typeface="Arial (Body)"/>
              </a:rPr>
              <a:t>S</a:t>
            </a:r>
            <a:r>
              <a:rPr lang="en-US" altLang="en-US" sz="2200" b="1" dirty="0" smtClean="0">
                <a:latin typeface="Arial (Body)"/>
                <a:cs typeface="Arial (Body)"/>
              </a:rPr>
              <a:t>et a </a:t>
            </a:r>
            <a:r>
              <a:rPr lang="en-US" altLang="en-US" sz="2200" b="1" u="sng" dirty="0" smtClean="0">
                <a:latin typeface="Arial (Body)"/>
                <a:cs typeface="Arial (Body)"/>
              </a:rPr>
              <a:t>% (e.g.,  95%) of seed bugs found</a:t>
            </a:r>
            <a:r>
              <a:rPr lang="en-US" altLang="en-US" sz="2200" b="1" dirty="0" smtClean="0">
                <a:latin typeface="Arial (Body)"/>
                <a:cs typeface="Arial (Body)"/>
              </a:rPr>
              <a:t> as </a:t>
            </a:r>
            <a:r>
              <a:rPr lang="en-US" altLang="en-US" sz="2200" b="1" u="sng" dirty="0" smtClean="0">
                <a:solidFill>
                  <a:srgbClr val="800000"/>
                </a:solidFill>
                <a:latin typeface="Arial (Body)"/>
                <a:cs typeface="Arial (Body)"/>
              </a:rPr>
              <a:t>stopping criteria</a:t>
            </a:r>
            <a:r>
              <a:rPr lang="en-US" altLang="en-US" sz="2200" b="1" dirty="0" smtClean="0">
                <a:solidFill>
                  <a:srgbClr val="800000"/>
                </a:solidFill>
                <a:latin typeface="Arial (Body)"/>
                <a:cs typeface="Arial (Body)"/>
              </a:rPr>
              <a:t>.</a:t>
            </a:r>
          </a:p>
          <a:p>
            <a:pPr>
              <a:buClrTx/>
              <a:buSzPct val="100000"/>
              <a:buFont typeface="Arial"/>
              <a:buChar char="•"/>
            </a:pPr>
            <a:r>
              <a:rPr lang="en-US" altLang="en-US" b="1" dirty="0" smtClean="0">
                <a:latin typeface="Arial (Body)"/>
                <a:cs typeface="Arial (Body)"/>
              </a:rPr>
              <a:t>Suppose “y” number of the “x” seed bugs are found:</a:t>
            </a:r>
          </a:p>
          <a:p>
            <a:pPr marL="742950" lvl="1" indent="-350838">
              <a:buClrTx/>
              <a:buFont typeface="Lucida Grande"/>
              <a:buChar char="−"/>
            </a:pPr>
            <a:r>
              <a:rPr lang="en-US" altLang="en-US" sz="2200" b="1" dirty="0" smtClean="0">
                <a:latin typeface="Arial (Body)"/>
                <a:cs typeface="Arial (Body)"/>
              </a:rPr>
              <a:t>If (y/x) &gt; (stopping percentage), stop testing.</a:t>
            </a:r>
          </a:p>
          <a:p>
            <a:pPr marL="742950" lvl="1" indent="-350838">
              <a:buClrTx/>
              <a:buFont typeface="Lucida Grande"/>
              <a:buChar char="−"/>
            </a:pPr>
            <a:r>
              <a:rPr lang="en-US" altLang="en-US" sz="2200" b="1" dirty="0" smtClean="0">
                <a:latin typeface="Arial (Body)"/>
                <a:cs typeface="Arial (Body)"/>
              </a:rPr>
              <a:t>If (y/x) ≤ (stopping percentage), keep on testing.</a:t>
            </a:r>
          </a:p>
          <a:p>
            <a:pPr>
              <a:buClrTx/>
              <a:buSzPct val="100000"/>
              <a:buFont typeface="Arial"/>
              <a:buChar char="•"/>
            </a:pPr>
            <a:r>
              <a:rPr lang="en-US" altLang="en-US" b="1" dirty="0" smtClean="0">
                <a:latin typeface="Arial (Body)"/>
                <a:cs typeface="Arial (Body)"/>
              </a:rPr>
              <a:t>Get a feel of how many bugs may still remain: </a:t>
            </a:r>
          </a:p>
          <a:p>
            <a:pPr marL="742950" lvl="2" indent="-347663">
              <a:buClrTx/>
              <a:buFont typeface="Lucida Grande"/>
              <a:buChar char="−"/>
            </a:pPr>
            <a:r>
              <a:rPr lang="en-US" altLang="en-US" sz="2000" b="1" dirty="0" smtClean="0">
                <a:latin typeface="Arial (Body)"/>
                <a:cs typeface="Arial (Body)"/>
              </a:rPr>
              <a:t>Suppose you discovered “u” non-seeded bugs through testing.</a:t>
            </a:r>
          </a:p>
          <a:p>
            <a:pPr marL="742950" lvl="2" indent="-347663">
              <a:buClrTx/>
              <a:buFont typeface="Lucida Grande"/>
              <a:buChar char="−"/>
            </a:pPr>
            <a:r>
              <a:rPr lang="en-US" altLang="en-US" sz="2000" b="1" dirty="0" smtClean="0">
                <a:latin typeface="Arial (Body)"/>
                <a:cs typeface="Arial (Body)"/>
              </a:rPr>
              <a:t>Set y/x = u/v; v = (u * x)/y.</a:t>
            </a:r>
          </a:p>
          <a:p>
            <a:pPr marL="742950" lvl="2" indent="-347663">
              <a:buClrTx/>
              <a:buFont typeface="Lucida Grande"/>
              <a:buChar char="−"/>
            </a:pPr>
            <a:r>
              <a:rPr lang="en-US" altLang="en-US" sz="2000" b="1" dirty="0" smtClean="0">
                <a:latin typeface="Arial (Body)"/>
                <a:cs typeface="Arial (Body)"/>
              </a:rPr>
              <a:t>Then there is most likely </a:t>
            </a:r>
            <a:r>
              <a:rPr lang="en-US" altLang="en-US" sz="2000" b="1" dirty="0" smtClean="0">
                <a:solidFill>
                  <a:srgbClr val="800000"/>
                </a:solidFill>
                <a:latin typeface="Arial (Body)"/>
                <a:cs typeface="Arial (Body)"/>
              </a:rPr>
              <a:t>(v − u) bugs </a:t>
            </a:r>
            <a:r>
              <a:rPr lang="en-US" altLang="en-US" sz="2000" b="1" dirty="0" smtClean="0">
                <a:latin typeface="Arial (Body)"/>
                <a:cs typeface="Arial (Body)"/>
              </a:rPr>
              <a:t>still left in the software.          </a:t>
            </a:r>
          </a:p>
          <a:p>
            <a:endParaRPr lang="en-US" altLang="en-US" sz="2800" b="1" dirty="0" smtClean="0">
              <a:latin typeface="Arial (Body)"/>
              <a:cs typeface="Arial (Body)"/>
            </a:endParaRP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Defect Seeding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921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b="1" dirty="0" smtClean="0">
                <a:solidFill>
                  <a:srgbClr val="000000"/>
                </a:solidFill>
                <a:effectLst/>
                <a:latin typeface="Arial (Headings)"/>
                <a:cs typeface="Arial (Headings)"/>
              </a:rPr>
              <a:t>Problem Find </a:t>
            </a:r>
            <a:r>
              <a:rPr lang="en-US" altLang="en-US" sz="4000" b="1" u="sng" dirty="0" smtClean="0">
                <a:solidFill>
                  <a:srgbClr val="000000"/>
                </a:solidFill>
                <a:effectLst/>
                <a:latin typeface="Arial (Headings)"/>
                <a:cs typeface="Arial (Headings)"/>
              </a:rPr>
              <a:t>Rate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1752600" y="6248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371600" y="5715000"/>
            <a:ext cx="65038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</a:rPr>
              <a:t>Decreasing Problem Find Rate</a:t>
            </a:r>
          </a:p>
        </p:txBody>
      </p:sp>
      <p:pic>
        <p:nvPicPr>
          <p:cNvPr id="7170" name="Picture 2" descr="\\10.1.1.17\productions\ART\ART PROCESS\PPT Projects\Tsui_PPT_163567\JPEG and EPS\Chapter 10\9781284132786_CH10_FIGF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1926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Review</a:t>
            </a:r>
            <a:r>
              <a:rPr lang="en-US" altLang="en-US" sz="2800" b="1" dirty="0" smtClean="0">
                <a:latin typeface="Arial (Body)"/>
                <a:cs typeface="Arial (Body)"/>
              </a:rPr>
              <a:t>:</a:t>
            </a:r>
            <a:r>
              <a:rPr lang="en-US" altLang="en-US" sz="2800" dirty="0" smtClean="0">
                <a:latin typeface="Arial (Body)"/>
                <a:cs typeface="Arial (Body)"/>
              </a:rPr>
              <a:t> any process involving human testers </a:t>
            </a:r>
            <a:r>
              <a:rPr lang="en-US" altLang="en-US" sz="2800" u="sng" dirty="0" smtClean="0">
                <a:solidFill>
                  <a:srgbClr val="800000"/>
                </a:solidFill>
                <a:latin typeface="Arial (Body)"/>
                <a:cs typeface="Arial (Body)"/>
              </a:rPr>
              <a:t>reading</a:t>
            </a:r>
            <a:r>
              <a:rPr lang="en-US" altLang="en-US" sz="2800" dirty="0" smtClean="0">
                <a:latin typeface="Arial (Body)"/>
                <a:cs typeface="Arial (Body)"/>
              </a:rPr>
              <a:t> and </a:t>
            </a:r>
            <a:r>
              <a:rPr lang="en-US" altLang="en-US" sz="2800" u="sng" dirty="0" smtClean="0">
                <a:solidFill>
                  <a:srgbClr val="800000"/>
                </a:solidFill>
                <a:latin typeface="Arial (Body)"/>
                <a:cs typeface="Arial (Body)"/>
              </a:rPr>
              <a:t>understanding</a:t>
            </a:r>
            <a:r>
              <a:rPr lang="en-US" altLang="en-US" sz="2800" dirty="0" smtClean="0">
                <a:latin typeface="Arial (Body)"/>
                <a:cs typeface="Arial (Body)"/>
              </a:rPr>
              <a:t> a document and then </a:t>
            </a:r>
            <a:r>
              <a:rPr lang="en-US" altLang="en-US" sz="2800" u="sng" dirty="0" smtClean="0">
                <a:solidFill>
                  <a:srgbClr val="800000"/>
                </a:solidFill>
                <a:latin typeface="Arial (Body)"/>
                <a:cs typeface="Arial (Body)"/>
              </a:rPr>
              <a:t>analyzing</a:t>
            </a:r>
            <a:r>
              <a:rPr lang="en-US" altLang="en-US" sz="2800" dirty="0" smtClean="0">
                <a:latin typeface="Arial (Body)"/>
                <a:cs typeface="Arial (Body)"/>
              </a:rPr>
              <a:t> it with the </a:t>
            </a:r>
            <a:r>
              <a:rPr lang="en-US" altLang="en-US" sz="2800" u="sng" dirty="0" smtClean="0">
                <a:solidFill>
                  <a:srgbClr val="800000"/>
                </a:solidFill>
                <a:latin typeface="Arial (Body)"/>
                <a:cs typeface="Arial (Body)"/>
              </a:rPr>
              <a:t>purpose of detecting errors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endParaRPr lang="en-US" altLang="en-US" sz="1200" u="sng" dirty="0" smtClean="0">
              <a:solidFill>
                <a:srgbClr val="800000"/>
              </a:solidFill>
              <a:latin typeface="Arial (Body)"/>
              <a:cs typeface="Arial (Body)"/>
            </a:endParaRP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Walkthrough</a:t>
            </a:r>
            <a:r>
              <a:rPr lang="en-US" altLang="en-US" sz="2800" b="1" dirty="0" smtClean="0">
                <a:solidFill>
                  <a:srgbClr val="0000CC"/>
                </a:solidFill>
                <a:latin typeface="Arial (Body)"/>
                <a:cs typeface="Arial (Body)"/>
              </a:rPr>
              <a:t>:</a:t>
            </a:r>
            <a:r>
              <a:rPr lang="en-US" altLang="en-US" sz="2800" dirty="0" smtClean="0">
                <a:latin typeface="Arial (Body)"/>
                <a:cs typeface="Arial (Body)"/>
              </a:rPr>
              <a:t> author explaining document to team of people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endParaRPr lang="en-US" altLang="en-US" sz="1200" dirty="0" smtClean="0">
              <a:latin typeface="Arial (Body)"/>
              <a:cs typeface="Arial (Body)"/>
            </a:endParaRP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Software inspection</a:t>
            </a:r>
            <a:r>
              <a:rPr lang="en-US" altLang="en-US" sz="2800" dirty="0" smtClean="0">
                <a:solidFill>
                  <a:srgbClr val="0000CC"/>
                </a:solidFill>
                <a:latin typeface="Arial (Body)"/>
                <a:cs typeface="Arial (Body)"/>
              </a:rPr>
              <a:t>:</a:t>
            </a:r>
            <a:r>
              <a:rPr lang="en-US" altLang="en-US" sz="2800" dirty="0" smtClean="0">
                <a:latin typeface="Arial (Body)"/>
                <a:cs typeface="Arial (Body)"/>
              </a:rPr>
              <a:t> detailed reviews of work in progress, following Fagan’s method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b="1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Inspections</a:t>
            </a:r>
            <a:r>
              <a:rPr lang="en-US" altLang="en-US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 and </a:t>
            </a:r>
            <a:r>
              <a:rPr lang="en-US" altLang="en-US" b="1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Reviews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828800"/>
            <a:ext cx="4267200" cy="4525963"/>
          </a:xfrm>
        </p:spPr>
        <p:txBody>
          <a:bodyPr>
            <a:normAutofit/>
          </a:bodyPr>
          <a:lstStyle/>
          <a:p>
            <a:pPr marL="347663" indent="-347663" eaLnBrk="1" hangingPunct="1">
              <a:buClrTx/>
              <a:buSzPct val="100000"/>
              <a:buFont typeface="Arial"/>
              <a:buChar char="•"/>
            </a:pPr>
            <a:r>
              <a:rPr lang="en-US" altLang="en-US" b="1" i="1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Steps</a:t>
            </a:r>
            <a:r>
              <a:rPr lang="en-US" altLang="en-US" b="1" dirty="0" smtClean="0">
                <a:solidFill>
                  <a:srgbClr val="0000CC"/>
                </a:solidFill>
                <a:latin typeface="Arial (Body)"/>
                <a:cs typeface="Arial (Body)"/>
              </a:rPr>
              <a:t>:</a:t>
            </a:r>
          </a:p>
          <a:p>
            <a:pPr marL="609600" indent="-609600" eaLnBrk="1" hangingPunct="1">
              <a:buFontTx/>
              <a:buNone/>
            </a:pPr>
            <a:endParaRPr lang="en-US" altLang="en-US" sz="1200" b="1" i="1" u="sng" dirty="0" smtClean="0">
              <a:solidFill>
                <a:srgbClr val="0000CC"/>
              </a:solidFill>
              <a:latin typeface="Arial (Body)"/>
              <a:cs typeface="Arial (Body)"/>
            </a:endParaRPr>
          </a:p>
          <a:p>
            <a:pPr marL="742950" lvl="1" indent="-395288" eaLnBrk="1" hangingPunct="1">
              <a:buClrTx/>
              <a:buFontTx/>
              <a:buAutoNum type="arabicPeriod"/>
            </a:pPr>
            <a:r>
              <a:rPr lang="en-US" altLang="en-US" b="1" dirty="0" smtClean="0">
                <a:solidFill>
                  <a:srgbClr val="0000CC"/>
                </a:solidFill>
                <a:latin typeface="Arial (Body)"/>
                <a:cs typeface="Arial (Body)"/>
              </a:rPr>
              <a:t>Planning</a:t>
            </a:r>
          </a:p>
          <a:p>
            <a:pPr marL="742950" lvl="1" indent="-395288" eaLnBrk="1" hangingPunct="1">
              <a:buClrTx/>
              <a:buFontTx/>
              <a:buAutoNum type="arabicPeriod"/>
            </a:pPr>
            <a:r>
              <a:rPr lang="en-US" altLang="en-US" b="1" dirty="0" smtClean="0">
                <a:solidFill>
                  <a:srgbClr val="0000CC"/>
                </a:solidFill>
                <a:latin typeface="Arial (Body)"/>
                <a:cs typeface="Arial (Body)"/>
              </a:rPr>
              <a:t>Overview</a:t>
            </a:r>
          </a:p>
          <a:p>
            <a:pPr marL="742950" lvl="1" indent="-395288" eaLnBrk="1" hangingPunct="1">
              <a:buClrTx/>
              <a:buFontTx/>
              <a:buAutoNum type="arabicPeriod"/>
            </a:pPr>
            <a:r>
              <a:rPr lang="en-US" altLang="en-US" b="1" dirty="0" smtClean="0">
                <a:solidFill>
                  <a:srgbClr val="0000CC"/>
                </a:solidFill>
                <a:latin typeface="Arial (Body)"/>
                <a:cs typeface="Arial (Body)"/>
              </a:rPr>
              <a:t>Preparation</a:t>
            </a:r>
          </a:p>
          <a:p>
            <a:pPr marL="742950" lvl="1" indent="-395288" eaLnBrk="1" hangingPunct="1">
              <a:buClrTx/>
              <a:buFontTx/>
              <a:buAutoNum type="arabicPeriod"/>
            </a:pPr>
            <a:r>
              <a:rPr lang="en-US" altLang="en-US" b="1" dirty="0" smtClean="0">
                <a:solidFill>
                  <a:srgbClr val="0000CC"/>
                </a:solidFill>
                <a:latin typeface="Arial (Body)"/>
                <a:cs typeface="Arial (Body)"/>
              </a:rPr>
              <a:t>Inspection</a:t>
            </a:r>
          </a:p>
          <a:p>
            <a:pPr marL="742950" lvl="1" indent="-395288" eaLnBrk="1" hangingPunct="1">
              <a:buClrTx/>
              <a:buFontTx/>
              <a:buAutoNum type="arabicPeriod"/>
            </a:pPr>
            <a:r>
              <a:rPr lang="en-US" altLang="en-US" b="1" dirty="0" smtClean="0">
                <a:solidFill>
                  <a:srgbClr val="0000CC"/>
                </a:solidFill>
                <a:latin typeface="Arial (Body)"/>
                <a:cs typeface="Arial (Body)"/>
              </a:rPr>
              <a:t>Rework</a:t>
            </a:r>
          </a:p>
          <a:p>
            <a:pPr marL="742950" lvl="1" indent="-395288" eaLnBrk="1" hangingPunct="1">
              <a:buClrTx/>
              <a:buFontTx/>
              <a:buAutoNum type="arabicPeriod"/>
            </a:pPr>
            <a:r>
              <a:rPr lang="en-US" altLang="en-US" b="1" dirty="0" smtClean="0">
                <a:solidFill>
                  <a:srgbClr val="0000CC"/>
                </a:solidFill>
                <a:latin typeface="Arial (Body)"/>
                <a:cs typeface="Arial (Body)"/>
              </a:rPr>
              <a:t>Follow-up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676400"/>
            <a:ext cx="4038600" cy="4525963"/>
          </a:xfrm>
        </p:spPr>
        <p:txBody>
          <a:bodyPr>
            <a:normAutofit/>
          </a:bodyPr>
          <a:lstStyle/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b="1" dirty="0" smtClean="0">
                <a:solidFill>
                  <a:srgbClr val="800000"/>
                </a:solidFill>
                <a:latin typeface="Arial (Body)"/>
                <a:cs typeface="Arial (Body)"/>
              </a:rPr>
              <a:t>Focused</a:t>
            </a:r>
            <a:r>
              <a:rPr lang="en-US" altLang="en-US" b="1" dirty="0" smtClean="0">
                <a:latin typeface="Arial (Body)"/>
                <a:cs typeface="Arial (Body)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(Body)"/>
                <a:cs typeface="Arial (Body)"/>
              </a:rPr>
              <a:t>on finding defects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b="1" dirty="0" smtClean="0">
                <a:solidFill>
                  <a:srgbClr val="800000"/>
                </a:solidFill>
                <a:latin typeface="Arial (Body)"/>
                <a:cs typeface="Arial (Body)"/>
              </a:rPr>
              <a:t>Output</a:t>
            </a:r>
            <a:r>
              <a:rPr lang="en-US" altLang="en-US" dirty="0" smtClean="0">
                <a:solidFill>
                  <a:srgbClr val="800000"/>
                </a:solidFill>
                <a:latin typeface="Arial (Body)"/>
                <a:cs typeface="Arial (Body)"/>
              </a:rPr>
              <a:t>:</a:t>
            </a:r>
            <a:r>
              <a:rPr lang="en-US" altLang="en-US" dirty="0" smtClean="0">
                <a:latin typeface="Arial (Body)"/>
                <a:cs typeface="Arial (Body)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(Body)"/>
                <a:cs typeface="Arial (Body)"/>
              </a:rPr>
              <a:t>list of defects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b="1" dirty="0" smtClean="0">
                <a:solidFill>
                  <a:srgbClr val="800000"/>
                </a:solidFill>
                <a:latin typeface="Arial (Body)"/>
                <a:cs typeface="Arial (Body)"/>
              </a:rPr>
              <a:t>Team of</a:t>
            </a:r>
            <a:r>
              <a:rPr lang="en-US" altLang="en-US" dirty="0" smtClean="0">
                <a:solidFill>
                  <a:srgbClr val="800000"/>
                </a:solidFill>
                <a:latin typeface="Arial (Body)"/>
                <a:cs typeface="Arial (Body)"/>
              </a:rPr>
              <a:t>: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dirty="0" smtClean="0">
                <a:solidFill>
                  <a:srgbClr val="000000"/>
                </a:solidFill>
                <a:latin typeface="Arial (Body)"/>
                <a:cs typeface="Arial (Body)"/>
              </a:rPr>
              <a:t>3−6 people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dirty="0" smtClean="0">
                <a:solidFill>
                  <a:srgbClr val="000000"/>
                </a:solidFill>
                <a:latin typeface="Arial (Body)"/>
                <a:cs typeface="Arial (Body)"/>
              </a:rPr>
              <a:t>Author included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dirty="0" smtClean="0">
                <a:solidFill>
                  <a:srgbClr val="000000"/>
                </a:solidFill>
                <a:latin typeface="Arial (Body)"/>
                <a:cs typeface="Arial (Body)"/>
              </a:rPr>
              <a:t>People working on related efforts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dirty="0" smtClean="0">
                <a:solidFill>
                  <a:srgbClr val="000000"/>
                </a:solidFill>
                <a:latin typeface="Arial (Body)"/>
                <a:cs typeface="Arial (Body)"/>
              </a:rPr>
              <a:t>Moderator, reader, scribe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 smtClean="0">
                <a:solidFill>
                  <a:srgbClr val="000000"/>
                </a:solidFill>
                <a:effectLst/>
                <a:latin typeface="Arial (Headings)"/>
                <a:cs typeface="Arial (Headings)"/>
              </a:rPr>
              <a:t>Software Inspections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3962400" y="1524000"/>
            <a:ext cx="0" cy="426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3962400" y="1524000"/>
            <a:ext cx="0" cy="4572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267200" y="1295400"/>
            <a:ext cx="0" cy="4953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/>
          <a:lstStyle/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b="1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Inspections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endParaRPr lang="en-US" altLang="en-US" sz="800" b="1" u="sng" dirty="0" smtClean="0">
              <a:solidFill>
                <a:srgbClr val="0000CC"/>
              </a:solidFill>
              <a:latin typeface="Arial (Body)"/>
              <a:cs typeface="Arial (Body)"/>
            </a:endParaRP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dirty="0" smtClean="0">
                <a:solidFill>
                  <a:srgbClr val="000000"/>
                </a:solidFill>
                <a:latin typeface="Arial (Body)"/>
                <a:cs typeface="Arial (Body)"/>
              </a:rPr>
              <a:t>Partially cost-effective.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dirty="0" smtClean="0">
                <a:solidFill>
                  <a:srgbClr val="0000CC"/>
                </a:solidFill>
                <a:latin typeface="Arial (Body)"/>
                <a:cs typeface="Arial (Body)"/>
              </a:rPr>
              <a:t>Can be applied to intermediate artifacts.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dirty="0" smtClean="0">
                <a:solidFill>
                  <a:srgbClr val="0000CC"/>
                </a:solidFill>
                <a:latin typeface="Arial (Body)"/>
                <a:cs typeface="Arial (Body)"/>
              </a:rPr>
              <a:t>Catches defects early.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dirty="0" smtClean="0">
                <a:solidFill>
                  <a:srgbClr val="000000"/>
                </a:solidFill>
                <a:latin typeface="Arial (Body)"/>
                <a:cs typeface="Arial (Body)"/>
              </a:rPr>
              <a:t>Helps disseminate knowledge about project and best practices.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646237"/>
            <a:ext cx="4038600" cy="4525963"/>
          </a:xfrm>
        </p:spPr>
        <p:txBody>
          <a:bodyPr/>
          <a:lstStyle/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b="1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Testing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endParaRPr lang="en-US" altLang="en-US" sz="800" b="1" u="sng" dirty="0" smtClean="0">
              <a:solidFill>
                <a:srgbClr val="0000CC"/>
              </a:solidFill>
              <a:latin typeface="Arial (Body)"/>
              <a:cs typeface="Arial (Body)"/>
            </a:endParaRP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dirty="0" smtClean="0">
                <a:solidFill>
                  <a:srgbClr val="000000"/>
                </a:solidFill>
                <a:latin typeface="Arial (Body)"/>
                <a:cs typeface="Arial (Body)"/>
              </a:rPr>
              <a:t>Finds errors cheaper, but correcting them is expensive.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dirty="0" smtClean="0">
                <a:solidFill>
                  <a:srgbClr val="800000"/>
                </a:solidFill>
                <a:latin typeface="Arial (Body)"/>
                <a:cs typeface="Arial (Body)"/>
              </a:rPr>
              <a:t>Can only be applied to code.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dirty="0" smtClean="0">
                <a:solidFill>
                  <a:srgbClr val="800000"/>
                </a:solidFill>
                <a:latin typeface="Arial (Body)"/>
                <a:cs typeface="Arial (Body)"/>
              </a:rPr>
              <a:t>Catches defects late (after implementation).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dirty="0" smtClean="0">
                <a:solidFill>
                  <a:srgbClr val="000000"/>
                </a:solidFill>
                <a:latin typeface="Arial (Body)"/>
                <a:cs typeface="Arial (Body)"/>
              </a:rPr>
              <a:t>Necessary to gauge quality.</a:t>
            </a:r>
          </a:p>
          <a:p>
            <a:pPr lvl="1" eaLnBrk="1" hangingPunct="1"/>
            <a:endParaRPr lang="en-US" altLang="en-US" dirty="0" smtClean="0">
              <a:latin typeface="Arial (Body)"/>
              <a:cs typeface="Arial (Body)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  <a:t>Inspections </a:t>
            </a:r>
            <a:r>
              <a:rPr lang="en-US" altLang="en-US" sz="4000" u="sng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  <a:t>vs</a:t>
            </a:r>
            <a:r>
              <a:rPr lang="en-US" altLang="en-US" sz="4000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  <a:t>.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 (Body)"/>
                <a:cs typeface="Arial (Body)"/>
              </a:rPr>
              <a:t>Mathematical techniques</a:t>
            </a:r>
            <a:r>
              <a:rPr lang="en-US" altLang="en-US" sz="2800" dirty="0" smtClean="0">
                <a:latin typeface="Arial (Body)"/>
                <a:cs typeface="Arial (Body)"/>
              </a:rPr>
              <a:t> used to prove that a program works.</a:t>
            </a:r>
          </a:p>
          <a:p>
            <a:pPr eaLnBrk="1" hangingPunct="1">
              <a:lnSpc>
                <a:spcPct val="80000"/>
              </a:lnSpc>
              <a:buClrTx/>
              <a:buSzPct val="100000"/>
              <a:buFont typeface="Arial"/>
              <a:buChar char="•"/>
            </a:pPr>
            <a:r>
              <a:rPr lang="en-US" altLang="en-US" sz="2800" dirty="0" smtClean="0">
                <a:latin typeface="Arial (Body)"/>
                <a:cs typeface="Arial (Body)"/>
              </a:rPr>
              <a:t>Used for requirements/design/algorithm specification.</a:t>
            </a:r>
          </a:p>
          <a:p>
            <a:pPr eaLnBrk="1" hangingPunct="1">
              <a:lnSpc>
                <a:spcPct val="80000"/>
              </a:lnSpc>
              <a:buClrTx/>
              <a:buSzPct val="100000"/>
              <a:buFont typeface="Arial"/>
              <a:buChar char="•"/>
            </a:pPr>
            <a:r>
              <a:rPr lang="en-US" altLang="en-US" sz="2800" dirty="0" smtClean="0">
                <a:latin typeface="Arial (Body)"/>
                <a:cs typeface="Arial (Body)"/>
              </a:rPr>
              <a:t>Prove that implementation conforms to spec.</a:t>
            </a:r>
          </a:p>
          <a:p>
            <a:pPr eaLnBrk="1" hangingPunct="1">
              <a:lnSpc>
                <a:spcPct val="80000"/>
              </a:lnSpc>
              <a:buClrTx/>
              <a:buSzPct val="100000"/>
              <a:buFont typeface="Arial"/>
              <a:buChar char="•"/>
            </a:pPr>
            <a:r>
              <a:rPr lang="en-US" altLang="en-US" sz="2800" dirty="0" smtClean="0">
                <a:latin typeface="Arial (Body)"/>
                <a:cs typeface="Arial (Body)"/>
              </a:rPr>
              <a:t>Pre and post conditions</a:t>
            </a:r>
          </a:p>
          <a:p>
            <a:pPr eaLnBrk="1" hangingPunct="1">
              <a:lnSpc>
                <a:spcPct val="8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u="sng" dirty="0" smtClean="0">
                <a:latin typeface="Arial (Body)"/>
                <a:cs typeface="Arial (Body)"/>
              </a:rPr>
              <a:t>Problems</a:t>
            </a:r>
            <a:r>
              <a:rPr lang="en-US" altLang="en-US" sz="2800" b="1" dirty="0" smtClean="0">
                <a:latin typeface="Arial (Body)"/>
                <a:cs typeface="Arial (Body)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SzPct val="100000"/>
              <a:buFont typeface="Arial"/>
              <a:buChar char="•"/>
            </a:pPr>
            <a:endParaRPr lang="en-US" altLang="en-US" sz="1200" b="1" dirty="0" smtClean="0">
              <a:latin typeface="Arial (Body)"/>
              <a:cs typeface="Arial (Body)"/>
            </a:endParaRPr>
          </a:p>
          <a:p>
            <a:pPr marL="742950" lvl="1" indent="-350838" eaLnBrk="1" hangingPunct="1">
              <a:lnSpc>
                <a:spcPct val="80000"/>
              </a:lnSpc>
              <a:buClrTx/>
              <a:buFont typeface="Lucida Grande"/>
              <a:buChar char="−"/>
            </a:pPr>
            <a:r>
              <a:rPr lang="en-US" altLang="en-US" sz="2400" dirty="0" smtClean="0">
                <a:latin typeface="Arial (Body)"/>
                <a:cs typeface="Arial (Body)"/>
              </a:rPr>
              <a:t>Require math training.</a:t>
            </a:r>
          </a:p>
          <a:p>
            <a:pPr marL="742950" lvl="1" indent="-350838" eaLnBrk="1" hangingPunct="1">
              <a:lnSpc>
                <a:spcPct val="80000"/>
              </a:lnSpc>
              <a:buClrTx/>
              <a:buFont typeface="Lucida Grande"/>
              <a:buChar char="−"/>
            </a:pPr>
            <a:r>
              <a:rPr lang="en-US" altLang="en-US" sz="2400" dirty="0" smtClean="0">
                <a:latin typeface="Arial (Body)"/>
                <a:cs typeface="Arial (Body)"/>
              </a:rPr>
              <a:t>Not applicable to all programs.</a:t>
            </a:r>
          </a:p>
          <a:p>
            <a:pPr marL="742950" lvl="1" indent="-350838" eaLnBrk="1" hangingPunct="1">
              <a:lnSpc>
                <a:spcPct val="80000"/>
              </a:lnSpc>
              <a:buClrTx/>
              <a:buFont typeface="Lucida Grande"/>
              <a:buChar char="−"/>
            </a:pPr>
            <a:r>
              <a:rPr lang="en-US" altLang="en-US" sz="2400" dirty="0" smtClean="0">
                <a:latin typeface="Arial (Body)"/>
                <a:cs typeface="Arial (Body)"/>
              </a:rPr>
              <a:t>Only verification, not validation.</a:t>
            </a:r>
          </a:p>
          <a:p>
            <a:pPr marL="742950" lvl="1" indent="-350838" eaLnBrk="1" hangingPunct="1">
              <a:lnSpc>
                <a:spcPct val="80000"/>
              </a:lnSpc>
              <a:buClrTx/>
              <a:buFont typeface="Lucida Grande"/>
              <a:buChar char="−"/>
            </a:pPr>
            <a:r>
              <a:rPr lang="en-US" altLang="en-US" sz="2400" dirty="0" smtClean="0">
                <a:latin typeface="Arial (Body)"/>
                <a:cs typeface="Arial (Body)"/>
              </a:rPr>
              <a:t>Not applicable to all aspects of program (e.g., UI </a:t>
            </a:r>
            <a:br>
              <a:rPr lang="en-US" altLang="en-US" sz="2400" dirty="0" smtClean="0">
                <a:latin typeface="Arial (Body)"/>
                <a:cs typeface="Arial (Body)"/>
              </a:rPr>
            </a:br>
            <a:r>
              <a:rPr lang="en-US" altLang="en-US" sz="2400" dirty="0" smtClean="0">
                <a:latin typeface="Arial (Body)"/>
                <a:cs typeface="Arial (Body)"/>
              </a:rPr>
              <a:t>or maintainability).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 smtClean="0">
              <a:latin typeface="Arial (Body)"/>
              <a:cs typeface="Arial (Body)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Formal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dirty="0" smtClean="0">
                <a:latin typeface="Arial (Body)"/>
                <a:cs typeface="Arial (Body)"/>
              </a:rPr>
              <a:t>Examination of </a:t>
            </a:r>
            <a:r>
              <a:rPr lang="en-US" altLang="en-US" b="1" u="sng" dirty="0" smtClean="0">
                <a:latin typeface="Arial (Body)"/>
                <a:cs typeface="Arial (Body)"/>
              </a:rPr>
              <a:t>static structures</a:t>
            </a:r>
            <a:r>
              <a:rPr lang="en-US" altLang="en-US" dirty="0" smtClean="0">
                <a:latin typeface="Arial (Body)"/>
                <a:cs typeface="Arial (Body)"/>
              </a:rPr>
              <a:t> of design/code for </a:t>
            </a:r>
            <a:r>
              <a:rPr lang="en-US" altLang="en-US" b="1" i="1" dirty="0" smtClean="0">
                <a:latin typeface="Arial (Body)"/>
                <a:cs typeface="Arial (Body)"/>
              </a:rPr>
              <a:t>detecting error-prone conditions</a:t>
            </a:r>
            <a:r>
              <a:rPr lang="en-US" altLang="en-US" dirty="0" smtClean="0">
                <a:latin typeface="Arial (Body)"/>
                <a:cs typeface="Arial (Body)"/>
              </a:rPr>
              <a:t> (</a:t>
            </a:r>
            <a:r>
              <a:rPr lang="en-US" altLang="en-US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cohesion</a:t>
            </a:r>
            <a:r>
              <a:rPr lang="en-US" altLang="en-US" u="sng" dirty="0" smtClean="0">
                <a:latin typeface="Arial (Body)"/>
                <a:cs typeface="Arial (Body)"/>
              </a:rPr>
              <a:t> — </a:t>
            </a:r>
            <a:r>
              <a:rPr lang="en-US" altLang="en-US" u="sng" dirty="0" smtClean="0">
                <a:solidFill>
                  <a:srgbClr val="0000CC"/>
                </a:solidFill>
                <a:latin typeface="Arial (Body)"/>
                <a:cs typeface="Arial (Body)"/>
              </a:rPr>
              <a:t>coupling</a:t>
            </a:r>
            <a:r>
              <a:rPr lang="en-US" altLang="en-US" dirty="0" smtClean="0">
                <a:latin typeface="Arial (Body)"/>
                <a:cs typeface="Arial (Body)"/>
              </a:rPr>
              <a:t>).</a:t>
            </a:r>
          </a:p>
          <a:p>
            <a:pPr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dirty="0" smtClean="0">
                <a:latin typeface="Arial (Body)"/>
                <a:cs typeface="Arial (Body)"/>
              </a:rPr>
              <a:t>Automatic program tools are more useful.</a:t>
            </a:r>
          </a:p>
          <a:p>
            <a:pPr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dirty="0" smtClean="0">
                <a:latin typeface="Arial (Body)"/>
                <a:cs typeface="Arial (Body)"/>
              </a:rPr>
              <a:t>Can be applied to:</a:t>
            </a:r>
          </a:p>
          <a:p>
            <a:pPr marL="742950" lvl="1" indent="-350838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dirty="0" smtClean="0">
                <a:latin typeface="Arial (Body)"/>
                <a:cs typeface="Arial (Body)"/>
              </a:rPr>
              <a:t>Intermediate documents (but in formal model)</a:t>
            </a:r>
          </a:p>
          <a:p>
            <a:pPr marL="742950" lvl="1" indent="-350838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dirty="0" smtClean="0">
                <a:latin typeface="Arial (Body)"/>
                <a:cs typeface="Arial (Body)"/>
              </a:rPr>
              <a:t>Source code</a:t>
            </a:r>
          </a:p>
          <a:p>
            <a:pPr marL="742950" lvl="1" indent="-350838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dirty="0" smtClean="0">
                <a:latin typeface="Arial (Body)"/>
                <a:cs typeface="Arial (Body)"/>
              </a:rPr>
              <a:t>Executable files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dirty="0" smtClean="0">
                <a:latin typeface="Arial (Body)"/>
                <a:cs typeface="Arial (Body)"/>
              </a:rPr>
              <a:t>Output needs to be checked by programmer.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Static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458200" cy="4419600"/>
          </a:xfrm>
        </p:spPr>
        <p:txBody>
          <a:bodyPr>
            <a:normAutofit lnSpcReduction="10000"/>
          </a:bodyPr>
          <a:lstStyle/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solidFill>
                  <a:srgbClr val="800000"/>
                </a:solidFill>
                <a:latin typeface="Arial"/>
                <a:cs typeface="Arial"/>
              </a:rPr>
              <a:t>Quality assurance (QA):</a:t>
            </a:r>
            <a:r>
              <a:rPr lang="en-US" altLang="en-US" dirty="0" smtClean="0">
                <a:latin typeface="Arial"/>
                <a:cs typeface="Arial"/>
              </a:rPr>
              <a:t> </a:t>
            </a:r>
            <a:r>
              <a:rPr lang="en-US" altLang="en-US" sz="2800" b="1" dirty="0" smtClean="0">
                <a:latin typeface="Arial"/>
                <a:cs typeface="Arial"/>
              </a:rPr>
              <a:t>activities designed </a:t>
            </a:r>
            <a:br>
              <a:rPr lang="en-US" altLang="en-US" sz="2800" b="1" dirty="0" smtClean="0">
                <a:latin typeface="Arial"/>
                <a:cs typeface="Arial"/>
              </a:rPr>
            </a:br>
            <a:r>
              <a:rPr lang="en-US" altLang="en-US" sz="2800" b="1" dirty="0" smtClean="0">
                <a:latin typeface="Arial"/>
                <a:cs typeface="Arial"/>
              </a:rPr>
              <a:t>to </a:t>
            </a:r>
            <a:r>
              <a:rPr lang="en-US" altLang="en-US" sz="2800" b="1" i="1" u="sng" dirty="0" smtClean="0">
                <a:solidFill>
                  <a:srgbClr val="0000CC"/>
                </a:solidFill>
                <a:latin typeface="Arial"/>
                <a:cs typeface="Arial"/>
              </a:rPr>
              <a:t>measure</a:t>
            </a:r>
            <a:r>
              <a:rPr lang="en-US" altLang="en-US" sz="2800" b="1" dirty="0" smtClean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altLang="en-US" sz="2800" b="1" dirty="0" smtClean="0">
                <a:latin typeface="Arial"/>
                <a:cs typeface="Arial"/>
              </a:rPr>
              <a:t>and </a:t>
            </a:r>
            <a:r>
              <a:rPr lang="en-US" altLang="en-US" sz="2800" b="1" i="1" u="sng" dirty="0" smtClean="0">
                <a:solidFill>
                  <a:srgbClr val="0000CC"/>
                </a:solidFill>
                <a:latin typeface="Arial"/>
                <a:cs typeface="Arial"/>
              </a:rPr>
              <a:t>improve</a:t>
            </a:r>
            <a:r>
              <a:rPr lang="en-US" altLang="en-US" sz="2800" b="1" i="1" dirty="0" smtClean="0">
                <a:latin typeface="Arial"/>
                <a:cs typeface="Arial"/>
              </a:rPr>
              <a:t> quality</a:t>
            </a:r>
            <a:r>
              <a:rPr lang="en-US" altLang="en-US" sz="2800" b="1" dirty="0" smtClean="0">
                <a:latin typeface="Arial"/>
                <a:cs typeface="Arial"/>
              </a:rPr>
              <a:t> in a product— and process.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endParaRPr lang="en-US" altLang="en-US" sz="1400" b="1" dirty="0" smtClean="0">
              <a:latin typeface="Arial"/>
              <a:cs typeface="Arial"/>
            </a:endParaRP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solidFill>
                  <a:srgbClr val="800000"/>
                </a:solidFill>
                <a:latin typeface="Arial"/>
                <a:cs typeface="Arial"/>
              </a:rPr>
              <a:t>Quality control (QC):</a:t>
            </a:r>
            <a:r>
              <a:rPr lang="en-US" altLang="en-US" dirty="0" smtClean="0">
                <a:latin typeface="Arial"/>
                <a:cs typeface="Arial"/>
              </a:rPr>
              <a:t> </a:t>
            </a:r>
            <a:r>
              <a:rPr lang="en-US" altLang="en-US" sz="2800" b="1" dirty="0" smtClean="0">
                <a:latin typeface="Arial"/>
                <a:cs typeface="Arial"/>
              </a:rPr>
              <a:t>activities designed to </a:t>
            </a:r>
            <a:r>
              <a:rPr lang="en-US" altLang="en-US" sz="2800" b="1" i="1" u="sng" dirty="0" smtClean="0">
                <a:solidFill>
                  <a:srgbClr val="0000CC"/>
                </a:solidFill>
                <a:latin typeface="Arial"/>
                <a:cs typeface="Arial"/>
              </a:rPr>
              <a:t>validate and verify </a:t>
            </a:r>
            <a:r>
              <a:rPr lang="en-US" altLang="en-US" sz="2800" b="1" i="1" u="sng" dirty="0" smtClean="0">
                <a:latin typeface="Arial"/>
                <a:cs typeface="Arial"/>
              </a:rPr>
              <a:t>the quality</a:t>
            </a:r>
            <a:r>
              <a:rPr lang="en-US" altLang="en-US" sz="2800" b="1" dirty="0" smtClean="0">
                <a:latin typeface="Arial"/>
                <a:cs typeface="Arial"/>
              </a:rPr>
              <a:t> of the product through </a:t>
            </a:r>
            <a:r>
              <a:rPr lang="en-US" altLang="en-US" sz="2800" b="1" i="1" u="sng" dirty="0" smtClean="0">
                <a:solidFill>
                  <a:srgbClr val="0000CC"/>
                </a:solidFill>
                <a:latin typeface="Arial"/>
                <a:cs typeface="Arial"/>
              </a:rPr>
              <a:t>detecting </a:t>
            </a:r>
            <a:r>
              <a:rPr lang="en-US" altLang="en-US" sz="2800" b="1" i="1" u="sng" dirty="0" smtClean="0">
                <a:latin typeface="Arial"/>
                <a:cs typeface="Arial"/>
              </a:rPr>
              <a:t>faults and </a:t>
            </a:r>
            <a:r>
              <a:rPr lang="en-US" altLang="en-US" sz="2800" b="1" i="1" u="sng" dirty="0" smtClean="0">
                <a:solidFill>
                  <a:srgbClr val="0000CC"/>
                </a:solidFill>
                <a:latin typeface="Arial"/>
                <a:cs typeface="Arial"/>
              </a:rPr>
              <a:t>“fixing” </a:t>
            </a:r>
            <a:r>
              <a:rPr lang="en-US" altLang="en-US" sz="2800" b="1" i="1" u="sng" dirty="0" smtClean="0">
                <a:latin typeface="Arial"/>
                <a:cs typeface="Arial"/>
              </a:rPr>
              <a:t>the defects</a:t>
            </a:r>
            <a:r>
              <a:rPr lang="en-US" altLang="en-US" sz="2800" b="1" i="1" dirty="0" smtClean="0">
                <a:latin typeface="Arial"/>
                <a:cs typeface="Arial"/>
              </a:rPr>
              <a:t>.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endParaRPr lang="en-US" altLang="en-US" sz="1400" b="1" i="1" u="sng" dirty="0" smtClean="0">
              <a:latin typeface="Arial"/>
              <a:cs typeface="Arial"/>
            </a:endParaRP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"/>
                <a:cs typeface="Arial"/>
              </a:rPr>
              <a:t>Need good </a:t>
            </a:r>
            <a:r>
              <a:rPr lang="en-US" altLang="en-US" sz="2800" b="1" i="1" dirty="0" smtClean="0">
                <a:solidFill>
                  <a:srgbClr val="0000CC"/>
                </a:solidFill>
                <a:latin typeface="Arial"/>
                <a:cs typeface="Arial"/>
              </a:rPr>
              <a:t>techniques</a:t>
            </a:r>
            <a:r>
              <a:rPr lang="en-US" altLang="en-US" sz="2800" b="1" dirty="0" smtClean="0">
                <a:latin typeface="Arial"/>
                <a:cs typeface="Arial"/>
              </a:rPr>
              <a:t>, </a:t>
            </a:r>
            <a:r>
              <a:rPr lang="en-US" altLang="en-US" sz="2800" b="1" i="1" dirty="0" smtClean="0">
                <a:solidFill>
                  <a:srgbClr val="0000CC"/>
                </a:solidFill>
                <a:latin typeface="Arial"/>
                <a:cs typeface="Arial"/>
              </a:rPr>
              <a:t>process</a:t>
            </a:r>
            <a:r>
              <a:rPr lang="en-US" altLang="en-US" sz="2800" b="1" dirty="0" smtClean="0">
                <a:latin typeface="Arial"/>
                <a:cs typeface="Arial"/>
              </a:rPr>
              <a:t>, </a:t>
            </a:r>
            <a:r>
              <a:rPr lang="en-US" altLang="en-US" sz="2800" b="1" i="1" dirty="0" smtClean="0">
                <a:solidFill>
                  <a:srgbClr val="0000CC"/>
                </a:solidFill>
                <a:latin typeface="Arial"/>
                <a:cs typeface="Arial"/>
              </a:rPr>
              <a:t>tools,</a:t>
            </a:r>
            <a:r>
              <a:rPr lang="en-US" altLang="en-US" sz="2800" b="1" dirty="0" smtClean="0">
                <a:latin typeface="Arial"/>
                <a:cs typeface="Arial"/>
              </a:rPr>
              <a:t> </a:t>
            </a:r>
            <a:br>
              <a:rPr lang="en-US" altLang="en-US" sz="2800" b="1" dirty="0" smtClean="0">
                <a:latin typeface="Arial"/>
                <a:cs typeface="Arial"/>
              </a:rPr>
            </a:br>
            <a:r>
              <a:rPr lang="en-US" altLang="en-US" sz="2800" b="1" dirty="0" smtClean="0">
                <a:latin typeface="Arial"/>
                <a:cs typeface="Arial"/>
              </a:rPr>
              <a:t>and </a:t>
            </a:r>
            <a:r>
              <a:rPr lang="en-US" altLang="en-US" sz="2800" b="1" i="1" dirty="0" smtClean="0">
                <a:latin typeface="Arial"/>
                <a:cs typeface="Arial"/>
              </a:rPr>
              <a:t>team.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 smtClean="0">
                <a:solidFill>
                  <a:srgbClr val="000000"/>
                </a:solidFill>
                <a:effectLst/>
                <a:latin typeface="Arial (Headings)"/>
                <a:cs typeface="Arial (Headings)"/>
              </a:rPr>
              <a:t>Testing Introduction</a:t>
            </a:r>
          </a:p>
        </p:txBody>
      </p:sp>
      <p:sp>
        <p:nvSpPr>
          <p:cNvPr id="3076" name="Freeform 4"/>
          <p:cNvSpPr>
            <a:spLocks/>
          </p:cNvSpPr>
          <p:nvPr/>
        </p:nvSpPr>
        <p:spPr bwMode="auto">
          <a:xfrm>
            <a:off x="241300" y="2192338"/>
            <a:ext cx="347663" cy="1539875"/>
          </a:xfrm>
          <a:custGeom>
            <a:avLst/>
            <a:gdLst>
              <a:gd name="T0" fmla="*/ 2147483647 w 219"/>
              <a:gd name="T1" fmla="*/ 0 h 970"/>
              <a:gd name="T2" fmla="*/ 2147483647 w 219"/>
              <a:gd name="T3" fmla="*/ 2147483647 h 970"/>
              <a:gd name="T4" fmla="*/ 2147483647 w 219"/>
              <a:gd name="T5" fmla="*/ 2147483647 h 970"/>
              <a:gd name="T6" fmla="*/ 2147483647 w 219"/>
              <a:gd name="T7" fmla="*/ 2147483647 h 970"/>
              <a:gd name="T8" fmla="*/ 2147483647 w 219"/>
              <a:gd name="T9" fmla="*/ 2147483647 h 970"/>
              <a:gd name="T10" fmla="*/ 2147483647 w 219"/>
              <a:gd name="T11" fmla="*/ 2147483647 h 970"/>
              <a:gd name="T12" fmla="*/ 2147483647 w 219"/>
              <a:gd name="T13" fmla="*/ 2147483647 h 970"/>
              <a:gd name="T14" fmla="*/ 2147483647 w 219"/>
              <a:gd name="T15" fmla="*/ 2147483647 h 970"/>
              <a:gd name="T16" fmla="*/ 2147483647 w 219"/>
              <a:gd name="T17" fmla="*/ 2147483647 h 9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9"/>
              <a:gd name="T28" fmla="*/ 0 h 970"/>
              <a:gd name="T29" fmla="*/ 219 w 219"/>
              <a:gd name="T30" fmla="*/ 970 h 9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9" h="970">
                <a:moveTo>
                  <a:pt x="219" y="0"/>
                </a:moveTo>
                <a:cubicBezTo>
                  <a:pt x="198" y="3"/>
                  <a:pt x="176" y="3"/>
                  <a:pt x="156" y="8"/>
                </a:cubicBezTo>
                <a:cubicBezTo>
                  <a:pt x="115" y="19"/>
                  <a:pt x="116" y="68"/>
                  <a:pt x="93" y="95"/>
                </a:cubicBezTo>
                <a:cubicBezTo>
                  <a:pt x="39" y="161"/>
                  <a:pt x="27" y="187"/>
                  <a:pt x="6" y="268"/>
                </a:cubicBezTo>
                <a:cubicBezTo>
                  <a:pt x="10" y="408"/>
                  <a:pt x="0" y="590"/>
                  <a:pt x="37" y="734"/>
                </a:cubicBezTo>
                <a:cubicBezTo>
                  <a:pt x="40" y="747"/>
                  <a:pt x="70" y="774"/>
                  <a:pt x="77" y="781"/>
                </a:cubicBezTo>
                <a:cubicBezTo>
                  <a:pt x="80" y="789"/>
                  <a:pt x="79" y="799"/>
                  <a:pt x="85" y="805"/>
                </a:cubicBezTo>
                <a:cubicBezTo>
                  <a:pt x="98" y="818"/>
                  <a:pt x="132" y="836"/>
                  <a:pt x="132" y="836"/>
                </a:cubicBezTo>
                <a:cubicBezTo>
                  <a:pt x="144" y="895"/>
                  <a:pt x="155" y="918"/>
                  <a:pt x="179" y="97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auto">
          <a:xfrm>
            <a:off x="238125" y="1716088"/>
            <a:ext cx="312738" cy="1828800"/>
          </a:xfrm>
          <a:custGeom>
            <a:avLst/>
            <a:gdLst>
              <a:gd name="T0" fmla="*/ 2147483647 w 197"/>
              <a:gd name="T1" fmla="*/ 0 h 1152"/>
              <a:gd name="T2" fmla="*/ 2147483647 w 197"/>
              <a:gd name="T3" fmla="*/ 2147483647 h 1152"/>
              <a:gd name="T4" fmla="*/ 2147483647 w 197"/>
              <a:gd name="T5" fmla="*/ 2147483647 h 1152"/>
              <a:gd name="T6" fmla="*/ 0 w 197"/>
              <a:gd name="T7" fmla="*/ 2147483647 h 1152"/>
              <a:gd name="T8" fmla="*/ 2147483647 w 197"/>
              <a:gd name="T9" fmla="*/ 2147483647 h 1152"/>
              <a:gd name="T10" fmla="*/ 2147483647 w 197"/>
              <a:gd name="T11" fmla="*/ 2147483647 h 1152"/>
              <a:gd name="T12" fmla="*/ 2147483647 w 197"/>
              <a:gd name="T13" fmla="*/ 2147483647 h 1152"/>
              <a:gd name="T14" fmla="*/ 2147483647 w 197"/>
              <a:gd name="T15" fmla="*/ 2147483647 h 1152"/>
              <a:gd name="T16" fmla="*/ 2147483647 w 197"/>
              <a:gd name="T17" fmla="*/ 2147483647 h 1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7"/>
              <a:gd name="T28" fmla="*/ 0 h 1152"/>
              <a:gd name="T29" fmla="*/ 197 w 197"/>
              <a:gd name="T30" fmla="*/ 1152 h 11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7" h="1152">
                <a:moveTo>
                  <a:pt x="189" y="0"/>
                </a:moveTo>
                <a:cubicBezTo>
                  <a:pt x="169" y="7"/>
                  <a:pt x="145" y="7"/>
                  <a:pt x="126" y="16"/>
                </a:cubicBezTo>
                <a:cubicBezTo>
                  <a:pt x="100" y="29"/>
                  <a:pt x="88" y="62"/>
                  <a:pt x="63" y="79"/>
                </a:cubicBezTo>
                <a:cubicBezTo>
                  <a:pt x="31" y="127"/>
                  <a:pt x="12" y="156"/>
                  <a:pt x="0" y="213"/>
                </a:cubicBezTo>
                <a:cubicBezTo>
                  <a:pt x="5" y="342"/>
                  <a:pt x="3" y="489"/>
                  <a:pt x="47" y="615"/>
                </a:cubicBezTo>
                <a:cubicBezTo>
                  <a:pt x="55" y="663"/>
                  <a:pt x="65" y="708"/>
                  <a:pt x="71" y="757"/>
                </a:cubicBezTo>
                <a:cubicBezTo>
                  <a:pt x="76" y="836"/>
                  <a:pt x="70" y="926"/>
                  <a:pt x="118" y="994"/>
                </a:cubicBezTo>
                <a:cubicBezTo>
                  <a:pt x="123" y="1008"/>
                  <a:pt x="143" y="1096"/>
                  <a:pt x="150" y="1105"/>
                </a:cubicBezTo>
                <a:cubicBezTo>
                  <a:pt x="164" y="1122"/>
                  <a:pt x="197" y="1123"/>
                  <a:pt x="197" y="115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381000" y="2895600"/>
            <a:ext cx="53340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V="1">
            <a:off x="381000" y="1828800"/>
            <a:ext cx="457200" cy="5334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0" y="24384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solidFill>
                  <a:srgbClr val="0000CC"/>
                </a:solidFill>
              </a:rPr>
              <a:t>similar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latin typeface="Arial"/>
                <a:cs typeface="Arial"/>
              </a:rPr>
              <a:t>Two traditional definitions</a:t>
            </a:r>
            <a:r>
              <a:rPr lang="en-US" altLang="en-US" sz="2800" dirty="0" smtClean="0">
                <a:latin typeface="Arial"/>
                <a:cs typeface="Arial"/>
              </a:rPr>
              <a:t>:</a:t>
            </a:r>
          </a:p>
          <a:p>
            <a:pPr marL="803275" lvl="1" indent="-411163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sz="2400" b="1" i="1" dirty="0" smtClean="0">
                <a:solidFill>
                  <a:srgbClr val="0000CC"/>
                </a:solidFill>
                <a:latin typeface="Arial"/>
                <a:cs typeface="Arial"/>
              </a:rPr>
              <a:t>Conforms to requirements.</a:t>
            </a:r>
          </a:p>
          <a:p>
            <a:pPr marL="803275" lvl="1" indent="-411163" eaLnBrk="1" hangingPunct="1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sz="2400" b="1" i="1" dirty="0" smtClean="0">
                <a:solidFill>
                  <a:srgbClr val="800000"/>
                </a:solidFill>
                <a:latin typeface="Arial"/>
                <a:cs typeface="Arial"/>
              </a:rPr>
              <a:t>Fit to use.</a:t>
            </a:r>
          </a:p>
          <a:p>
            <a:pPr marL="803275" lvl="1" indent="-411163" eaLnBrk="1" hangingPunct="1">
              <a:lnSpc>
                <a:spcPct val="90000"/>
              </a:lnSpc>
              <a:buClrTx/>
              <a:buFont typeface="Lucida Grande"/>
              <a:buChar char="−"/>
            </a:pPr>
            <a:endParaRPr lang="en-US" altLang="en-US" sz="800" dirty="0" smtClean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i="1" dirty="0" smtClean="0">
                <a:latin typeface="Arial"/>
                <a:cs typeface="Arial"/>
              </a:rPr>
              <a:t>Verification</a:t>
            </a:r>
            <a:r>
              <a:rPr lang="en-US" altLang="en-US" sz="2800" dirty="0" smtClean="0">
                <a:latin typeface="Arial"/>
                <a:cs typeface="Arial"/>
              </a:rPr>
              <a:t>: checking software </a:t>
            </a:r>
            <a:r>
              <a:rPr lang="en-US" altLang="en-US" sz="2800" b="1" i="1" dirty="0" smtClean="0">
                <a:solidFill>
                  <a:srgbClr val="0000CC"/>
                </a:solidFill>
                <a:latin typeface="Arial"/>
                <a:cs typeface="Arial"/>
              </a:rPr>
              <a:t>conforms to</a:t>
            </a:r>
            <a:r>
              <a:rPr lang="en-US" altLang="en-US" sz="2800" b="1" i="1" dirty="0" smtClean="0">
                <a:latin typeface="Arial"/>
                <a:cs typeface="Arial"/>
              </a:rPr>
              <a:t> </a:t>
            </a:r>
            <a:br>
              <a:rPr lang="en-US" altLang="en-US" sz="2800" b="1" i="1" dirty="0" smtClean="0">
                <a:latin typeface="Arial"/>
                <a:cs typeface="Arial"/>
              </a:rPr>
            </a:br>
            <a:r>
              <a:rPr lang="en-US" altLang="en-US" sz="2800" b="1" i="1" dirty="0" smtClean="0">
                <a:solidFill>
                  <a:srgbClr val="0000CC"/>
                </a:solidFill>
                <a:latin typeface="Arial"/>
                <a:cs typeface="Arial"/>
              </a:rPr>
              <a:t>its requirements</a:t>
            </a:r>
            <a:r>
              <a:rPr lang="en-US" altLang="en-US" sz="2800" dirty="0" smtClean="0">
                <a:latin typeface="Arial"/>
                <a:cs typeface="Arial"/>
              </a:rPr>
              <a:t> (</a:t>
            </a:r>
            <a:r>
              <a:rPr lang="en-US" altLang="en-US" sz="2800" b="1" i="1" dirty="0" smtClean="0">
                <a:latin typeface="Arial"/>
                <a:cs typeface="Arial"/>
              </a:rPr>
              <a:t>did the software </a:t>
            </a:r>
            <a:r>
              <a:rPr lang="en-US" altLang="en-US" sz="2800" b="1" i="1" u="sng" dirty="0" smtClean="0">
                <a:latin typeface="Arial"/>
                <a:cs typeface="Arial"/>
              </a:rPr>
              <a:t>evolve</a:t>
            </a:r>
            <a:r>
              <a:rPr lang="en-US" altLang="en-US" sz="2800" b="1" i="1" dirty="0" smtClean="0">
                <a:latin typeface="Arial"/>
                <a:cs typeface="Arial"/>
              </a:rPr>
              <a:t> </a:t>
            </a:r>
            <a:br>
              <a:rPr lang="en-US" altLang="en-US" sz="2800" b="1" i="1" dirty="0" smtClean="0">
                <a:latin typeface="Arial"/>
                <a:cs typeface="Arial"/>
              </a:rPr>
            </a:br>
            <a:r>
              <a:rPr lang="en-US" altLang="en-US" sz="2800" b="1" i="1" dirty="0" smtClean="0">
                <a:latin typeface="Arial"/>
                <a:cs typeface="Arial"/>
              </a:rPr>
              <a:t>from the requirements properly</a:t>
            </a:r>
            <a:r>
              <a:rPr lang="en-US" altLang="en-US" sz="2800" dirty="0" smtClean="0">
                <a:latin typeface="Arial"/>
                <a:cs typeface="Arial"/>
              </a:rPr>
              <a:t>; does the software “work”?)</a:t>
            </a:r>
          </a:p>
          <a:p>
            <a:pPr marL="803275" lvl="1" indent="-411163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sz="2400" dirty="0" smtClean="0">
                <a:latin typeface="Arial"/>
                <a:cs typeface="Arial"/>
              </a:rPr>
              <a:t>Is the system correct?</a:t>
            </a:r>
          </a:p>
          <a:p>
            <a:pPr marL="803275" lvl="1" indent="-411163">
              <a:lnSpc>
                <a:spcPct val="90000"/>
              </a:lnSpc>
              <a:buClrTx/>
              <a:buFont typeface="Lucida Grande"/>
              <a:buChar char="−"/>
            </a:pPr>
            <a:endParaRPr lang="en-US" altLang="en-US" sz="800" dirty="0" smtClean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i="1" dirty="0" smtClean="0">
                <a:latin typeface="Arial"/>
                <a:cs typeface="Arial"/>
              </a:rPr>
              <a:t>Validation</a:t>
            </a:r>
            <a:r>
              <a:rPr lang="en-US" altLang="en-US" sz="2800" dirty="0" smtClean="0">
                <a:latin typeface="Arial"/>
                <a:cs typeface="Arial"/>
              </a:rPr>
              <a:t>: checking software </a:t>
            </a:r>
            <a:r>
              <a:rPr lang="en-US" altLang="en-US" sz="2800" dirty="0" smtClean="0">
                <a:solidFill>
                  <a:srgbClr val="0000CC"/>
                </a:solidFill>
                <a:latin typeface="Arial"/>
                <a:cs typeface="Arial"/>
              </a:rPr>
              <a:t>meets user requirements</a:t>
            </a:r>
            <a:r>
              <a:rPr lang="en-US" altLang="en-US" sz="2800" dirty="0" smtClean="0">
                <a:latin typeface="Arial"/>
                <a:cs typeface="Arial"/>
              </a:rPr>
              <a:t> (</a:t>
            </a:r>
            <a:r>
              <a:rPr lang="en-US" altLang="en-US" sz="2800" b="1" i="1" dirty="0" smtClean="0">
                <a:solidFill>
                  <a:srgbClr val="800000"/>
                </a:solidFill>
                <a:latin typeface="Arial"/>
                <a:cs typeface="Arial"/>
              </a:rPr>
              <a:t>fit to use</a:t>
            </a:r>
            <a:r>
              <a:rPr lang="en-US" altLang="en-US" sz="2800" dirty="0" smtClean="0">
                <a:latin typeface="Arial"/>
                <a:cs typeface="Arial"/>
              </a:rPr>
              <a:t>)</a:t>
            </a:r>
          </a:p>
          <a:p>
            <a:pPr marL="803275" lvl="1" indent="-411163">
              <a:lnSpc>
                <a:spcPct val="90000"/>
              </a:lnSpc>
              <a:buClrTx/>
              <a:buFont typeface="Lucida Grande"/>
              <a:buChar char="−"/>
            </a:pPr>
            <a:r>
              <a:rPr lang="en-US" altLang="en-US" sz="2400" dirty="0" smtClean="0">
                <a:latin typeface="Arial"/>
                <a:cs typeface="Arial"/>
              </a:rPr>
              <a:t>Are we building the correct system?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latin typeface="Arial"/>
              <a:cs typeface="Arial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b="1" dirty="0" smtClean="0">
                <a:solidFill>
                  <a:schemeClr val="tx1"/>
                </a:solidFill>
                <a:effectLst/>
                <a:latin typeface="Arial Headings"/>
                <a:cs typeface="Arial Headings"/>
              </a:rPr>
              <a:t>What Is </a:t>
            </a:r>
            <a:r>
              <a:rPr lang="en-US" altLang="en-US" sz="4000" b="1" dirty="0" smtClean="0">
                <a:solidFill>
                  <a:srgbClr val="0000CC"/>
                </a:solidFill>
                <a:effectLst/>
                <a:latin typeface="Arial Headings"/>
                <a:cs typeface="Arial Headings"/>
              </a:rPr>
              <a:t>“Quality”?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b="1" u="sng" dirty="0" smtClean="0">
                <a:solidFill>
                  <a:srgbClr val="0000CC"/>
                </a:solidFill>
                <a:latin typeface="Arial"/>
                <a:cs typeface="Arial"/>
              </a:rPr>
              <a:t>Testing</a:t>
            </a:r>
            <a:r>
              <a:rPr lang="en-US" altLang="en-US" dirty="0" smtClean="0">
                <a:latin typeface="Arial"/>
                <a:cs typeface="Arial"/>
              </a:rPr>
              <a:t>: executing program in a controlled environment and “verifying/validating” output.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b="1" u="sng" dirty="0" smtClean="0">
                <a:solidFill>
                  <a:srgbClr val="0000CC"/>
                </a:solidFill>
                <a:latin typeface="Arial"/>
                <a:cs typeface="Arial"/>
              </a:rPr>
              <a:t>Inspections</a:t>
            </a:r>
            <a:r>
              <a:rPr lang="en-US" altLang="en-US" b="1" dirty="0" smtClean="0">
                <a:latin typeface="Arial"/>
                <a:cs typeface="Arial"/>
              </a:rPr>
              <a:t> and </a:t>
            </a:r>
            <a:r>
              <a:rPr lang="en-US" altLang="en-US" b="1" u="sng" dirty="0" smtClean="0">
                <a:latin typeface="Arial"/>
                <a:cs typeface="Arial"/>
              </a:rPr>
              <a:t>reviews</a:t>
            </a:r>
            <a:r>
              <a:rPr lang="en-US" altLang="en-US" b="1" dirty="0" smtClean="0">
                <a:latin typeface="Arial"/>
                <a:cs typeface="Arial"/>
              </a:rPr>
              <a:t>.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b="1" u="sng" dirty="0" smtClean="0">
                <a:solidFill>
                  <a:srgbClr val="0000CC"/>
                </a:solidFill>
                <a:latin typeface="Arial"/>
                <a:cs typeface="Arial"/>
              </a:rPr>
              <a:t>Formal methods</a:t>
            </a:r>
            <a:r>
              <a:rPr lang="en-US" altLang="en-US" b="1" dirty="0" smtClean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altLang="en-US" dirty="0" smtClean="0">
                <a:latin typeface="Arial"/>
                <a:cs typeface="Arial"/>
              </a:rPr>
              <a:t>(proving software correct).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b="1" u="sng" dirty="0" smtClean="0">
                <a:solidFill>
                  <a:srgbClr val="0000CC"/>
                </a:solidFill>
                <a:latin typeface="Arial"/>
                <a:cs typeface="Arial"/>
              </a:rPr>
              <a:t>Static analysis</a:t>
            </a:r>
            <a:r>
              <a:rPr lang="en-US" altLang="en-US" dirty="0" smtClean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altLang="en-US" dirty="0" smtClean="0">
                <a:latin typeface="Arial"/>
                <a:cs typeface="Arial"/>
              </a:rPr>
              <a:t>detects </a:t>
            </a:r>
            <a:r>
              <a:rPr lang="en-US" altLang="en-US" b="1" dirty="0" smtClean="0">
                <a:latin typeface="Arial"/>
                <a:cs typeface="Arial"/>
              </a:rPr>
              <a:t>“error-prone conditions.”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200" b="1" dirty="0" smtClean="0">
                <a:solidFill>
                  <a:srgbClr val="0000CC"/>
                </a:solidFill>
                <a:effectLst/>
                <a:latin typeface="Arial (Headings)"/>
                <a:cs typeface="Arial (Headings)"/>
              </a:rPr>
              <a:t>Some “Error-Detection” Techniques </a:t>
            </a:r>
            <a:r>
              <a:rPr lang="en-US" altLang="en-US" sz="3600" b="1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(finding errors)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89916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u="sng" dirty="0" smtClean="0">
                <a:solidFill>
                  <a:srgbClr val="800000"/>
                </a:solidFill>
                <a:latin typeface="Arial"/>
                <a:cs typeface="Arial"/>
              </a:rPr>
              <a:t>Error</a:t>
            </a:r>
            <a:r>
              <a:rPr lang="en-US" altLang="en-US" sz="2800" dirty="0" smtClean="0">
                <a:latin typeface="Arial"/>
                <a:cs typeface="Arial"/>
              </a:rPr>
              <a:t>: a mistake made by a programmer or software engineer that caused the fault, which in turn may cause a failure</a:t>
            </a:r>
            <a:endParaRPr lang="en-US" altLang="en-US" sz="2800" u="sng" dirty="0" smtClean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u="sng" dirty="0" smtClean="0">
                <a:solidFill>
                  <a:srgbClr val="800000"/>
                </a:solidFill>
                <a:latin typeface="Arial"/>
                <a:cs typeface="Arial"/>
              </a:rPr>
              <a:t>Fault</a:t>
            </a:r>
            <a:r>
              <a:rPr lang="en-US" altLang="en-US" sz="2800" b="1" dirty="0" smtClean="0">
                <a:latin typeface="Arial"/>
                <a:cs typeface="Arial"/>
              </a:rPr>
              <a:t> </a:t>
            </a:r>
            <a:r>
              <a:rPr lang="en-US" altLang="en-US" sz="2800" dirty="0" smtClean="0">
                <a:latin typeface="Arial"/>
                <a:cs typeface="Arial"/>
              </a:rPr>
              <a:t>(</a:t>
            </a:r>
            <a:r>
              <a:rPr lang="en-US" altLang="en-US" sz="2800" b="1" dirty="0" smtClean="0">
                <a:latin typeface="Arial"/>
                <a:cs typeface="Arial"/>
              </a:rPr>
              <a:t>defect, bug</a:t>
            </a:r>
            <a:r>
              <a:rPr lang="en-US" altLang="en-US" sz="2800" dirty="0" smtClean="0">
                <a:latin typeface="Arial"/>
                <a:cs typeface="Arial"/>
              </a:rPr>
              <a:t>): condition that </a:t>
            </a:r>
            <a:r>
              <a:rPr lang="en-US" altLang="en-US" sz="2800" i="1" dirty="0" smtClean="0">
                <a:latin typeface="Arial"/>
                <a:cs typeface="Arial"/>
              </a:rPr>
              <a:t>may</a:t>
            </a:r>
            <a:r>
              <a:rPr lang="en-US" altLang="en-US" sz="2800" dirty="0" smtClean="0">
                <a:latin typeface="Arial"/>
                <a:cs typeface="Arial"/>
              </a:rPr>
              <a:t> cause a failure in the system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u="sng" dirty="0" smtClean="0">
                <a:solidFill>
                  <a:srgbClr val="800000"/>
                </a:solidFill>
                <a:latin typeface="Arial"/>
                <a:cs typeface="Arial"/>
              </a:rPr>
              <a:t>Failure</a:t>
            </a:r>
            <a:r>
              <a:rPr lang="en-US" altLang="en-US" sz="2800" dirty="0" smtClean="0">
                <a:latin typeface="Arial"/>
                <a:cs typeface="Arial"/>
              </a:rPr>
              <a:t> (</a:t>
            </a:r>
            <a:r>
              <a:rPr lang="en-US" altLang="en-US" sz="2800" b="1" dirty="0" smtClean="0">
                <a:latin typeface="Arial"/>
                <a:cs typeface="Arial"/>
              </a:rPr>
              <a:t>problem</a:t>
            </a:r>
            <a:r>
              <a:rPr lang="en-US" altLang="en-US" sz="2800" dirty="0" smtClean="0">
                <a:latin typeface="Arial"/>
                <a:cs typeface="Arial"/>
              </a:rPr>
              <a:t>): inability of system to perform a function according to its spec due to some fault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endParaRPr lang="en-US" altLang="en-US" sz="1000" dirty="0" smtClean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solidFill>
                  <a:srgbClr val="800000"/>
                </a:solidFill>
                <a:latin typeface="Arial"/>
                <a:cs typeface="Arial"/>
              </a:rPr>
              <a:t>Fault or failure/problem </a:t>
            </a:r>
            <a:r>
              <a:rPr lang="en-US" altLang="en-US" sz="2800" b="1" u="sng" dirty="0" smtClean="0">
                <a:solidFill>
                  <a:srgbClr val="800000"/>
                </a:solidFill>
                <a:latin typeface="Arial"/>
                <a:cs typeface="Arial"/>
              </a:rPr>
              <a:t>severity</a:t>
            </a:r>
            <a:r>
              <a:rPr lang="en-US" altLang="en-US" sz="2800" dirty="0" smtClean="0">
                <a:latin typeface="Arial"/>
                <a:cs typeface="Arial"/>
              </a:rPr>
              <a:t> </a:t>
            </a:r>
            <a:r>
              <a:rPr lang="en-US" altLang="en-US" sz="2400" b="1" dirty="0" smtClean="0">
                <a:latin typeface="Arial"/>
                <a:cs typeface="Arial"/>
              </a:rPr>
              <a:t>(based on consequences)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solidFill>
                  <a:srgbClr val="800000"/>
                </a:solidFill>
                <a:latin typeface="Arial"/>
                <a:cs typeface="Arial"/>
              </a:rPr>
              <a:t>Fault or failure/problem </a:t>
            </a:r>
            <a:r>
              <a:rPr lang="en-US" altLang="en-US" sz="2800" b="1" u="sng" dirty="0" smtClean="0">
                <a:solidFill>
                  <a:srgbClr val="800000"/>
                </a:solidFill>
                <a:latin typeface="Arial"/>
                <a:cs typeface="Arial"/>
              </a:rPr>
              <a:t>priority</a:t>
            </a:r>
            <a:r>
              <a:rPr lang="en-US" altLang="en-US" sz="2800" dirty="0" smtClean="0">
                <a:latin typeface="Arial"/>
                <a:cs typeface="Arial"/>
              </a:rPr>
              <a:t> </a:t>
            </a:r>
            <a:r>
              <a:rPr lang="en-US" altLang="en-US" sz="2400" b="1" dirty="0" smtClean="0">
                <a:latin typeface="Arial"/>
                <a:cs typeface="Arial"/>
              </a:rPr>
              <a:t>(based on importance of developing a fix, which is in turn based </a:t>
            </a:r>
            <a:br>
              <a:rPr lang="en-US" altLang="en-US" sz="2400" b="1" dirty="0" smtClean="0">
                <a:latin typeface="Arial"/>
                <a:cs typeface="Arial"/>
              </a:rPr>
            </a:br>
            <a:r>
              <a:rPr lang="en-US" altLang="en-US" sz="2400" b="1" dirty="0" smtClean="0">
                <a:latin typeface="Arial"/>
                <a:cs typeface="Arial"/>
              </a:rPr>
              <a:t>on severity)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Faults and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58200" cy="5105400"/>
          </a:xfrm>
        </p:spPr>
        <p:txBody>
          <a:bodyPr/>
          <a:lstStyle/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sz="2800" b="1" u="sng" dirty="0" smtClean="0">
                <a:latin typeface="Arial"/>
                <a:cs typeface="Arial"/>
              </a:rPr>
              <a:t>Activity</a:t>
            </a:r>
            <a:r>
              <a:rPr lang="en-US" altLang="en-US" sz="2800" b="1" dirty="0" smtClean="0">
                <a:latin typeface="Arial"/>
                <a:cs typeface="Arial"/>
              </a:rPr>
              <a:t> performed for: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sz="2400" b="1" i="1" dirty="0" smtClean="0">
                <a:solidFill>
                  <a:srgbClr val="800000"/>
                </a:solidFill>
                <a:latin typeface="Arial"/>
                <a:cs typeface="Arial"/>
              </a:rPr>
              <a:t>Evaluating </a:t>
            </a:r>
            <a:r>
              <a:rPr lang="en-US" altLang="en-US" sz="2400" b="1" dirty="0" smtClean="0">
                <a:latin typeface="Arial"/>
                <a:cs typeface="Arial"/>
              </a:rPr>
              <a:t>product quality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sz="2400" b="1" i="1" dirty="0" smtClean="0">
                <a:solidFill>
                  <a:srgbClr val="800000"/>
                </a:solidFill>
                <a:latin typeface="Arial"/>
                <a:cs typeface="Arial"/>
              </a:rPr>
              <a:t>Improving</a:t>
            </a:r>
            <a:r>
              <a:rPr lang="en-US" altLang="en-US" sz="2400" b="1" i="1" dirty="0" smtClean="0">
                <a:latin typeface="Arial"/>
                <a:cs typeface="Arial"/>
              </a:rPr>
              <a:t> products</a:t>
            </a:r>
            <a:r>
              <a:rPr lang="en-US" altLang="en-US" sz="2400" b="1" dirty="0" smtClean="0">
                <a:latin typeface="Arial"/>
                <a:cs typeface="Arial"/>
              </a:rPr>
              <a:t> by identifying defects and </a:t>
            </a:r>
            <a:r>
              <a:rPr lang="en-US" altLang="en-US" sz="2400" b="1" u="sng" dirty="0" smtClean="0">
                <a:latin typeface="Arial"/>
                <a:cs typeface="Arial"/>
              </a:rPr>
              <a:t>having them fixed prior to software release</a:t>
            </a:r>
            <a:endParaRPr lang="en-US" altLang="en-US" sz="2400" b="1" dirty="0" smtClean="0">
              <a:latin typeface="Arial"/>
              <a:cs typeface="Arial"/>
            </a:endParaRP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sz="2800" b="1" dirty="0" smtClean="0">
                <a:solidFill>
                  <a:srgbClr val="0000CC"/>
                </a:solidFill>
                <a:latin typeface="Arial"/>
                <a:cs typeface="Arial"/>
              </a:rPr>
              <a:t>Dynamic (running-program) verification</a:t>
            </a:r>
            <a:r>
              <a:rPr lang="en-US" altLang="en-US" sz="2800" b="1" dirty="0" smtClean="0">
                <a:latin typeface="Arial"/>
                <a:cs typeface="Arial"/>
              </a:rPr>
              <a:t> of program’s behavior on a finite set of test cases selected from execution domain.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sz="2800" b="1" u="sng" dirty="0" smtClean="0">
                <a:solidFill>
                  <a:srgbClr val="0000CC"/>
                </a:solidFill>
                <a:latin typeface="Arial"/>
                <a:cs typeface="Arial"/>
              </a:rPr>
              <a:t>Testing can NOT prove product works</a:t>
            </a:r>
            <a:r>
              <a:rPr lang="en-US" altLang="en-US" sz="2800" b="1" u="sng" dirty="0" smtClean="0">
                <a:latin typeface="Arial"/>
                <a:cs typeface="Arial"/>
              </a:rPr>
              <a:t> </a:t>
            </a:r>
            <a:r>
              <a:rPr lang="en-US" altLang="en-US" sz="2800" b="1" u="sng" dirty="0" smtClean="0">
                <a:solidFill>
                  <a:srgbClr val="0000CC"/>
                </a:solidFill>
                <a:latin typeface="Arial"/>
                <a:cs typeface="Arial"/>
              </a:rPr>
              <a:t>100%</a:t>
            </a:r>
            <a:r>
              <a:rPr lang="en-US" altLang="en-US" sz="2800" b="1" u="sng" dirty="0" smtClean="0">
                <a:solidFill>
                  <a:srgbClr val="000000"/>
                </a:solidFill>
                <a:latin typeface="Arial"/>
                <a:cs typeface="Arial"/>
              </a:rPr>
              <a:t>—</a:t>
            </a:r>
            <a:r>
              <a:rPr lang="en-US" altLang="en-US" sz="2800" b="1" dirty="0" smtClean="0">
                <a:latin typeface="Arial"/>
                <a:cs typeface="Arial"/>
              </a:rPr>
              <a:t>even though we use testing to demonstrate that parts of the software works.  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 eaLnBrk="1" hangingPunct="1"/>
            <a:r>
              <a:rPr lang="en-US" altLang="en-US" sz="4000" b="1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Testing</a:t>
            </a:r>
          </a:p>
        </p:txBody>
      </p:sp>
      <p:cxnSp>
        <p:nvCxnSpPr>
          <p:cNvPr id="7172" name="Straight Arrow Connector 4"/>
          <p:cNvCxnSpPr>
            <a:cxnSpLocks noChangeShapeType="1"/>
          </p:cNvCxnSpPr>
          <p:nvPr/>
        </p:nvCxnSpPr>
        <p:spPr bwMode="auto">
          <a:xfrm rot="10800000">
            <a:off x="7543800" y="2743200"/>
            <a:ext cx="457200" cy="1588"/>
          </a:xfrm>
          <a:prstGeom prst="straightConnector1">
            <a:avLst/>
          </a:prstGeom>
          <a:noFill/>
          <a:ln w="9525" algn="ctr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7924800" y="2438400"/>
            <a:ext cx="1257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800000"/>
                </a:solidFill>
              </a:rPr>
              <a:t>Not always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800000"/>
                </a:solidFill>
              </a:rPr>
              <a:t> </a:t>
            </a:r>
            <a:r>
              <a:rPr lang="en-US" altLang="en-US" sz="1600" b="1" dirty="0" smtClean="0">
                <a:solidFill>
                  <a:srgbClr val="800000"/>
                </a:solidFill>
              </a:rPr>
              <a:t>done!</a:t>
            </a:r>
            <a:endParaRPr lang="en-US" altLang="en-US" sz="16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4114800" cy="4953000"/>
          </a:xfrm>
        </p:spPr>
        <p:txBody>
          <a:bodyPr/>
          <a:lstStyle/>
          <a:p>
            <a:pPr>
              <a:buClrTx/>
              <a:buSzPct val="100000"/>
              <a:buFont typeface="Arial"/>
              <a:buChar char="•"/>
            </a:pPr>
            <a:r>
              <a:rPr lang="en-US" altLang="en-US" sz="2800" b="1" u="sng" dirty="0" smtClean="0">
                <a:solidFill>
                  <a:srgbClr val="800000"/>
                </a:solidFill>
                <a:latin typeface="Arial "/>
                <a:cs typeface="Arial "/>
              </a:rPr>
              <a:t>Who tests?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sz="2400" b="1" i="1" dirty="0" smtClean="0">
                <a:latin typeface="Arial "/>
                <a:cs typeface="Arial "/>
              </a:rPr>
              <a:t>Programmers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sz="2400" b="1" i="1" dirty="0" smtClean="0">
                <a:latin typeface="Arial "/>
                <a:cs typeface="Arial "/>
              </a:rPr>
              <a:t>Testers/Req. Analyst 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sz="2400" b="1" i="1" dirty="0" smtClean="0">
                <a:latin typeface="Arial "/>
                <a:cs typeface="Arial "/>
              </a:rPr>
              <a:t>Users</a:t>
            </a:r>
          </a:p>
          <a:p>
            <a:pPr eaLnBrk="1" hangingPunct="1">
              <a:buClrTx/>
              <a:buSzPct val="100000"/>
              <a:buFont typeface="Arial"/>
              <a:buChar char="•"/>
            </a:pPr>
            <a:r>
              <a:rPr lang="en-US" altLang="en-US" sz="2800" b="1" u="sng" dirty="0" smtClean="0">
                <a:solidFill>
                  <a:srgbClr val="800000"/>
                </a:solidFill>
                <a:latin typeface="Arial "/>
                <a:cs typeface="Arial "/>
              </a:rPr>
              <a:t>What is tested?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sz="2400" b="1" u="sng" dirty="0" smtClean="0">
                <a:latin typeface="Arial "/>
                <a:cs typeface="Arial "/>
              </a:rPr>
              <a:t>Unit code </a:t>
            </a:r>
            <a:r>
              <a:rPr lang="en-US" altLang="en-US" sz="2400" dirty="0" smtClean="0">
                <a:latin typeface="Arial "/>
                <a:cs typeface="Arial "/>
              </a:rPr>
              <a:t>testing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sz="2400" b="1" u="sng" dirty="0" smtClean="0">
                <a:latin typeface="Arial "/>
                <a:cs typeface="Arial "/>
              </a:rPr>
              <a:t>Functional</a:t>
            </a:r>
            <a:r>
              <a:rPr lang="en-US" altLang="en-US" sz="2400" u="sng" dirty="0" smtClean="0">
                <a:latin typeface="Arial "/>
                <a:cs typeface="Arial "/>
              </a:rPr>
              <a:t> </a:t>
            </a:r>
            <a:r>
              <a:rPr lang="en-US" altLang="en-US" sz="2400" b="1" u="sng" dirty="0">
                <a:latin typeface="Arial "/>
                <a:cs typeface="Arial "/>
              </a:rPr>
              <a:t>c</a:t>
            </a:r>
            <a:r>
              <a:rPr lang="en-US" altLang="en-US" sz="2400" b="1" u="sng" dirty="0" smtClean="0">
                <a:latin typeface="Arial "/>
                <a:cs typeface="Arial "/>
              </a:rPr>
              <a:t>ode</a:t>
            </a:r>
            <a:r>
              <a:rPr lang="en-US" altLang="en-US" sz="2400" u="sng" dirty="0" smtClean="0">
                <a:latin typeface="Arial "/>
                <a:cs typeface="Arial "/>
              </a:rPr>
              <a:t> </a:t>
            </a:r>
            <a:r>
              <a:rPr lang="en-US" altLang="en-US" sz="2400" dirty="0" smtClean="0">
                <a:latin typeface="Arial "/>
                <a:cs typeface="Arial "/>
              </a:rPr>
              <a:t>testing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sz="2400" dirty="0" smtClean="0">
                <a:latin typeface="Arial "/>
                <a:cs typeface="Arial "/>
              </a:rPr>
              <a:t>Integration/</a:t>
            </a:r>
            <a:r>
              <a:rPr lang="en-US" altLang="en-US" sz="2400" b="1" u="sng" dirty="0" smtClean="0">
                <a:latin typeface="Arial "/>
                <a:cs typeface="Arial "/>
              </a:rPr>
              <a:t>system</a:t>
            </a:r>
            <a:r>
              <a:rPr lang="en-US" altLang="en-US" sz="2400" dirty="0" smtClean="0">
                <a:latin typeface="Arial "/>
                <a:cs typeface="Arial "/>
              </a:rPr>
              <a:t> testing</a:t>
            </a:r>
          </a:p>
          <a:p>
            <a:pPr marL="742950" lvl="1" indent="-350838" eaLnBrk="1" hangingPunct="1">
              <a:buClrTx/>
              <a:buFont typeface="Lucida Grande"/>
              <a:buChar char="−"/>
            </a:pPr>
            <a:r>
              <a:rPr lang="en-US" altLang="en-US" sz="2400" b="1" u="sng" dirty="0" smtClean="0">
                <a:latin typeface="Arial "/>
                <a:cs typeface="Arial "/>
              </a:rPr>
              <a:t>User interface</a:t>
            </a:r>
            <a:r>
              <a:rPr lang="en-US" altLang="en-US" sz="2400" dirty="0" smtClean="0">
                <a:latin typeface="Arial "/>
                <a:cs typeface="Arial "/>
              </a:rPr>
              <a:t> testing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868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 smtClean="0">
                <a:solidFill>
                  <a:srgbClr val="800000"/>
                </a:solidFill>
                <a:effectLst/>
                <a:latin typeface="Arial (Headings)"/>
                <a:cs typeface="Arial (Headings)"/>
              </a:rPr>
              <a:t>Testing</a:t>
            </a:r>
            <a:r>
              <a:rPr lang="en-US" altLang="en-US" sz="4000" dirty="0" smtClean="0">
                <a:effectLst/>
                <a:latin typeface="Arial (Headings)"/>
                <a:cs typeface="Arial (Headings)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effectLst/>
                <a:latin typeface="Arial (Headings)"/>
                <a:cs typeface="Arial (Headings)"/>
              </a:rPr>
              <a:t>(cont.)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962400" y="914400"/>
            <a:ext cx="5181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7013" indent="-227013" eaLnBrk="1" hangingPunct="1"/>
            <a:r>
              <a:rPr lang="en-US" altLang="en-US" sz="2800" b="1" u="sng" dirty="0">
                <a:solidFill>
                  <a:srgbClr val="800000"/>
                </a:solidFill>
              </a:rPr>
              <a:t>Why </a:t>
            </a:r>
            <a:r>
              <a:rPr lang="en-US" altLang="en-US" sz="2800" b="1" u="sng" dirty="0" smtClean="0">
                <a:solidFill>
                  <a:srgbClr val="800000"/>
                </a:solidFill>
              </a:rPr>
              <a:t>test?</a:t>
            </a:r>
            <a:endParaRPr lang="en-US" altLang="en-US" sz="2800" b="1" u="sng" dirty="0">
              <a:solidFill>
                <a:srgbClr val="800000"/>
              </a:solidFill>
            </a:endParaRPr>
          </a:p>
          <a:p>
            <a:pPr lvl="1" eaLnBrk="1" hangingPunct="1"/>
            <a:r>
              <a:rPr lang="en-US" altLang="en-US" sz="2400" b="1" dirty="0"/>
              <a:t>Acceptance (customer)</a:t>
            </a:r>
          </a:p>
          <a:p>
            <a:pPr lvl="1" eaLnBrk="1" hangingPunct="1"/>
            <a:r>
              <a:rPr lang="en-US" altLang="en-US" sz="2400" b="1" dirty="0"/>
              <a:t>Conformance (</a:t>
            </a:r>
            <a:r>
              <a:rPr lang="en-US" altLang="en-US" sz="2400" b="1" dirty="0" err="1"/>
              <a:t>std</a:t>
            </a:r>
            <a:r>
              <a:rPr lang="en-US" altLang="en-US" sz="2400" b="1" dirty="0"/>
              <a:t>, laws, </a:t>
            </a:r>
            <a:r>
              <a:rPr lang="en-US" altLang="en-US" sz="2400" b="1" dirty="0" smtClean="0"/>
              <a:t>etc.)</a:t>
            </a:r>
            <a:endParaRPr lang="en-US" altLang="en-US" sz="2400" b="1" dirty="0"/>
          </a:p>
          <a:p>
            <a:pPr lvl="1" eaLnBrk="1" hangingPunct="1"/>
            <a:r>
              <a:rPr lang="en-US" altLang="en-US" sz="2400" b="1" dirty="0"/>
              <a:t>Configuration (user </a:t>
            </a:r>
            <a:r>
              <a:rPr lang="en-US" altLang="en-US" sz="2400" b="1" dirty="0" smtClean="0"/>
              <a:t>vs</a:t>
            </a:r>
            <a:r>
              <a:rPr lang="en-US" altLang="en-US" sz="2400" b="1" dirty="0"/>
              <a:t>. dev.)</a:t>
            </a:r>
          </a:p>
          <a:p>
            <a:pPr lvl="1" eaLnBrk="1" hangingPunct="1"/>
            <a:r>
              <a:rPr lang="en-US" altLang="en-US" sz="2400" b="1" dirty="0"/>
              <a:t>Performance</a:t>
            </a:r>
            <a:r>
              <a:rPr lang="en-US" altLang="en-US" sz="2400" dirty="0"/>
              <a:t>, </a:t>
            </a:r>
            <a:r>
              <a:rPr lang="en-US" altLang="en-US" sz="2400" b="1" dirty="0"/>
              <a:t>stress, security, etc.</a:t>
            </a:r>
          </a:p>
          <a:p>
            <a:pPr marL="227013" indent="-227013" eaLnBrk="1" hangingPunct="1"/>
            <a:r>
              <a:rPr lang="en-US" altLang="en-US" sz="2800" b="1" u="sng" dirty="0">
                <a:solidFill>
                  <a:srgbClr val="800000"/>
                </a:solidFill>
              </a:rPr>
              <a:t>How (test cases designed</a:t>
            </a:r>
            <a:r>
              <a:rPr lang="en-US" altLang="en-US" sz="2800" b="1" u="sng" dirty="0" smtClean="0">
                <a:solidFill>
                  <a:srgbClr val="800000"/>
                </a:solidFill>
              </a:rPr>
              <a:t>)?</a:t>
            </a:r>
            <a:endParaRPr lang="en-US" altLang="en-US" sz="2800" b="1" u="sng" dirty="0">
              <a:solidFill>
                <a:srgbClr val="800000"/>
              </a:solidFill>
            </a:endParaRPr>
          </a:p>
          <a:p>
            <a:pPr lvl="1" eaLnBrk="1" hangingPunct="1"/>
            <a:r>
              <a:rPr lang="en-US" altLang="en-US" sz="2400" b="1" dirty="0"/>
              <a:t>Intuition</a:t>
            </a:r>
          </a:p>
          <a:p>
            <a:pPr lvl="1" eaLnBrk="1" hangingPunct="1"/>
            <a:r>
              <a:rPr lang="en-US" altLang="en-US" sz="2400" b="1" dirty="0"/>
              <a:t>Specification based</a:t>
            </a:r>
            <a:r>
              <a:rPr lang="en-US" altLang="en-US" sz="2400" dirty="0"/>
              <a:t> (</a:t>
            </a:r>
            <a:r>
              <a:rPr lang="en-US" altLang="en-US" sz="2400" b="1" i="1" u="sng" dirty="0">
                <a:solidFill>
                  <a:srgbClr val="0000CC"/>
                </a:solidFill>
              </a:rPr>
              <a:t>black box)</a:t>
            </a:r>
          </a:p>
          <a:p>
            <a:pPr lvl="1" eaLnBrk="1" hangingPunct="1"/>
            <a:r>
              <a:rPr lang="en-US" altLang="en-US" sz="2400" b="1" dirty="0"/>
              <a:t>Code based</a:t>
            </a:r>
            <a:r>
              <a:rPr lang="en-US" altLang="en-US" sz="2400" dirty="0"/>
              <a:t> (</a:t>
            </a:r>
            <a:r>
              <a:rPr lang="en-US" altLang="en-US" sz="2400" b="1" i="1" u="sng" dirty="0" smtClean="0">
                <a:solidFill>
                  <a:srgbClr val="0000CC"/>
                </a:solidFill>
              </a:rPr>
              <a:t>white box</a:t>
            </a:r>
            <a:r>
              <a:rPr lang="en-US" altLang="en-US" sz="2400" b="1" i="1" dirty="0">
                <a:solidFill>
                  <a:srgbClr val="0000CC"/>
                </a:solidFill>
              </a:rPr>
              <a:t>)</a:t>
            </a:r>
          </a:p>
          <a:p>
            <a:pPr lvl="1" eaLnBrk="1" hangingPunct="1"/>
            <a:r>
              <a:rPr lang="en-US" altLang="en-US" sz="2400" b="1" dirty="0"/>
              <a:t>Existing cases</a:t>
            </a:r>
            <a:r>
              <a:rPr lang="en-US" altLang="en-US" sz="2400" dirty="0"/>
              <a:t> (</a:t>
            </a:r>
            <a:r>
              <a:rPr lang="en-US" altLang="en-US" sz="2400" b="1" i="1" u="sng" dirty="0">
                <a:solidFill>
                  <a:srgbClr val="0000CC"/>
                </a:solidFill>
              </a:rPr>
              <a:t>regression</a:t>
            </a:r>
            <a:r>
              <a:rPr lang="en-US" alt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562600"/>
            <a:ext cx="77724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800" b="1" dirty="0" smtClean="0">
                <a:solidFill>
                  <a:srgbClr val="0000CC"/>
                </a:solidFill>
                <a:latin typeface="Arial (Headings)"/>
                <a:cs typeface="Arial (Headings)"/>
              </a:rPr>
              <a:t> Progression of Testing</a:t>
            </a:r>
          </a:p>
        </p:txBody>
      </p:sp>
      <p:pic>
        <p:nvPicPr>
          <p:cNvPr id="1026" name="Picture 2" descr="\\10.1.1.17\productions\ART\ART PROCESS\PPT Projects\Tsui_PPT_163567\JPEG and EPS\Chapter 10\9781284132786_CH10_FIGF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8" y="1682426"/>
            <a:ext cx="8823549" cy="35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1592</TotalTime>
  <Words>1342</Words>
  <Application>Microsoft Macintosh PowerPoint</Application>
  <PresentationFormat>On-screen Show (4:3)</PresentationFormat>
  <Paragraphs>259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 </vt:lpstr>
      <vt:lpstr>Arial (Body)</vt:lpstr>
      <vt:lpstr>Arial (Headings)</vt:lpstr>
      <vt:lpstr>Arial Headings</vt:lpstr>
      <vt:lpstr>Calibri</vt:lpstr>
      <vt:lpstr>Lucida Grande</vt:lpstr>
      <vt:lpstr>Lucida Sans Unicode</vt:lpstr>
      <vt:lpstr>Verdana</vt:lpstr>
      <vt:lpstr>Wingdings 2</vt:lpstr>
      <vt:lpstr>新細明體</vt:lpstr>
      <vt:lpstr>Arial</vt:lpstr>
      <vt:lpstr>Concourse</vt:lpstr>
      <vt:lpstr>Chapter 10:  Testing and Quality  Assurance</vt:lpstr>
      <vt:lpstr>Objectives </vt:lpstr>
      <vt:lpstr>Testing Introduction</vt:lpstr>
      <vt:lpstr>What Is “Quality”?</vt:lpstr>
      <vt:lpstr>Some “Error-Detection” Techniques (finding errors)</vt:lpstr>
      <vt:lpstr>Faults and Failures</vt:lpstr>
      <vt:lpstr>Testing</vt:lpstr>
      <vt:lpstr>Testing (cont.)</vt:lpstr>
      <vt:lpstr> Progression of Testing</vt:lpstr>
      <vt:lpstr>Equivalence Class Partitioning</vt:lpstr>
      <vt:lpstr>Simple Example of Equivalence Testing</vt:lpstr>
      <vt:lpstr>Boundary Value Analysis (A Black-Box Technique)</vt:lpstr>
      <vt:lpstr>Boundaries of the Input Values</vt:lpstr>
      <vt:lpstr>Path Analysis</vt:lpstr>
      <vt:lpstr>PowerPoint Presentation</vt:lpstr>
      <vt:lpstr>Example with a Loop</vt:lpstr>
      <vt:lpstr> Linearly Independent Set of Paths</vt:lpstr>
      <vt:lpstr>Total # of Paths and Linearly  Independent Paths</vt:lpstr>
      <vt:lpstr>Combinations of Conditions</vt:lpstr>
      <vt:lpstr>Unit Testing</vt:lpstr>
      <vt:lpstr>Test-Driven Development</vt:lpstr>
      <vt:lpstr>When to Stop Testing?</vt:lpstr>
      <vt:lpstr>Defect Seeding</vt:lpstr>
      <vt:lpstr>Problem Find Rate</vt:lpstr>
      <vt:lpstr>Inspections and Reviews</vt:lpstr>
      <vt:lpstr>Software Inspections</vt:lpstr>
      <vt:lpstr>Inspections vs. Testing</vt:lpstr>
      <vt:lpstr>Formal Methods</vt:lpstr>
      <vt:lpstr>Static Analysis</vt:lpstr>
    </vt:vector>
  </TitlesOfParts>
  <Company>spsu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Barbara Victoria Bernal</dc:creator>
  <cp:lastModifiedBy>Microsoft Office User</cp:lastModifiedBy>
  <cp:revision>241</cp:revision>
  <dcterms:created xsi:type="dcterms:W3CDTF">2006-06-06T20:47:57Z</dcterms:created>
  <dcterms:modified xsi:type="dcterms:W3CDTF">2016-11-08T20:12:56Z</dcterms:modified>
</cp:coreProperties>
</file>